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3E9E53-A455-4CA5-9B61-0ED529B4C2D1}"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A391F-5C41-4503-92DB-17F08AC88D6E}" type="slidenum">
              <a:rPr lang="en-US" smtClean="0"/>
              <a:t>‹#›</a:t>
            </a:fld>
            <a:endParaRPr lang="en-US"/>
          </a:p>
        </p:txBody>
      </p:sp>
    </p:spTree>
    <p:extLst>
      <p:ext uri="{BB962C8B-B14F-4D97-AF65-F5344CB8AC3E}">
        <p14:creationId xmlns:p14="http://schemas.microsoft.com/office/powerpoint/2010/main" val="3457595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3E9E53-A455-4CA5-9B61-0ED529B4C2D1}"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A391F-5C41-4503-92DB-17F08AC88D6E}" type="slidenum">
              <a:rPr lang="en-US" smtClean="0"/>
              <a:t>‹#›</a:t>
            </a:fld>
            <a:endParaRPr lang="en-US"/>
          </a:p>
        </p:txBody>
      </p:sp>
    </p:spTree>
    <p:extLst>
      <p:ext uri="{BB962C8B-B14F-4D97-AF65-F5344CB8AC3E}">
        <p14:creationId xmlns:p14="http://schemas.microsoft.com/office/powerpoint/2010/main" val="4168937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3E9E53-A455-4CA5-9B61-0ED529B4C2D1}"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A391F-5C41-4503-92DB-17F08AC88D6E}" type="slidenum">
              <a:rPr lang="en-US" smtClean="0"/>
              <a:t>‹#›</a:t>
            </a:fld>
            <a:endParaRPr lang="en-US"/>
          </a:p>
        </p:txBody>
      </p:sp>
    </p:spTree>
    <p:extLst>
      <p:ext uri="{BB962C8B-B14F-4D97-AF65-F5344CB8AC3E}">
        <p14:creationId xmlns:p14="http://schemas.microsoft.com/office/powerpoint/2010/main" val="4003346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3E9E53-A455-4CA5-9B61-0ED529B4C2D1}"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A391F-5C41-4503-92DB-17F08AC88D6E}" type="slidenum">
              <a:rPr lang="en-US" smtClean="0"/>
              <a:t>‹#›</a:t>
            </a:fld>
            <a:endParaRPr lang="en-US"/>
          </a:p>
        </p:txBody>
      </p:sp>
    </p:spTree>
    <p:extLst>
      <p:ext uri="{BB962C8B-B14F-4D97-AF65-F5344CB8AC3E}">
        <p14:creationId xmlns:p14="http://schemas.microsoft.com/office/powerpoint/2010/main" val="929056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3E9E53-A455-4CA5-9B61-0ED529B4C2D1}"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A391F-5C41-4503-92DB-17F08AC88D6E}" type="slidenum">
              <a:rPr lang="en-US" smtClean="0"/>
              <a:t>‹#›</a:t>
            </a:fld>
            <a:endParaRPr lang="en-US"/>
          </a:p>
        </p:txBody>
      </p:sp>
    </p:spTree>
    <p:extLst>
      <p:ext uri="{BB962C8B-B14F-4D97-AF65-F5344CB8AC3E}">
        <p14:creationId xmlns:p14="http://schemas.microsoft.com/office/powerpoint/2010/main" val="2550497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3E9E53-A455-4CA5-9B61-0ED529B4C2D1}"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A391F-5C41-4503-92DB-17F08AC88D6E}" type="slidenum">
              <a:rPr lang="en-US" smtClean="0"/>
              <a:t>‹#›</a:t>
            </a:fld>
            <a:endParaRPr lang="en-US"/>
          </a:p>
        </p:txBody>
      </p:sp>
    </p:spTree>
    <p:extLst>
      <p:ext uri="{BB962C8B-B14F-4D97-AF65-F5344CB8AC3E}">
        <p14:creationId xmlns:p14="http://schemas.microsoft.com/office/powerpoint/2010/main" val="88154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3E9E53-A455-4CA5-9B61-0ED529B4C2D1}"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FA391F-5C41-4503-92DB-17F08AC88D6E}" type="slidenum">
              <a:rPr lang="en-US" smtClean="0"/>
              <a:t>‹#›</a:t>
            </a:fld>
            <a:endParaRPr lang="en-US"/>
          </a:p>
        </p:txBody>
      </p:sp>
    </p:spTree>
    <p:extLst>
      <p:ext uri="{BB962C8B-B14F-4D97-AF65-F5344CB8AC3E}">
        <p14:creationId xmlns:p14="http://schemas.microsoft.com/office/powerpoint/2010/main" val="325966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3E9E53-A455-4CA5-9B61-0ED529B4C2D1}"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FA391F-5C41-4503-92DB-17F08AC88D6E}" type="slidenum">
              <a:rPr lang="en-US" smtClean="0"/>
              <a:t>‹#›</a:t>
            </a:fld>
            <a:endParaRPr lang="en-US"/>
          </a:p>
        </p:txBody>
      </p:sp>
    </p:spTree>
    <p:extLst>
      <p:ext uri="{BB962C8B-B14F-4D97-AF65-F5344CB8AC3E}">
        <p14:creationId xmlns:p14="http://schemas.microsoft.com/office/powerpoint/2010/main" val="4058645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E9E53-A455-4CA5-9B61-0ED529B4C2D1}"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FA391F-5C41-4503-92DB-17F08AC88D6E}" type="slidenum">
              <a:rPr lang="en-US" smtClean="0"/>
              <a:t>‹#›</a:t>
            </a:fld>
            <a:endParaRPr lang="en-US"/>
          </a:p>
        </p:txBody>
      </p:sp>
    </p:spTree>
    <p:extLst>
      <p:ext uri="{BB962C8B-B14F-4D97-AF65-F5344CB8AC3E}">
        <p14:creationId xmlns:p14="http://schemas.microsoft.com/office/powerpoint/2010/main" val="4034713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3E9E53-A455-4CA5-9B61-0ED529B4C2D1}"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A391F-5C41-4503-92DB-17F08AC88D6E}" type="slidenum">
              <a:rPr lang="en-US" smtClean="0"/>
              <a:t>‹#›</a:t>
            </a:fld>
            <a:endParaRPr lang="en-US"/>
          </a:p>
        </p:txBody>
      </p:sp>
    </p:spTree>
    <p:extLst>
      <p:ext uri="{BB962C8B-B14F-4D97-AF65-F5344CB8AC3E}">
        <p14:creationId xmlns:p14="http://schemas.microsoft.com/office/powerpoint/2010/main" val="3388651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3E9E53-A455-4CA5-9B61-0ED529B4C2D1}"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A391F-5C41-4503-92DB-17F08AC88D6E}" type="slidenum">
              <a:rPr lang="en-US" smtClean="0"/>
              <a:t>‹#›</a:t>
            </a:fld>
            <a:endParaRPr lang="en-US"/>
          </a:p>
        </p:txBody>
      </p:sp>
    </p:spTree>
    <p:extLst>
      <p:ext uri="{BB962C8B-B14F-4D97-AF65-F5344CB8AC3E}">
        <p14:creationId xmlns:p14="http://schemas.microsoft.com/office/powerpoint/2010/main" val="1938300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3E9E53-A455-4CA5-9B61-0ED529B4C2D1}" type="datetimeFigureOut">
              <a:rPr lang="en-US" smtClean="0"/>
              <a:t>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FA391F-5C41-4503-92DB-17F08AC88D6E}" type="slidenum">
              <a:rPr lang="en-US" smtClean="0"/>
              <a:t>‹#›</a:t>
            </a:fld>
            <a:endParaRPr lang="en-US"/>
          </a:p>
        </p:txBody>
      </p:sp>
    </p:spTree>
    <p:extLst>
      <p:ext uri="{BB962C8B-B14F-4D97-AF65-F5344CB8AC3E}">
        <p14:creationId xmlns:p14="http://schemas.microsoft.com/office/powerpoint/2010/main" val="1549786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2387600"/>
          </a:xfrm>
        </p:spPr>
        <p:txBody>
          <a:bodyPr>
            <a:normAutofit/>
          </a:bodyPr>
          <a:lstStyle/>
          <a:p>
            <a:r>
              <a:rPr lang="en-US" sz="6600" b="1" i="1" u="sng" dirty="0" smtClean="0">
                <a:solidFill>
                  <a:srgbClr val="FF0000"/>
                </a:solidFill>
              </a:rPr>
              <a:t>Hebrews 5 ‘An Eternal Priesthood’</a:t>
            </a:r>
            <a:endParaRPr lang="en-US" sz="6600"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64116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dirty="0" smtClean="0"/>
              <a:t>                          </a:t>
            </a:r>
            <a:r>
              <a:rPr lang="en-US" b="1" i="1" u="sng" dirty="0" smtClean="0">
                <a:solidFill>
                  <a:srgbClr val="FF0000"/>
                </a:solidFill>
              </a:rPr>
              <a:t>Tempted Like Us!</a:t>
            </a:r>
            <a:endParaRPr lang="en-US" b="1" i="1" u="sng" dirty="0">
              <a:solidFill>
                <a:srgbClr val="FF0000"/>
              </a:solidFill>
            </a:endParaRPr>
          </a:p>
        </p:txBody>
      </p:sp>
      <p:sp>
        <p:nvSpPr>
          <p:cNvPr id="3" name="Content Placeholder 2"/>
          <p:cNvSpPr>
            <a:spLocks noGrp="1"/>
          </p:cNvSpPr>
          <p:nvPr>
            <p:ph idx="1"/>
          </p:nvPr>
        </p:nvSpPr>
        <p:spPr>
          <a:xfrm>
            <a:off x="0" y="609600"/>
            <a:ext cx="12192000" cy="6248399"/>
          </a:xfrm>
        </p:spPr>
        <p:txBody>
          <a:bodyPr>
            <a:normAutofit/>
          </a:bodyPr>
          <a:lstStyle/>
          <a:p>
            <a:r>
              <a:rPr lang="en-US" sz="4800" dirty="0" smtClean="0"/>
              <a:t>“Seeing </a:t>
            </a:r>
            <a:r>
              <a:rPr lang="en-US" sz="4800" dirty="0"/>
              <a:t>then that we have a great high priest, that is passed into the heavens, Jesus the Son of God, let us hold fast our profession</a:t>
            </a:r>
            <a:r>
              <a:rPr lang="en-US" sz="4800" dirty="0" smtClean="0"/>
              <a:t>.  </a:t>
            </a:r>
            <a:r>
              <a:rPr lang="en-US" sz="4800" dirty="0"/>
              <a:t>For we have not an high priest which cannot be touched with the feeling of our infirmities; but was in all points tempted like as we are, yet without </a:t>
            </a:r>
            <a:r>
              <a:rPr lang="en-US" sz="4800" dirty="0" smtClean="0"/>
              <a:t>sin. Let </a:t>
            </a:r>
            <a:r>
              <a:rPr lang="en-US" sz="4800" dirty="0"/>
              <a:t>us therefore come boldly unto the throne of grace, that we may obtain mercy, and find grace to help in time of need</a:t>
            </a:r>
            <a:r>
              <a:rPr lang="en-US" sz="4800" dirty="0" smtClean="0"/>
              <a:t>.”  </a:t>
            </a:r>
            <a:endParaRPr lang="en-US" sz="4800" dirty="0"/>
          </a:p>
        </p:txBody>
      </p:sp>
    </p:spTree>
    <p:extLst>
      <p:ext uri="{BB962C8B-B14F-4D97-AF65-F5344CB8AC3E}">
        <p14:creationId xmlns:p14="http://schemas.microsoft.com/office/powerpoint/2010/main" val="1788483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0"/>
            <a:ext cx="6019800" cy="6858000"/>
          </a:xfrm>
        </p:spPr>
        <p:txBody>
          <a:bodyPr>
            <a:normAutofit/>
          </a:bodyPr>
          <a:lstStyle/>
          <a:p>
            <a:r>
              <a:rPr lang="en-US" sz="3600" dirty="0" smtClean="0"/>
              <a:t>If Christ were not like us in that He himself suffered being tempted, then He could not be a merciful and faithful High Priest that could be touched with the feeling of our infirmities.  He Can be our priest because He understands our plight because He experienced it in our flesh!  His humanity touched earth and provides us power to obey!</a:t>
            </a:r>
            <a:endParaRPr lang="en-US" sz="3600" dirty="0"/>
          </a:p>
        </p:txBody>
      </p:sp>
    </p:spTree>
    <p:extLst>
      <p:ext uri="{BB962C8B-B14F-4D97-AF65-F5344CB8AC3E}">
        <p14:creationId xmlns:p14="http://schemas.microsoft.com/office/powerpoint/2010/main" val="3546898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499"/>
          </a:xfrm>
        </p:spPr>
        <p:txBody>
          <a:bodyPr>
            <a:normAutofit/>
          </a:bodyPr>
          <a:lstStyle/>
          <a:p>
            <a:r>
              <a:rPr lang="en-US" dirty="0" smtClean="0">
                <a:solidFill>
                  <a:srgbClr val="00B050"/>
                </a:solidFill>
              </a:rPr>
              <a:t>             </a:t>
            </a:r>
            <a:r>
              <a:rPr lang="en-US" b="1" i="1" u="sng" dirty="0" smtClean="0">
                <a:solidFill>
                  <a:srgbClr val="00B050"/>
                </a:solidFill>
              </a:rPr>
              <a:t>Very Important to Paul and to Us!</a:t>
            </a:r>
            <a:endParaRPr lang="en-US" b="1" i="1" u="sng" dirty="0">
              <a:solidFill>
                <a:srgbClr val="00B050"/>
              </a:solidFill>
            </a:endParaRPr>
          </a:p>
        </p:txBody>
      </p:sp>
      <p:sp>
        <p:nvSpPr>
          <p:cNvPr id="3" name="Content Placeholder 2"/>
          <p:cNvSpPr>
            <a:spLocks noGrp="1"/>
          </p:cNvSpPr>
          <p:nvPr>
            <p:ph sz="half" idx="1"/>
          </p:nvPr>
        </p:nvSpPr>
        <p:spPr>
          <a:xfrm>
            <a:off x="0" y="711200"/>
            <a:ext cx="6019800" cy="6146800"/>
          </a:xfrm>
        </p:spPr>
        <p:txBody>
          <a:bodyPr>
            <a:normAutofit/>
          </a:bodyPr>
          <a:lstStyle/>
          <a:p>
            <a:r>
              <a:rPr lang="en-US" sz="3200" dirty="0" smtClean="0"/>
              <a:t>“Christ </a:t>
            </a:r>
            <a:r>
              <a:rPr lang="en-US" sz="3200" dirty="0"/>
              <a:t>was treated as we deserve, that we might be treated as He deserves. He was condemned for our sins, in which He had no share, that we might be justified by His righteousness, in which we had no share. He suffered the death which was ours, that we might receive the life which was His. "With His stripes we are healed</a:t>
            </a:r>
            <a:r>
              <a:rPr lang="en-US" sz="3200" dirty="0" smtClean="0"/>
              <a:t>.“  DA, pg. 25</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5892800" y="711200"/>
            <a:ext cx="6299200" cy="6146800"/>
          </a:xfrm>
          <a:prstGeom prst="rect">
            <a:avLst/>
          </a:prstGeom>
        </p:spPr>
      </p:pic>
    </p:spTree>
    <p:extLst>
      <p:ext uri="{BB962C8B-B14F-4D97-AF65-F5344CB8AC3E}">
        <p14:creationId xmlns:p14="http://schemas.microsoft.com/office/powerpoint/2010/main" val="1689050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7100"/>
          </a:xfrm>
        </p:spPr>
        <p:txBody>
          <a:bodyPr>
            <a:normAutofit/>
          </a:bodyPr>
          <a:lstStyle/>
          <a:p>
            <a:r>
              <a:rPr lang="en-US" dirty="0" smtClean="0">
                <a:solidFill>
                  <a:srgbClr val="FF0000"/>
                </a:solidFill>
              </a:rPr>
              <a:t>               </a:t>
            </a:r>
            <a:r>
              <a:rPr lang="en-US" b="1" i="1" u="sng" dirty="0" smtClean="0">
                <a:solidFill>
                  <a:srgbClr val="FF0000"/>
                </a:solidFill>
              </a:rPr>
              <a:t>Hebrews 5:10 and other Places</a:t>
            </a:r>
            <a:endParaRPr lang="en-US" b="1" i="1" u="sng" dirty="0">
              <a:solidFill>
                <a:srgbClr val="FF0000"/>
              </a:solidFill>
            </a:endParaRPr>
          </a:p>
        </p:txBody>
      </p:sp>
      <p:sp>
        <p:nvSpPr>
          <p:cNvPr id="3" name="Content Placeholder 2"/>
          <p:cNvSpPr>
            <a:spLocks noGrp="1"/>
          </p:cNvSpPr>
          <p:nvPr>
            <p:ph idx="1"/>
          </p:nvPr>
        </p:nvSpPr>
        <p:spPr>
          <a:xfrm>
            <a:off x="0" y="736600"/>
            <a:ext cx="12192000" cy="6121399"/>
          </a:xfrm>
        </p:spPr>
        <p:txBody>
          <a:bodyPr>
            <a:normAutofit/>
          </a:bodyPr>
          <a:lstStyle/>
          <a:p>
            <a:r>
              <a:rPr lang="en-US" sz="3600" dirty="0" smtClean="0"/>
              <a:t>“Called </a:t>
            </a:r>
            <a:r>
              <a:rPr lang="en-US" sz="3600" dirty="0"/>
              <a:t>of God an high priest after the order of Melchisedec</a:t>
            </a:r>
            <a:r>
              <a:rPr lang="en-US" sz="3600" dirty="0" smtClean="0"/>
              <a:t>.”</a:t>
            </a:r>
          </a:p>
          <a:p>
            <a:r>
              <a:rPr lang="en-US" sz="3600" dirty="0"/>
              <a:t>“As he saith also in another place, Thou art a priest for ever after the order of Melchisedec</a:t>
            </a:r>
            <a:r>
              <a:rPr lang="en-US" sz="3600" dirty="0" smtClean="0"/>
              <a:t>.”  verse 6</a:t>
            </a:r>
          </a:p>
          <a:p>
            <a:r>
              <a:rPr lang="en-US" sz="3600" dirty="0"/>
              <a:t>“Whither the forerunner is for us entered, even Jesus, made an high priest for ever after the order of Melchisedec</a:t>
            </a:r>
            <a:r>
              <a:rPr lang="en-US" sz="3600" dirty="0" smtClean="0"/>
              <a:t>.”  Heb. 6:20</a:t>
            </a:r>
          </a:p>
          <a:p>
            <a:r>
              <a:rPr lang="en-US" sz="3600" dirty="0"/>
              <a:t>“For he testifieth, Thou art a priest for ever after the order of Melchisedec</a:t>
            </a:r>
            <a:r>
              <a:rPr lang="en-US" sz="3600" dirty="0" smtClean="0"/>
              <a:t>.”  Heb. 7:17</a:t>
            </a:r>
          </a:p>
          <a:p>
            <a:r>
              <a:rPr lang="en-US" sz="3600" dirty="0"/>
              <a:t>“(For those priests were made without an oath; but this with an oath by him that said unto him, The Lord sware and will not repent, Thou art a priest for ever after the order of Melchisedec</a:t>
            </a:r>
            <a:r>
              <a:rPr lang="en-US" sz="3600" dirty="0" smtClean="0"/>
              <a:t>:)”  Heb. 7:21</a:t>
            </a:r>
            <a:endParaRPr lang="en-US" sz="3600" dirty="0"/>
          </a:p>
        </p:txBody>
      </p:sp>
    </p:spTree>
    <p:extLst>
      <p:ext uri="{BB962C8B-B14F-4D97-AF65-F5344CB8AC3E}">
        <p14:creationId xmlns:p14="http://schemas.microsoft.com/office/powerpoint/2010/main" val="4270734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
            <a:ext cx="11772900" cy="914399"/>
          </a:xfrm>
        </p:spPr>
        <p:txBody>
          <a:bodyPr>
            <a:normAutofit fontScale="90000"/>
          </a:bodyPr>
          <a:lstStyle/>
          <a:p>
            <a:r>
              <a:rPr lang="en-US" b="1" i="1" u="sng" dirty="0" smtClean="0">
                <a:solidFill>
                  <a:srgbClr val="00B050"/>
                </a:solidFill>
              </a:rPr>
              <a:t>Melchisedec Priesthood Greater Than Levitical Priesthood</a:t>
            </a:r>
            <a:endParaRPr lang="en-US" b="1" i="1" u="sng" dirty="0">
              <a:solidFill>
                <a:srgbClr val="00B050"/>
              </a:solidFill>
            </a:endParaRPr>
          </a:p>
        </p:txBody>
      </p:sp>
      <p:pic>
        <p:nvPicPr>
          <p:cNvPr id="5" name="Content Placeholder 4"/>
          <p:cNvPicPr>
            <a:picLocks noGrp="1" noChangeAspect="1"/>
          </p:cNvPicPr>
          <p:nvPr>
            <p:ph sz="half" idx="1"/>
          </p:nvPr>
        </p:nvPicPr>
        <p:blipFill>
          <a:blip r:embed="rId2"/>
          <a:stretch>
            <a:fillRect/>
          </a:stretch>
        </p:blipFill>
        <p:spPr>
          <a:xfrm>
            <a:off x="0" y="800100"/>
            <a:ext cx="6464300" cy="6057899"/>
          </a:xfrm>
          <a:prstGeom prst="rect">
            <a:avLst/>
          </a:prstGeom>
        </p:spPr>
      </p:pic>
      <p:sp>
        <p:nvSpPr>
          <p:cNvPr id="4" name="Content Placeholder 3"/>
          <p:cNvSpPr>
            <a:spLocks noGrp="1"/>
          </p:cNvSpPr>
          <p:nvPr>
            <p:ph sz="half" idx="2"/>
          </p:nvPr>
        </p:nvSpPr>
        <p:spPr>
          <a:xfrm>
            <a:off x="6172200" y="673100"/>
            <a:ext cx="6019800" cy="6184899"/>
          </a:xfrm>
        </p:spPr>
        <p:txBody>
          <a:bodyPr>
            <a:normAutofit/>
          </a:bodyPr>
          <a:lstStyle/>
          <a:p>
            <a:r>
              <a:rPr lang="en-US" sz="4000" dirty="0" smtClean="0"/>
              <a:t>It is truly amazing to me that Paul connects the following ideas together.</a:t>
            </a:r>
          </a:p>
          <a:p>
            <a:r>
              <a:rPr lang="en-US" sz="4000" dirty="0" smtClean="0"/>
              <a:t>1. The sinful nature of Christ.</a:t>
            </a:r>
          </a:p>
          <a:p>
            <a:r>
              <a:rPr lang="en-US" sz="4000" dirty="0" smtClean="0"/>
              <a:t>2.  The Sabbath</a:t>
            </a:r>
          </a:p>
          <a:p>
            <a:r>
              <a:rPr lang="en-US" sz="4000" dirty="0" smtClean="0"/>
              <a:t>3.  The eternal priesthood of Melchisedec</a:t>
            </a:r>
            <a:r>
              <a:rPr lang="en-US" sz="4000" dirty="0"/>
              <a:t> </a:t>
            </a:r>
            <a:r>
              <a:rPr lang="en-US" sz="4000" dirty="0" smtClean="0"/>
              <a:t>and Christ!</a:t>
            </a:r>
          </a:p>
          <a:p>
            <a:r>
              <a:rPr lang="en-US" sz="4000" dirty="0" smtClean="0"/>
              <a:t>This is the sum and substance of Adventism.</a:t>
            </a:r>
            <a:endParaRPr lang="en-US" sz="4000" dirty="0"/>
          </a:p>
        </p:txBody>
      </p:sp>
    </p:spTree>
    <p:extLst>
      <p:ext uri="{BB962C8B-B14F-4D97-AF65-F5344CB8AC3E}">
        <p14:creationId xmlns:p14="http://schemas.microsoft.com/office/powerpoint/2010/main" val="3686371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FF0000"/>
                </a:solidFill>
              </a:rPr>
              <a:t>Hebrews 5:11</a:t>
            </a:r>
            <a:endParaRPr lang="en-US" b="1" i="1" u="sng" dirty="0">
              <a:solidFill>
                <a:srgbClr val="FF0000"/>
              </a:solidFill>
            </a:endParaRPr>
          </a:p>
        </p:txBody>
      </p:sp>
      <p:sp>
        <p:nvSpPr>
          <p:cNvPr id="3" name="Content Placeholder 2"/>
          <p:cNvSpPr>
            <a:spLocks noGrp="1"/>
          </p:cNvSpPr>
          <p:nvPr>
            <p:ph idx="1"/>
          </p:nvPr>
        </p:nvSpPr>
        <p:spPr>
          <a:xfrm>
            <a:off x="0" y="673100"/>
            <a:ext cx="12192000" cy="6184899"/>
          </a:xfrm>
        </p:spPr>
        <p:txBody>
          <a:bodyPr>
            <a:normAutofit/>
          </a:bodyPr>
          <a:lstStyle/>
          <a:p>
            <a:r>
              <a:rPr lang="en-US" sz="3200" dirty="0"/>
              <a:t>“Of whom we have many things to say, and hard to be uttered, seeing ye are dull of hearing</a:t>
            </a:r>
            <a:r>
              <a:rPr lang="en-US" sz="3200" dirty="0" smtClean="0"/>
              <a:t>.”</a:t>
            </a:r>
          </a:p>
          <a:p>
            <a:r>
              <a:rPr lang="en-US" sz="3200" dirty="0"/>
              <a:t>“I have yet many things to say unto you, but ye cannot bear them </a:t>
            </a:r>
            <a:r>
              <a:rPr lang="en-US" sz="3200" dirty="0" smtClean="0"/>
              <a:t>now. Howbeit </a:t>
            </a:r>
            <a:r>
              <a:rPr lang="en-US" sz="3200" dirty="0"/>
              <a:t>when he, the Spirit of truth, is come, he will guide you into all truth: for he shall not speak of himself; but whatsoever he shall hear, that shall he speak: and he will shew you things to come</a:t>
            </a:r>
            <a:r>
              <a:rPr lang="en-US" sz="3200" dirty="0" smtClean="0"/>
              <a:t>.”  John 16:12,13</a:t>
            </a:r>
          </a:p>
          <a:p>
            <a:r>
              <a:rPr lang="en-US" sz="3200" dirty="0" smtClean="0"/>
              <a:t>What is entailed in this saying of Paul and Jesus before him?</a:t>
            </a:r>
          </a:p>
          <a:p>
            <a:r>
              <a:rPr lang="en-US" sz="3200" dirty="0" smtClean="0"/>
              <a:t>Was the book of Hebrews part of Christ’s statement and Revelation?</a:t>
            </a:r>
          </a:p>
          <a:p>
            <a:r>
              <a:rPr lang="en-US" sz="3200" dirty="0" smtClean="0"/>
              <a:t>In Paul’s statement, was the person of Melchisedec included in his discussion?</a:t>
            </a:r>
            <a:endParaRPr lang="en-US" sz="3200" dirty="0"/>
          </a:p>
        </p:txBody>
      </p:sp>
    </p:spTree>
    <p:extLst>
      <p:ext uri="{BB962C8B-B14F-4D97-AF65-F5344CB8AC3E}">
        <p14:creationId xmlns:p14="http://schemas.microsoft.com/office/powerpoint/2010/main" val="2052854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solidFill>
                  <a:srgbClr val="FF0000"/>
                </a:solidFill>
              </a:rPr>
              <a:t>                                </a:t>
            </a:r>
            <a:r>
              <a:rPr lang="en-US" b="1" i="1" u="sng" dirty="0" smtClean="0">
                <a:solidFill>
                  <a:srgbClr val="FF0000"/>
                </a:solidFill>
              </a:rPr>
              <a:t>Not Now!</a:t>
            </a:r>
            <a:endParaRPr lang="en-US" b="1" i="1" u="sng" dirty="0">
              <a:solidFill>
                <a:srgbClr val="FF0000"/>
              </a:solidFill>
            </a:endParaRPr>
          </a:p>
        </p:txBody>
      </p:sp>
      <p:sp>
        <p:nvSpPr>
          <p:cNvPr id="3" name="Content Placeholder 2"/>
          <p:cNvSpPr>
            <a:spLocks noGrp="1"/>
          </p:cNvSpPr>
          <p:nvPr>
            <p:ph sz="half" idx="1"/>
          </p:nvPr>
        </p:nvSpPr>
        <p:spPr>
          <a:xfrm>
            <a:off x="0" y="762000"/>
            <a:ext cx="6019800" cy="6096000"/>
          </a:xfrm>
        </p:spPr>
        <p:txBody>
          <a:bodyPr>
            <a:normAutofit/>
          </a:bodyPr>
          <a:lstStyle/>
          <a:p>
            <a:r>
              <a:rPr lang="en-US" sz="3600" dirty="0" smtClean="0"/>
              <a:t>It was the Lord’s intention for His people to grasp the great truths that were unlocked in the books of Hebrews and Revelation, but the disciples could not bear it then.  30 years passed before Hebrews was written and 60 before the Revelation.  Does the Lords have something for us today that we can not bear to hear?</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6019800" y="762000"/>
            <a:ext cx="6172199" cy="6096000"/>
          </a:xfrm>
          <a:prstGeom prst="rect">
            <a:avLst/>
          </a:prstGeom>
        </p:spPr>
      </p:pic>
    </p:spTree>
    <p:extLst>
      <p:ext uri="{BB962C8B-B14F-4D97-AF65-F5344CB8AC3E}">
        <p14:creationId xmlns:p14="http://schemas.microsoft.com/office/powerpoint/2010/main" val="3424479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00B0F0"/>
                </a:solidFill>
              </a:rPr>
              <a:t>Milk or Meat?</a:t>
            </a:r>
            <a:endParaRPr lang="en-US" b="1" i="1" u="sng" dirty="0">
              <a:solidFill>
                <a:srgbClr val="00B0F0"/>
              </a:solidFill>
            </a:endParaRPr>
          </a:p>
        </p:txBody>
      </p:sp>
      <p:sp>
        <p:nvSpPr>
          <p:cNvPr id="3" name="Content Placeholder 2"/>
          <p:cNvSpPr>
            <a:spLocks noGrp="1"/>
          </p:cNvSpPr>
          <p:nvPr>
            <p:ph idx="1"/>
          </p:nvPr>
        </p:nvSpPr>
        <p:spPr>
          <a:xfrm>
            <a:off x="0" y="596900"/>
            <a:ext cx="12192000" cy="6261099"/>
          </a:xfrm>
        </p:spPr>
        <p:txBody>
          <a:bodyPr>
            <a:normAutofit/>
          </a:bodyPr>
          <a:lstStyle/>
          <a:p>
            <a:r>
              <a:rPr lang="en-US" sz="4400" dirty="0" smtClean="0"/>
              <a:t>“For </a:t>
            </a:r>
            <a:r>
              <a:rPr lang="en-US" sz="4400" dirty="0"/>
              <a:t>when for the time ye ought to be teachers, ye have need that one teach you again which be the first principles of the oracles of God; and are become such as have need of milk, and not of strong meat</a:t>
            </a:r>
            <a:r>
              <a:rPr lang="en-US" sz="4400" dirty="0" smtClean="0"/>
              <a:t>. </a:t>
            </a:r>
            <a:r>
              <a:rPr lang="en-US" sz="4400" dirty="0"/>
              <a:t>For every one that useth milk is unskilful in the word of righteousness: for he is a babe</a:t>
            </a:r>
            <a:r>
              <a:rPr lang="en-US" sz="4400" dirty="0" smtClean="0"/>
              <a:t>.  </a:t>
            </a:r>
            <a:r>
              <a:rPr lang="en-US" sz="4400" dirty="0"/>
              <a:t>But strong meat belongeth to them that are of full age, even those who by reason of use have their senses exercised to discern both good and evil</a:t>
            </a:r>
            <a:r>
              <a:rPr lang="en-US" sz="4400" dirty="0" smtClean="0"/>
              <a:t>.”  Hebrews 5:12-14</a:t>
            </a:r>
            <a:endParaRPr lang="en-US" sz="4400" dirty="0"/>
          </a:p>
        </p:txBody>
      </p:sp>
    </p:spTree>
    <p:extLst>
      <p:ext uri="{BB962C8B-B14F-4D97-AF65-F5344CB8AC3E}">
        <p14:creationId xmlns:p14="http://schemas.microsoft.com/office/powerpoint/2010/main" val="1617382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pic>
        <p:nvPicPr>
          <p:cNvPr id="6" name="Content Placeholder 5"/>
          <p:cNvPicPr>
            <a:picLocks noGrp="1" noChangeAspect="1"/>
          </p:cNvPicPr>
          <p:nvPr>
            <p:ph sz="half" idx="2"/>
          </p:nvPr>
        </p:nvPicPr>
        <p:blipFill>
          <a:blip r:embed="rId3"/>
          <a:stretch>
            <a:fillRect/>
          </a:stretch>
        </p:blipFill>
        <p:spPr>
          <a:xfrm>
            <a:off x="6172200" y="0"/>
            <a:ext cx="6019800" cy="6858000"/>
          </a:xfrm>
          <a:prstGeom prst="rect">
            <a:avLst/>
          </a:prstGeom>
        </p:spPr>
      </p:pic>
    </p:spTree>
    <p:extLst>
      <p:ext uri="{BB962C8B-B14F-4D97-AF65-F5344CB8AC3E}">
        <p14:creationId xmlns:p14="http://schemas.microsoft.com/office/powerpoint/2010/main" val="2832019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0" y="1"/>
            <a:ext cx="8051800" cy="868362"/>
          </a:xfrm>
        </p:spPr>
        <p:txBody>
          <a:bodyPr/>
          <a:lstStyle/>
          <a:p>
            <a:r>
              <a:rPr lang="en-US" b="1" i="1" u="sng" dirty="0" smtClean="0">
                <a:solidFill>
                  <a:srgbClr val="0070C0"/>
                </a:solidFill>
                <a:latin typeface="Algerian" panose="04020705040A02060702" pitchFamily="82" charset="0"/>
              </a:rPr>
              <a:t>The Greatest of All</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73100"/>
            <a:ext cx="6172200" cy="6184900"/>
          </a:xfrm>
          <a:prstGeom prst="rect">
            <a:avLst/>
          </a:prstGeom>
        </p:spPr>
      </p:pic>
      <p:sp>
        <p:nvSpPr>
          <p:cNvPr id="4" name="Content Placeholder 3"/>
          <p:cNvSpPr>
            <a:spLocks noGrp="1"/>
          </p:cNvSpPr>
          <p:nvPr>
            <p:ph sz="half" idx="2"/>
          </p:nvPr>
        </p:nvSpPr>
        <p:spPr>
          <a:xfrm>
            <a:off x="6172200" y="673100"/>
            <a:ext cx="6019800" cy="6184900"/>
          </a:xfrm>
        </p:spPr>
        <p:txBody>
          <a:bodyPr>
            <a:normAutofit/>
          </a:bodyPr>
          <a:lstStyle/>
          <a:p>
            <a:r>
              <a:rPr lang="en-US" dirty="0" smtClean="0"/>
              <a:t>The book of Hebrews tells us of the greatness of Christ.</a:t>
            </a:r>
          </a:p>
          <a:p>
            <a:r>
              <a:rPr lang="en-US" b="1" i="1" u="sng" dirty="0" smtClean="0">
                <a:solidFill>
                  <a:srgbClr val="0070C0"/>
                </a:solidFill>
              </a:rPr>
              <a:t>Notice:</a:t>
            </a:r>
          </a:p>
          <a:p>
            <a:r>
              <a:rPr lang="en-US" dirty="0" smtClean="0">
                <a:solidFill>
                  <a:srgbClr val="0070C0"/>
                </a:solidFill>
              </a:rPr>
              <a:t>Chapter 1- greater than the angels.</a:t>
            </a:r>
          </a:p>
          <a:p>
            <a:r>
              <a:rPr lang="en-US" dirty="0" smtClean="0">
                <a:solidFill>
                  <a:srgbClr val="0070C0"/>
                </a:solidFill>
              </a:rPr>
              <a:t>Chapter 2- bore sinful flesh in His greatness</a:t>
            </a:r>
          </a:p>
          <a:p>
            <a:r>
              <a:rPr lang="en-US" dirty="0" smtClean="0">
                <a:solidFill>
                  <a:srgbClr val="0070C0"/>
                </a:solidFill>
              </a:rPr>
              <a:t>Chapter 3- greater than Moses</a:t>
            </a:r>
          </a:p>
          <a:p>
            <a:r>
              <a:rPr lang="en-US" dirty="0" smtClean="0">
                <a:solidFill>
                  <a:srgbClr val="0070C0"/>
                </a:solidFill>
              </a:rPr>
              <a:t>Chapter 4- greater than the Sabbath</a:t>
            </a:r>
          </a:p>
          <a:p>
            <a:r>
              <a:rPr lang="en-US" dirty="0" smtClean="0">
                <a:solidFill>
                  <a:srgbClr val="0070C0"/>
                </a:solidFill>
              </a:rPr>
              <a:t>Now, chapter 5 begins with a discussion of the Levitical priesthood…………………………………………</a:t>
            </a:r>
            <a:endParaRPr lang="en-US" dirty="0">
              <a:solidFill>
                <a:srgbClr val="0070C0"/>
              </a:solidFill>
            </a:endParaRPr>
          </a:p>
        </p:txBody>
      </p:sp>
    </p:spTree>
    <p:extLst>
      <p:ext uri="{BB962C8B-B14F-4D97-AF65-F5344CB8AC3E}">
        <p14:creationId xmlns:p14="http://schemas.microsoft.com/office/powerpoint/2010/main" val="2690299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422399"/>
          </a:xfrm>
        </p:spPr>
        <p:txBody>
          <a:bodyPr/>
          <a:lstStyle/>
          <a:p>
            <a:r>
              <a:rPr lang="en-US" dirty="0" smtClean="0"/>
              <a:t>                            </a:t>
            </a:r>
            <a:r>
              <a:rPr lang="en-US" b="1" i="1" u="sng" dirty="0" smtClean="0">
                <a:solidFill>
                  <a:srgbClr val="00B050"/>
                </a:solidFill>
                <a:latin typeface="Algerian" panose="04020705040A02060702" pitchFamily="82" charset="0"/>
              </a:rPr>
              <a:t>Hebrews 5:1-4</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952500"/>
            <a:ext cx="12192000" cy="5905500"/>
          </a:xfrm>
        </p:spPr>
        <p:txBody>
          <a:bodyPr>
            <a:normAutofit/>
          </a:bodyPr>
          <a:lstStyle/>
          <a:p>
            <a:r>
              <a:rPr lang="en-US" sz="4400" dirty="0" smtClean="0"/>
              <a:t>“For every high priest taken from among men is ordained for men in things pertaining to God, that he may offer both gifts and sacrifices for sins: Who can have compassion on the ignorant, and on them that are out of the way; for that he himself also is compassed with infirmity.  And by reason hereof he ought, as for the people, so also for himself, to offer for sins. And no man taketh this honour unto himself, but he that is called of God, as was Aaron.”</a:t>
            </a:r>
            <a:endParaRPr lang="en-US" sz="4400" dirty="0"/>
          </a:p>
        </p:txBody>
      </p:sp>
    </p:spTree>
    <p:extLst>
      <p:ext uri="{BB962C8B-B14F-4D97-AF65-F5344CB8AC3E}">
        <p14:creationId xmlns:p14="http://schemas.microsoft.com/office/powerpoint/2010/main" val="2402846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9400"/>
            <a:ext cx="10515600" cy="1325563"/>
          </a:xfrm>
        </p:spPr>
        <p:txBody>
          <a:bodyPr/>
          <a:lstStyle/>
          <a:p>
            <a:r>
              <a:rPr lang="en-US" b="1" i="1" u="sng" dirty="0" smtClean="0">
                <a:solidFill>
                  <a:srgbClr val="FF0000"/>
                </a:solidFill>
              </a:rPr>
              <a:t>      Earthly Priesthood</a:t>
            </a:r>
            <a:endParaRPr lang="en-US" b="1" i="1" u="sng" dirty="0">
              <a:solidFill>
                <a:srgbClr val="FF0000"/>
              </a:solidFill>
            </a:endParaRPr>
          </a:p>
        </p:txBody>
      </p:sp>
      <p:sp>
        <p:nvSpPr>
          <p:cNvPr id="3" name="Content Placeholder 2"/>
          <p:cNvSpPr>
            <a:spLocks noGrp="1"/>
          </p:cNvSpPr>
          <p:nvPr>
            <p:ph sz="half" idx="1"/>
          </p:nvPr>
        </p:nvSpPr>
        <p:spPr>
          <a:xfrm>
            <a:off x="0" y="647700"/>
            <a:ext cx="6019800" cy="6210300"/>
          </a:xfrm>
        </p:spPr>
        <p:txBody>
          <a:bodyPr>
            <a:noAutofit/>
          </a:bodyPr>
          <a:lstStyle/>
          <a:p>
            <a:r>
              <a:rPr lang="en-US" sz="3200" dirty="0" smtClean="0"/>
              <a:t>The priesthood of Aaron and the sons of Levi was an earthly priesthood.  Men selected for this position were fallible, frail, sinful men; men whose priesthood would perish at their death.  Like Paul has done in every other chapter in Hebrews so far, he is about to draw a contrast between the Aaronic priesthood and the priesthood of Christ!  He is about to show the greatness of Christ's priesthood in comparison to the priesthood of Aaron!</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4157703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00B050"/>
                </a:solidFill>
              </a:rPr>
              <a:t>Hebrews 5:5-6</a:t>
            </a:r>
            <a:endParaRPr lang="en-US" b="1" i="1" u="sng" dirty="0">
              <a:solidFill>
                <a:srgbClr val="00B050"/>
              </a:solidFill>
            </a:endParaRPr>
          </a:p>
        </p:txBody>
      </p:sp>
      <p:sp>
        <p:nvSpPr>
          <p:cNvPr id="3" name="Content Placeholder 2"/>
          <p:cNvSpPr>
            <a:spLocks noGrp="1"/>
          </p:cNvSpPr>
          <p:nvPr>
            <p:ph idx="1"/>
          </p:nvPr>
        </p:nvSpPr>
        <p:spPr>
          <a:xfrm>
            <a:off x="0" y="647700"/>
            <a:ext cx="12192000" cy="6210300"/>
          </a:xfrm>
        </p:spPr>
        <p:txBody>
          <a:bodyPr>
            <a:normAutofit lnSpcReduction="10000"/>
          </a:bodyPr>
          <a:lstStyle/>
          <a:p>
            <a:r>
              <a:rPr lang="en-US" sz="4000" dirty="0" smtClean="0"/>
              <a:t>“So also Christ glorified not himself to be made an high priest; but he that said unto him, Thou art my Son, to day have I begotten thee. As he saith also in another place, </a:t>
            </a:r>
            <a:r>
              <a:rPr lang="en-US" sz="4000" b="1" i="1" u="sng" dirty="0" smtClean="0">
                <a:solidFill>
                  <a:srgbClr val="00B0F0"/>
                </a:solidFill>
              </a:rPr>
              <a:t>Thou art a priest for ever after the order of </a:t>
            </a:r>
            <a:r>
              <a:rPr lang="en-US" sz="4000" u="sng" dirty="0" smtClean="0">
                <a:solidFill>
                  <a:srgbClr val="00B0F0"/>
                </a:solidFill>
              </a:rPr>
              <a:t>Melchisedec</a:t>
            </a:r>
            <a:r>
              <a:rPr lang="en-US" sz="4000" b="1" i="1" u="sng" dirty="0" smtClean="0">
                <a:solidFill>
                  <a:srgbClr val="00B0F0"/>
                </a:solidFill>
              </a:rPr>
              <a:t>.”</a:t>
            </a:r>
          </a:p>
          <a:p>
            <a:r>
              <a:rPr lang="en-US" sz="4000" dirty="0" smtClean="0"/>
              <a:t>In contrasting the earthly priesthood of Aaron, Paul uses Melchisedec to show the superiority of Christ’s priesthood.  The implication is obvious:  Aaron’s priesthood was earthly/temporal---Christ’s priesthood was heavenly/eternal and was represented by Melchisedec.  How could Melchisedec represent an eternal priesthood unless he was an eternal being????</a:t>
            </a:r>
          </a:p>
          <a:p>
            <a:endParaRPr lang="en-US" sz="4000" dirty="0">
              <a:solidFill>
                <a:srgbClr val="00B0F0"/>
              </a:solidFill>
            </a:endParaRPr>
          </a:p>
        </p:txBody>
      </p:sp>
    </p:spTree>
    <p:extLst>
      <p:ext uri="{BB962C8B-B14F-4D97-AF65-F5344CB8AC3E}">
        <p14:creationId xmlns:p14="http://schemas.microsoft.com/office/powerpoint/2010/main" val="1438899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0"/>
            <a:ext cx="6019800" cy="6858000"/>
          </a:xfrm>
        </p:spPr>
        <p:txBody>
          <a:bodyPr>
            <a:normAutofit/>
          </a:bodyPr>
          <a:lstStyle/>
          <a:p>
            <a:r>
              <a:rPr lang="en-US" sz="3200" dirty="0" smtClean="0"/>
              <a:t>The greatness of Melchisedec can only be determined by the way in which he is described.  His priesthood is clearly set a part from the Levitical priesthood of the Old Testament.  Christ’s priesthood is likened to Melchisedec.  In harmony with the book of Hebrews, Christ again is contrasted with something else.  In this chapter, His priesthood is so much greater than the Levitical priesthood.</a:t>
            </a:r>
            <a:endParaRPr lang="en-US" sz="3200" dirty="0"/>
          </a:p>
        </p:txBody>
      </p:sp>
    </p:spTree>
    <p:extLst>
      <p:ext uri="{BB962C8B-B14F-4D97-AF65-F5344CB8AC3E}">
        <p14:creationId xmlns:p14="http://schemas.microsoft.com/office/powerpoint/2010/main" val="406019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199"/>
          </a:xfrm>
        </p:spPr>
        <p:txBody>
          <a:bodyPr/>
          <a:lstStyle/>
          <a:p>
            <a:r>
              <a:rPr lang="en-US" dirty="0" smtClean="0"/>
              <a:t>                            </a:t>
            </a:r>
            <a:r>
              <a:rPr lang="en-US" b="1" i="1" u="sng" dirty="0" smtClean="0">
                <a:solidFill>
                  <a:srgbClr val="FF0000"/>
                </a:solidFill>
              </a:rPr>
              <a:t>Hebrews 5:7-9</a:t>
            </a:r>
            <a:endParaRPr lang="en-US" b="1" i="1" u="sng" dirty="0">
              <a:solidFill>
                <a:srgbClr val="FF0000"/>
              </a:solidFill>
            </a:endParaRPr>
          </a:p>
        </p:txBody>
      </p:sp>
      <p:sp>
        <p:nvSpPr>
          <p:cNvPr id="3" name="Content Placeholder 2"/>
          <p:cNvSpPr>
            <a:spLocks noGrp="1"/>
          </p:cNvSpPr>
          <p:nvPr>
            <p:ph idx="1"/>
          </p:nvPr>
        </p:nvSpPr>
        <p:spPr>
          <a:xfrm>
            <a:off x="0" y="635000"/>
            <a:ext cx="12192000" cy="6222999"/>
          </a:xfrm>
        </p:spPr>
        <p:txBody>
          <a:bodyPr>
            <a:normAutofit/>
          </a:bodyPr>
          <a:lstStyle/>
          <a:p>
            <a:r>
              <a:rPr lang="en-US" sz="4800" dirty="0" smtClean="0"/>
              <a:t>“Who </a:t>
            </a:r>
            <a:r>
              <a:rPr lang="en-US" sz="4800" dirty="0"/>
              <a:t>in the days of his flesh, when he had offered up prayers and supplications with strong crying and tears unto him that was able to save him from death, and was heard in that he </a:t>
            </a:r>
            <a:r>
              <a:rPr lang="en-US" sz="4800" dirty="0" smtClean="0"/>
              <a:t>feared; Though </a:t>
            </a:r>
            <a:r>
              <a:rPr lang="en-US" sz="4800" dirty="0"/>
              <a:t>he were a Son, yet learned he obedience by the things which he suffered</a:t>
            </a:r>
            <a:r>
              <a:rPr lang="en-US" sz="4800" dirty="0" smtClean="0"/>
              <a:t>;  </a:t>
            </a:r>
            <a:r>
              <a:rPr lang="en-US" sz="4800" dirty="0"/>
              <a:t>And being made perfect, he became the author of eternal salvation unto all them that obey him</a:t>
            </a:r>
            <a:r>
              <a:rPr lang="en-US" sz="4800" dirty="0" smtClean="0"/>
              <a:t>;”</a:t>
            </a:r>
            <a:endParaRPr lang="en-US" sz="4800" dirty="0"/>
          </a:p>
        </p:txBody>
      </p:sp>
    </p:spTree>
    <p:extLst>
      <p:ext uri="{BB962C8B-B14F-4D97-AF65-F5344CB8AC3E}">
        <p14:creationId xmlns:p14="http://schemas.microsoft.com/office/powerpoint/2010/main" val="122874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00B0F0"/>
                </a:solidFill>
                <a:latin typeface="Algerian" panose="04020705040A02060702" pitchFamily="82" charset="0"/>
              </a:rPr>
              <a:t>The Suffering, Obedient Priest</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sz="half" idx="1"/>
          </p:nvPr>
        </p:nvSpPr>
        <p:spPr>
          <a:xfrm>
            <a:off x="-1" y="762000"/>
            <a:ext cx="6019801" cy="6095999"/>
          </a:xfrm>
        </p:spPr>
        <p:txBody>
          <a:bodyPr>
            <a:noAutofit/>
          </a:bodyPr>
          <a:lstStyle/>
          <a:p>
            <a:r>
              <a:rPr lang="en-US" sz="4000" dirty="0" smtClean="0"/>
              <a:t>Hebrews 5 is similar to Hebrews 2 and 4.  Christ could become our empathizing priest because He suffered in our flesh. Not a fake flesh or a perfect flesh of Adam before the fall, but a carnal flesh like ours that He could truly understand our trials and temptations.</a:t>
            </a:r>
            <a:endParaRPr lang="en-US" sz="4000" dirty="0"/>
          </a:p>
        </p:txBody>
      </p:sp>
      <p:pic>
        <p:nvPicPr>
          <p:cNvPr id="5" name="Content Placeholder 4"/>
          <p:cNvPicPr>
            <a:picLocks noGrp="1" noChangeAspect="1"/>
          </p:cNvPicPr>
          <p:nvPr>
            <p:ph sz="half" idx="2"/>
          </p:nvPr>
        </p:nvPicPr>
        <p:blipFill>
          <a:blip r:embed="rId2"/>
          <a:stretch>
            <a:fillRect/>
          </a:stretch>
        </p:blipFill>
        <p:spPr>
          <a:xfrm>
            <a:off x="6019801" y="673100"/>
            <a:ext cx="6172200" cy="6184899"/>
          </a:xfrm>
          <a:prstGeom prst="rect">
            <a:avLst/>
          </a:prstGeom>
        </p:spPr>
      </p:pic>
    </p:spTree>
    <p:extLst>
      <p:ext uri="{BB962C8B-B14F-4D97-AF65-F5344CB8AC3E}">
        <p14:creationId xmlns:p14="http://schemas.microsoft.com/office/powerpoint/2010/main" val="4169095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199"/>
          </a:xfrm>
        </p:spPr>
        <p:txBody>
          <a:bodyPr/>
          <a:lstStyle/>
          <a:p>
            <a:r>
              <a:rPr lang="en-US" dirty="0" smtClean="0"/>
              <a:t>                </a:t>
            </a:r>
            <a:r>
              <a:rPr lang="en-US" b="1" i="1" u="sng" dirty="0" smtClean="0">
                <a:solidFill>
                  <a:srgbClr val="7030A0"/>
                </a:solidFill>
                <a:latin typeface="Algerian" panose="04020705040A02060702" pitchFamily="82" charset="0"/>
              </a:rPr>
              <a:t>The Seed of Abraham</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685800"/>
            <a:ext cx="12192000" cy="6172199"/>
          </a:xfrm>
        </p:spPr>
        <p:txBody>
          <a:bodyPr>
            <a:normAutofit/>
          </a:bodyPr>
          <a:lstStyle/>
          <a:p>
            <a:r>
              <a:rPr lang="en-US" sz="3600" dirty="0" smtClean="0"/>
              <a:t>“Forasmuch </a:t>
            </a:r>
            <a:r>
              <a:rPr lang="en-US" sz="3600" dirty="0"/>
              <a:t>then as the children are partakers of flesh and blood, he also himself likewise took part of the same; that through death he might destroy him that had the power of death, that is, the devil</a:t>
            </a:r>
            <a:r>
              <a:rPr lang="en-US" sz="3600" dirty="0" smtClean="0"/>
              <a:t>;  </a:t>
            </a:r>
            <a:r>
              <a:rPr lang="en-US" sz="3600" dirty="0"/>
              <a:t>And deliver them who through fear of death were all their lifetime subject to bondage</a:t>
            </a:r>
            <a:r>
              <a:rPr lang="en-US" sz="3600" dirty="0" smtClean="0"/>
              <a:t>.  </a:t>
            </a:r>
            <a:r>
              <a:rPr lang="en-US" sz="3600" dirty="0"/>
              <a:t>For verily he took not on him the nature of angels; but he took on him the seed of </a:t>
            </a:r>
            <a:r>
              <a:rPr lang="en-US" sz="3600" dirty="0" smtClean="0"/>
              <a:t>Abraham. Wherefore </a:t>
            </a:r>
            <a:r>
              <a:rPr lang="en-US" sz="3600" dirty="0"/>
              <a:t>in all things it </a:t>
            </a:r>
            <a:r>
              <a:rPr lang="en-US" sz="3600" dirty="0" smtClean="0"/>
              <a:t>behooved </a:t>
            </a:r>
            <a:r>
              <a:rPr lang="en-US" sz="3600" dirty="0"/>
              <a:t>him to be made like unto his brethren, that he might be a merciful and faithful high priest in things pertaining to God, to make reconciliation for the sins of the people</a:t>
            </a:r>
            <a:r>
              <a:rPr lang="en-US" sz="3600" dirty="0" smtClean="0"/>
              <a:t>.  </a:t>
            </a:r>
            <a:r>
              <a:rPr lang="en-US" sz="3600" dirty="0"/>
              <a:t>For in that he himself hath suffered being tempted, he is able to </a:t>
            </a:r>
            <a:r>
              <a:rPr lang="en-US" sz="3600" dirty="0" smtClean="0"/>
              <a:t>succor </a:t>
            </a:r>
            <a:r>
              <a:rPr lang="en-US" sz="3600" dirty="0"/>
              <a:t>them that are tempted</a:t>
            </a:r>
            <a:r>
              <a:rPr lang="en-US" sz="3600" dirty="0" smtClean="0"/>
              <a:t>.”  Hebrews 2:14-18</a:t>
            </a:r>
            <a:endParaRPr lang="en-US" sz="3600" dirty="0"/>
          </a:p>
        </p:txBody>
      </p:sp>
    </p:spTree>
    <p:extLst>
      <p:ext uri="{BB962C8B-B14F-4D97-AF65-F5344CB8AC3E}">
        <p14:creationId xmlns:p14="http://schemas.microsoft.com/office/powerpoint/2010/main" val="3490092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1459</Words>
  <Application>Microsoft Office PowerPoint</Application>
  <PresentationFormat>Widescreen</PresentationFormat>
  <Paragraphs>50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Hebrews 5 ‘An Eternal Priesthood’</vt:lpstr>
      <vt:lpstr>The Greatest of All</vt:lpstr>
      <vt:lpstr>                            Hebrews 5:1-4</vt:lpstr>
      <vt:lpstr>      Earthly Priesthood</vt:lpstr>
      <vt:lpstr>                           Hebrews 5:5-6</vt:lpstr>
      <vt:lpstr>PowerPoint Presentation</vt:lpstr>
      <vt:lpstr>                            Hebrews 5:7-9</vt:lpstr>
      <vt:lpstr>      The Suffering, Obedient Priest</vt:lpstr>
      <vt:lpstr>                The Seed of Abraham</vt:lpstr>
      <vt:lpstr>                          Tempted Like Us!</vt:lpstr>
      <vt:lpstr>PowerPoint Presentation</vt:lpstr>
      <vt:lpstr>             Very Important to Paul and to Us!</vt:lpstr>
      <vt:lpstr>               Hebrews 5:10 and other Places</vt:lpstr>
      <vt:lpstr>Melchisedec Priesthood Greater Than Levitical Priesthood</vt:lpstr>
      <vt:lpstr>                             Hebrews 5:11</vt:lpstr>
      <vt:lpstr>                                Not Now!</vt:lpstr>
      <vt:lpstr>                              Milk or Meat?</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5 ‘An Eternal Priesthood’</dc:title>
  <dc:creator>All Public</dc:creator>
  <cp:lastModifiedBy>All Public</cp:lastModifiedBy>
  <cp:revision>12</cp:revision>
  <dcterms:created xsi:type="dcterms:W3CDTF">2016-11-02T18:53:02Z</dcterms:created>
  <dcterms:modified xsi:type="dcterms:W3CDTF">2016-11-04T18:58:12Z</dcterms:modified>
</cp:coreProperties>
</file>