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6" r:id="rId6"/>
    <p:sldId id="259" r:id="rId7"/>
    <p:sldId id="260" r:id="rId8"/>
    <p:sldId id="264" r:id="rId9"/>
    <p:sldId id="261" r:id="rId10"/>
    <p:sldId id="262" r:id="rId11"/>
    <p:sldId id="263" r:id="rId12"/>
    <p:sldId id="267" r:id="rId13"/>
    <p:sldId id="268" r:id="rId14"/>
    <p:sldId id="272" r:id="rId15"/>
    <p:sldId id="269" r:id="rId16"/>
    <p:sldId id="270" r:id="rId17"/>
    <p:sldId id="271"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14" y="7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2ABD98-0DC4-485D-B38E-909B2F73963C}"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21B9F-27DF-4356-A41B-5E0A6BBEBA17}" type="slidenum">
              <a:rPr lang="en-US" smtClean="0"/>
              <a:t>‹#›</a:t>
            </a:fld>
            <a:endParaRPr lang="en-US"/>
          </a:p>
        </p:txBody>
      </p:sp>
    </p:spTree>
    <p:extLst>
      <p:ext uri="{BB962C8B-B14F-4D97-AF65-F5344CB8AC3E}">
        <p14:creationId xmlns:p14="http://schemas.microsoft.com/office/powerpoint/2010/main" val="3403319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2ABD98-0DC4-485D-B38E-909B2F73963C}"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21B9F-27DF-4356-A41B-5E0A6BBEBA17}" type="slidenum">
              <a:rPr lang="en-US" smtClean="0"/>
              <a:t>‹#›</a:t>
            </a:fld>
            <a:endParaRPr lang="en-US"/>
          </a:p>
        </p:txBody>
      </p:sp>
    </p:spTree>
    <p:extLst>
      <p:ext uri="{BB962C8B-B14F-4D97-AF65-F5344CB8AC3E}">
        <p14:creationId xmlns:p14="http://schemas.microsoft.com/office/powerpoint/2010/main" val="1831279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2ABD98-0DC4-485D-B38E-909B2F73963C}"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21B9F-27DF-4356-A41B-5E0A6BBEBA17}" type="slidenum">
              <a:rPr lang="en-US" smtClean="0"/>
              <a:t>‹#›</a:t>
            </a:fld>
            <a:endParaRPr lang="en-US"/>
          </a:p>
        </p:txBody>
      </p:sp>
    </p:spTree>
    <p:extLst>
      <p:ext uri="{BB962C8B-B14F-4D97-AF65-F5344CB8AC3E}">
        <p14:creationId xmlns:p14="http://schemas.microsoft.com/office/powerpoint/2010/main" val="3554447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2ABD98-0DC4-485D-B38E-909B2F73963C}"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21B9F-27DF-4356-A41B-5E0A6BBEBA17}" type="slidenum">
              <a:rPr lang="en-US" smtClean="0"/>
              <a:t>‹#›</a:t>
            </a:fld>
            <a:endParaRPr lang="en-US"/>
          </a:p>
        </p:txBody>
      </p:sp>
    </p:spTree>
    <p:extLst>
      <p:ext uri="{BB962C8B-B14F-4D97-AF65-F5344CB8AC3E}">
        <p14:creationId xmlns:p14="http://schemas.microsoft.com/office/powerpoint/2010/main" val="3611063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A2ABD98-0DC4-485D-B38E-909B2F73963C}"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21B9F-27DF-4356-A41B-5E0A6BBEBA17}" type="slidenum">
              <a:rPr lang="en-US" smtClean="0"/>
              <a:t>‹#›</a:t>
            </a:fld>
            <a:endParaRPr lang="en-US"/>
          </a:p>
        </p:txBody>
      </p:sp>
    </p:spTree>
    <p:extLst>
      <p:ext uri="{BB962C8B-B14F-4D97-AF65-F5344CB8AC3E}">
        <p14:creationId xmlns:p14="http://schemas.microsoft.com/office/powerpoint/2010/main" val="788808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2ABD98-0DC4-485D-B38E-909B2F73963C}" type="datetimeFigureOut">
              <a:rPr lang="en-US" smtClean="0"/>
              <a:t>2/24/2020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21B9F-27DF-4356-A41B-5E0A6BBEBA17}" type="slidenum">
              <a:rPr lang="en-US" smtClean="0"/>
              <a:t>‹#›</a:t>
            </a:fld>
            <a:endParaRPr lang="en-US"/>
          </a:p>
        </p:txBody>
      </p:sp>
    </p:spTree>
    <p:extLst>
      <p:ext uri="{BB962C8B-B14F-4D97-AF65-F5344CB8AC3E}">
        <p14:creationId xmlns:p14="http://schemas.microsoft.com/office/powerpoint/2010/main" val="2947273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2ABD98-0DC4-485D-B38E-909B2F73963C}" type="datetimeFigureOut">
              <a:rPr lang="en-US" smtClean="0"/>
              <a:t>2/24/2020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621B9F-27DF-4356-A41B-5E0A6BBEBA17}" type="slidenum">
              <a:rPr lang="en-US" smtClean="0"/>
              <a:t>‹#›</a:t>
            </a:fld>
            <a:endParaRPr lang="en-US"/>
          </a:p>
        </p:txBody>
      </p:sp>
    </p:spTree>
    <p:extLst>
      <p:ext uri="{BB962C8B-B14F-4D97-AF65-F5344CB8AC3E}">
        <p14:creationId xmlns:p14="http://schemas.microsoft.com/office/powerpoint/2010/main" val="3439048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2ABD98-0DC4-485D-B38E-909B2F73963C}" type="datetimeFigureOut">
              <a:rPr lang="en-US" smtClean="0"/>
              <a:t>2/24/2020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621B9F-27DF-4356-A41B-5E0A6BBEBA17}" type="slidenum">
              <a:rPr lang="en-US" smtClean="0"/>
              <a:t>‹#›</a:t>
            </a:fld>
            <a:endParaRPr lang="en-US"/>
          </a:p>
        </p:txBody>
      </p:sp>
    </p:spTree>
    <p:extLst>
      <p:ext uri="{BB962C8B-B14F-4D97-AF65-F5344CB8AC3E}">
        <p14:creationId xmlns:p14="http://schemas.microsoft.com/office/powerpoint/2010/main" val="3209586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2ABD98-0DC4-485D-B38E-909B2F73963C}" type="datetimeFigureOut">
              <a:rPr lang="en-US" smtClean="0"/>
              <a:t>2/24/2020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621B9F-27DF-4356-A41B-5E0A6BBEBA17}" type="slidenum">
              <a:rPr lang="en-US" smtClean="0"/>
              <a:t>‹#›</a:t>
            </a:fld>
            <a:endParaRPr lang="en-US"/>
          </a:p>
        </p:txBody>
      </p:sp>
    </p:spTree>
    <p:extLst>
      <p:ext uri="{BB962C8B-B14F-4D97-AF65-F5344CB8AC3E}">
        <p14:creationId xmlns:p14="http://schemas.microsoft.com/office/powerpoint/2010/main" val="108051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2ABD98-0DC4-485D-B38E-909B2F73963C}" type="datetimeFigureOut">
              <a:rPr lang="en-US" smtClean="0"/>
              <a:t>2/24/2020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21B9F-27DF-4356-A41B-5E0A6BBEBA17}" type="slidenum">
              <a:rPr lang="en-US" smtClean="0"/>
              <a:t>‹#›</a:t>
            </a:fld>
            <a:endParaRPr lang="en-US"/>
          </a:p>
        </p:txBody>
      </p:sp>
    </p:spTree>
    <p:extLst>
      <p:ext uri="{BB962C8B-B14F-4D97-AF65-F5344CB8AC3E}">
        <p14:creationId xmlns:p14="http://schemas.microsoft.com/office/powerpoint/2010/main" val="2506820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2ABD98-0DC4-485D-B38E-909B2F73963C}" type="datetimeFigureOut">
              <a:rPr lang="en-US" smtClean="0"/>
              <a:t>2/24/2020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21B9F-27DF-4356-A41B-5E0A6BBEBA17}" type="slidenum">
              <a:rPr lang="en-US" smtClean="0"/>
              <a:t>‹#›</a:t>
            </a:fld>
            <a:endParaRPr lang="en-US"/>
          </a:p>
        </p:txBody>
      </p:sp>
    </p:spTree>
    <p:extLst>
      <p:ext uri="{BB962C8B-B14F-4D97-AF65-F5344CB8AC3E}">
        <p14:creationId xmlns:p14="http://schemas.microsoft.com/office/powerpoint/2010/main" val="1547436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2ABD98-0DC4-485D-B38E-909B2F73963C}" type="datetimeFigureOut">
              <a:rPr lang="en-US" smtClean="0"/>
              <a:t>2/24/2020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621B9F-27DF-4356-A41B-5E0A6BBEBA17}" type="slidenum">
              <a:rPr lang="en-US" smtClean="0"/>
              <a:t>‹#›</a:t>
            </a:fld>
            <a:endParaRPr lang="en-US"/>
          </a:p>
        </p:txBody>
      </p:sp>
    </p:spTree>
    <p:extLst>
      <p:ext uri="{BB962C8B-B14F-4D97-AF65-F5344CB8AC3E}">
        <p14:creationId xmlns:p14="http://schemas.microsoft.com/office/powerpoint/2010/main" val="3029736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22363"/>
            <a:ext cx="12192000" cy="2387600"/>
          </a:xfrm>
        </p:spPr>
        <p:txBody>
          <a:bodyPr/>
          <a:lstStyle/>
          <a:p>
            <a:r>
              <a:rPr lang="en-US" b="1" i="1" u="sng" dirty="0" smtClean="0">
                <a:solidFill>
                  <a:srgbClr val="7030A0"/>
                </a:solidFill>
                <a:latin typeface="Algerian" panose="04020705040A02060702" pitchFamily="82" charset="0"/>
              </a:rPr>
              <a:t>Critiquing the Critique, pt. 2 </a:t>
            </a:r>
            <a:endParaRPr lang="en-US" b="1" i="1" u="sng" dirty="0">
              <a:solidFill>
                <a:srgbClr val="7030A0"/>
              </a:solidFill>
              <a:latin typeface="Algerian" panose="04020705040A02060702" pitchFamily="82"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9278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87399"/>
          </a:xfrm>
        </p:spPr>
        <p:txBody>
          <a:bodyPr/>
          <a:lstStyle/>
          <a:p>
            <a:r>
              <a:rPr lang="en-US" dirty="0" smtClean="0"/>
              <a:t>               </a:t>
            </a:r>
            <a:r>
              <a:rPr lang="en-US" b="1" i="1" u="sng" dirty="0" smtClean="0">
                <a:solidFill>
                  <a:srgbClr val="FF0000"/>
                </a:solidFill>
                <a:latin typeface="Algerian" panose="04020705040A02060702" pitchFamily="82" charset="0"/>
              </a:rPr>
              <a:t>Little Horn Professes</a:t>
            </a:r>
            <a:endParaRPr lang="en-US" b="1" i="1" u="sng" dirty="0">
              <a:solidFill>
                <a:srgbClr val="FF0000"/>
              </a:solidFill>
              <a:latin typeface="Algerian" panose="04020705040A02060702" pitchFamily="82" charset="0"/>
            </a:endParaRPr>
          </a:p>
        </p:txBody>
      </p:sp>
      <p:sp>
        <p:nvSpPr>
          <p:cNvPr id="3" name="Content Placeholder 2"/>
          <p:cNvSpPr>
            <a:spLocks noGrp="1"/>
          </p:cNvSpPr>
          <p:nvPr>
            <p:ph idx="1"/>
          </p:nvPr>
        </p:nvSpPr>
        <p:spPr>
          <a:xfrm>
            <a:off x="0" y="685800"/>
            <a:ext cx="12192000" cy="6172200"/>
          </a:xfrm>
        </p:spPr>
        <p:txBody>
          <a:bodyPr>
            <a:normAutofit/>
          </a:bodyPr>
          <a:lstStyle/>
          <a:p>
            <a:r>
              <a:rPr lang="en-US" sz="3600" dirty="0" smtClean="0"/>
              <a:t>Laiu says the little horn, Antiochus or the papacy, have NOTHING to do with the cleansing of the sanctuary.  Really?  Antiochus HAS NOTHING to do with the day of atonement, but the papacy surely does!!!  For over 1, 000 years, the papacy professed to be God’s people.  They claimed to be the followers of God.  And for whom is the investigative judgment?  All who have ever professed to accept Christ and to follow Him have their names come in review before God.  That includes papal worshippers!  They are part of the cleansing of the sanctuary and the editing of the book of life!  Antiochus never professed anything but his own worship!</a:t>
            </a:r>
            <a:endParaRPr lang="en-US" sz="3600" dirty="0"/>
          </a:p>
        </p:txBody>
      </p:sp>
    </p:spTree>
    <p:extLst>
      <p:ext uri="{BB962C8B-B14F-4D97-AF65-F5344CB8AC3E}">
        <p14:creationId xmlns:p14="http://schemas.microsoft.com/office/powerpoint/2010/main" val="2615376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5181600" cy="1325563"/>
          </a:xfrm>
        </p:spPr>
        <p:txBody>
          <a:bodyPr/>
          <a:lstStyle/>
          <a:p>
            <a:endParaRPr lang="en-US" dirty="0"/>
          </a:p>
        </p:txBody>
      </p:sp>
      <p:pic>
        <p:nvPicPr>
          <p:cNvPr id="5" name="Content Placeholder 4"/>
          <p:cNvPicPr>
            <a:picLocks noGrp="1" noChangeAspect="1"/>
          </p:cNvPicPr>
          <p:nvPr>
            <p:ph sz="half" idx="1"/>
          </p:nvPr>
        </p:nvPicPr>
        <p:blipFill>
          <a:blip r:embed="rId2"/>
          <a:stretch>
            <a:fillRect/>
          </a:stretch>
        </p:blipFill>
        <p:spPr>
          <a:xfrm>
            <a:off x="0" y="-1"/>
            <a:ext cx="6375400" cy="6857999"/>
          </a:xfrm>
          <a:prstGeom prst="rect">
            <a:avLst/>
          </a:prstGeom>
        </p:spPr>
      </p:pic>
      <p:sp>
        <p:nvSpPr>
          <p:cNvPr id="4" name="Content Placeholder 3"/>
          <p:cNvSpPr>
            <a:spLocks noGrp="1"/>
          </p:cNvSpPr>
          <p:nvPr>
            <p:ph sz="half" idx="2"/>
          </p:nvPr>
        </p:nvSpPr>
        <p:spPr>
          <a:xfrm>
            <a:off x="6172200" y="0"/>
            <a:ext cx="6019800" cy="6857999"/>
          </a:xfrm>
        </p:spPr>
        <p:txBody>
          <a:bodyPr>
            <a:normAutofit/>
          </a:bodyPr>
          <a:lstStyle/>
          <a:p>
            <a:r>
              <a:rPr lang="en-US" sz="3200" dirty="0" smtClean="0"/>
              <a:t>Why Laiu would make such a statement is beyond me.  SDA’s for decades have been saying that the Catholic Church of the Dark Ages was the Christian Church.  Mervyn Maxwell in God Cares, pt. 1 and George Vandemann in ‘The Rise and Fall of Antichrist are two examples of this. All professed Christians will </a:t>
            </a:r>
            <a:r>
              <a:rPr lang="en-US" sz="3200" smtClean="0"/>
              <a:t>have </a:t>
            </a:r>
            <a:r>
              <a:rPr lang="en-US" sz="3200" smtClean="0"/>
              <a:t> </a:t>
            </a:r>
            <a:r>
              <a:rPr lang="en-US" sz="3200" dirty="0" smtClean="0"/>
              <a:t>their names come in review before God in the investigative judgment.  Daniel 8 and judgment on the little horn fits perfectly with Daniel 8:14.  </a:t>
            </a:r>
            <a:endParaRPr lang="en-US" sz="3200" dirty="0"/>
          </a:p>
        </p:txBody>
      </p:sp>
    </p:spTree>
    <p:extLst>
      <p:ext uri="{BB962C8B-B14F-4D97-AF65-F5344CB8AC3E}">
        <p14:creationId xmlns:p14="http://schemas.microsoft.com/office/powerpoint/2010/main" val="1920231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799"/>
          </a:xfrm>
        </p:spPr>
        <p:txBody>
          <a:bodyPr/>
          <a:lstStyle/>
          <a:p>
            <a:r>
              <a:rPr lang="en-US" dirty="0" smtClean="0"/>
              <a:t>               </a:t>
            </a:r>
            <a:r>
              <a:rPr lang="en-US" b="1" i="1" u="sng" dirty="0" smtClean="0">
                <a:solidFill>
                  <a:srgbClr val="FF0000"/>
                </a:solidFill>
                <a:latin typeface="Algerian" panose="04020705040A02060702" pitchFamily="82" charset="0"/>
              </a:rPr>
              <a:t>Puts on his Gloves Now!!</a:t>
            </a:r>
            <a:endParaRPr lang="en-US" b="1" i="1" u="sng" dirty="0">
              <a:solidFill>
                <a:srgbClr val="FF0000"/>
              </a:solidFill>
              <a:latin typeface="Algerian" panose="04020705040A02060702" pitchFamily="82" charset="0"/>
            </a:endParaRPr>
          </a:p>
        </p:txBody>
      </p:sp>
      <p:sp>
        <p:nvSpPr>
          <p:cNvPr id="3" name="Content Placeholder 2"/>
          <p:cNvSpPr>
            <a:spLocks noGrp="1"/>
          </p:cNvSpPr>
          <p:nvPr>
            <p:ph idx="1"/>
          </p:nvPr>
        </p:nvSpPr>
        <p:spPr>
          <a:xfrm>
            <a:off x="0" y="876300"/>
            <a:ext cx="12192000" cy="5981700"/>
          </a:xfrm>
        </p:spPr>
        <p:txBody>
          <a:bodyPr>
            <a:normAutofit lnSpcReduction="10000"/>
          </a:bodyPr>
          <a:lstStyle/>
          <a:p>
            <a:r>
              <a:rPr lang="en-US" dirty="0"/>
              <a:t>“And he said unto me, Unto two thousand and three hundred days; then shall the sanctuary be cleansed</a:t>
            </a:r>
            <a:r>
              <a:rPr lang="en-US" dirty="0" smtClean="0"/>
              <a:t>.”  Daniel 8:14</a:t>
            </a:r>
          </a:p>
          <a:p>
            <a:r>
              <a:rPr lang="en-US" dirty="0"/>
              <a:t>“The crucial verb </a:t>
            </a:r>
            <a:r>
              <a:rPr lang="he-IL" dirty="0"/>
              <a:t>ק ִד ִצ ִנ ִו </a:t>
            </a:r>
            <a:r>
              <a:rPr lang="en-US" dirty="0"/>
              <a:t>wǝ·ni·ṣdaq in Da 8:14 is a passive from √ </a:t>
            </a:r>
            <a:r>
              <a:rPr lang="he-IL" dirty="0"/>
              <a:t>צדק </a:t>
            </a:r>
            <a:r>
              <a:rPr lang="en-US" dirty="0" err="1"/>
              <a:t>ṣdq</a:t>
            </a:r>
            <a:endParaRPr lang="en-US" dirty="0"/>
          </a:p>
          <a:p>
            <a:r>
              <a:rPr lang="en-US" dirty="0"/>
              <a:t>(“be right”, “make right”, “justify”). It does not really mean “cleansed (or purified)”, but “vindicated”, “put right</a:t>
            </a:r>
            <a:r>
              <a:rPr lang="en-US" dirty="0" smtClean="0"/>
              <a:t>” </a:t>
            </a:r>
            <a:r>
              <a:rPr lang="en-US" dirty="0"/>
              <a:t>as it was already known, but not gladly acknowledged among </a:t>
            </a:r>
            <a:r>
              <a:rPr lang="en-US" dirty="0" smtClean="0"/>
              <a:t>us. Martin </a:t>
            </a:r>
            <a:r>
              <a:rPr lang="en-US" dirty="0"/>
              <a:t>Pröbstle made an impressive </a:t>
            </a:r>
            <a:r>
              <a:rPr lang="en-US" dirty="0" smtClean="0"/>
              <a:t>analysis of </a:t>
            </a:r>
            <a:r>
              <a:rPr lang="en-US" dirty="0"/>
              <a:t>this verb. He cites </a:t>
            </a:r>
            <a:r>
              <a:rPr lang="en-US" dirty="0" err="1"/>
              <a:t>Jože</a:t>
            </a:r>
            <a:r>
              <a:rPr lang="en-US" dirty="0"/>
              <a:t> </a:t>
            </a:r>
            <a:r>
              <a:rPr lang="en-US" dirty="0" smtClean="0"/>
              <a:t>Krašovec’s </a:t>
            </a:r>
            <a:r>
              <a:rPr lang="en-US" dirty="0"/>
              <a:t>noticing that the Niphal draws </a:t>
            </a:r>
            <a:r>
              <a:rPr lang="en-US" dirty="0" smtClean="0"/>
              <a:t>attention to </a:t>
            </a:r>
            <a:r>
              <a:rPr lang="en-US" dirty="0"/>
              <a:t>the </a:t>
            </a:r>
            <a:r>
              <a:rPr lang="en-US" dirty="0" err="1"/>
              <a:t>Hiphil</a:t>
            </a:r>
            <a:r>
              <a:rPr lang="en-US" dirty="0"/>
              <a:t> forms (Ex 23:7; 1K 8:32; Is 50:8), “where God in a legal </a:t>
            </a:r>
            <a:r>
              <a:rPr lang="en-US" dirty="0" smtClean="0"/>
              <a:t>context vindicates </a:t>
            </a:r>
            <a:r>
              <a:rPr lang="en-US" dirty="0"/>
              <a:t>the righteous”. And Pröbstle concludes that “the verb points to </a:t>
            </a:r>
            <a:r>
              <a:rPr lang="en-US" dirty="0" smtClean="0"/>
              <a:t>a divine </a:t>
            </a:r>
            <a:r>
              <a:rPr lang="en-US" dirty="0"/>
              <a:t>judgment which will justify the </a:t>
            </a:r>
            <a:r>
              <a:rPr lang="he-IL" dirty="0"/>
              <a:t>ש ׁדֹ ק ,“</a:t>
            </a:r>
            <a:r>
              <a:rPr lang="en-US" dirty="0"/>
              <a:t>and he shows that in the intertestamental period </a:t>
            </a:r>
            <a:r>
              <a:rPr lang="he-IL" dirty="0"/>
              <a:t>צדק </a:t>
            </a:r>
            <a:r>
              <a:rPr lang="en-US" dirty="0" err="1"/>
              <a:t>ṣdq</a:t>
            </a:r>
            <a:r>
              <a:rPr lang="en-US" dirty="0"/>
              <a:t> functioned also “as an eschatological and </a:t>
            </a:r>
            <a:r>
              <a:rPr lang="en-US" dirty="0" smtClean="0"/>
              <a:t>apocalyptic term.” The </a:t>
            </a:r>
            <a:r>
              <a:rPr lang="en-US" dirty="0"/>
              <a:t>verb </a:t>
            </a:r>
            <a:r>
              <a:rPr lang="he-IL" dirty="0"/>
              <a:t>ק ִד ִצ ִנ ִו </a:t>
            </a:r>
            <a:r>
              <a:rPr lang="en-US" b="1" i="1" u="sng" dirty="0">
                <a:solidFill>
                  <a:srgbClr val="FF0000"/>
                </a:solidFill>
              </a:rPr>
              <a:t>wǝ·ni·ṣdaq of Da 8:14 is not directly connected (linguistically or literary) to </a:t>
            </a:r>
            <a:r>
              <a:rPr lang="en-US" b="1" i="1" u="sng" dirty="0" smtClean="0">
                <a:solidFill>
                  <a:srgbClr val="FF0000"/>
                </a:solidFill>
              </a:rPr>
              <a:t>Leviticus </a:t>
            </a:r>
            <a:r>
              <a:rPr lang="en-US" b="1" i="1" u="sng" dirty="0">
                <a:solidFill>
                  <a:srgbClr val="FF0000"/>
                </a:solidFill>
              </a:rPr>
              <a:t>16, as our historical theology insists for 166 years. The</a:t>
            </a:r>
          </a:p>
          <a:p>
            <a:r>
              <a:rPr lang="en-US" b="1" i="1" u="sng" dirty="0">
                <a:solidFill>
                  <a:srgbClr val="FF0000"/>
                </a:solidFill>
              </a:rPr>
              <a:t>Hebrew verb makes no allusion to, neither it echoes </a:t>
            </a:r>
            <a:r>
              <a:rPr lang="en-US" b="1" i="1" u="sng" dirty="0" smtClean="0">
                <a:solidFill>
                  <a:srgbClr val="FF0000"/>
                </a:solidFill>
              </a:rPr>
              <a:t>Leviticus </a:t>
            </a:r>
            <a:r>
              <a:rPr lang="en-US" b="1" i="1" u="sng" dirty="0">
                <a:solidFill>
                  <a:srgbClr val="FF0000"/>
                </a:solidFill>
              </a:rPr>
              <a:t>16. </a:t>
            </a:r>
            <a:r>
              <a:rPr lang="en-US" dirty="0"/>
              <a:t>Actually, the </a:t>
            </a:r>
            <a:r>
              <a:rPr lang="en-US" dirty="0" smtClean="0"/>
              <a:t>relevant verbs </a:t>
            </a:r>
            <a:r>
              <a:rPr lang="en-US" dirty="0"/>
              <a:t>used in </a:t>
            </a:r>
            <a:r>
              <a:rPr lang="en-US" dirty="0" smtClean="0"/>
              <a:t>Lev. </a:t>
            </a:r>
            <a:r>
              <a:rPr lang="en-US" dirty="0"/>
              <a:t>16 to express the idea of cleansing of sin are </a:t>
            </a:r>
            <a:r>
              <a:rPr lang="he-IL" dirty="0"/>
              <a:t>ר ִה ִט </a:t>
            </a:r>
            <a:r>
              <a:rPr lang="en-US" dirty="0" err="1" smtClean="0"/>
              <a:t>ṭahhēr</a:t>
            </a:r>
            <a:r>
              <a:rPr lang="en-US" dirty="0" smtClean="0"/>
              <a:t> “cleanse</a:t>
            </a:r>
            <a:r>
              <a:rPr lang="en-US" dirty="0"/>
              <a:t>”, and </a:t>
            </a:r>
            <a:r>
              <a:rPr lang="he-IL" dirty="0"/>
              <a:t>ר ִפ ִכ </a:t>
            </a:r>
            <a:r>
              <a:rPr lang="en-US" dirty="0" err="1"/>
              <a:t>kappēr</a:t>
            </a:r>
            <a:r>
              <a:rPr lang="en-US" dirty="0"/>
              <a:t> “expiate”.1</a:t>
            </a:r>
          </a:p>
        </p:txBody>
      </p:sp>
    </p:spTree>
    <p:extLst>
      <p:ext uri="{BB962C8B-B14F-4D97-AF65-F5344CB8AC3E}">
        <p14:creationId xmlns:p14="http://schemas.microsoft.com/office/powerpoint/2010/main" val="3445172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88999"/>
          </a:xfrm>
        </p:spPr>
        <p:txBody>
          <a:bodyPr/>
          <a:lstStyle/>
          <a:p>
            <a:r>
              <a:rPr lang="en-US" dirty="0" smtClean="0"/>
              <a:t>                          </a:t>
            </a:r>
            <a:r>
              <a:rPr lang="en-US" b="1" i="1" u="sng" dirty="0" smtClean="0">
                <a:solidFill>
                  <a:srgbClr val="0070C0"/>
                </a:solidFill>
              </a:rPr>
              <a:t>Laiu, Hogwash!</a:t>
            </a:r>
            <a:endParaRPr lang="en-US" b="1" i="1" u="sng" dirty="0">
              <a:solidFill>
                <a:srgbClr val="0070C0"/>
              </a:solidFill>
            </a:endParaRPr>
          </a:p>
        </p:txBody>
      </p:sp>
      <p:sp>
        <p:nvSpPr>
          <p:cNvPr id="3" name="Content Placeholder 2"/>
          <p:cNvSpPr>
            <a:spLocks noGrp="1"/>
          </p:cNvSpPr>
          <p:nvPr>
            <p:ph idx="1"/>
          </p:nvPr>
        </p:nvSpPr>
        <p:spPr>
          <a:xfrm>
            <a:off x="0" y="749300"/>
            <a:ext cx="12192000" cy="6108700"/>
          </a:xfrm>
        </p:spPr>
        <p:txBody>
          <a:bodyPr>
            <a:normAutofit/>
          </a:bodyPr>
          <a:lstStyle/>
          <a:p>
            <a:r>
              <a:rPr lang="en-US" sz="4000" dirty="0" smtClean="0"/>
              <a:t>Laiu argues that there is no connection between Daniel 8:14 and Leviticus 16.  Daniel 8:14 talks about the cleansing of the sanctuary and Leviticus 16 talks about the cleansing of the sanctuary.  </a:t>
            </a:r>
          </a:p>
          <a:p>
            <a:r>
              <a:rPr lang="en-US" sz="4000" dirty="0"/>
              <a:t>“And he said unto me, Unto two thousand and three hundred days; then shall the sanctuary be cleansed</a:t>
            </a:r>
            <a:r>
              <a:rPr lang="en-US" sz="4000" dirty="0" smtClean="0"/>
              <a:t>.”  Daniel 8:14</a:t>
            </a:r>
          </a:p>
          <a:p>
            <a:r>
              <a:rPr lang="en-US" sz="4000" dirty="0"/>
              <a:t>Leviticus 16:19 “And he shall sprinkle of the blood upon it with his finger seven times, and cleanse it, and hallow it from the uncleanness of the children of </a:t>
            </a:r>
            <a:r>
              <a:rPr lang="en-US" sz="4000" dirty="0" smtClean="0"/>
              <a:t>Israel.”  </a:t>
            </a:r>
            <a:endParaRPr lang="en-US" sz="4000" dirty="0"/>
          </a:p>
        </p:txBody>
      </p:sp>
    </p:spTree>
    <p:extLst>
      <p:ext uri="{BB962C8B-B14F-4D97-AF65-F5344CB8AC3E}">
        <p14:creationId xmlns:p14="http://schemas.microsoft.com/office/powerpoint/2010/main" val="3031889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39800"/>
          </a:xfrm>
        </p:spPr>
        <p:txBody>
          <a:bodyPr>
            <a:normAutofit/>
          </a:bodyPr>
          <a:lstStyle/>
          <a:p>
            <a:endParaRPr lang="en-US" dirty="0"/>
          </a:p>
        </p:txBody>
      </p:sp>
      <p:sp>
        <p:nvSpPr>
          <p:cNvPr id="3" name="Content Placeholder 2"/>
          <p:cNvSpPr>
            <a:spLocks noGrp="1"/>
          </p:cNvSpPr>
          <p:nvPr>
            <p:ph idx="1"/>
          </p:nvPr>
        </p:nvSpPr>
        <p:spPr>
          <a:xfrm>
            <a:off x="0" y="939802"/>
            <a:ext cx="12192000" cy="5918198"/>
          </a:xfrm>
        </p:spPr>
        <p:txBody>
          <a:bodyPr>
            <a:normAutofit lnSpcReduction="10000"/>
          </a:bodyPr>
          <a:lstStyle/>
          <a:p>
            <a:pPr marL="0" indent="0">
              <a:buNone/>
            </a:pPr>
            <a:r>
              <a:rPr lang="en-US" dirty="0" smtClean="0"/>
              <a:t> </a:t>
            </a:r>
            <a:r>
              <a:rPr lang="en-US" dirty="0"/>
              <a:t>Daniel 8:14 reads, “Unto 2300 </a:t>
            </a:r>
            <a:r>
              <a:rPr lang="en-US" dirty="0" smtClean="0"/>
              <a:t>evening mornings</a:t>
            </a:r>
            <a:r>
              <a:rPr lang="en-US" dirty="0"/>
              <a:t>, then shall the sanctuary be nis√daq.” A glance at major modern English versions, lexicons, and commentaries indicates a wide range of </a:t>
            </a:r>
            <a:r>
              <a:rPr lang="en-US" dirty="0" smtClean="0"/>
              <a:t>different translations </a:t>
            </a:r>
            <a:r>
              <a:rPr lang="en-US" dirty="0"/>
              <a:t>for the Hebrew nis√daq. The various renderings cluster around </a:t>
            </a:r>
            <a:r>
              <a:rPr lang="en-US" dirty="0" smtClean="0"/>
              <a:t>three basic ideas: First</a:t>
            </a:r>
            <a:r>
              <a:rPr lang="en-US" dirty="0"/>
              <a:t>, there is the idea of the sanctuary being “restored to its rightful state</a:t>
            </a:r>
            <a:r>
              <a:rPr lang="en-US" dirty="0" smtClean="0"/>
              <a:t>.” Variations </a:t>
            </a:r>
            <a:r>
              <a:rPr lang="en-US" dirty="0"/>
              <a:t>of the same idea include “have its rights restored</a:t>
            </a:r>
            <a:r>
              <a:rPr lang="en-US" dirty="0" smtClean="0"/>
              <a:t>,”  </a:t>
            </a:r>
            <a:r>
              <a:rPr lang="en-US" dirty="0"/>
              <a:t>“rights of </a:t>
            </a:r>
            <a:r>
              <a:rPr lang="en-US" dirty="0" smtClean="0"/>
              <a:t>the sanctuary </a:t>
            </a:r>
            <a:r>
              <a:rPr lang="en-US" dirty="0"/>
              <a:t>be restored</a:t>
            </a:r>
            <a:r>
              <a:rPr lang="en-US" dirty="0" smtClean="0"/>
              <a:t>,”  </a:t>
            </a:r>
            <a:r>
              <a:rPr lang="en-US" dirty="0"/>
              <a:t>“declared right</a:t>
            </a:r>
            <a:r>
              <a:rPr lang="en-US" dirty="0" smtClean="0"/>
              <a:t>,”  </a:t>
            </a:r>
            <a:r>
              <a:rPr lang="en-US" dirty="0"/>
              <a:t>“put right</a:t>
            </a:r>
            <a:r>
              <a:rPr lang="en-US" dirty="0" smtClean="0"/>
              <a:t>,”  </a:t>
            </a:r>
            <a:r>
              <a:rPr lang="en-US" dirty="0"/>
              <a:t>“come into its right</a:t>
            </a:r>
            <a:r>
              <a:rPr lang="en-US" dirty="0" smtClean="0"/>
              <a:t>,” “reestablished </a:t>
            </a:r>
            <a:r>
              <a:rPr lang="en-US" dirty="0"/>
              <a:t>within its rights</a:t>
            </a:r>
            <a:r>
              <a:rPr lang="en-US" dirty="0" smtClean="0"/>
              <a:t>,”  </a:t>
            </a:r>
            <a:r>
              <a:rPr lang="en-US" dirty="0"/>
              <a:t>“properly </a:t>
            </a:r>
            <a:r>
              <a:rPr lang="en-US" dirty="0" smtClean="0"/>
              <a:t>restored, or </a:t>
            </a:r>
            <a:r>
              <a:rPr lang="en-US" dirty="0"/>
              <a:t>simply “restored</a:t>
            </a:r>
            <a:r>
              <a:rPr lang="en-US" dirty="0" smtClean="0"/>
              <a:t>.” A </a:t>
            </a:r>
            <a:r>
              <a:rPr lang="en-US" dirty="0"/>
              <a:t>second idea conveyed by the translations of nis√daq is the traditional one</a:t>
            </a:r>
            <a:r>
              <a:rPr lang="en-US" dirty="0" smtClean="0"/>
              <a:t>, “</a:t>
            </a:r>
            <a:r>
              <a:rPr lang="en-US" dirty="0"/>
              <a:t>cleansed,” indicated already by the Greek Septuagint and </a:t>
            </a:r>
            <a:r>
              <a:rPr lang="en-US" dirty="0" err="1"/>
              <a:t>Theodotian</a:t>
            </a:r>
            <a:r>
              <a:rPr lang="en-US" dirty="0"/>
              <a:t> </a:t>
            </a:r>
            <a:r>
              <a:rPr lang="en-US" dirty="0" err="1"/>
              <a:t>katharistheœsetai</a:t>
            </a:r>
            <a:r>
              <a:rPr lang="en-US" dirty="0"/>
              <a:t> and the Latin </a:t>
            </a:r>
            <a:r>
              <a:rPr lang="en-US" dirty="0" err="1"/>
              <a:t>mundábitur</a:t>
            </a:r>
            <a:r>
              <a:rPr lang="en-US" dirty="0"/>
              <a:t>, and the </a:t>
            </a:r>
            <a:r>
              <a:rPr lang="en-US" dirty="0" err="1"/>
              <a:t>Syriac</a:t>
            </a:r>
            <a:r>
              <a:rPr lang="en-US" dirty="0"/>
              <a:t> and Coptic. This translation </a:t>
            </a:r>
            <a:r>
              <a:rPr lang="en-US" dirty="0" smtClean="0"/>
              <a:t>of “shall </a:t>
            </a:r>
            <a:r>
              <a:rPr lang="en-US" dirty="0"/>
              <a:t>be purified/cleansed” is followed in English by major modern versions </a:t>
            </a:r>
            <a:r>
              <a:rPr lang="en-US" dirty="0" smtClean="0"/>
              <a:t>in Protestant</a:t>
            </a:r>
            <a:r>
              <a:rPr lang="en-US" dirty="0"/>
              <a:t>, Catholic, and Jewish </a:t>
            </a:r>
            <a:r>
              <a:rPr lang="en-US" dirty="0" smtClean="0"/>
              <a:t>traditions. The </a:t>
            </a:r>
            <a:r>
              <a:rPr lang="en-US" dirty="0"/>
              <a:t>third idea represented by the English translations of nis√daq is that </a:t>
            </a:r>
            <a:r>
              <a:rPr lang="en-US" dirty="0" smtClean="0"/>
              <a:t>of vindication</a:t>
            </a:r>
            <a:r>
              <a:rPr lang="en-US" dirty="0"/>
              <a:t>. Several translations read “shall be vindicated</a:t>
            </a:r>
            <a:r>
              <a:rPr lang="en-US" dirty="0" smtClean="0"/>
              <a:t>,”  </a:t>
            </a:r>
            <a:r>
              <a:rPr lang="en-US" dirty="0"/>
              <a:t>others, “shall </a:t>
            </a:r>
            <a:r>
              <a:rPr lang="en-US" dirty="0" smtClean="0"/>
              <a:t>be justified”  </a:t>
            </a:r>
            <a:r>
              <a:rPr lang="en-US" dirty="0"/>
              <a:t>or “its cause vindicated</a:t>
            </a:r>
            <a:r>
              <a:rPr lang="en-US" dirty="0" smtClean="0"/>
              <a:t>,” </a:t>
            </a:r>
            <a:r>
              <a:rPr lang="en-US" dirty="0"/>
              <a:t>or the related “emerge victorious</a:t>
            </a:r>
            <a:r>
              <a:rPr lang="en-US" dirty="0" smtClean="0"/>
              <a:t>.” From </a:t>
            </a:r>
            <a:r>
              <a:rPr lang="en-US" dirty="0"/>
              <a:t>this brief survey, it is clear that there is no consensus on the best English translation for nis√daq in Daniel </a:t>
            </a:r>
            <a:r>
              <a:rPr lang="en-US" dirty="0" smtClean="0"/>
              <a:t>8:14!”</a:t>
            </a:r>
            <a:endParaRPr lang="en-US" dirty="0"/>
          </a:p>
        </p:txBody>
      </p:sp>
    </p:spTree>
    <p:extLst>
      <p:ext uri="{BB962C8B-B14F-4D97-AF65-F5344CB8AC3E}">
        <p14:creationId xmlns:p14="http://schemas.microsoft.com/office/powerpoint/2010/main" val="29270645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873001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209071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sz="half" idx="1"/>
          </p:nvPr>
        </p:nvPicPr>
        <p:blipFill>
          <a:blip r:embed="rId2"/>
          <a:stretch>
            <a:fillRect/>
          </a:stretch>
        </p:blipFill>
        <p:spPr>
          <a:xfrm>
            <a:off x="0" y="0"/>
            <a:ext cx="12192000" cy="6857999"/>
          </a:xfrm>
          <a:prstGeom prst="rect">
            <a:avLst/>
          </a:prstGeom>
        </p:spPr>
      </p:pic>
      <p:sp>
        <p:nvSpPr>
          <p:cNvPr id="4" name="Content Placeholder 3"/>
          <p:cNvSpPr>
            <a:spLocks noGrp="1"/>
          </p:cNvSpPr>
          <p:nvPr>
            <p:ph sz="half" idx="2"/>
          </p:nvPr>
        </p:nvSpPr>
        <p:spPr/>
        <p:txBody>
          <a:bodyPr/>
          <a:lstStyle/>
          <a:p>
            <a:endParaRPr lang="en-US"/>
          </a:p>
        </p:txBody>
      </p:sp>
    </p:spTree>
    <p:extLst>
      <p:ext uri="{BB962C8B-B14F-4D97-AF65-F5344CB8AC3E}">
        <p14:creationId xmlns:p14="http://schemas.microsoft.com/office/powerpoint/2010/main" val="1464613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0" y="0"/>
            <a:ext cx="6019800" cy="749300"/>
          </a:xfrm>
        </p:spPr>
        <p:txBody>
          <a:bodyPr>
            <a:normAutofit/>
          </a:bodyPr>
          <a:lstStyle/>
          <a:p>
            <a:r>
              <a:rPr lang="en-US" b="1" i="1" u="sng" dirty="0" smtClean="0">
                <a:solidFill>
                  <a:srgbClr val="FF0000"/>
                </a:solidFill>
              </a:rPr>
              <a:t>Scholars Make Me Gag!</a:t>
            </a:r>
            <a:endParaRPr lang="en-US" b="1" i="1" u="sng" dirty="0">
              <a:solidFill>
                <a:srgbClr val="FF0000"/>
              </a:solidFill>
            </a:endParaRPr>
          </a:p>
        </p:txBody>
      </p:sp>
      <p:pic>
        <p:nvPicPr>
          <p:cNvPr id="5" name="Content Placeholder 4"/>
          <p:cNvPicPr>
            <a:picLocks noGrp="1" noChangeAspect="1"/>
          </p:cNvPicPr>
          <p:nvPr>
            <p:ph sz="half" idx="1"/>
          </p:nvPr>
        </p:nvPicPr>
        <p:blipFill>
          <a:blip r:embed="rId2"/>
          <a:stretch>
            <a:fillRect/>
          </a:stretch>
        </p:blipFill>
        <p:spPr>
          <a:xfrm>
            <a:off x="0" y="0"/>
            <a:ext cx="6172200" cy="6858000"/>
          </a:xfrm>
          <a:prstGeom prst="rect">
            <a:avLst/>
          </a:prstGeom>
        </p:spPr>
      </p:pic>
      <p:sp>
        <p:nvSpPr>
          <p:cNvPr id="4" name="Content Placeholder 3"/>
          <p:cNvSpPr>
            <a:spLocks noGrp="1"/>
          </p:cNvSpPr>
          <p:nvPr>
            <p:ph sz="half" idx="2"/>
          </p:nvPr>
        </p:nvSpPr>
        <p:spPr>
          <a:xfrm>
            <a:off x="6172200" y="647700"/>
            <a:ext cx="6019800" cy="6210300"/>
          </a:xfrm>
        </p:spPr>
        <p:txBody>
          <a:bodyPr>
            <a:normAutofit/>
          </a:bodyPr>
          <a:lstStyle/>
          <a:p>
            <a:r>
              <a:rPr lang="en-US" sz="3000" dirty="0" smtClean="0"/>
              <a:t>It is clear that the words used in Daniel 8 and Leviticus 16 are different.  However, the fact that their meaning is so similar leaves one to wonder:  why does </a:t>
            </a:r>
            <a:r>
              <a:rPr lang="en-US" sz="3000" dirty="0" err="1" smtClean="0"/>
              <a:t>Laiu</a:t>
            </a:r>
            <a:r>
              <a:rPr lang="en-US" sz="3000" dirty="0" smtClean="0"/>
              <a:t> make an issue over this?  Is he trying to drive a wedge between Daniel 8 and Lev. 16?  Is he trying to trash 1844?  He knows that Daniel 8 is the cornerstone of Adventism.  Is he trying to destroy it in the name of scholarship?  This appears to be the case!</a:t>
            </a:r>
            <a:endParaRPr lang="en-US" sz="3000" dirty="0"/>
          </a:p>
        </p:txBody>
      </p:sp>
    </p:spTree>
    <p:extLst>
      <p:ext uri="{BB962C8B-B14F-4D97-AF65-F5344CB8AC3E}">
        <p14:creationId xmlns:p14="http://schemas.microsoft.com/office/powerpoint/2010/main" val="3353074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49299"/>
          </a:xfrm>
        </p:spPr>
        <p:txBody>
          <a:bodyPr/>
          <a:lstStyle/>
          <a:p>
            <a:r>
              <a:rPr lang="en-US" dirty="0" smtClean="0"/>
              <a:t>                       </a:t>
            </a:r>
            <a:r>
              <a:rPr lang="en-US" b="1" i="1" u="sng" dirty="0" smtClean="0">
                <a:solidFill>
                  <a:srgbClr val="7030A0"/>
                </a:solidFill>
                <a:latin typeface="Algerian" panose="04020705040A02060702" pitchFamily="82" charset="0"/>
              </a:rPr>
              <a:t>Scholar???!!!???</a:t>
            </a:r>
            <a:endParaRPr lang="en-US" b="1" i="1" u="sng" dirty="0">
              <a:solidFill>
                <a:srgbClr val="7030A0"/>
              </a:solidFill>
              <a:latin typeface="Algerian" panose="04020705040A02060702" pitchFamily="82" charset="0"/>
            </a:endParaRPr>
          </a:p>
        </p:txBody>
      </p:sp>
      <p:pic>
        <p:nvPicPr>
          <p:cNvPr id="5" name="Content Placeholder 4"/>
          <p:cNvPicPr>
            <a:picLocks noGrp="1" noChangeAspect="1"/>
          </p:cNvPicPr>
          <p:nvPr>
            <p:ph sz="half" idx="1"/>
          </p:nvPr>
        </p:nvPicPr>
        <p:blipFill>
          <a:blip r:embed="rId2"/>
          <a:stretch>
            <a:fillRect/>
          </a:stretch>
        </p:blipFill>
        <p:spPr>
          <a:xfrm>
            <a:off x="0" y="749300"/>
            <a:ext cx="6172200" cy="6108700"/>
          </a:xfrm>
          <a:prstGeom prst="rect">
            <a:avLst/>
          </a:prstGeom>
        </p:spPr>
      </p:pic>
      <p:sp>
        <p:nvSpPr>
          <p:cNvPr id="4" name="Content Placeholder 3"/>
          <p:cNvSpPr>
            <a:spLocks noGrp="1"/>
          </p:cNvSpPr>
          <p:nvPr>
            <p:ph sz="half" idx="2"/>
          </p:nvPr>
        </p:nvSpPr>
        <p:spPr>
          <a:xfrm>
            <a:off x="6172200" y="749300"/>
            <a:ext cx="6019800" cy="6108700"/>
          </a:xfrm>
        </p:spPr>
        <p:txBody>
          <a:bodyPr/>
          <a:lstStyle/>
          <a:p>
            <a:r>
              <a:rPr lang="en-US" dirty="0" smtClean="0"/>
              <a:t>In pt. 1 of this series on the Judgment and the sanctuary teaching among SDA’s, we were told by ‘Scholar’ Laiu of Romania that:</a:t>
            </a:r>
          </a:p>
          <a:p>
            <a:r>
              <a:rPr lang="en-US" dirty="0" smtClean="0"/>
              <a:t>1. the proof text method of Bible study, used by out pioneers and series Bible students is not a valid way to study the Bible.</a:t>
            </a:r>
          </a:p>
          <a:p>
            <a:r>
              <a:rPr lang="en-US" dirty="0" smtClean="0"/>
              <a:t>2.  Ellen white was WRONG in many of her assertions and interpretations.</a:t>
            </a:r>
          </a:p>
          <a:p>
            <a:r>
              <a:rPr lang="en-US" dirty="0" smtClean="0"/>
              <a:t>3. The best source to trust is the scholars!</a:t>
            </a:r>
          </a:p>
          <a:p>
            <a:r>
              <a:rPr lang="en-US" dirty="0" smtClean="0"/>
              <a:t>4. Wow!  What is coming next???</a:t>
            </a:r>
            <a:endParaRPr lang="en-US" dirty="0"/>
          </a:p>
        </p:txBody>
      </p:sp>
    </p:spTree>
    <p:extLst>
      <p:ext uri="{BB962C8B-B14F-4D97-AF65-F5344CB8AC3E}">
        <p14:creationId xmlns:p14="http://schemas.microsoft.com/office/powerpoint/2010/main" val="372129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98499"/>
          </a:xfrm>
        </p:spPr>
        <p:txBody>
          <a:bodyPr/>
          <a:lstStyle/>
          <a:p>
            <a:r>
              <a:rPr lang="en-US" dirty="0" smtClean="0"/>
              <a:t>                    </a:t>
            </a:r>
            <a:r>
              <a:rPr lang="en-US" b="1" i="1" u="sng" dirty="0" smtClean="0">
                <a:solidFill>
                  <a:srgbClr val="FF0000"/>
                </a:solidFill>
                <a:latin typeface="Algerian" panose="04020705040A02060702" pitchFamily="82" charset="0"/>
              </a:rPr>
              <a:t>Preterist Teaching</a:t>
            </a:r>
            <a:endParaRPr lang="en-US" b="1" i="1" u="sng" dirty="0">
              <a:solidFill>
                <a:srgbClr val="FF0000"/>
              </a:solidFill>
              <a:latin typeface="Algerian" panose="04020705040A02060702" pitchFamily="82" charset="0"/>
            </a:endParaRPr>
          </a:p>
        </p:txBody>
      </p:sp>
      <p:sp>
        <p:nvSpPr>
          <p:cNvPr id="3" name="Content Placeholder 2"/>
          <p:cNvSpPr>
            <a:spLocks noGrp="1"/>
          </p:cNvSpPr>
          <p:nvPr>
            <p:ph idx="1"/>
          </p:nvPr>
        </p:nvSpPr>
        <p:spPr>
          <a:xfrm>
            <a:off x="0" y="698500"/>
            <a:ext cx="12192000" cy="6159500"/>
          </a:xfrm>
        </p:spPr>
        <p:txBody>
          <a:bodyPr>
            <a:normAutofit/>
          </a:bodyPr>
          <a:lstStyle/>
          <a:p>
            <a:r>
              <a:rPr lang="en-US" sz="3400" dirty="0" smtClean="0"/>
              <a:t>“After our scholars gradually abandoned or tend to ignore today the traditional solutions for the origin of the little horn, the implication of the phrase “out of one of the[m = four horns]” compels me to resort to the traditional Christian solution: Antiochus-Antichrist, in Daniel 8 and 11, but with the identity of Antichrist–Papacy taken from Daniel 7. Though we do not need to resort to the so called apotelesmatical principle, this solution has apologetic advantages: it is already acknowledged, and it does not contradict our application to Rome and Papacy. Most important, the little horn of Daniel 8 has its widely acknowledged parallel character in the prophecy of Daniel 11:21-35. The vile king of the North is best applied to Antiochus, as it is commonly agreed, usually outside the SDA circles.”  Laiu, pg. 21</a:t>
            </a:r>
            <a:endParaRPr lang="en-US" sz="3400" dirty="0"/>
          </a:p>
        </p:txBody>
      </p:sp>
    </p:spTree>
    <p:extLst>
      <p:ext uri="{BB962C8B-B14F-4D97-AF65-F5344CB8AC3E}">
        <p14:creationId xmlns:p14="http://schemas.microsoft.com/office/powerpoint/2010/main" val="296872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66800"/>
          </a:xfrm>
        </p:spPr>
        <p:txBody>
          <a:bodyPr>
            <a:normAutofit/>
          </a:bodyPr>
          <a:lstStyle/>
          <a:p>
            <a:r>
              <a:rPr lang="en-US" dirty="0" smtClean="0"/>
              <a:t>           </a:t>
            </a:r>
            <a:r>
              <a:rPr lang="en-US" b="1" i="1" u="sng" dirty="0" smtClean="0">
                <a:solidFill>
                  <a:srgbClr val="0070C0"/>
                </a:solidFill>
                <a:latin typeface="Algerian" panose="04020705040A02060702" pitchFamily="82" charset="0"/>
              </a:rPr>
              <a:t>Take the Heat off of Rome!</a:t>
            </a:r>
            <a:endParaRPr lang="en-US" b="1" i="1" u="sng" dirty="0">
              <a:solidFill>
                <a:srgbClr val="0070C0"/>
              </a:solidFill>
              <a:latin typeface="Algerian" panose="04020705040A02060702" pitchFamily="82" charset="0"/>
            </a:endParaRPr>
          </a:p>
        </p:txBody>
      </p:sp>
      <p:sp>
        <p:nvSpPr>
          <p:cNvPr id="3" name="Content Placeholder 2"/>
          <p:cNvSpPr>
            <a:spLocks noGrp="1"/>
          </p:cNvSpPr>
          <p:nvPr>
            <p:ph idx="1"/>
          </p:nvPr>
        </p:nvSpPr>
        <p:spPr>
          <a:xfrm>
            <a:off x="0" y="800100"/>
            <a:ext cx="12192000" cy="6057899"/>
          </a:xfrm>
        </p:spPr>
        <p:txBody>
          <a:bodyPr>
            <a:normAutofit/>
          </a:bodyPr>
          <a:lstStyle/>
          <a:p>
            <a:r>
              <a:rPr lang="en-US" dirty="0" smtClean="0"/>
              <a:t>“Desmond </a:t>
            </a:r>
            <a:r>
              <a:rPr lang="en-US" dirty="0"/>
              <a:t>Ford’s proposal that Antiochus is a first, incomplete and </a:t>
            </a:r>
            <a:r>
              <a:rPr lang="en-US" dirty="0" smtClean="0"/>
              <a:t>typical fulfillment </a:t>
            </a:r>
            <a:r>
              <a:rPr lang="en-US" dirty="0"/>
              <a:t>of this prophecy, which had to be better fulfilled by the pagan </a:t>
            </a:r>
            <a:r>
              <a:rPr lang="en-US" dirty="0" smtClean="0"/>
              <a:t>and Christian </a:t>
            </a:r>
            <a:r>
              <a:rPr lang="en-US" dirty="0"/>
              <a:t>Rome, seems to me the best solution, even though I don’t like </a:t>
            </a:r>
            <a:r>
              <a:rPr lang="en-US" dirty="0" smtClean="0"/>
              <a:t>double prophecies. </a:t>
            </a:r>
            <a:r>
              <a:rPr lang="en-US" dirty="0"/>
              <a:t>I would avoid it, if I could find a better solution. Anyway, it </a:t>
            </a:r>
            <a:r>
              <a:rPr lang="en-US" dirty="0" smtClean="0"/>
              <a:t>seems to </a:t>
            </a:r>
            <a:r>
              <a:rPr lang="en-US" dirty="0"/>
              <a:t>me, hermeneutically and apologetically, more acceptable than any </a:t>
            </a:r>
            <a:r>
              <a:rPr lang="en-US" dirty="0" smtClean="0"/>
              <a:t>other historical </a:t>
            </a:r>
            <a:r>
              <a:rPr lang="en-US" dirty="0"/>
              <a:t>or current Adventist </a:t>
            </a:r>
            <a:r>
              <a:rPr lang="en-US" dirty="0" smtClean="0"/>
              <a:t>explanations. Rome </a:t>
            </a:r>
            <a:r>
              <a:rPr lang="en-US" dirty="0"/>
              <a:t>and Papacy better fulfill much better the most prophetic features </a:t>
            </a:r>
            <a:r>
              <a:rPr lang="en-US" dirty="0" smtClean="0"/>
              <a:t>of the </a:t>
            </a:r>
            <a:r>
              <a:rPr lang="en-US" dirty="0"/>
              <a:t>little horn, but Antiochus fits best the origin of the little horn – at least. </a:t>
            </a:r>
            <a:r>
              <a:rPr lang="en-US" dirty="0" smtClean="0"/>
              <a:t>In Daniel </a:t>
            </a:r>
            <a:r>
              <a:rPr lang="en-US" dirty="0"/>
              <a:t>11, in the same manner, the king of the north is, in the last phase, </a:t>
            </a:r>
            <a:r>
              <a:rPr lang="en-US" dirty="0" smtClean="0"/>
              <a:t>the Papal </a:t>
            </a:r>
            <a:r>
              <a:rPr lang="en-US" dirty="0"/>
              <a:t>Antichrist, but at the moment of his first appearance (11:21), and in a lot </a:t>
            </a:r>
            <a:r>
              <a:rPr lang="en-US" dirty="0" smtClean="0"/>
              <a:t>of dealings </a:t>
            </a:r>
            <a:r>
              <a:rPr lang="en-US" dirty="0"/>
              <a:t>with the Jewish religion (</a:t>
            </a:r>
            <a:r>
              <a:rPr lang="en-US" dirty="0" smtClean="0"/>
              <a:t>v. </a:t>
            </a:r>
            <a:r>
              <a:rPr lang="en-US" dirty="0"/>
              <a:t>21-34), it is clearly the Hellenistic </a:t>
            </a:r>
            <a:r>
              <a:rPr lang="en-US" dirty="0" smtClean="0"/>
              <a:t>king. Antiochus </a:t>
            </a:r>
            <a:r>
              <a:rPr lang="en-US" dirty="0"/>
              <a:t>is the spiritual root of Antichrist, and as a character he is even </a:t>
            </a:r>
            <a:r>
              <a:rPr lang="en-US" dirty="0" smtClean="0"/>
              <a:t>a “Roman</a:t>
            </a:r>
            <a:r>
              <a:rPr lang="en-US" dirty="0"/>
              <a:t>” king, since he was educated in Rome and played so ominously his </a:t>
            </a:r>
            <a:r>
              <a:rPr lang="en-US" dirty="0" smtClean="0"/>
              <a:t>role as </a:t>
            </a:r>
            <a:r>
              <a:rPr lang="en-US" dirty="0"/>
              <a:t>a persecuting god-king</a:t>
            </a:r>
            <a:r>
              <a:rPr lang="en-US" dirty="0" smtClean="0"/>
              <a:t>.”  Laiu, pg.23 </a:t>
            </a:r>
            <a:endParaRPr lang="en-US" dirty="0"/>
          </a:p>
          <a:p>
            <a:endParaRPr lang="en-US" dirty="0"/>
          </a:p>
        </p:txBody>
      </p:sp>
    </p:spTree>
    <p:extLst>
      <p:ext uri="{BB962C8B-B14F-4D97-AF65-F5344CB8AC3E}">
        <p14:creationId xmlns:p14="http://schemas.microsoft.com/office/powerpoint/2010/main" val="439738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0400" y="1"/>
            <a:ext cx="6451600" cy="927099"/>
          </a:xfrm>
        </p:spPr>
        <p:txBody>
          <a:bodyPr>
            <a:normAutofit fontScale="90000"/>
          </a:bodyPr>
          <a:lstStyle/>
          <a:p>
            <a:r>
              <a:rPr lang="en-US" dirty="0" smtClean="0"/>
              <a:t> </a:t>
            </a:r>
            <a:r>
              <a:rPr lang="en-US" b="1" i="1" u="sng" dirty="0" smtClean="0">
                <a:solidFill>
                  <a:srgbClr val="0070C0"/>
                </a:solidFill>
                <a:latin typeface="Algerian" panose="04020705040A02060702" pitchFamily="82" charset="0"/>
              </a:rPr>
              <a:t>Following their Lead!</a:t>
            </a:r>
            <a:endParaRPr lang="en-US" b="1" i="1" u="sng" dirty="0">
              <a:solidFill>
                <a:srgbClr val="0070C0"/>
              </a:solidFill>
              <a:latin typeface="Algerian" panose="04020705040A02060702" pitchFamily="82" charset="0"/>
            </a:endParaRPr>
          </a:p>
        </p:txBody>
      </p:sp>
      <p:pic>
        <p:nvPicPr>
          <p:cNvPr id="5" name="Content Placeholder 4"/>
          <p:cNvPicPr>
            <a:picLocks noGrp="1" noChangeAspect="1"/>
          </p:cNvPicPr>
          <p:nvPr>
            <p:ph sz="half" idx="1"/>
          </p:nvPr>
        </p:nvPicPr>
        <p:blipFill>
          <a:blip r:embed="rId2"/>
          <a:stretch>
            <a:fillRect/>
          </a:stretch>
        </p:blipFill>
        <p:spPr>
          <a:xfrm>
            <a:off x="0" y="0"/>
            <a:ext cx="5740400" cy="6858000"/>
          </a:xfrm>
          <a:prstGeom prst="rect">
            <a:avLst/>
          </a:prstGeom>
        </p:spPr>
      </p:pic>
      <p:sp>
        <p:nvSpPr>
          <p:cNvPr id="4" name="Content Placeholder 3"/>
          <p:cNvSpPr>
            <a:spLocks noGrp="1"/>
          </p:cNvSpPr>
          <p:nvPr>
            <p:ph sz="half" idx="2"/>
          </p:nvPr>
        </p:nvSpPr>
        <p:spPr>
          <a:xfrm>
            <a:off x="6172200" y="825500"/>
            <a:ext cx="6019800" cy="6032500"/>
          </a:xfrm>
        </p:spPr>
        <p:txBody>
          <a:bodyPr>
            <a:normAutofit/>
          </a:bodyPr>
          <a:lstStyle/>
          <a:p>
            <a:r>
              <a:rPr lang="en-US" sz="4800" dirty="0" smtClean="0"/>
              <a:t>By following the lines of the ‘Scholars’, Adventism has adopted a teaching that places her in the arms of Francis.  Only sorrow and great evil will result from this!!!!</a:t>
            </a:r>
            <a:endParaRPr lang="en-US" sz="4800" dirty="0"/>
          </a:p>
        </p:txBody>
      </p:sp>
    </p:spTree>
    <p:extLst>
      <p:ext uri="{BB962C8B-B14F-4D97-AF65-F5344CB8AC3E}">
        <p14:creationId xmlns:p14="http://schemas.microsoft.com/office/powerpoint/2010/main" val="148835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73800" y="1"/>
            <a:ext cx="5918200" cy="774699"/>
          </a:xfrm>
        </p:spPr>
        <p:txBody>
          <a:bodyPr/>
          <a:lstStyle/>
          <a:p>
            <a:r>
              <a:rPr lang="en-US" dirty="0" smtClean="0"/>
              <a:t>   </a:t>
            </a:r>
            <a:r>
              <a:rPr lang="en-US" b="1" i="1" u="sng" dirty="0" smtClean="0">
                <a:solidFill>
                  <a:srgbClr val="0070C0"/>
                </a:solidFill>
              </a:rPr>
              <a:t>Antiochus Epiphanes???</a:t>
            </a:r>
            <a:endParaRPr lang="en-US" b="1" i="1" u="sng" dirty="0">
              <a:solidFill>
                <a:srgbClr val="0070C0"/>
              </a:solidFill>
            </a:endParaRPr>
          </a:p>
        </p:txBody>
      </p:sp>
      <p:sp>
        <p:nvSpPr>
          <p:cNvPr id="3" name="Content Placeholder 2"/>
          <p:cNvSpPr>
            <a:spLocks noGrp="1"/>
          </p:cNvSpPr>
          <p:nvPr>
            <p:ph sz="half" idx="1"/>
          </p:nvPr>
        </p:nvSpPr>
        <p:spPr>
          <a:xfrm>
            <a:off x="0" y="0"/>
            <a:ext cx="6019800" cy="6857999"/>
          </a:xfrm>
        </p:spPr>
        <p:txBody>
          <a:bodyPr>
            <a:normAutofit fontScale="92500" lnSpcReduction="10000"/>
          </a:bodyPr>
          <a:lstStyle/>
          <a:p>
            <a:r>
              <a:rPr lang="en-US" dirty="0" smtClean="0"/>
              <a:t>“Therefore the he goat waxed very great: and when he was strong, the great horn was broken; and for it came up four notable ones toward the four winds of heaven. And out of one of them came forth a little horn, which waxed exceeding great, toward the south, and toward the east, and toward the pleasant land. And it waxed great, even to the host of heaven; and it cast down some of the host and of the stars to the ground, and stamped upon them. Yea, he magnified himself even to the prince of the host, and by him the daily sacrifice was taken away, and the place of his sanctuary was cast down. And an host was given him against the daily sacrifice by reason of transgression, and it cast down the truth to the ground; and it practised, and prospered.”  Daniel 8:8-12</a:t>
            </a:r>
            <a:endParaRPr lang="en-US" dirty="0"/>
          </a:p>
        </p:txBody>
      </p:sp>
      <p:pic>
        <p:nvPicPr>
          <p:cNvPr id="5" name="Content Placeholder 4"/>
          <p:cNvPicPr>
            <a:picLocks noGrp="1" noChangeAspect="1"/>
          </p:cNvPicPr>
          <p:nvPr>
            <p:ph sz="half" idx="2"/>
          </p:nvPr>
        </p:nvPicPr>
        <p:blipFill>
          <a:blip r:embed="rId2"/>
          <a:stretch>
            <a:fillRect/>
          </a:stretch>
        </p:blipFill>
        <p:spPr>
          <a:xfrm>
            <a:off x="6019800" y="660399"/>
            <a:ext cx="6172200" cy="6197599"/>
          </a:xfrm>
          <a:prstGeom prst="rect">
            <a:avLst/>
          </a:prstGeom>
        </p:spPr>
      </p:pic>
    </p:spTree>
    <p:extLst>
      <p:ext uri="{BB962C8B-B14F-4D97-AF65-F5344CB8AC3E}">
        <p14:creationId xmlns:p14="http://schemas.microsoft.com/office/powerpoint/2010/main" val="2938172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87399"/>
          </a:xfrm>
        </p:spPr>
        <p:txBody>
          <a:bodyPr/>
          <a:lstStyle/>
          <a:p>
            <a:r>
              <a:rPr lang="en-US" dirty="0" smtClean="0"/>
              <a:t>                   </a:t>
            </a:r>
            <a:r>
              <a:rPr lang="en-US" b="1" i="1" u="sng" dirty="0" smtClean="0">
                <a:solidFill>
                  <a:srgbClr val="0070C0"/>
                </a:solidFill>
                <a:latin typeface="Algerian" panose="04020705040A02060702" pitchFamily="82" charset="0"/>
              </a:rPr>
              <a:t>Let’s Decipher This.</a:t>
            </a:r>
            <a:endParaRPr lang="en-US" b="1" i="1" u="sng" dirty="0">
              <a:solidFill>
                <a:srgbClr val="0070C0"/>
              </a:solidFill>
              <a:latin typeface="Algerian" panose="04020705040A02060702" pitchFamily="82" charset="0"/>
            </a:endParaRPr>
          </a:p>
        </p:txBody>
      </p:sp>
      <p:sp>
        <p:nvSpPr>
          <p:cNvPr id="3" name="Content Placeholder 2"/>
          <p:cNvSpPr>
            <a:spLocks noGrp="1"/>
          </p:cNvSpPr>
          <p:nvPr>
            <p:ph idx="1"/>
          </p:nvPr>
        </p:nvSpPr>
        <p:spPr>
          <a:xfrm>
            <a:off x="0" y="647700"/>
            <a:ext cx="12192000" cy="6210300"/>
          </a:xfrm>
        </p:spPr>
        <p:txBody>
          <a:bodyPr/>
          <a:lstStyle/>
          <a:p>
            <a:r>
              <a:rPr lang="en-US" dirty="0" smtClean="0"/>
              <a:t>1. The he goat (Greece) waxed very great.  Antiochus was part of the Seleucid division of Alexander’s kingdom, ruling from 175-164 BC.  </a:t>
            </a:r>
          </a:p>
          <a:p>
            <a:r>
              <a:rPr lang="en-US" dirty="0" smtClean="0"/>
              <a:t>2.  The little horn waxes exceedingly great.  The little horn is greater than the Greek Empire.  Laiu says the little horn is Antiochus.  So, Antiochus was greater than the entire Greek kingdom???  Absurd! Ridiculous!!  </a:t>
            </a:r>
          </a:p>
          <a:p>
            <a:r>
              <a:rPr lang="en-US" dirty="0" smtClean="0"/>
              <a:t>3. This teaching of Antiochus being the little horn of Daniel 8 has its origins in the preterist view of Bible prophecy, espoused by Jesuit Luis de Alcazar who wanted to take the light off of the papacy as the antichrist.  Desmond Ford taught this as well.  </a:t>
            </a:r>
          </a:p>
          <a:p>
            <a:r>
              <a:rPr lang="en-US" dirty="0" smtClean="0"/>
              <a:t>4, While Laiu says the little horn of Daniel 7 is the papacy, and Antiochus in chapter 8, this is a Jesuit ploy where you introduce two meanings for a symbol, leading eventually to the removal of one and the exaltation of the other!</a:t>
            </a:r>
          </a:p>
          <a:p>
            <a:r>
              <a:rPr lang="en-US" dirty="0" smtClean="0"/>
              <a:t>5. Daniel 8 is so clear; Laiu uses his ‘scholarship’ to twist things!</a:t>
            </a:r>
            <a:endParaRPr lang="en-US" dirty="0"/>
          </a:p>
        </p:txBody>
      </p:sp>
    </p:spTree>
    <p:extLst>
      <p:ext uri="{BB962C8B-B14F-4D97-AF65-F5344CB8AC3E}">
        <p14:creationId xmlns:p14="http://schemas.microsoft.com/office/powerpoint/2010/main" val="2546699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25500"/>
          </a:xfrm>
        </p:spPr>
        <p:txBody>
          <a:bodyPr>
            <a:normAutofit/>
          </a:bodyPr>
          <a:lstStyle/>
          <a:p>
            <a:r>
              <a:rPr lang="en-US" dirty="0" smtClean="0"/>
              <a:t>              </a:t>
            </a:r>
            <a:r>
              <a:rPr lang="en-US" b="1" i="1" u="sng" dirty="0" smtClean="0">
                <a:solidFill>
                  <a:srgbClr val="FF0000"/>
                </a:solidFill>
              </a:rPr>
              <a:t>Better Know about Antiochus!</a:t>
            </a:r>
            <a:endParaRPr lang="en-US" b="1" i="1" u="sng" dirty="0">
              <a:solidFill>
                <a:srgbClr val="FF0000"/>
              </a:solidFill>
            </a:endParaRPr>
          </a:p>
        </p:txBody>
      </p:sp>
      <p:sp>
        <p:nvSpPr>
          <p:cNvPr id="3" name="Content Placeholder 2"/>
          <p:cNvSpPr>
            <a:spLocks noGrp="1"/>
          </p:cNvSpPr>
          <p:nvPr>
            <p:ph idx="1"/>
          </p:nvPr>
        </p:nvSpPr>
        <p:spPr>
          <a:xfrm>
            <a:off x="0" y="698500"/>
            <a:ext cx="12192000" cy="6159499"/>
          </a:xfrm>
        </p:spPr>
        <p:txBody>
          <a:bodyPr>
            <a:normAutofit lnSpcReduction="10000"/>
          </a:bodyPr>
          <a:lstStyle/>
          <a:p>
            <a:r>
              <a:rPr lang="en-US" sz="3600" b="1" i="1" u="sng" dirty="0"/>
              <a:t>Little Horn of Daniel 8</a:t>
            </a:r>
          </a:p>
          <a:p>
            <a:r>
              <a:rPr lang="en-US" sz="4400" dirty="0"/>
              <a:t>Old Position: Cannot be applied to Antiochus Epiphanes.</a:t>
            </a:r>
          </a:p>
          <a:p>
            <a:r>
              <a:rPr lang="en-US" sz="4400" dirty="0"/>
              <a:t>New Position: Can be applied to Antiochus, though he does not exhaust it. This is </a:t>
            </a:r>
            <a:r>
              <a:rPr lang="en-US" sz="4400" dirty="0" smtClean="0"/>
              <a:t>believed by </a:t>
            </a:r>
            <a:r>
              <a:rPr lang="en-US" sz="4400" dirty="0"/>
              <a:t>S. Horn, R. Cottrell, D. Neufeld, Ford, etc. At the 1919 Bible Conference, Lacey, </a:t>
            </a:r>
            <a:r>
              <a:rPr lang="en-US" sz="4400" dirty="0" smtClean="0"/>
              <a:t>Wirth, M</a:t>
            </a:r>
            <a:r>
              <a:rPr lang="en-US" sz="4400" dirty="0"/>
              <a:t>. Wilcox and others saw the prominence of Antiochus in Daniel</a:t>
            </a:r>
            <a:r>
              <a:rPr lang="en-US" sz="4400" dirty="0" smtClean="0"/>
              <a:t>.”</a:t>
            </a:r>
          </a:p>
          <a:p>
            <a:r>
              <a:rPr lang="en-US" sz="4400" dirty="0" smtClean="0"/>
              <a:t>‘Daniel 8:14, The </a:t>
            </a:r>
            <a:r>
              <a:rPr lang="en-US" sz="4400" dirty="0"/>
              <a:t>Day Of </a:t>
            </a:r>
            <a:r>
              <a:rPr lang="en-US" sz="4400" dirty="0" smtClean="0"/>
              <a:t>Atonement, And </a:t>
            </a:r>
            <a:r>
              <a:rPr lang="en-US" sz="4400" dirty="0"/>
              <a:t>The Investigative </a:t>
            </a:r>
            <a:r>
              <a:rPr lang="en-US" sz="4400" dirty="0" smtClean="0"/>
              <a:t>Judgment By Desmond </a:t>
            </a:r>
            <a:r>
              <a:rPr lang="en-US" sz="4400" dirty="0"/>
              <a:t>Ford </a:t>
            </a:r>
          </a:p>
        </p:txBody>
      </p:sp>
    </p:spTree>
    <p:extLst>
      <p:ext uri="{BB962C8B-B14F-4D97-AF65-F5344CB8AC3E}">
        <p14:creationId xmlns:p14="http://schemas.microsoft.com/office/powerpoint/2010/main" val="816811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49299"/>
          </a:xfrm>
        </p:spPr>
        <p:txBody>
          <a:bodyPr>
            <a:normAutofit/>
          </a:bodyPr>
          <a:lstStyle/>
          <a:p>
            <a:r>
              <a:rPr lang="en-US" dirty="0" smtClean="0"/>
              <a:t>         </a:t>
            </a:r>
            <a:r>
              <a:rPr lang="en-US" b="1" i="1" u="sng" dirty="0" smtClean="0">
                <a:solidFill>
                  <a:srgbClr val="0070C0"/>
                </a:solidFill>
              </a:rPr>
              <a:t>Now, it Really Gets Discombobulated!</a:t>
            </a:r>
            <a:endParaRPr lang="en-US" b="1" i="1" u="sng" dirty="0">
              <a:solidFill>
                <a:srgbClr val="0070C0"/>
              </a:solidFill>
            </a:endParaRPr>
          </a:p>
        </p:txBody>
      </p:sp>
      <p:sp>
        <p:nvSpPr>
          <p:cNvPr id="3" name="Content Placeholder 2"/>
          <p:cNvSpPr>
            <a:spLocks noGrp="1"/>
          </p:cNvSpPr>
          <p:nvPr>
            <p:ph idx="1"/>
          </p:nvPr>
        </p:nvSpPr>
        <p:spPr>
          <a:xfrm>
            <a:off x="0" y="635000"/>
            <a:ext cx="12192000" cy="6222999"/>
          </a:xfrm>
        </p:spPr>
        <p:txBody>
          <a:bodyPr>
            <a:noAutofit/>
          </a:bodyPr>
          <a:lstStyle/>
          <a:p>
            <a:r>
              <a:rPr lang="en-US" sz="3200" dirty="0" smtClean="0"/>
              <a:t>“There is no reason to see the little horn as representative of the professed people of God, or of their sins, confessed or unconfessed, as some have proposed. The little horn of Daniel 7 and 8 are symbolic for the same class of hostile forces as the other horns, and as the beastly heads where they are rooted. No matter that the wicked horn represents first either Antiochus or pagan Rome, how can these professed pagans represent the professed people of God? If the little horn of Daniel 7 is the Roman (Papal) Antichrist, and it has a correspondent in the wicked horn of Daniel 8, how could a Pagan-Christian power represent the professed people of God or their sins? Such interpretation was an ingenious way to compensate the lack of contextual support for the historical view of cleansing the sanctuary from the confessed sins of God’s people in the eschatological Day of Atonement.”  Laiu, pg. 21</a:t>
            </a:r>
          </a:p>
          <a:p>
            <a:endParaRPr lang="en-US" sz="3200" dirty="0"/>
          </a:p>
        </p:txBody>
      </p:sp>
    </p:spTree>
    <p:extLst>
      <p:ext uri="{BB962C8B-B14F-4D97-AF65-F5344CB8AC3E}">
        <p14:creationId xmlns:p14="http://schemas.microsoft.com/office/powerpoint/2010/main" val="27372167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2085</Words>
  <Application>Microsoft Office PowerPoint</Application>
  <PresentationFormat>Widescreen</PresentationFormat>
  <Paragraphs>43</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Algerian</vt:lpstr>
      <vt:lpstr>Arial</vt:lpstr>
      <vt:lpstr>Calibri</vt:lpstr>
      <vt:lpstr>Calibri Light</vt:lpstr>
      <vt:lpstr>Office Theme</vt:lpstr>
      <vt:lpstr>Critiquing the Critique, pt. 2 </vt:lpstr>
      <vt:lpstr>                       Scholar???!!!???</vt:lpstr>
      <vt:lpstr>                    Preterist Teaching</vt:lpstr>
      <vt:lpstr>           Take the Heat off of Rome!</vt:lpstr>
      <vt:lpstr> Following their Lead!</vt:lpstr>
      <vt:lpstr>   Antiochus Epiphanes???</vt:lpstr>
      <vt:lpstr>                   Let’s Decipher This.</vt:lpstr>
      <vt:lpstr>              Better Know about Antiochus!</vt:lpstr>
      <vt:lpstr>         Now, it Really Gets Discombobulated!</vt:lpstr>
      <vt:lpstr>               Little Horn Professes</vt:lpstr>
      <vt:lpstr>PowerPoint Presentation</vt:lpstr>
      <vt:lpstr>               Puts on his Gloves Now!!</vt:lpstr>
      <vt:lpstr>                          Laiu, Hogwash!</vt:lpstr>
      <vt:lpstr>PowerPoint Presentation</vt:lpstr>
      <vt:lpstr>PowerPoint Presentation</vt:lpstr>
      <vt:lpstr>PowerPoint Presentation</vt:lpstr>
      <vt:lpstr>PowerPoint Presentation</vt:lpstr>
      <vt:lpstr>Scholars Make Me Gag!</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Critiquing the Critique, pt. 2</dc:title>
  <dc:creator>All Public</dc:creator>
  <cp:lastModifiedBy>All Public</cp:lastModifiedBy>
  <cp:revision>14</cp:revision>
  <dcterms:created xsi:type="dcterms:W3CDTF">2020-01-24T21:18:34Z</dcterms:created>
  <dcterms:modified xsi:type="dcterms:W3CDTF">2020-02-24T21:57:48Z</dcterms:modified>
</cp:coreProperties>
</file>