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2" d="100"/>
          <a:sy n="72" d="100"/>
        </p:scale>
        <p:origin x="-106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9B01C9-AE90-46A8-8936-98442152ECD2}" type="datetimeFigureOut">
              <a:rPr lang="en-US" smtClean="0"/>
              <a:pPr/>
              <a:t>12/30/2009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86DC17-952C-4DFB-A53A-62949560E6B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86DC17-952C-4DFB-A53A-62949560E6B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D1E587-975D-4B7A-AAB4-D0C914CE4865}" type="datetimeFigureOut">
              <a:rPr lang="en-US" smtClean="0"/>
              <a:pPr/>
              <a:t>12/30/2009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4B4D0-0D10-4EFE-9B81-1BFD13E790A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D1E587-975D-4B7A-AAB4-D0C914CE4865}" type="datetimeFigureOut">
              <a:rPr lang="en-US" smtClean="0"/>
              <a:pPr/>
              <a:t>12/30/2009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4B4D0-0D10-4EFE-9B81-1BFD13E790A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D1E587-975D-4B7A-AAB4-D0C914CE4865}" type="datetimeFigureOut">
              <a:rPr lang="en-US" smtClean="0"/>
              <a:pPr/>
              <a:t>12/30/2009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4B4D0-0D10-4EFE-9B81-1BFD13E790A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D1E587-975D-4B7A-AAB4-D0C914CE4865}" type="datetimeFigureOut">
              <a:rPr lang="en-US" smtClean="0"/>
              <a:pPr/>
              <a:t>12/30/2009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4B4D0-0D10-4EFE-9B81-1BFD13E790A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D1E587-975D-4B7A-AAB4-D0C914CE4865}" type="datetimeFigureOut">
              <a:rPr lang="en-US" smtClean="0"/>
              <a:pPr/>
              <a:t>12/30/2009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4B4D0-0D10-4EFE-9B81-1BFD13E790A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D1E587-975D-4B7A-AAB4-D0C914CE4865}" type="datetimeFigureOut">
              <a:rPr lang="en-US" smtClean="0"/>
              <a:pPr/>
              <a:t>12/30/2009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14B4D0-0D10-4EFE-9B81-1BFD13E790A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D1E587-975D-4B7A-AAB4-D0C914CE4865}" type="datetimeFigureOut">
              <a:rPr lang="en-US" smtClean="0"/>
              <a:pPr/>
              <a:t>12/30/2009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14B4D0-0D10-4EFE-9B81-1BFD13E790A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D1E587-975D-4B7A-AAB4-D0C914CE4865}" type="datetimeFigureOut">
              <a:rPr lang="en-US" smtClean="0"/>
              <a:pPr/>
              <a:t>12/30/2009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14B4D0-0D10-4EFE-9B81-1BFD13E790A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D1E587-975D-4B7A-AAB4-D0C914CE4865}" type="datetimeFigureOut">
              <a:rPr lang="en-US" smtClean="0"/>
              <a:pPr/>
              <a:t>12/30/2009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14B4D0-0D10-4EFE-9B81-1BFD13E790A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D1E587-975D-4B7A-AAB4-D0C914CE4865}" type="datetimeFigureOut">
              <a:rPr lang="en-US" smtClean="0"/>
              <a:pPr/>
              <a:t>12/30/2009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14B4D0-0D10-4EFE-9B81-1BFD13E790A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D1E587-975D-4B7A-AAB4-D0C914CE4865}" type="datetimeFigureOut">
              <a:rPr lang="en-US" smtClean="0"/>
              <a:pPr/>
              <a:t>12/30/2009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14B4D0-0D10-4EFE-9B81-1BFD13E790A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D1E587-975D-4B7A-AAB4-D0C914CE4865}" type="datetimeFigureOut">
              <a:rPr lang="en-US" smtClean="0"/>
              <a:pPr/>
              <a:t>12/30/2009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14B4D0-0D10-4EFE-9B81-1BFD13E790A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bible.logos.com/passage/kjv/Numbers%2014.34" TargetMode="External"/><Relationship Id="rId2" Type="http://schemas.openxmlformats.org/officeDocument/2006/relationships/hyperlink" Target="http://bible.logos.com/passage/kjv/Ezekiel%204.6"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solidFill>
                  <a:srgbClr val="FF0000"/>
                </a:solidFill>
              </a:rPr>
              <a:t>Daniel 7</a:t>
            </a:r>
            <a:endParaRPr lang="en-US" u="sng" dirty="0">
              <a:solidFill>
                <a:srgbClr val="FF0000"/>
              </a:solidFill>
            </a:endParaRPr>
          </a:p>
        </p:txBody>
      </p:sp>
      <p:sp>
        <p:nvSpPr>
          <p:cNvPr id="3" name="Subtitle 2"/>
          <p:cNvSpPr>
            <a:spLocks noGrp="1"/>
          </p:cNvSpPr>
          <p:nvPr>
            <p:ph type="subTitle" idx="1"/>
          </p:nvPr>
        </p:nvSpPr>
        <p:spPr/>
        <p:txBody>
          <a:bodyPr/>
          <a:lstStyle/>
          <a:p>
            <a:r>
              <a:rPr lang="en-US" u="sng" dirty="0" smtClean="0">
                <a:solidFill>
                  <a:srgbClr val="002060"/>
                </a:solidFill>
              </a:rPr>
              <a:t>The Unit, </a:t>
            </a:r>
            <a:r>
              <a:rPr lang="en-US" u="sng" dirty="0" smtClean="0">
                <a:solidFill>
                  <a:srgbClr val="002060"/>
                </a:solidFill>
              </a:rPr>
              <a:t>pt.1</a:t>
            </a:r>
          </a:p>
          <a:p>
            <a:r>
              <a:rPr lang="en-US" u="sng" dirty="0" smtClean="0">
                <a:solidFill>
                  <a:srgbClr val="C00000"/>
                </a:solidFill>
              </a:rPr>
              <a:t>Pot of Gold or </a:t>
            </a:r>
            <a:r>
              <a:rPr lang="en-US" u="sng" smtClean="0">
                <a:solidFill>
                  <a:srgbClr val="C00000"/>
                </a:solidFill>
              </a:rPr>
              <a:t>Poison Pill?</a:t>
            </a:r>
            <a:endParaRPr lang="en-US" u="sng" dirty="0">
              <a:solidFill>
                <a:srgbClr val="C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The little horn’s characteristics</a:t>
            </a:r>
            <a:endParaRPr lang="en-US" u="sng" dirty="0">
              <a:solidFill>
                <a:srgbClr val="002060"/>
              </a:solidFill>
            </a:endParaRPr>
          </a:p>
        </p:txBody>
      </p:sp>
      <p:sp>
        <p:nvSpPr>
          <p:cNvPr id="3" name="Content Placeholder 2"/>
          <p:cNvSpPr>
            <a:spLocks noGrp="1"/>
          </p:cNvSpPr>
          <p:nvPr>
            <p:ph idx="1"/>
          </p:nvPr>
        </p:nvSpPr>
        <p:spPr/>
        <p:txBody>
          <a:bodyPr>
            <a:normAutofit lnSpcReduction="10000"/>
          </a:bodyPr>
          <a:lstStyle/>
          <a:p>
            <a:r>
              <a:rPr lang="en-US" dirty="0" smtClean="0"/>
              <a:t>1. It rose to prominence after the fall of Pagan Rome in 476 A.D.</a:t>
            </a:r>
          </a:p>
          <a:p>
            <a:r>
              <a:rPr lang="en-US" dirty="0" smtClean="0"/>
              <a:t>2. It destroyed 3 Germanic tribes that came up after Pagan Rome’s demise.</a:t>
            </a:r>
          </a:p>
          <a:p>
            <a:r>
              <a:rPr lang="en-US" dirty="0" smtClean="0"/>
              <a:t>3. He spoke great, boastful words and blasphemy.</a:t>
            </a:r>
          </a:p>
          <a:p>
            <a:r>
              <a:rPr lang="en-US" dirty="0" smtClean="0"/>
              <a:t>4. He is not just a political power; he is different from the original ten.  He is a religious/political power.</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latin typeface="Algerian" pitchFamily="82" charset="0"/>
              </a:rPr>
              <a:t>There are more</a:t>
            </a:r>
            <a:endParaRPr lang="en-US" u="sng" dirty="0">
              <a:solidFill>
                <a:srgbClr val="002060"/>
              </a:solidFill>
              <a:latin typeface="Algerian" pitchFamily="82" charset="0"/>
            </a:endParaRPr>
          </a:p>
        </p:txBody>
      </p:sp>
      <p:sp>
        <p:nvSpPr>
          <p:cNvPr id="3" name="Content Placeholder 2"/>
          <p:cNvSpPr>
            <a:spLocks noGrp="1"/>
          </p:cNvSpPr>
          <p:nvPr>
            <p:ph idx="1"/>
          </p:nvPr>
        </p:nvSpPr>
        <p:spPr/>
        <p:txBody>
          <a:bodyPr/>
          <a:lstStyle/>
          <a:p>
            <a:r>
              <a:rPr lang="en-US" dirty="0" smtClean="0"/>
              <a:t>5. The three Germanic tribes included the Heruli- 493 A.D., Vandals- 534 A.D. and the Ostrogoths- 538 A.D.</a:t>
            </a:r>
          </a:p>
          <a:p>
            <a:r>
              <a:rPr lang="en-US" dirty="0" smtClean="0"/>
              <a:t>6. He speaks boastful words against God.</a:t>
            </a:r>
          </a:p>
          <a:p>
            <a:r>
              <a:rPr lang="en-US" dirty="0" smtClean="0"/>
              <a:t>7. He persecutes the people of God.</a:t>
            </a:r>
          </a:p>
          <a:p>
            <a:r>
              <a:rPr lang="en-US" dirty="0" smtClean="0"/>
              <a:t>8. He has sought to change the ten commandments.</a:t>
            </a:r>
          </a:p>
          <a:p>
            <a:r>
              <a:rPr lang="en-US" dirty="0" smtClean="0"/>
              <a:t>9. His time of control would be 1,260 years.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A Day for a Year</a:t>
            </a:r>
            <a:endParaRPr lang="en-US" u="sng" dirty="0">
              <a:solidFill>
                <a:srgbClr val="002060"/>
              </a:solidFill>
            </a:endParaRPr>
          </a:p>
        </p:txBody>
      </p:sp>
      <p:sp>
        <p:nvSpPr>
          <p:cNvPr id="3" name="Content Placeholder 2"/>
          <p:cNvSpPr>
            <a:spLocks noGrp="1"/>
          </p:cNvSpPr>
          <p:nvPr>
            <p:ph idx="1"/>
          </p:nvPr>
        </p:nvSpPr>
        <p:spPr/>
        <p:txBody>
          <a:bodyPr>
            <a:normAutofit fontScale="70000" lnSpcReduction="20000"/>
          </a:bodyPr>
          <a:lstStyle/>
          <a:p>
            <a:r>
              <a:rPr lang="en-US" dirty="0" smtClean="0"/>
              <a:t>The 1260 day prophecy chart Scriptures: Daniel 7:25, Daniel 12:7, Revelation 11:2, Revelation 11:3, Revelation 12:6, Revelation 12:14, Revelation 13:5</a:t>
            </a:r>
          </a:p>
          <a:p>
            <a:r>
              <a:rPr lang="en-US" dirty="0" smtClean="0"/>
              <a:t>This 1260 day time period is referred to 7 times in the Bible's prophecies; three times as a time, times, and half a time; twice as 42 months; and twice as 1,260 days.</a:t>
            </a:r>
            <a:br>
              <a:rPr lang="en-US" dirty="0" smtClean="0"/>
            </a:br>
            <a:r>
              <a:rPr lang="en-US" dirty="0" smtClean="0"/>
              <a:t/>
            </a:r>
            <a:br>
              <a:rPr lang="en-US" dirty="0" smtClean="0"/>
            </a:br>
            <a:r>
              <a:rPr lang="en-US" dirty="0" smtClean="0"/>
              <a:t>Based on the 30-day calendar used by the Jews, these time periods are all the same amount of time: 3 1/2 years = 42 months = 1,260 days.</a:t>
            </a:r>
            <a:br>
              <a:rPr lang="en-US" dirty="0" smtClean="0"/>
            </a:br>
            <a:r>
              <a:rPr lang="en-US" dirty="0" smtClean="0"/>
              <a:t/>
            </a:r>
            <a:br>
              <a:rPr lang="en-US" dirty="0" smtClean="0"/>
            </a:br>
            <a:r>
              <a:rPr lang="en-US" dirty="0" smtClean="0"/>
              <a:t>One prophetic day equals one literal year (</a:t>
            </a:r>
            <a:r>
              <a:rPr lang="en-US" dirty="0" smtClean="0">
                <a:hlinkClick r:id="rId2"/>
              </a:rPr>
              <a:t>Ezekiel 4:6</a:t>
            </a:r>
            <a:r>
              <a:rPr lang="en-US" dirty="0" smtClean="0"/>
              <a:t>; </a:t>
            </a:r>
            <a:r>
              <a:rPr lang="en-US" dirty="0" smtClean="0">
                <a:hlinkClick r:id="rId3"/>
              </a:rPr>
              <a:t>Numbers 14:34</a:t>
            </a:r>
            <a:r>
              <a:rPr lang="en-US" dirty="0" smtClean="0"/>
              <a:t>).</a:t>
            </a:r>
            <a:br>
              <a:rPr lang="en-US" dirty="0" smtClean="0"/>
            </a:br>
            <a:r>
              <a:rPr lang="en-US" dirty="0" smtClean="0"/>
              <a:t/>
            </a:r>
            <a:br>
              <a:rPr lang="en-US" dirty="0" smtClean="0"/>
            </a:br>
            <a:r>
              <a:rPr lang="en-US" dirty="0" smtClean="0"/>
              <a:t>Thus a terrible persecution of God's people would exist for 1,260 prophetic days or 1,260 literal years.</a:t>
            </a:r>
          </a:p>
          <a:p>
            <a:pPr>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538-1798 A.D.</a:t>
            </a:r>
            <a:endParaRPr lang="en-US" dirty="0"/>
          </a:p>
        </p:txBody>
      </p:sp>
      <p:pic>
        <p:nvPicPr>
          <p:cNvPr id="4" name="Content Placeholder 3" descr="1260-Days-small.jpg"/>
          <p:cNvPicPr>
            <a:picLocks noGrp="1" noChangeAspect="1"/>
          </p:cNvPicPr>
          <p:nvPr>
            <p:ph idx="1"/>
          </p:nvPr>
        </p:nvPicPr>
        <p:blipFill>
          <a:blip r:embed="rId2" cstate="print"/>
          <a:stretch>
            <a:fillRect/>
          </a:stretch>
        </p:blipFill>
        <p:spPr>
          <a:xfrm>
            <a:off x="0" y="1447801"/>
            <a:ext cx="9144000" cy="5410199"/>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latin typeface="Algerian" pitchFamily="82" charset="0"/>
              </a:rPr>
              <a:t>The Little Horn Revealed</a:t>
            </a:r>
            <a:endParaRPr lang="en-US" u="sng" dirty="0">
              <a:solidFill>
                <a:srgbClr val="FF0000"/>
              </a:solidFill>
              <a:latin typeface="Algerian" pitchFamily="82" charset="0"/>
            </a:endParaRPr>
          </a:p>
        </p:txBody>
      </p:sp>
      <p:sp>
        <p:nvSpPr>
          <p:cNvPr id="3" name="Content Placeholder 2"/>
          <p:cNvSpPr>
            <a:spLocks noGrp="1"/>
          </p:cNvSpPr>
          <p:nvPr>
            <p:ph sz="half" idx="1"/>
          </p:nvPr>
        </p:nvSpPr>
        <p:spPr/>
        <p:txBody>
          <a:bodyPr/>
          <a:lstStyle/>
          <a:p>
            <a:r>
              <a:rPr lang="en-US" sz="3200" dirty="0" smtClean="0"/>
              <a:t>Every specification of the little horn power represents the history and current activities of the Roman Catholic Church</a:t>
            </a:r>
            <a:r>
              <a:rPr lang="en-US" dirty="0" smtClean="0"/>
              <a:t>.  </a:t>
            </a:r>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343400" y="1447800"/>
            <a:ext cx="4800600" cy="5410199"/>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7030A0"/>
                </a:solidFill>
                <a:latin typeface="Algerian" pitchFamily="82" charset="0"/>
              </a:rPr>
              <a:t>Summary of the powers in Daniel 7</a:t>
            </a:r>
            <a:endParaRPr lang="en-US" u="sng" dirty="0">
              <a:solidFill>
                <a:srgbClr val="7030A0"/>
              </a:solidFill>
              <a:latin typeface="Algerian" pitchFamily="82" charset="0"/>
            </a:endParaRPr>
          </a:p>
        </p:txBody>
      </p:sp>
      <p:sp>
        <p:nvSpPr>
          <p:cNvPr id="3" name="Content Placeholder 2"/>
          <p:cNvSpPr>
            <a:spLocks noGrp="1"/>
          </p:cNvSpPr>
          <p:nvPr>
            <p:ph idx="1"/>
          </p:nvPr>
        </p:nvSpPr>
        <p:spPr/>
        <p:txBody>
          <a:bodyPr/>
          <a:lstStyle/>
          <a:p>
            <a:r>
              <a:rPr lang="en-US" dirty="0" smtClean="0"/>
              <a:t>Babylon 605-539 B.C.</a:t>
            </a:r>
          </a:p>
          <a:p>
            <a:r>
              <a:rPr lang="en-US" dirty="0" smtClean="0"/>
              <a:t>Media/Persia 539-331 B.C..</a:t>
            </a:r>
          </a:p>
          <a:p>
            <a:r>
              <a:rPr lang="en-US" dirty="0" smtClean="0"/>
              <a:t>Greece 331-168 B.C.</a:t>
            </a:r>
          </a:p>
          <a:p>
            <a:r>
              <a:rPr lang="en-US" dirty="0" smtClean="0"/>
              <a:t>Pagan Rome 168 B.C.-476 A.D.</a:t>
            </a:r>
          </a:p>
          <a:p>
            <a:r>
              <a:rPr lang="en-US" dirty="0" smtClean="0"/>
              <a:t>Struggle between the Arian tribes, the other Germanic tribes, and the papacy 476-538 A.D.</a:t>
            </a:r>
          </a:p>
          <a:p>
            <a:r>
              <a:rPr lang="en-US" dirty="0" smtClean="0"/>
              <a:t>Papal Rome Rules 538-1798 A.D.</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7030A0"/>
                </a:solidFill>
                <a:latin typeface="Algerian" pitchFamily="82" charset="0"/>
              </a:rPr>
              <a:t>One Final Scene</a:t>
            </a:r>
            <a:endParaRPr lang="en-US" u="sng" dirty="0">
              <a:solidFill>
                <a:srgbClr val="7030A0"/>
              </a:solidFill>
              <a:latin typeface="Algerian" pitchFamily="82" charset="0"/>
            </a:endParaRPr>
          </a:p>
        </p:txBody>
      </p:sp>
      <p:sp>
        <p:nvSpPr>
          <p:cNvPr id="3" name="Content Placeholder 2"/>
          <p:cNvSpPr>
            <a:spLocks noGrp="1"/>
          </p:cNvSpPr>
          <p:nvPr>
            <p:ph idx="1"/>
          </p:nvPr>
        </p:nvSpPr>
        <p:spPr/>
        <p:txBody>
          <a:bodyPr>
            <a:noAutofit/>
          </a:bodyPr>
          <a:lstStyle/>
          <a:p>
            <a:r>
              <a:rPr lang="en-US" sz="2800" dirty="0" smtClean="0"/>
              <a:t>Daniel 7:9,10 “I beheld till the thrones were cast down, and the Ancient of days did sit, whose garment was white as snow, and the hair of his head like the pure wool: his throne was like the fiery flame, and his wheels as burning fire.  A fiery stream issued and came forth from before him: thousand thousands ministered unto him, and ten thousand times ten thousand stood before him: </a:t>
            </a:r>
            <a:r>
              <a:rPr lang="en-US" sz="2800" u="sng" dirty="0" smtClean="0"/>
              <a:t>the judgment was set, and the books were opened</a:t>
            </a:r>
            <a:r>
              <a:rPr lang="en-US" sz="2800" dirty="0" smtClean="0"/>
              <a:t>.” </a:t>
            </a:r>
          </a:p>
          <a:p>
            <a:r>
              <a:rPr lang="en-US" sz="2800" dirty="0" smtClean="0"/>
              <a:t> verse 26 “</a:t>
            </a:r>
            <a:r>
              <a:rPr lang="en-US" sz="2800" u="sng" dirty="0" smtClean="0"/>
              <a:t>But the judgment shall sit</a:t>
            </a:r>
            <a:r>
              <a:rPr lang="en-US" sz="2800" dirty="0" smtClean="0"/>
              <a:t>, and they shall take away his dominion, to consume and to destroy it unto the end.” </a:t>
            </a:r>
            <a:endParaRPr 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274638"/>
            <a:ext cx="4114800" cy="1143000"/>
          </a:xfrm>
        </p:spPr>
        <p:txBody>
          <a:bodyPr>
            <a:normAutofit fontScale="90000"/>
          </a:bodyPr>
          <a:lstStyle/>
          <a:p>
            <a:r>
              <a:rPr lang="en-US" u="sng" dirty="0" smtClean="0">
                <a:solidFill>
                  <a:srgbClr val="00B050"/>
                </a:solidFill>
                <a:latin typeface="Algerian" pitchFamily="82" charset="0"/>
              </a:rPr>
              <a:t>Judgment Begins!</a:t>
            </a:r>
            <a:endParaRPr lang="en-US" u="sng" dirty="0">
              <a:solidFill>
                <a:srgbClr val="00B050"/>
              </a:solidFill>
              <a:latin typeface="Algerian" pitchFamily="82" charset="0"/>
            </a:endParaRPr>
          </a:p>
        </p:txBody>
      </p:sp>
      <p:sp>
        <p:nvSpPr>
          <p:cNvPr id="4" name="Content Placeholder 3"/>
          <p:cNvSpPr>
            <a:spLocks noGrp="1"/>
          </p:cNvSpPr>
          <p:nvPr>
            <p:ph sz="half" idx="2"/>
          </p:nvPr>
        </p:nvSpPr>
        <p:spPr/>
        <p:txBody>
          <a:bodyPr>
            <a:normAutofit fontScale="92500" lnSpcReduction="10000"/>
          </a:bodyPr>
          <a:lstStyle/>
          <a:p>
            <a:r>
              <a:rPr lang="en-US" dirty="0" smtClean="0"/>
              <a:t>Following the fall of the papacy at the end of the 1,260 years, the Bible says that judgment would begin.  Since the Bible and history tell us of the temple in Jerusalem falling in 70 A.D., this judgment must take place in the sanctuary above.  This Paul speaks of in Hebrews 8:1,2.</a:t>
            </a:r>
            <a:endParaRPr lang="en-US" dirty="0"/>
          </a:p>
        </p:txBody>
      </p:sp>
      <p:pic>
        <p:nvPicPr>
          <p:cNvPr id="5" name="Picture 2"/>
          <p:cNvPicPr>
            <a:picLocks noGrp="1" noChangeAspect="1" noChangeArrowheads="1"/>
          </p:cNvPicPr>
          <p:nvPr>
            <p:ph sz="half" idx="1"/>
          </p:nvPr>
        </p:nvPicPr>
        <p:blipFill>
          <a:blip r:embed="rId2" cstate="print"/>
          <a:srcRect/>
          <a:stretch>
            <a:fillRect/>
          </a:stretch>
        </p:blipFill>
        <p:spPr bwMode="auto">
          <a:xfrm>
            <a:off x="0" y="0"/>
            <a:ext cx="4572000" cy="6858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1143000"/>
          </a:xfrm>
        </p:spPr>
        <p:txBody>
          <a:bodyPr/>
          <a:lstStyle/>
          <a:p>
            <a:r>
              <a:rPr lang="en-US" u="sng" dirty="0" smtClean="0">
                <a:solidFill>
                  <a:schemeClr val="accent2">
                    <a:lumMod val="75000"/>
                  </a:schemeClr>
                </a:solidFill>
              </a:rPr>
              <a:t>Hebrews 8:1,2</a:t>
            </a:r>
            <a:endParaRPr lang="en-US" u="sng" dirty="0">
              <a:solidFill>
                <a:schemeClr val="accent2">
                  <a:lumMod val="75000"/>
                </a:schemeClr>
              </a:solidFill>
            </a:endParaRPr>
          </a:p>
        </p:txBody>
      </p:sp>
      <p:sp>
        <p:nvSpPr>
          <p:cNvPr id="3" name="Content Placeholder 2"/>
          <p:cNvSpPr>
            <a:spLocks noGrp="1"/>
          </p:cNvSpPr>
          <p:nvPr>
            <p:ph sz="half" idx="1"/>
          </p:nvPr>
        </p:nvSpPr>
        <p:spPr/>
        <p:txBody>
          <a:bodyPr>
            <a:normAutofit fontScale="92500"/>
          </a:bodyPr>
          <a:lstStyle/>
          <a:p>
            <a:r>
              <a:rPr lang="en-US" dirty="0" smtClean="0"/>
              <a:t>“Now of the things which we have spoken this is the sum: We have such an high priest, who is set on the right hand of the throne of the Majesty in the heavens;  A minister of the sanctuary, and of the true tabernacle, which the Lord pitched, and not man.” </a:t>
            </a:r>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572000" y="0"/>
            <a:ext cx="4571999" cy="6858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chemeClr val="accent2">
                    <a:lumMod val="75000"/>
                  </a:schemeClr>
                </a:solidFill>
                <a:latin typeface="Bernard MT Condensed" pitchFamily="18" charset="0"/>
              </a:rPr>
              <a:t>The End Time Day of Atonement</a:t>
            </a:r>
            <a:endParaRPr lang="en-US" u="sng" dirty="0">
              <a:solidFill>
                <a:schemeClr val="accent2">
                  <a:lumMod val="75000"/>
                </a:schemeClr>
              </a:solidFill>
              <a:latin typeface="Bernard MT Condensed" pitchFamily="18" charset="0"/>
            </a:endParaRPr>
          </a:p>
        </p:txBody>
      </p:sp>
      <p:sp>
        <p:nvSpPr>
          <p:cNvPr id="4" name="Content Placeholder 3"/>
          <p:cNvSpPr>
            <a:spLocks noGrp="1"/>
          </p:cNvSpPr>
          <p:nvPr>
            <p:ph sz="half" idx="2"/>
          </p:nvPr>
        </p:nvSpPr>
        <p:spPr/>
        <p:txBody>
          <a:bodyPr>
            <a:normAutofit fontScale="92500"/>
          </a:bodyPr>
          <a:lstStyle/>
          <a:p>
            <a:r>
              <a:rPr lang="en-US" dirty="0" smtClean="0"/>
              <a:t>Since an investigative judgment is only found in the Bible on the Jewish feast day called the day of atonement, in Leviticus 23:26-32, then this heavenly judgment, as recorded in Daniel 7, must take place in the Most Holy Place up there.  But when?</a:t>
            </a:r>
            <a:endParaRPr lang="en-US" dirty="0"/>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0" y="1143000"/>
            <a:ext cx="4572000" cy="5715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 Package</a:t>
            </a:r>
            <a:endParaRPr lang="en-US" u="sng" dirty="0"/>
          </a:p>
        </p:txBody>
      </p:sp>
      <p:sp>
        <p:nvSpPr>
          <p:cNvPr id="3" name="Content Placeholder 2"/>
          <p:cNvSpPr>
            <a:spLocks noGrp="1"/>
          </p:cNvSpPr>
          <p:nvPr>
            <p:ph idx="1"/>
          </p:nvPr>
        </p:nvSpPr>
        <p:spPr/>
        <p:txBody>
          <a:bodyPr>
            <a:normAutofit fontScale="92500" lnSpcReduction="10000"/>
          </a:bodyPr>
          <a:lstStyle/>
          <a:p>
            <a:r>
              <a:rPr lang="en-US" dirty="0" smtClean="0">
                <a:solidFill>
                  <a:srgbClr val="002060"/>
                </a:solidFill>
              </a:rPr>
              <a:t>Daniel, chapters 7,8 and 9 are a unit and must be studied together.  The three chapters build on each other and follow a chronological sequence.  The three chapters look at the following topics:</a:t>
            </a:r>
          </a:p>
          <a:p>
            <a:r>
              <a:rPr lang="en-US" dirty="0" smtClean="0">
                <a:solidFill>
                  <a:srgbClr val="002060"/>
                </a:solidFill>
              </a:rPr>
              <a:t>1. the rise and fall of kingdoms.</a:t>
            </a:r>
          </a:p>
          <a:p>
            <a:r>
              <a:rPr lang="en-US" dirty="0" smtClean="0">
                <a:solidFill>
                  <a:srgbClr val="002060"/>
                </a:solidFill>
              </a:rPr>
              <a:t>2. the time of the judgment.</a:t>
            </a:r>
          </a:p>
          <a:p>
            <a:r>
              <a:rPr lang="en-US" dirty="0" smtClean="0">
                <a:solidFill>
                  <a:srgbClr val="002060"/>
                </a:solidFill>
              </a:rPr>
              <a:t>3. the work, death, and final victory of the Son of God.</a:t>
            </a:r>
          </a:p>
          <a:p>
            <a:r>
              <a:rPr lang="en-US" dirty="0" smtClean="0">
                <a:solidFill>
                  <a:srgbClr val="002060"/>
                </a:solidFill>
              </a:rPr>
              <a:t>Our study will begin with Daniel 7.</a:t>
            </a:r>
            <a:endParaRPr lang="en-US" dirty="0">
              <a:solidFill>
                <a:srgbClr val="00206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274638"/>
            <a:ext cx="4114800" cy="1143000"/>
          </a:xfrm>
        </p:spPr>
        <p:txBody>
          <a:bodyPr/>
          <a:lstStyle/>
          <a:p>
            <a:r>
              <a:rPr lang="en-US" u="sng" dirty="0" smtClean="0">
                <a:solidFill>
                  <a:srgbClr val="0070C0"/>
                </a:solidFill>
              </a:rPr>
              <a:t>But When?</a:t>
            </a:r>
            <a:endParaRPr lang="en-US" u="sng" dirty="0">
              <a:solidFill>
                <a:srgbClr val="0070C0"/>
              </a:solidFill>
            </a:endParaRPr>
          </a:p>
        </p:txBody>
      </p:sp>
      <p:sp>
        <p:nvSpPr>
          <p:cNvPr id="3" name="Content Placeholder 2"/>
          <p:cNvSpPr>
            <a:spLocks noGrp="1"/>
          </p:cNvSpPr>
          <p:nvPr>
            <p:ph sz="half" idx="1"/>
          </p:nvPr>
        </p:nvSpPr>
        <p:spPr>
          <a:xfrm>
            <a:off x="0" y="0"/>
            <a:ext cx="4495800" cy="6858000"/>
          </a:xfrm>
        </p:spPr>
        <p:txBody>
          <a:bodyPr>
            <a:normAutofit fontScale="55000" lnSpcReduction="20000"/>
          </a:bodyPr>
          <a:lstStyle/>
          <a:p>
            <a:r>
              <a:rPr lang="en-US" sz="5100" dirty="0" smtClean="0"/>
              <a:t>We have seen the rise and fall of nations.  We have seen the chronological sequence of nations throughout history.  The last one in the train is the papacy, from 538-1798 A.D. After that comes the judgment.  From Daniel 7, all we know is that the heavenly judgment takes place after 1798.  The jigsaw puzzle continues into Daniel 8.  Let us keep our eyes open as to further clues that will discuss </a:t>
            </a:r>
            <a:r>
              <a:rPr lang="en-US" sz="5100" u="sng" dirty="0" smtClean="0">
                <a:solidFill>
                  <a:srgbClr val="C00000"/>
                </a:solidFill>
              </a:rPr>
              <a:t>the time of the judgment, the day of atonement, and the cleansing of the sanctuary</a:t>
            </a:r>
            <a:r>
              <a:rPr lang="en-US" u="sng" dirty="0" smtClean="0">
                <a:solidFill>
                  <a:srgbClr val="C00000"/>
                </a:solidFill>
              </a:rPr>
              <a:t>. </a:t>
            </a:r>
            <a:endParaRPr lang="en-US" u="sng" dirty="0">
              <a:solidFill>
                <a:srgbClr val="C00000"/>
              </a:solidFill>
            </a:endParaRPr>
          </a:p>
        </p:txBody>
      </p:sp>
      <p:sp>
        <p:nvSpPr>
          <p:cNvPr id="4" name="Content Placeholder 3"/>
          <p:cNvSpPr>
            <a:spLocks noGrp="1"/>
          </p:cNvSpPr>
          <p:nvPr>
            <p:ph sz="half" idx="2"/>
          </p:nvPr>
        </p:nvSpPr>
        <p:spPr/>
        <p:txBody>
          <a:bodyPr>
            <a:normAutofit fontScale="55000" lnSpcReduction="20000"/>
          </a:bodyPr>
          <a:lstStyle/>
          <a:p>
            <a:pPr>
              <a:buNone/>
            </a:pPr>
            <a:r>
              <a:rPr lang="en-US" sz="15400" dirty="0" smtClean="0"/>
              <a:t>? ? ? ?</a:t>
            </a:r>
          </a:p>
          <a:p>
            <a:endParaRPr lang="en-US" sz="9600" dirty="0" smtClean="0"/>
          </a:p>
          <a:p>
            <a:endParaRPr lang="en-US" sz="9600" dirty="0" smtClean="0"/>
          </a:p>
          <a:p>
            <a:endParaRPr lang="en-US" sz="9600" dirty="0" smtClean="0"/>
          </a:p>
          <a:p>
            <a:pPr>
              <a:buNone/>
            </a:pPr>
            <a:r>
              <a:rPr lang="en-US" sz="9600" dirty="0" smtClean="0"/>
              <a:t>     </a:t>
            </a:r>
          </a:p>
          <a:p>
            <a:endParaRPr lang="en-US" sz="9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B050"/>
                </a:solidFill>
              </a:rPr>
              <a:t>The Beasts</a:t>
            </a:r>
            <a:endParaRPr lang="en-US" u="sng" dirty="0">
              <a:solidFill>
                <a:srgbClr val="00B050"/>
              </a:solidFill>
            </a:endParaRPr>
          </a:p>
        </p:txBody>
      </p:sp>
      <p:sp>
        <p:nvSpPr>
          <p:cNvPr id="3" name="Content Placeholder 2"/>
          <p:cNvSpPr>
            <a:spLocks noGrp="1"/>
          </p:cNvSpPr>
          <p:nvPr>
            <p:ph sz="half" idx="1"/>
          </p:nvPr>
        </p:nvSpPr>
        <p:spPr/>
        <p:txBody>
          <a:bodyPr>
            <a:normAutofit fontScale="85000" lnSpcReduction="10000"/>
          </a:bodyPr>
          <a:lstStyle/>
          <a:p>
            <a:r>
              <a:rPr lang="en-US" dirty="0" smtClean="0"/>
              <a:t>In setting the stage for the judgment and the work of the Messiah, Daniel is shown the rise and fall of nations.  “And four great beasts came up from the sea, diverse one from another.”  “These great beasts, which are four, are four kings, which shall arise out of the earth.”  Daniel 7:3,17</a:t>
            </a:r>
            <a:endParaRPr lang="en-US" dirty="0"/>
          </a:p>
        </p:txBody>
      </p:sp>
      <p:sp>
        <p:nvSpPr>
          <p:cNvPr id="4" name="Content Placeholder 3"/>
          <p:cNvSpPr>
            <a:spLocks noGrp="1"/>
          </p:cNvSpPr>
          <p:nvPr>
            <p:ph sz="half" idx="2"/>
          </p:nvPr>
        </p:nvSpPr>
        <p:spPr/>
        <p:txBody>
          <a:bodyPr>
            <a:normAutofit fontScale="85000" lnSpcReduction="10000"/>
          </a:bodyPr>
          <a:lstStyle/>
          <a:p>
            <a:r>
              <a:rPr lang="en-US" dirty="0" smtClean="0"/>
              <a:t>Daniel watches the rise of four beasts.  They are a lion, a bear, a leopard, and a beast without description.  He is told that these beasts represent kingdoms or world powers.  Each kingdom follows the other in succession, in chronological order, heading toward the judgment scene in verses 9 and 10.</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572000" cy="990600"/>
          </a:xfrm>
        </p:spPr>
        <p:txBody>
          <a:bodyPr>
            <a:normAutofit/>
          </a:bodyPr>
          <a:lstStyle/>
          <a:p>
            <a:r>
              <a:rPr lang="en-US" u="sng" dirty="0" smtClean="0">
                <a:solidFill>
                  <a:srgbClr val="00B050"/>
                </a:solidFill>
                <a:latin typeface="Algerian" pitchFamily="82" charset="0"/>
              </a:rPr>
              <a:t>The lion beast</a:t>
            </a:r>
            <a:endParaRPr lang="en-US" u="sng" dirty="0">
              <a:solidFill>
                <a:srgbClr val="00B050"/>
              </a:solidFill>
              <a:latin typeface="Algerian" pitchFamily="82" charset="0"/>
            </a:endParaRPr>
          </a:p>
        </p:txBody>
      </p:sp>
      <p:sp>
        <p:nvSpPr>
          <p:cNvPr id="3" name="Content Placeholder 2"/>
          <p:cNvSpPr>
            <a:spLocks noGrp="1"/>
          </p:cNvSpPr>
          <p:nvPr>
            <p:ph sz="half" idx="1"/>
          </p:nvPr>
        </p:nvSpPr>
        <p:spPr>
          <a:xfrm>
            <a:off x="457200" y="0"/>
            <a:ext cx="4038600" cy="6126163"/>
          </a:xfrm>
        </p:spPr>
        <p:txBody>
          <a:bodyPr>
            <a:noAutofit/>
          </a:bodyPr>
          <a:lstStyle/>
          <a:p>
            <a:r>
              <a:rPr lang="en-US" sz="2300" dirty="0" smtClean="0"/>
              <a:t>“The first was like a lion, and had eagle's wings: I beheld till the wings thereof were plucked, and it was lifted up from the earth, and made stand upon the feet as a man, and a man's heart was given to it.” verse 4</a:t>
            </a:r>
          </a:p>
          <a:p>
            <a:r>
              <a:rPr lang="en-US" sz="2300" dirty="0" smtClean="0"/>
              <a:t>“Set up the standard toward Zion: retire, stay not: for I will bring evil from the north, and a great destruction.  The lion is come up from his thicket, and the destroyer of the Gentiles is on his way;.”  Jer. 4:6,7</a:t>
            </a:r>
          </a:p>
          <a:p>
            <a:r>
              <a:rPr lang="en-US" sz="2300" dirty="0" smtClean="0"/>
              <a:t> These verses refer to Babylon as the lion kingdom.</a:t>
            </a:r>
          </a:p>
          <a:p>
            <a:r>
              <a:rPr lang="en-US" sz="2300" dirty="0" smtClean="0"/>
              <a:t>Babylon ruled 605-539 B.C.</a:t>
            </a:r>
            <a:endParaRPr lang="en-US" sz="2300"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572000" y="1066800"/>
            <a:ext cx="4572000" cy="57912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14800" cy="1066800"/>
          </a:xfrm>
        </p:spPr>
        <p:txBody>
          <a:bodyPr>
            <a:normAutofit fontScale="90000"/>
          </a:bodyPr>
          <a:lstStyle/>
          <a:p>
            <a:r>
              <a:rPr lang="en-US" u="sng" dirty="0" smtClean="0">
                <a:solidFill>
                  <a:schemeClr val="accent6">
                    <a:lumMod val="50000"/>
                  </a:schemeClr>
                </a:solidFill>
              </a:rPr>
              <a:t>The Lopsided Bear</a:t>
            </a:r>
            <a:endParaRPr lang="en-US" u="sng" dirty="0">
              <a:solidFill>
                <a:schemeClr val="accent6">
                  <a:lumMod val="50000"/>
                </a:schemeClr>
              </a:solidFill>
            </a:endParaRPr>
          </a:p>
        </p:txBody>
      </p:sp>
      <p:sp>
        <p:nvSpPr>
          <p:cNvPr id="4" name="Content Placeholder 3"/>
          <p:cNvSpPr>
            <a:spLocks noGrp="1"/>
          </p:cNvSpPr>
          <p:nvPr>
            <p:ph sz="half" idx="2"/>
          </p:nvPr>
        </p:nvSpPr>
        <p:spPr>
          <a:xfrm>
            <a:off x="4648200" y="0"/>
            <a:ext cx="4038600" cy="6858000"/>
          </a:xfrm>
        </p:spPr>
        <p:txBody>
          <a:bodyPr>
            <a:normAutofit fontScale="92500" lnSpcReduction="10000"/>
          </a:bodyPr>
          <a:lstStyle/>
          <a:p>
            <a:r>
              <a:rPr lang="en-US" dirty="0" smtClean="0"/>
              <a:t>“And behold another beast, a second, like to a bear, and it raised up itself on one side, and it had three ribs in the mouth of it between the teeth of it: and they said thus unto it, Arise, devour much flesh.”</a:t>
            </a:r>
          </a:p>
          <a:p>
            <a:r>
              <a:rPr lang="en-US" dirty="0" smtClean="0"/>
              <a:t>The kingdom that followed Babylon was Media Persia.  </a:t>
            </a:r>
          </a:p>
          <a:p>
            <a:r>
              <a:rPr lang="en-US" dirty="0" smtClean="0"/>
              <a:t>“PERES; Thy kingdom is divided, and given to the Medes and Persians.”  Daniel 5:28</a:t>
            </a:r>
          </a:p>
          <a:p>
            <a:r>
              <a:rPr lang="en-US" dirty="0" smtClean="0"/>
              <a:t>Media-Persia ruled from 539-331 B.C.</a:t>
            </a:r>
            <a:endParaRPr lang="en-US"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1" y="762000"/>
            <a:ext cx="4572000" cy="6095999"/>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0"/>
            <a:ext cx="3657600" cy="1143000"/>
          </a:xfrm>
        </p:spPr>
        <p:txBody>
          <a:bodyPr>
            <a:normAutofit fontScale="90000"/>
          </a:bodyPr>
          <a:lstStyle/>
          <a:p>
            <a:r>
              <a:rPr lang="en-US" u="sng" dirty="0" smtClean="0">
                <a:solidFill>
                  <a:srgbClr val="C00000"/>
                </a:solidFill>
              </a:rPr>
              <a:t>The  Leopard Beast</a:t>
            </a:r>
            <a:endParaRPr lang="en-US" u="sng" dirty="0">
              <a:solidFill>
                <a:srgbClr val="C00000"/>
              </a:solidFill>
            </a:endParaRPr>
          </a:p>
        </p:txBody>
      </p:sp>
      <p:sp>
        <p:nvSpPr>
          <p:cNvPr id="3" name="Content Placeholder 2"/>
          <p:cNvSpPr>
            <a:spLocks noGrp="1"/>
          </p:cNvSpPr>
          <p:nvPr>
            <p:ph sz="half" idx="1"/>
          </p:nvPr>
        </p:nvSpPr>
        <p:spPr>
          <a:xfrm>
            <a:off x="0" y="0"/>
            <a:ext cx="4495800" cy="6858000"/>
          </a:xfrm>
        </p:spPr>
        <p:txBody>
          <a:bodyPr>
            <a:normAutofit lnSpcReduction="10000"/>
          </a:bodyPr>
          <a:lstStyle/>
          <a:p>
            <a:r>
              <a:rPr lang="en-US" dirty="0" smtClean="0"/>
              <a:t>“After this I beheld, and lo another, like a leopard, which had upon the back of it four wings of a fowl; the beast had also four heads; and dominion was given to it.”  Daniel 7:6</a:t>
            </a:r>
          </a:p>
          <a:p>
            <a:r>
              <a:rPr lang="en-US" dirty="0" smtClean="0"/>
              <a:t>The kingdom that followed Media-Persia was Greece.  “The ram which thou sawest having two horns are the kings of Media and Persia. And the rough goat is the king of Grecia:”  Dan. 8:20,21  Greece reigned from 331-168 B.C.</a:t>
            </a:r>
            <a:endParaRPr lang="en-US"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572000" y="1143000"/>
            <a:ext cx="4572000" cy="5715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4572000" cy="1143000"/>
          </a:xfrm>
        </p:spPr>
        <p:txBody>
          <a:bodyPr>
            <a:normAutofit fontScale="90000"/>
          </a:bodyPr>
          <a:lstStyle/>
          <a:p>
            <a:r>
              <a:rPr lang="en-US" u="sng" dirty="0" smtClean="0">
                <a:solidFill>
                  <a:schemeClr val="accent2">
                    <a:lumMod val="75000"/>
                  </a:schemeClr>
                </a:solidFill>
                <a:latin typeface="Algerian" pitchFamily="82" charset="0"/>
              </a:rPr>
              <a:t>A Beast Without Description</a:t>
            </a:r>
            <a:endParaRPr lang="en-US" u="sng" dirty="0">
              <a:solidFill>
                <a:schemeClr val="accent2">
                  <a:lumMod val="75000"/>
                </a:schemeClr>
              </a:solidFill>
              <a:latin typeface="Algerian" pitchFamily="82" charset="0"/>
            </a:endParaRPr>
          </a:p>
        </p:txBody>
      </p:sp>
      <p:sp>
        <p:nvSpPr>
          <p:cNvPr id="4" name="Content Placeholder 3"/>
          <p:cNvSpPr>
            <a:spLocks noGrp="1"/>
          </p:cNvSpPr>
          <p:nvPr>
            <p:ph sz="half" idx="2"/>
          </p:nvPr>
        </p:nvSpPr>
        <p:spPr>
          <a:xfrm>
            <a:off x="4572000" y="0"/>
            <a:ext cx="4572000" cy="6858000"/>
          </a:xfrm>
        </p:spPr>
        <p:txBody>
          <a:bodyPr>
            <a:normAutofit lnSpcReduction="10000"/>
          </a:bodyPr>
          <a:lstStyle/>
          <a:p>
            <a:r>
              <a:rPr lang="en-US" dirty="0" smtClean="0"/>
              <a:t>“After this I saw in the night visions, and behold a fourth beast, dreadful and terrible, and strong exceedingly; and it had great iron teeth: it devoured and brake in pieces, and stamped the residue with the feet of it: and it was diverse from all the beasts that were before it; and it had ten horns.”  Dan. 7:7  </a:t>
            </a:r>
          </a:p>
          <a:p>
            <a:r>
              <a:rPr lang="en-US" dirty="0" smtClean="0"/>
              <a:t>The kingdom that followed Greece was Pagan Rome.  She ruled from 168 B.C. to 476 A.D.</a:t>
            </a:r>
            <a:endParaRPr lang="en-US" dirty="0"/>
          </a:p>
        </p:txBody>
      </p:sp>
      <p:pic>
        <p:nvPicPr>
          <p:cNvPr id="4098" name="Picture 2"/>
          <p:cNvPicPr>
            <a:picLocks noGrp="1" noChangeAspect="1" noChangeArrowheads="1"/>
          </p:cNvPicPr>
          <p:nvPr>
            <p:ph sz="half" idx="1"/>
          </p:nvPr>
        </p:nvPicPr>
        <p:blipFill>
          <a:blip r:embed="rId2" cstate="print"/>
          <a:srcRect/>
          <a:stretch>
            <a:fillRect/>
          </a:stretch>
        </p:blipFill>
        <p:spPr bwMode="auto">
          <a:xfrm>
            <a:off x="0" y="1371601"/>
            <a:ext cx="4572000" cy="5486399"/>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274638"/>
            <a:ext cx="4800600" cy="1143000"/>
          </a:xfrm>
        </p:spPr>
        <p:txBody>
          <a:bodyPr>
            <a:normAutofit fontScale="90000"/>
          </a:bodyPr>
          <a:lstStyle/>
          <a:p>
            <a:r>
              <a:rPr lang="en-US" dirty="0" smtClean="0"/>
              <a:t>The Nations in Succession</a:t>
            </a:r>
            <a:endParaRPr lang="en-US" dirty="0"/>
          </a:p>
        </p:txBody>
      </p:sp>
      <p:sp>
        <p:nvSpPr>
          <p:cNvPr id="3" name="Content Placeholder 2"/>
          <p:cNvSpPr>
            <a:spLocks noGrp="1"/>
          </p:cNvSpPr>
          <p:nvPr>
            <p:ph sz="half" idx="1"/>
          </p:nvPr>
        </p:nvSpPr>
        <p:spPr>
          <a:xfrm>
            <a:off x="0" y="0"/>
            <a:ext cx="4495800" cy="6858000"/>
          </a:xfrm>
        </p:spPr>
        <p:txBody>
          <a:bodyPr>
            <a:normAutofit/>
          </a:bodyPr>
          <a:lstStyle/>
          <a:p>
            <a:r>
              <a:rPr lang="en-US" sz="3000" dirty="0" smtClean="0"/>
              <a:t>Babylon 605-539 B.C.</a:t>
            </a:r>
          </a:p>
          <a:p>
            <a:r>
              <a:rPr lang="en-US" sz="3000" dirty="0" smtClean="0"/>
              <a:t>Media-Persia 539-331 B.C.</a:t>
            </a:r>
          </a:p>
          <a:p>
            <a:r>
              <a:rPr lang="en-US" sz="3000" dirty="0" smtClean="0"/>
              <a:t>Greece 331-168 B.C.</a:t>
            </a:r>
          </a:p>
          <a:p>
            <a:r>
              <a:rPr lang="en-US" sz="3000" dirty="0" smtClean="0"/>
              <a:t>Pagan Rome 168 B.C.-476 A.D.</a:t>
            </a:r>
          </a:p>
          <a:p>
            <a:r>
              <a:rPr lang="en-US" sz="3000" dirty="0" smtClean="0"/>
              <a:t>Because of the fact that this prophecy is based in history, it cannot be reapplied, or altered in any way, shape, or form.  If any part is changed or moved, then it all falls apart.</a:t>
            </a:r>
            <a:endParaRPr lang="en-US" sz="3000" dirty="0"/>
          </a:p>
        </p:txBody>
      </p:sp>
      <p:pic>
        <p:nvPicPr>
          <p:cNvPr id="5122" name="Picture 2"/>
          <p:cNvPicPr>
            <a:picLocks noGrp="1" noChangeAspect="1" noChangeArrowheads="1"/>
          </p:cNvPicPr>
          <p:nvPr>
            <p:ph sz="half" idx="2"/>
          </p:nvPr>
        </p:nvPicPr>
        <p:blipFill>
          <a:blip r:embed="rId2" cstate="print"/>
          <a:srcRect/>
          <a:stretch>
            <a:fillRect/>
          </a:stretch>
        </p:blipFill>
        <p:spPr bwMode="auto">
          <a:xfrm>
            <a:off x="4419600" y="1371600"/>
            <a:ext cx="4724400" cy="5486399"/>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14800" cy="990600"/>
          </a:xfrm>
        </p:spPr>
        <p:txBody>
          <a:bodyPr/>
          <a:lstStyle/>
          <a:p>
            <a:r>
              <a:rPr lang="en-US" u="sng" dirty="0" smtClean="0">
                <a:solidFill>
                  <a:schemeClr val="accent2">
                    <a:lumMod val="75000"/>
                  </a:schemeClr>
                </a:solidFill>
              </a:rPr>
              <a:t>The Little Horn</a:t>
            </a:r>
            <a:endParaRPr lang="en-US" u="sng" dirty="0">
              <a:solidFill>
                <a:schemeClr val="accent2">
                  <a:lumMod val="75000"/>
                </a:schemeClr>
              </a:solidFill>
            </a:endParaRPr>
          </a:p>
        </p:txBody>
      </p:sp>
      <p:sp>
        <p:nvSpPr>
          <p:cNvPr id="4" name="Content Placeholder 3"/>
          <p:cNvSpPr>
            <a:spLocks noGrp="1"/>
          </p:cNvSpPr>
          <p:nvPr>
            <p:ph sz="half" idx="2"/>
          </p:nvPr>
        </p:nvSpPr>
        <p:spPr>
          <a:xfrm>
            <a:off x="4648200" y="0"/>
            <a:ext cx="4495800" cy="6858000"/>
          </a:xfrm>
        </p:spPr>
        <p:txBody>
          <a:bodyPr>
            <a:normAutofit fontScale="85000" lnSpcReduction="20000"/>
          </a:bodyPr>
          <a:lstStyle/>
          <a:p>
            <a:r>
              <a:rPr lang="en-US" dirty="0" smtClean="0"/>
              <a:t>“I considered the horns, and, behold, there came up among them another little horn, before whom there were three of the first horns plucked up by the roots: and, behold, in this horn were eyes like the eyes of man, and a mouth speaking great things…And the ten horns out of this kingdom are ten kings that shall arise: and another shall rise after them; and he shall be diverse from the first, and he shall subdue three kings.  And he shall speak great words against the most High, and shall wear out the saints of the most High, and think to change times and laws: and they shall be given into his hand until a time and times and the dividing of time.”  Dan. 7:8,24,25</a:t>
            </a:r>
            <a:endParaRPr lang="en-US" dirty="0"/>
          </a:p>
        </p:txBody>
      </p:sp>
      <p:pic>
        <p:nvPicPr>
          <p:cNvPr id="6146" name="Picture 2"/>
          <p:cNvPicPr>
            <a:picLocks noGrp="1" noChangeAspect="1" noChangeArrowheads="1"/>
          </p:cNvPicPr>
          <p:nvPr>
            <p:ph sz="half" idx="1"/>
          </p:nvPr>
        </p:nvPicPr>
        <p:blipFill>
          <a:blip r:embed="rId3" cstate="print"/>
          <a:srcRect/>
          <a:stretch>
            <a:fillRect/>
          </a:stretch>
        </p:blipFill>
        <p:spPr bwMode="auto">
          <a:xfrm>
            <a:off x="0" y="838200"/>
            <a:ext cx="4572000" cy="60198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462</TotalTime>
  <Words>1510</Words>
  <Application>Microsoft Office PowerPoint</Application>
  <PresentationFormat>On-screen Show (4:3)</PresentationFormat>
  <Paragraphs>77</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Daniel 7</vt:lpstr>
      <vt:lpstr>The Package</vt:lpstr>
      <vt:lpstr>The Beasts</vt:lpstr>
      <vt:lpstr>The lion beast</vt:lpstr>
      <vt:lpstr>The Lopsided Bear</vt:lpstr>
      <vt:lpstr>The  Leopard Beast</vt:lpstr>
      <vt:lpstr>A Beast Without Description</vt:lpstr>
      <vt:lpstr>The Nations in Succession</vt:lpstr>
      <vt:lpstr>The Little Horn</vt:lpstr>
      <vt:lpstr>The little horn’s characteristics</vt:lpstr>
      <vt:lpstr>There are more</vt:lpstr>
      <vt:lpstr>A Day for a Year</vt:lpstr>
      <vt:lpstr>538-1798 A.D.</vt:lpstr>
      <vt:lpstr>The Little Horn Revealed</vt:lpstr>
      <vt:lpstr>Summary of the powers in Daniel 7</vt:lpstr>
      <vt:lpstr>One Final Scene</vt:lpstr>
      <vt:lpstr>Judgment Begins!</vt:lpstr>
      <vt:lpstr>Hebrews 8:1,2</vt:lpstr>
      <vt:lpstr>The End Time Day of Atonement</vt:lpstr>
      <vt:lpstr>But When?</vt:lpstr>
      <vt:lpstr>Slide 21</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Daniel 7</dc:title>
  <dc:creator>Dad</dc:creator>
  <cp:lastModifiedBy>Dad</cp:lastModifiedBy>
  <cp:revision>7</cp:revision>
  <dcterms:created xsi:type="dcterms:W3CDTF">2009-12-05T01:38:36Z</dcterms:created>
  <dcterms:modified xsi:type="dcterms:W3CDTF">2009-12-30T11:27:30Z</dcterms:modified>
</cp:coreProperties>
</file>