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5" r:id="rId9"/>
    <p:sldId id="267" r:id="rId10"/>
    <p:sldId id="269" r:id="rId11"/>
    <p:sldId id="270" r:id="rId12"/>
    <p:sldId id="271" r:id="rId13"/>
    <p:sldId id="272" r:id="rId14"/>
    <p:sldId id="276" r:id="rId15"/>
    <p:sldId id="273" r:id="rId16"/>
    <p:sldId id="274" r:id="rId17"/>
    <p:sldId id="275"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1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D91F0-545E-4176-BFC1-15EC5852942E}" type="datetimeFigureOut">
              <a:rPr lang="en-US" smtClean="0"/>
              <a:pPr/>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693D66-662D-4F26-9A44-E444515980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D91F0-545E-4176-BFC1-15EC5852942E}" type="datetimeFigureOut">
              <a:rPr lang="en-US" smtClean="0"/>
              <a:pPr/>
              <a:t>3/25/2017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93D66-662D-4F26-9A44-E444515980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pectrummagazine.org/blog/2012/02/02/former-head-national-council-churches-speaks-andrews-seminary-symposiu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news.adventist.org/2009/10/health-statement-pos.html" TargetMode="External"/><Relationship Id="rId2" Type="http://schemas.openxmlformats.org/officeDocument/2006/relationships/hyperlink" Target="http://news.adventist.org/2010/06/arins-health-story.html" TargetMode="External"/><Relationship Id="rId1" Type="http://schemas.openxmlformats.org/officeDocument/2006/relationships/slideLayout" Target="../slideLayouts/slideLayout2.xml"/><Relationship Id="rId4" Type="http://schemas.openxmlformats.org/officeDocument/2006/relationships/hyperlink" Target="http://news.adventist.org/2009/07/adventists-church-mo.htm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great-controversy-movie.com/blog/?p=534"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dventis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002060"/>
                </a:solidFill>
              </a:rPr>
              <a:t>Ted Wilson, GC President</a:t>
            </a:r>
            <a:endParaRPr lang="en-US" sz="5400" u="sng" dirty="0">
              <a:solidFill>
                <a:srgbClr val="002060"/>
              </a:solidFill>
            </a:endParaRPr>
          </a:p>
        </p:txBody>
      </p:sp>
      <p:sp>
        <p:nvSpPr>
          <p:cNvPr id="3" name="Subtitle 2"/>
          <p:cNvSpPr>
            <a:spLocks noGrp="1"/>
          </p:cNvSpPr>
          <p:nvPr>
            <p:ph type="subTitle" idx="1"/>
          </p:nvPr>
        </p:nvSpPr>
        <p:spPr/>
        <p:txBody>
          <a:bodyPr>
            <a:normAutofit/>
          </a:bodyPr>
          <a:lstStyle/>
          <a:p>
            <a:r>
              <a:rPr lang="en-US" sz="4800" u="sng" dirty="0" smtClean="0">
                <a:solidFill>
                  <a:srgbClr val="C00000"/>
                </a:solidFill>
                <a:latin typeface="Algerian" pitchFamily="82" charset="0"/>
              </a:rPr>
              <a:t>Saint or Snake?</a:t>
            </a:r>
            <a:endParaRPr lang="en-US" sz="4800" u="sng" dirty="0">
              <a:solidFill>
                <a:srgbClr val="C0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Where it All Ends</a:t>
            </a:r>
            <a:endParaRPr lang="en-US"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Great Controversy Plan</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sz="3400" b="1" dirty="0"/>
              <a:t>The Great Controversy Project: An interview with Delbert W. Baker</a:t>
            </a:r>
          </a:p>
          <a:p>
            <a:r>
              <a:rPr lang="en-US" sz="3400" i="1" dirty="0"/>
              <a:t>Editor’s note: Delbert W. Baker, a general</a:t>
            </a:r>
            <a:r>
              <a:rPr lang="en-US" sz="3400" dirty="0"/>
              <a:t> </a:t>
            </a:r>
            <a:r>
              <a:rPr lang="en-US" sz="3400" i="1" dirty="0"/>
              <a:t>vice president for the world church</a:t>
            </a:r>
            <a:r>
              <a:rPr lang="en-US" sz="3400" dirty="0"/>
              <a:t> </a:t>
            </a:r>
            <a:r>
              <a:rPr lang="en-US" sz="3400" i="1" dirty="0"/>
              <a:t>of Seventh-day Adventists, who chairs</a:t>
            </a:r>
            <a:r>
              <a:rPr lang="en-US" sz="3400" dirty="0"/>
              <a:t> The Great Controversy </a:t>
            </a:r>
            <a:r>
              <a:rPr lang="en-US" sz="3400" i="1" dirty="0"/>
              <a:t>Project (GCP)</a:t>
            </a:r>
            <a:r>
              <a:rPr lang="en-US" sz="3400" dirty="0"/>
              <a:t> </a:t>
            </a:r>
            <a:r>
              <a:rPr lang="en-US" sz="3400" i="1" dirty="0"/>
              <a:t>Committee, discusses the </a:t>
            </a:r>
            <a:r>
              <a:rPr lang="en-US" sz="3400" i="1" dirty="0" smtClean="0"/>
              <a:t>world wide initiative </a:t>
            </a:r>
            <a:r>
              <a:rPr lang="en-US" sz="3400" i="1" dirty="0"/>
              <a:t>to distribute Ellen G. White’s</a:t>
            </a:r>
            <a:r>
              <a:rPr lang="en-US" sz="3400" dirty="0"/>
              <a:t> </a:t>
            </a:r>
            <a:r>
              <a:rPr lang="en-US" sz="3400" i="1" dirty="0"/>
              <a:t>book </a:t>
            </a:r>
            <a:r>
              <a:rPr lang="en-US" sz="3400" dirty="0"/>
              <a:t>The Great Controversy</a:t>
            </a:r>
            <a:r>
              <a:rPr lang="en-US" sz="3400" i="1" dirty="0"/>
              <a:t>, disseminating</a:t>
            </a:r>
            <a:r>
              <a:rPr lang="en-US" sz="3400" dirty="0"/>
              <a:t> </a:t>
            </a:r>
            <a:r>
              <a:rPr lang="en-US" sz="3400" i="1" dirty="0"/>
              <a:t>its last-day message to a</a:t>
            </a:r>
            <a:r>
              <a:rPr lang="en-US" sz="3400" dirty="0"/>
              <a:t> </a:t>
            </a:r>
            <a:r>
              <a:rPr lang="en-US" sz="3400" i="1" dirty="0"/>
              <a:t>world in need of </a:t>
            </a:r>
            <a:r>
              <a:rPr lang="en-US" sz="3400" i="1" dirty="0" smtClean="0"/>
              <a:t>hope… “</a:t>
            </a:r>
            <a:r>
              <a:rPr lang="en-US" sz="3400" dirty="0"/>
              <a:t>That’s what our General Conference president, Pastor Ted Wilson, was referring to when he preached his first message in Atlanta—do something big and bold for God! Under God, we need to do something bold and get our message out in a very powerful and distinct way. We must tell the world about the message God has given us. By sending millions of copies of </a:t>
            </a:r>
            <a:r>
              <a:rPr lang="en-US" sz="3400" i="1" dirty="0"/>
              <a:t>The Great Controversy</a:t>
            </a:r>
            <a:r>
              <a:rPr lang="en-US" sz="3400" dirty="0"/>
              <a:t> around the globe, we think that can be </a:t>
            </a:r>
            <a:r>
              <a:rPr lang="en-US" sz="3400" dirty="0" smtClean="0"/>
              <a:t>accomplished…</a:t>
            </a:r>
            <a:r>
              <a:rPr lang="en-US" sz="3400" dirty="0"/>
              <a:t> President Wilson has challenged all the divisions of the world field, all the departments in the General Conference, all the entities, for example, hospitals, Adventist Health Systems, schools, Adventist-laymen’s Services and Industries, independent ministries, publishing houses, supporting organizations, and so forth, to help us in spreading </a:t>
            </a:r>
            <a:r>
              <a:rPr lang="en-US" sz="3400" i="1" dirty="0"/>
              <a:t>The Great Controversy</a:t>
            </a:r>
            <a:r>
              <a:rPr lang="en-US" sz="3400" dirty="0"/>
              <a:t> like the leaves of </a:t>
            </a:r>
            <a:r>
              <a:rPr lang="en-US" sz="3400" dirty="0" smtClean="0"/>
              <a:t>autumn……</a:t>
            </a:r>
            <a:endParaRPr lang="en-US" sz="3400"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Cont.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77500" lnSpcReduction="20000"/>
          </a:bodyPr>
          <a:lstStyle/>
          <a:p>
            <a:r>
              <a:rPr lang="en-US" dirty="0"/>
              <a:t>The third benefit of </a:t>
            </a:r>
            <a:r>
              <a:rPr lang="en-US" i="1" dirty="0"/>
              <a:t>The Great Controversy</a:t>
            </a:r>
            <a:r>
              <a:rPr lang="en-US" dirty="0"/>
              <a:t> is that it has a way of applying history in a very practical fashion to our lives. So when we read the story about Zwingli, Luther, Calvin, then the Reformation, lessons are not simply relegated to the distant past, but they can be applied to our lives today.</a:t>
            </a:r>
          </a:p>
          <a:p>
            <a:r>
              <a:rPr lang="en-US" dirty="0"/>
              <a:t>In the latter part of the book, Ellen G. White talks about end-time events. She had to have prophetic insight. People need to know what is in these pages. Today, people are very interested in the future. They want to know, what does the future hold? What can we expect? </a:t>
            </a:r>
            <a:r>
              <a:rPr lang="en-US" i="1" dirty="0"/>
              <a:t>The Great Controversy</a:t>
            </a:r>
            <a:r>
              <a:rPr lang="en-US" dirty="0"/>
              <a:t> answers those questions. Ellen G. White said she wanted to see this book distributed more than any of her other books. And so we are following through with her </a:t>
            </a:r>
            <a:r>
              <a:rPr lang="en-US" dirty="0" smtClean="0"/>
              <a:t>desire….</a:t>
            </a:r>
            <a:r>
              <a:rPr lang="en-US" dirty="0"/>
              <a:t> But now is the time for </a:t>
            </a:r>
            <a:r>
              <a:rPr lang="en-US" i="1" dirty="0"/>
              <a:t>The Great Controversy</a:t>
            </a:r>
            <a:r>
              <a:rPr lang="en-US" dirty="0"/>
              <a:t>. Many people are distributing it now and have been for some years. But it is the conviction of Pastor Wilson, the division presidents, the vice presidents here, and church leadership overall, that the message of </a:t>
            </a:r>
            <a:r>
              <a:rPr lang="en-US" i="1" dirty="0"/>
              <a:t>The Great Controversy</a:t>
            </a:r>
            <a:r>
              <a:rPr lang="en-US" dirty="0"/>
              <a:t> is what needs to be shared at this time</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Not Quite!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10000"/>
          </a:bodyPr>
          <a:lstStyle/>
          <a:p>
            <a:r>
              <a:rPr lang="en-US" b="1" dirty="0"/>
              <a:t>Ellen White wrote many books, why did you send this book?</a:t>
            </a:r>
          </a:p>
          <a:p>
            <a:r>
              <a:rPr lang="en-US" dirty="0"/>
              <a:t>This is the book for which Ellen White urged the greatest circulation.</a:t>
            </a:r>
          </a:p>
          <a:p>
            <a:r>
              <a:rPr lang="en-US" i="1" dirty="0"/>
              <a:t>“The Great Controversy should be very widely circulated. It contains the story of the past, the present, and future… I am more anxious to see a wide circulation for this book than for any others I have written; for in The Great Controversy, the last message of warning to the world is given more distinctly than in any of my other books.” – </a:t>
            </a:r>
            <a:r>
              <a:rPr lang="en-US" dirty="0"/>
              <a:t>Letter 281, 1905.</a:t>
            </a:r>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1999" cy="60197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Watering it Down!</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fontScale="92500" lnSpcReduction="20000"/>
          </a:bodyPr>
          <a:lstStyle/>
          <a:p>
            <a:r>
              <a:rPr lang="en-US" dirty="0" smtClean="0"/>
              <a:t>Tragically, the Great Hope guts the message of the true Great Controversy.  It leaves out the chapters that deal with the early Christian era, the Dark Ages, Huss, Wycliffe, the Reformation, and the early rise of Adventism.  It never discloses the working of the papal anti-</a:t>
            </a:r>
            <a:r>
              <a:rPr lang="en-US" dirty="0"/>
              <a:t>C</a:t>
            </a:r>
            <a:r>
              <a:rPr lang="en-US" dirty="0" smtClean="0"/>
              <a:t>hristian system.  It is a boldface lie and deception for it isn’t the Great Controversy we know.  It leaves out the distinctive truths that makes the Great Controversy the book that it is!</a:t>
            </a:r>
            <a:endParaRPr lang="en-US" dirty="0"/>
          </a:p>
        </p:txBody>
      </p:sp>
      <p:pic>
        <p:nvPicPr>
          <p:cNvPr id="7170" name="Picture 2" descr="C:\Users\Dad\Contacts\Downloads\4319924634_deception_xlarge_xlarge.jpeg"/>
          <p:cNvPicPr>
            <a:picLocks noGrp="1" noChangeAspect="1" noChangeArrowheads="1"/>
          </p:cNvPicPr>
          <p:nvPr>
            <p:ph sz="half" idx="1"/>
          </p:nvPr>
        </p:nvPicPr>
        <p:blipFill>
          <a:blip r:embed="rId2" cstate="print"/>
          <a:srcRect/>
          <a:stretch>
            <a:fillRect/>
          </a:stretch>
        </p:blipFill>
        <p:spPr bwMode="auto">
          <a:xfrm>
            <a:off x="0" y="762000"/>
            <a:ext cx="4952999" cy="6096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u="sng" dirty="0" smtClean="0">
                <a:solidFill>
                  <a:srgbClr val="002060"/>
                </a:solidFill>
                <a:latin typeface="Algerian" pitchFamily="82" charset="0"/>
              </a:rPr>
              <a:t>End of Independent Ministries</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70000" lnSpcReduction="20000"/>
          </a:bodyPr>
          <a:lstStyle/>
          <a:p>
            <a:r>
              <a:rPr lang="en-US" dirty="0" smtClean="0"/>
              <a:t>2010 Annual Council, Oct. 8-13, Silver Spring, Maryland—Members of </a:t>
            </a:r>
          </a:p>
          <a:p>
            <a:r>
              <a:rPr lang="en-US" dirty="0" smtClean="0"/>
              <a:t>the General Conference Executive </a:t>
            </a:r>
          </a:p>
          <a:p>
            <a:r>
              <a:rPr lang="en-US" dirty="0" smtClean="0"/>
              <a:t>Committee, the highest ruling body of </a:t>
            </a:r>
          </a:p>
          <a:p>
            <a:r>
              <a:rPr lang="en-US" dirty="0" smtClean="0"/>
              <a:t>the Seventh-day Adventist Church,  </a:t>
            </a:r>
          </a:p>
          <a:p>
            <a:r>
              <a:rPr lang="en-US" dirty="0" smtClean="0"/>
              <a:t>gathered at the Adventist world headquarters in Silver Spring, Maryland, for the committee's Annual Council on  October 8-13, 2010. The main purpose  of the Annual Council is to hear institutional and departmental reports, vote changes in church policy, and approve  the church's world budget.  During the Sabbath, Ted Wilson gave  t h e   S a b- b a t h   s e r m o n   e n t i t l e d </a:t>
            </a:r>
          </a:p>
          <a:p>
            <a:r>
              <a:rPr lang="en-US" dirty="0" smtClean="0"/>
              <a:t>“Remember Your Name” on Oct. 9, </a:t>
            </a:r>
          </a:p>
          <a:p>
            <a:r>
              <a:rPr lang="en-US" dirty="0" smtClean="0"/>
              <a:t>2010.  Ted Wilson listed 7 different groups that need to remember their name.  6 of those 7 are pretty clear.  However, the 7</a:t>
            </a:r>
            <a:r>
              <a:rPr lang="en-US" baseline="30000" dirty="0" smtClean="0"/>
              <a:t>th</a:t>
            </a:r>
            <a:r>
              <a:rPr lang="en-US" dirty="0" smtClean="0"/>
              <a:t> one </a:t>
            </a:r>
            <a:r>
              <a:rPr lang="en-US" dirty="0" smtClean="0"/>
              <a:t>leaves </a:t>
            </a:r>
            <a:r>
              <a:rPr lang="en-US" dirty="0" smtClean="0"/>
              <a:t>much to be desired.</a:t>
            </a:r>
            <a:endParaRPr lang="en-US" dirty="0"/>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79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Remember Your Name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600" u="sng" dirty="0" smtClean="0">
                <a:solidFill>
                  <a:srgbClr val="002060"/>
                </a:solidFill>
              </a:rPr>
              <a:t>7. To independent groups or ministries who have found themselves somewhat distant from official church connection and have accepted tithe for support. Contact your local church and local conference and return to a  warm and appropriate relationship refusing to accept tithe and encouraging members to return their tithe through the storehouse of the local  church. Remember your name!... </a:t>
            </a:r>
            <a:r>
              <a:rPr lang="en-US" sz="2600" dirty="0" smtClean="0"/>
              <a:t>it is possible that some groups and ministries who are “somewhat distant from the official church” have departed from the faith and have forgotten the meaning  of the name Seventh-day Adventist.  But where Ted Wilson fails to consider or at least acknowledge is that many lay groups, organizations, and ministries are deeply committed Seventh-day Adventists whose fundamental motivation is deeply rooted in a sincere zeal for the historic faith and a willingness to give all in the effort to save the “faith once delivered unto thesaints”Jude3</a:t>
            </a:r>
            <a:endParaRPr lang="en-US"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257800" cy="990600"/>
          </a:xfrm>
        </p:spPr>
        <p:txBody>
          <a:bodyPr>
            <a:normAutofit/>
          </a:bodyPr>
          <a:lstStyle/>
          <a:p>
            <a:r>
              <a:rPr lang="en-US" u="sng" dirty="0" smtClean="0">
                <a:solidFill>
                  <a:srgbClr val="002060"/>
                </a:solidFill>
                <a:latin typeface="Algerian" pitchFamily="82" charset="0"/>
              </a:rPr>
              <a:t>The </a:t>
            </a:r>
            <a:r>
              <a:rPr lang="en-US" u="sng" dirty="0" err="1" smtClean="0">
                <a:solidFill>
                  <a:srgbClr val="002060"/>
                </a:solidFill>
                <a:latin typeface="Algerian" pitchFamily="82" charset="0"/>
              </a:rPr>
              <a:t>AntiChrist</a:t>
            </a:r>
            <a:r>
              <a:rPr lang="en-US" u="sng" dirty="0" smtClean="0">
                <a:solidFill>
                  <a:srgbClr val="002060"/>
                </a:solidFill>
                <a:latin typeface="Algerian" pitchFamily="82" charset="0"/>
              </a:rPr>
              <a:t>?</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32500" lnSpcReduction="20000"/>
          </a:bodyPr>
          <a:lstStyle/>
          <a:p>
            <a:pPr>
              <a:buNone/>
            </a:pPr>
            <a:endParaRPr lang="en-US" dirty="0" smtClean="0"/>
          </a:p>
          <a:p>
            <a:r>
              <a:rPr lang="en-US" sz="6000" dirty="0" smtClean="0"/>
              <a:t> </a:t>
            </a:r>
            <a:r>
              <a:rPr lang="en-US" sz="6000" b="1" dirty="0" smtClean="0"/>
              <a:t>“They have also launched The Great Controversy distribution campaign to reach over 127 million people with a copy of the book which Ellen White said should be at the top of the list of her books to be given to the people of the world !</a:t>
            </a:r>
            <a:r>
              <a:rPr lang="en-US" sz="6000" dirty="0"/>
              <a:t> </a:t>
            </a:r>
            <a:r>
              <a:rPr lang="en-US" sz="6000" dirty="0" smtClean="0"/>
              <a:t> </a:t>
            </a:r>
            <a:r>
              <a:rPr lang="en-US" sz="6000" b="1" dirty="0" smtClean="0"/>
              <a:t>Wonderful !  But, </a:t>
            </a:r>
            <a:r>
              <a:rPr lang="en-US" sz="6000" b="1" i="1" u="sng" dirty="0" smtClean="0"/>
              <a:t>a major complication</a:t>
            </a:r>
            <a:r>
              <a:rPr lang="en-US" sz="6000" b="1" dirty="0" smtClean="0"/>
              <a:t>  with this effort was embedded into the plans before it was even launched.  It was decided to "delete</a:t>
            </a:r>
            <a:r>
              <a:rPr lang="en-US" sz="6000" b="1" i="1" u="sng" dirty="0" smtClean="0"/>
              <a:t>"</a:t>
            </a:r>
            <a:r>
              <a:rPr lang="en-US" sz="6000" b="1" dirty="0" smtClean="0"/>
              <a:t> a few sentences from the text as it was no longer a teaching that the GC Leaders believed. Yes, they said they could not tell people that the pope was the Antichrist of Bible prophecy. They said that Seventh Day Adventists did not believe the pope was the Antichrist, so they </a:t>
            </a:r>
            <a:r>
              <a:rPr lang="en-US" sz="6000" b="1" i="1" u="sng" dirty="0" smtClean="0"/>
              <a:t>deleted</a:t>
            </a:r>
            <a:r>
              <a:rPr lang="en-US" sz="6000" b="1" dirty="0" smtClean="0"/>
              <a:t> those statements that said he was Antichrist !</a:t>
            </a:r>
            <a:r>
              <a:rPr lang="en-US" sz="6000" dirty="0"/>
              <a:t> </a:t>
            </a:r>
            <a:r>
              <a:rPr lang="en-US" sz="6000" dirty="0" smtClean="0"/>
              <a:t> </a:t>
            </a:r>
            <a:r>
              <a:rPr lang="en-US" sz="6000" b="1" dirty="0" smtClean="0"/>
              <a:t>A friend had accessed  The Great Controversy web site for the project and she read the following statement…</a:t>
            </a:r>
            <a:endParaRPr lang="en-US" sz="6000" dirty="0" smtClean="0"/>
          </a:p>
          <a:p>
            <a:r>
              <a:rPr lang="en-US" sz="6000" b="1" dirty="0" smtClean="0"/>
              <a:t> </a:t>
            </a:r>
          </a:p>
          <a:p>
            <a:r>
              <a:rPr lang="en-US" sz="6000" b="1" dirty="0" smtClean="0"/>
              <a:t> </a:t>
            </a:r>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934200"/>
          </a:xfrm>
        </p:spPr>
        <p:txBody>
          <a:bodyPr>
            <a:normAutofit fontScale="40000" lnSpcReduction="20000"/>
          </a:bodyPr>
          <a:lstStyle/>
          <a:p>
            <a:r>
              <a:rPr lang="en-US" sz="5600" b="1" dirty="0" smtClean="0"/>
              <a:t>"Do you believe that the pope is the antichrist? No. The Adventist Church does not teach that any specific person on earth is the antichrist. We believe that the antichrist is Satan who opposed Christ and rebelled in Heaven. Prophecy does speak of a political-religious system (rather than a particular individual) which will embody the spirit and purpose of the antichrist in the last days. We also believe that any person or system that seeks to take </a:t>
            </a:r>
            <a:r>
              <a:rPr lang="en-US" sz="5600" b="1" dirty="0" smtClean="0"/>
              <a:t>Christ's </a:t>
            </a:r>
            <a:r>
              <a:rPr lang="en-US" sz="5600" b="1" dirty="0" smtClean="0"/>
              <a:t>rightful place or oppress His followers at any time acts in the spirit of the antichrist.“ But, when I went to The Great Controversy site </a:t>
            </a:r>
            <a:r>
              <a:rPr lang="en-US" sz="5600" b="1" i="1" u="sng" dirty="0" smtClean="0"/>
              <a:t>the statement was missing ?</a:t>
            </a:r>
            <a:r>
              <a:rPr lang="en-US" sz="5600" b="1" dirty="0"/>
              <a:t> </a:t>
            </a:r>
            <a:r>
              <a:rPr lang="en-US" sz="5600" b="1" dirty="0" smtClean="0"/>
              <a:t> I then wrote The Great Controversy site and received the following reply:  From: </a:t>
            </a:r>
            <a:r>
              <a:rPr lang="en-US" sz="5600" b="1" u="sng" dirty="0" smtClean="0"/>
              <a:t>star707@Uniserve.com</a:t>
            </a:r>
            <a:r>
              <a:rPr lang="en-US" sz="5600" b="1" dirty="0" smtClean="0"/>
              <a:t> [</a:t>
            </a:r>
            <a:r>
              <a:rPr lang="en-US" sz="5600" b="1" u="sng" dirty="0" smtClean="0"/>
              <a:t>mailto:star707@Uniserve.com</a:t>
            </a:r>
            <a:r>
              <a:rPr lang="en-US" sz="5600" b="1" dirty="0" smtClean="0"/>
              <a:t>] </a:t>
            </a:r>
            <a:br>
              <a:rPr lang="en-US" sz="5600" b="1" dirty="0" smtClean="0"/>
            </a:br>
            <a:r>
              <a:rPr lang="en-US" sz="5600" b="1" dirty="0" smtClean="0"/>
              <a:t>Sent: Wednesday, November 16, 2011 3:06 PM</a:t>
            </a:r>
            <a:br>
              <a:rPr lang="en-US" sz="5600" b="1" dirty="0" smtClean="0"/>
            </a:br>
            <a:r>
              <a:rPr lang="en-US" sz="5600" b="1" dirty="0" smtClean="0"/>
              <a:t>To: Rasmussen, Lisa</a:t>
            </a:r>
            <a:br>
              <a:rPr lang="en-US" sz="5600" b="1" dirty="0" smtClean="0"/>
            </a:br>
            <a:r>
              <a:rPr lang="en-US" sz="5600" b="1" u="sng" dirty="0" smtClean="0"/>
              <a:t>Subject:</a:t>
            </a:r>
            <a:r>
              <a:rPr lang="en-US" sz="5600" u="sng" dirty="0"/>
              <a:t> </a:t>
            </a:r>
            <a:r>
              <a:rPr lang="en-US" sz="5600" b="1" u="sng" dirty="0" smtClean="0"/>
              <a:t>WHY DID YOU REMOVE THIS STATEMENT ?</a:t>
            </a:r>
            <a:r>
              <a:rPr lang="en-US" sz="5600" u="sng" dirty="0"/>
              <a:t> </a:t>
            </a:r>
            <a:r>
              <a:rPr lang="en-US" sz="5600" b="1" u="sng" dirty="0" smtClean="0"/>
              <a:t>Do you believe that the pope is the antichrist? No. The Adventist Church does not teach that any specific person on earth is the antichrist. We believe that the antichrist is Satan who opposed Christ and rebelled in Heaven. Prophecy does speak of a political-religious system (rather than a particular individual) which will embody the spirit and purpose of the antichrist in the last days. We also believe that any person or system that seeks to take Christ’s rightful place or oppress His followers at any time acts in the spirit of the antichrist.</a:t>
            </a:r>
            <a:r>
              <a:rPr lang="en-US" sz="5600" u="sng" dirty="0"/>
              <a:t> </a:t>
            </a:r>
            <a:r>
              <a:rPr lang="en-US" sz="5600" u="sng" dirty="0" smtClean="0"/>
              <a:t> </a:t>
            </a:r>
            <a:r>
              <a:rPr lang="en-US" sz="5600" b="1" i="1" u="sng" dirty="0" smtClean="0"/>
              <a:t>-------Original Message-------</a:t>
            </a:r>
            <a:endParaRPr lang="en-US" sz="5600" u="sng" dirty="0" smtClean="0"/>
          </a:p>
          <a:p>
            <a:endParaRPr lang="en-US" sz="56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solidFill>
                  <a:srgbClr val="002060"/>
                </a:solidFill>
              </a:rPr>
              <a:t>Conclusion</a:t>
            </a:r>
            <a:endParaRPr lang="en-US"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55000" lnSpcReduction="20000"/>
          </a:bodyPr>
          <a:lstStyle/>
          <a:p>
            <a:r>
              <a:rPr lang="en-US" sz="4400" b="1" i="1" dirty="0" smtClean="0"/>
              <a:t>From:</a:t>
            </a:r>
            <a:r>
              <a:rPr lang="en-US" sz="4400" b="1" dirty="0" smtClean="0"/>
              <a:t> </a:t>
            </a:r>
            <a:r>
              <a:rPr lang="en-US" sz="4400" b="1" u="sng" dirty="0" smtClean="0"/>
              <a:t>Rasmussen, Lisa</a:t>
            </a:r>
            <a:endParaRPr lang="en-US" sz="4400" dirty="0" smtClean="0"/>
          </a:p>
          <a:p>
            <a:r>
              <a:rPr lang="en-US" sz="4400" b="1" i="1" dirty="0" smtClean="0"/>
              <a:t>Date:</a:t>
            </a:r>
            <a:r>
              <a:rPr lang="en-US" sz="4400" b="1" dirty="0" smtClean="0"/>
              <a:t> 11/17/2011 5:52:45 AM</a:t>
            </a:r>
            <a:endParaRPr lang="en-US" sz="4400" dirty="0" smtClean="0"/>
          </a:p>
          <a:p>
            <a:r>
              <a:rPr lang="en-US" sz="4400" b="1" i="1" dirty="0" smtClean="0"/>
              <a:t>To:</a:t>
            </a:r>
            <a:r>
              <a:rPr lang="en-US" sz="4400" b="1" dirty="0" smtClean="0"/>
              <a:t> </a:t>
            </a:r>
            <a:r>
              <a:rPr lang="en-US" sz="4400" b="1" u="sng" dirty="0" smtClean="0"/>
              <a:t>star707@Uniserve.com</a:t>
            </a:r>
            <a:endParaRPr lang="en-US" sz="4400" dirty="0" smtClean="0"/>
          </a:p>
          <a:p>
            <a:r>
              <a:rPr lang="en-US" sz="4400" b="1" i="1" dirty="0" smtClean="0"/>
              <a:t>Subject:</a:t>
            </a:r>
            <a:r>
              <a:rPr lang="en-US" sz="4400" b="1" dirty="0" smtClean="0"/>
              <a:t> RE: Statement Removed</a:t>
            </a:r>
            <a:endParaRPr lang="en-US" sz="4400" dirty="0" smtClean="0"/>
          </a:p>
          <a:p>
            <a:r>
              <a:rPr lang="en-US" sz="4400" b="1" dirty="0" smtClean="0"/>
              <a:t>     Dear Richard,</a:t>
            </a:r>
            <a:r>
              <a:rPr lang="en-US" sz="4400" dirty="0" smtClean="0"/>
              <a:t> </a:t>
            </a:r>
            <a:r>
              <a:rPr lang="en-US" sz="4400" b="1" dirty="0" smtClean="0"/>
              <a:t>"In the time since that FAQ was originally posted, many divisions, including the North American Division, have decided to distribute an abbreviated version of </a:t>
            </a:r>
            <a:r>
              <a:rPr lang="en-US" sz="4400" b="1" i="1" dirty="0" smtClean="0"/>
              <a:t>The Great Controversy </a:t>
            </a:r>
            <a:r>
              <a:rPr lang="en-US" sz="4400" b="1" dirty="0" smtClean="0"/>
              <a:t>rather than the full text. </a:t>
            </a:r>
            <a:endParaRPr lang="en-US" sz="4400" dirty="0" smtClean="0"/>
          </a:p>
          <a:p>
            <a:r>
              <a:rPr lang="en-US" sz="4400" b="1" dirty="0" smtClean="0"/>
              <a:t>The FAQs were designed to address questions that would be raised in the minds of non-Adventist readers of the book.  Since the abbreviated version approved for this project doesn't  include the word antichrist we got to thinking that it would be better not to answer a question the reader would not be likely to ask after all.  The question has therefore been pulled in order to avoid the confusion of bringing up a subject not mentioned in the text most of the non-Adventist readers will be receiving.“</a:t>
            </a:r>
            <a:r>
              <a:rPr lang="en-US" sz="4400" dirty="0" smtClean="0"/>
              <a:t>  </a:t>
            </a:r>
            <a:r>
              <a:rPr lang="en-US" sz="4400" b="1" dirty="0" smtClean="0"/>
              <a:t>Regards,</a:t>
            </a:r>
            <a:r>
              <a:rPr lang="en-US" sz="4400" dirty="0" smtClean="0"/>
              <a:t> </a:t>
            </a:r>
            <a:r>
              <a:rPr lang="en-US" sz="4400" b="1" dirty="0" smtClean="0"/>
              <a:t>Lisa Rasmussen</a:t>
            </a:r>
            <a:r>
              <a:rPr lang="en-US" sz="4400" dirty="0" smtClean="0"/>
              <a:t>  </a:t>
            </a:r>
            <a:r>
              <a:rPr lang="en-US" sz="4400" b="1" dirty="0" smtClean="0"/>
              <a:t>Great Controversy Project Liaison</a:t>
            </a:r>
            <a:endParaRPr lang="en-US" sz="4400" dirty="0" smtClean="0"/>
          </a:p>
          <a:p>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The First Apparent Look</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a:t>Pastor Ted N.C. Wilson, was elected the 20th president of the General Conference on June 25, 2010</a:t>
            </a:r>
            <a:r>
              <a:rPr lang="en-US" dirty="0" smtClean="0"/>
              <a:t>.  In his opening sermon at the General conference session, he highlighted so many things that faithful SDA’s could appreciate.  He focused on many things:</a:t>
            </a:r>
          </a:p>
          <a:p>
            <a:r>
              <a:rPr lang="en-US" dirty="0" smtClean="0"/>
              <a:t>1.  the righteousness of Christ.</a:t>
            </a:r>
          </a:p>
          <a:p>
            <a:r>
              <a:rPr lang="en-US" dirty="0" smtClean="0"/>
              <a:t>2.  the foundation of the Bible/SOP</a:t>
            </a:r>
          </a:p>
          <a:p>
            <a:r>
              <a:rPr lang="en-US" dirty="0" smtClean="0"/>
              <a:t>3.  the sanctuary, the Sabbath, and the 10 commandments.</a:t>
            </a:r>
          </a:p>
          <a:p>
            <a:r>
              <a:rPr lang="en-US" dirty="0" smtClean="0"/>
              <a:t>4.  the final triumph of the great Advent message.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Going on for 40 Years!</a:t>
            </a:r>
            <a:endParaRPr lang="en-US" u="sng" dirty="0">
              <a:solidFill>
                <a:srgbClr val="002060"/>
              </a:solidFill>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pPr fontAlgn="base"/>
            <a:r>
              <a:rPr lang="en-US" dirty="0"/>
              <a:t>On February 2</a:t>
            </a:r>
            <a:r>
              <a:rPr lang="en-US" dirty="0" smtClean="0"/>
              <a:t>, 2012 </a:t>
            </a:r>
            <a:r>
              <a:rPr lang="en-US" dirty="0"/>
              <a:t>at the annual Seminary Scholarship Symposium at Andrews University, Dr. Michael </a:t>
            </a:r>
            <a:r>
              <a:rPr lang="en-US" dirty="0" err="1"/>
              <a:t>Kinnamon</a:t>
            </a:r>
            <a:r>
              <a:rPr lang="en-US" dirty="0"/>
              <a:t> gave a talk entitled, “The Ecumenical Movement and Why You Should Be Involved.” Then Dr. Nicholas Miller, professor of church history and director of the International Religious Liberty Institute, responded. (A brief summary of Dr. </a:t>
            </a:r>
            <a:r>
              <a:rPr lang="en-US" dirty="0" err="1"/>
              <a:t>Kinnamon's</a:t>
            </a:r>
            <a:r>
              <a:rPr lang="en-US" dirty="0"/>
              <a:t> first presentation at the seminary today </a:t>
            </a:r>
            <a:r>
              <a:rPr lang="en-US" u="sng" dirty="0">
                <a:hlinkClick r:id="rId2"/>
              </a:rPr>
              <a:t>is here</a:t>
            </a:r>
            <a:r>
              <a:rPr lang="en-US" dirty="0"/>
              <a:t>.)</a:t>
            </a:r>
          </a:p>
          <a:p>
            <a:pPr fontAlgn="base"/>
            <a:r>
              <a:rPr lang="en-US" dirty="0"/>
              <a:t>In his introduction of the speaker, seminary dean Dr. Denis Fortin shared how he came into contact with Dr. </a:t>
            </a:r>
            <a:r>
              <a:rPr lang="en-US" dirty="0" err="1"/>
              <a:t>Kinnamon</a:t>
            </a:r>
            <a:r>
              <a:rPr lang="en-US" dirty="0"/>
              <a:t>.</a:t>
            </a:r>
          </a:p>
          <a:p>
            <a:endParaRPr lang="en-US" dirty="0"/>
          </a:p>
        </p:txBody>
      </p:sp>
      <p:pic>
        <p:nvPicPr>
          <p:cNvPr id="10242" name="Picture 2" descr="C:\Users\Dad\Contacts\Downloads\images.jpg"/>
          <p:cNvPicPr>
            <a:picLocks noGrp="1" noChangeAspect="1" noChangeArrowheads="1"/>
          </p:cNvPicPr>
          <p:nvPr>
            <p:ph sz="half" idx="2"/>
          </p:nvPr>
        </p:nvPicPr>
        <p:blipFill>
          <a:blip r:embed="rId3"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Uniting with the UN!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62500" lnSpcReduction="20000"/>
          </a:bodyPr>
          <a:lstStyle/>
          <a:p>
            <a:r>
              <a:rPr lang="en-US" sz="4000" dirty="0"/>
              <a:t>Seventh-day Adventist Church leaders yesterday called on members and local congregations to increase collaboration with local governments and health officials when conducting public health </a:t>
            </a:r>
            <a:r>
              <a:rPr lang="en-US" sz="4000" dirty="0" smtClean="0"/>
              <a:t>outreach. Adventist </a:t>
            </a:r>
            <a:r>
              <a:rPr lang="en-US" sz="4000" dirty="0"/>
              <a:t>Church President Ted N. C. Wilson and Pan American Health Director Mirta Roses Periago sign a memorandum of understanding that will formalize collaboration as the two organizations continue public health initiatives. The signing ceremony took place Tuesday, July 26 in the executive conference room at the Adventist Church's world headquarters</a:t>
            </a:r>
            <a:r>
              <a:rPr lang="en-US" sz="4000" dirty="0" smtClean="0"/>
              <a:t>.</a:t>
            </a:r>
            <a:endParaRPr lang="en-US" sz="4000" dirty="0"/>
          </a:p>
          <a:p>
            <a:r>
              <a:rPr lang="en-US" sz="4000" dirty="0"/>
              <a:t>The request came during a ceremony in which top officials from the church and the Pan American Health Organization signed a memorandum of understanding that formalizes collaboration of implementing health projects throughout the Americas. The </a:t>
            </a:r>
            <a:r>
              <a:rPr lang="en-US" sz="4000" dirty="0" smtClean="0"/>
              <a:t>memorandum outlines </a:t>
            </a:r>
            <a:r>
              <a:rPr lang="en-US" sz="4000" dirty="0"/>
              <a:t>shared goals of improving promotion of health, strengthening disease prevention </a:t>
            </a:r>
            <a:r>
              <a:rPr lang="en-US" sz="4000" dirty="0" smtClean="0"/>
              <a:t>and control </a:t>
            </a:r>
            <a:r>
              <a:rPr lang="en-US" sz="4000" dirty="0"/>
              <a:t>strategies at the local level, and contributing to the achievement of the United </a:t>
            </a:r>
            <a:r>
              <a:rPr lang="en-US" sz="4000" dirty="0" smtClean="0"/>
              <a:t>Nations‘ Millennium </a:t>
            </a:r>
            <a:r>
              <a:rPr lang="en-US" sz="4000" dirty="0"/>
              <a:t>Development Goals.</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Cooperate with the Devil</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The move follows </a:t>
            </a:r>
            <a:r>
              <a:rPr lang="en-US" u="sng" dirty="0" smtClean="0">
                <a:hlinkClick r:id="rId2"/>
              </a:rPr>
              <a:t>several years</a:t>
            </a:r>
            <a:r>
              <a:rPr lang="en-US" dirty="0" smtClean="0"/>
              <a:t> of church leaders seeking to increase the global denomination's </a:t>
            </a:r>
            <a:r>
              <a:rPr lang="en-US" u="sng" dirty="0" smtClean="0">
                <a:hlinkClick r:id="rId3"/>
              </a:rPr>
              <a:t>health outreach</a:t>
            </a:r>
            <a:r>
              <a:rPr lang="en-US" dirty="0" smtClean="0"/>
              <a:t>, as well as PAHO's goal of strengthening </a:t>
            </a:r>
            <a:r>
              <a:rPr lang="en-US" u="sng" dirty="0" smtClean="0">
                <a:hlinkClick r:id="rId4"/>
              </a:rPr>
              <a:t>faith-based partnerships</a:t>
            </a:r>
            <a:r>
              <a:rPr lang="en-US" dirty="0" smtClean="0"/>
              <a:t> for more effective health awareness and education in local communities. The Adventist Church has historically emphasized healthful practices as part of living a life of Christian faith and service.</a:t>
            </a:r>
            <a:br>
              <a:rPr lang="en-US" dirty="0" smtClean="0"/>
            </a:br>
            <a:r>
              <a:rPr lang="en-US" dirty="0" smtClean="0"/>
              <a:t>"It will be a great privilege for us to cooperate in whatever way we can according to our abilities and our use of health applications that will truly help the quality of life improve for many thousands of people," said Ted Wilson, president of the Adventist world church.“ Br. Wilson I am going to emphasize the next part with some bold print because I do not have a [horn] to blow ! </a:t>
            </a:r>
            <a:r>
              <a:rPr lang="en-US" b="1" dirty="0" smtClean="0"/>
              <a:t>Christians </a:t>
            </a:r>
            <a:r>
              <a:rPr lang="en-US" dirty="0" smtClean="0"/>
              <a:t>know that the </a:t>
            </a:r>
            <a:r>
              <a:rPr lang="en-US" b="1" dirty="0" smtClean="0"/>
              <a:t>United Nations</a:t>
            </a:r>
            <a:r>
              <a:rPr lang="en-US" dirty="0" smtClean="0"/>
              <a:t> exists for one purpose alone ! It is a tool of the </a:t>
            </a:r>
            <a:r>
              <a:rPr lang="en-US" b="1" dirty="0" smtClean="0"/>
              <a:t>Jesuits</a:t>
            </a:r>
            <a:r>
              <a:rPr lang="en-US" dirty="0" smtClean="0"/>
              <a:t> to institute a </a:t>
            </a:r>
            <a:r>
              <a:rPr lang="en-US" b="1" dirty="0" smtClean="0"/>
              <a:t>Papal New World Order !</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90600"/>
          </a:xfrm>
        </p:spPr>
        <p:txBody>
          <a:bodyPr/>
          <a:lstStyle/>
          <a:p>
            <a:r>
              <a:rPr lang="en-US" u="sng" dirty="0" smtClean="0">
                <a:solidFill>
                  <a:srgbClr val="002060"/>
                </a:solidFill>
                <a:latin typeface="Algerian" pitchFamily="82" charset="0"/>
              </a:rPr>
              <a:t>Jesuit Priest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hlinkClick r:id="rId2" tooltip="jesuit priest teaches seventh-day adventists about missions"/>
              </a:rPr>
              <a:t>“Jesuit </a:t>
            </a:r>
            <a:r>
              <a:rPr lang="en-US" dirty="0">
                <a:hlinkClick r:id="rId2" tooltip="jesuit priest teaches seventh-day adventists about missions"/>
              </a:rPr>
              <a:t>priest teaches seventh-day </a:t>
            </a:r>
            <a:r>
              <a:rPr lang="en-US" dirty="0" smtClean="0">
                <a:hlinkClick r:id="rId2" tooltip="jesuit priest teaches seventh-day adventists about missions"/>
              </a:rPr>
              <a:t>Adventists </a:t>
            </a:r>
            <a:r>
              <a:rPr lang="en-US" dirty="0">
                <a:hlinkClick r:id="rId2" tooltip="jesuit priest teaches seventh-day adventists about missions"/>
              </a:rPr>
              <a:t>about </a:t>
            </a:r>
            <a:r>
              <a:rPr lang="en-US" dirty="0" smtClean="0">
                <a:hlinkClick r:id="rId2" tooltip="jesuit priest teaches seventh-day adventists about missions"/>
              </a:rPr>
              <a:t>missions</a:t>
            </a:r>
            <a:endParaRPr lang="en-US" dirty="0"/>
          </a:p>
          <a:p>
            <a:r>
              <a:rPr lang="en-US" dirty="0"/>
              <a:t>The Alumni Association, School of Medicine of Loma Linda University is celebrating the 80th postgraduate convention March 1-5, 2012. One of the featured speakers is Greg Boyle, described as a “Jesuit priest”.</a:t>
            </a:r>
          </a:p>
          <a:p>
            <a:r>
              <a:rPr lang="en-US" dirty="0"/>
              <a:t>Mission Emphasis Vespers, Friday, March 2, 7:00 p.m., Loma Linda University Church</a:t>
            </a:r>
            <a:br>
              <a:rPr lang="en-US" dirty="0"/>
            </a:br>
            <a:r>
              <a:rPr lang="en-US" dirty="0"/>
              <a:t>Author of “Tattoos on the Heart”</a:t>
            </a:r>
            <a:br>
              <a:rPr lang="en-US" dirty="0"/>
            </a:br>
            <a:r>
              <a:rPr lang="en-US" dirty="0"/>
              <a:t>Jesuit priest</a:t>
            </a:r>
            <a:br>
              <a:rPr lang="en-US" dirty="0"/>
            </a:br>
            <a:endParaRPr lang="en-US" dirty="0"/>
          </a:p>
          <a:p>
            <a:endParaRPr lang="en-US" dirty="0"/>
          </a:p>
        </p:txBody>
      </p:sp>
      <p:pic>
        <p:nvPicPr>
          <p:cNvPr id="9218" name="Picture 2" descr="C:\Users\Dad\Contacts\Downloads\download (16).jpg"/>
          <p:cNvPicPr>
            <a:picLocks noGrp="1" noChangeAspect="1" noChangeArrowheads="1"/>
          </p:cNvPicPr>
          <p:nvPr>
            <p:ph sz="half" idx="2"/>
          </p:nvPr>
        </p:nvPicPr>
        <p:blipFill>
          <a:blip r:embed="rId3"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Saint or Snake?</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1. Spiritual Formation</a:t>
            </a:r>
          </a:p>
          <a:p>
            <a:r>
              <a:rPr lang="en-US" dirty="0" smtClean="0"/>
              <a:t>2. Abbreviated Great Controversy-leaves out Antichrist.</a:t>
            </a:r>
          </a:p>
          <a:p>
            <a:r>
              <a:rPr lang="en-US" dirty="0" smtClean="0"/>
              <a:t>3. Antichrist is the Devil.</a:t>
            </a:r>
          </a:p>
          <a:p>
            <a:r>
              <a:rPr lang="en-US" dirty="0" smtClean="0"/>
              <a:t>4. Jesuit speaks at Loma Linda.</a:t>
            </a:r>
          </a:p>
          <a:p>
            <a:r>
              <a:rPr lang="en-US" dirty="0" smtClean="0"/>
              <a:t>5.  Ecumenical speaker at Andrews.</a:t>
            </a:r>
          </a:p>
          <a:p>
            <a:r>
              <a:rPr lang="en-US" dirty="0" smtClean="0"/>
              <a:t>6.  Uniting health message with the UN.</a:t>
            </a:r>
          </a:p>
          <a:p>
            <a:r>
              <a:rPr lang="en-US" dirty="0" smtClean="0"/>
              <a:t>“Ye </a:t>
            </a:r>
            <a:r>
              <a:rPr lang="en-US" dirty="0"/>
              <a:t>shall know them by their fruits</a:t>
            </a:r>
            <a:r>
              <a:rPr lang="en-US" dirty="0" smtClean="0"/>
              <a:t>.”  Matt. </a:t>
            </a:r>
            <a:r>
              <a:rPr lang="en-US" smtClean="0"/>
              <a:t>7:15</a:t>
            </a:r>
            <a:endParaRPr lang="en-US" dirty="0"/>
          </a:p>
        </p:txBody>
      </p:sp>
      <p:pic>
        <p:nvPicPr>
          <p:cNvPr id="1126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C00000"/>
                </a:solidFill>
              </a:rPr>
              <a:t>Another Josiah?</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Autofit/>
          </a:bodyPr>
          <a:lstStyle/>
          <a:p>
            <a:r>
              <a:rPr lang="en-US" sz="3200" dirty="0" smtClean="0"/>
              <a:t>Many people were so thrilled with his message that many independent Adventists were openly questioning, “Should I go back to the denomination?”  “Has God raised up this man that I need to support?”  “Is this possibly another Josiah, raised up to curb widespread apostasy?”</a:t>
            </a: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Opening Address</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With all the good that was said in the first sermon given by Ted Wilson, there were three things of note to analyze here.</a:t>
            </a:r>
          </a:p>
          <a:p>
            <a:r>
              <a:rPr lang="en-US" dirty="0" smtClean="0"/>
              <a:t>1.  In his oft repeated mention of the Three Angels messages, he never once specified who Babylon is in Rev. 14:8.</a:t>
            </a:r>
          </a:p>
          <a:p>
            <a:r>
              <a:rPr lang="en-US" dirty="0" smtClean="0"/>
              <a:t>2.  In commenting on the third angel’s message, he never once specified who the beast and is image were in Rev. 14:9-12.  </a:t>
            </a:r>
          </a:p>
          <a:p>
            <a:r>
              <a:rPr lang="en-US" dirty="0" smtClean="0"/>
              <a:t>As we continue, this becomes very important!</a:t>
            </a:r>
            <a:endParaRPr lang="en-US" dirty="0"/>
          </a:p>
        </p:txBody>
      </p:sp>
      <p:pic>
        <p:nvPicPr>
          <p:cNvPr id="2050" name="Picture 2" descr="C:\Users\Dad\Contacts\Downloads\GeorgiaDome.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Spiritual Formation</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"Stay away from non-Biblical spiritual disciplines or methods of </a:t>
            </a:r>
            <a:r>
              <a:rPr lang="en-US" sz="4000" b="1" dirty="0" smtClean="0"/>
              <a:t>spiritual formation </a:t>
            </a:r>
            <a:r>
              <a:rPr lang="en-US" sz="4000" dirty="0" smtClean="0"/>
              <a:t>that are rooted in mysticism such as </a:t>
            </a:r>
            <a:r>
              <a:rPr lang="en-US" sz="4000" b="1" i="1" dirty="0" smtClean="0"/>
              <a:t>contemplating prayer, centering prayer, and the emerging church movement </a:t>
            </a:r>
            <a:r>
              <a:rPr lang="en-US" sz="4000" dirty="0" smtClean="0"/>
              <a:t>in which they are promoted.  Look within the Seventh-day Adventist Church.”  Sermon at General Conference July 2010</a:t>
            </a:r>
          </a:p>
          <a:p>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C00000"/>
                </a:solidFill>
              </a:rPr>
              <a:t>It is Here!</a:t>
            </a:r>
            <a:endParaRPr lang="en-US" u="sng" dirty="0">
              <a:solidFill>
                <a:srgbClr val="C00000"/>
              </a:solidFill>
            </a:endParaRPr>
          </a:p>
        </p:txBody>
      </p:sp>
      <p:sp>
        <p:nvSpPr>
          <p:cNvPr id="3" name="Content Placeholder 2"/>
          <p:cNvSpPr>
            <a:spLocks noGrp="1"/>
          </p:cNvSpPr>
          <p:nvPr>
            <p:ph sz="half" idx="1"/>
          </p:nvPr>
        </p:nvSpPr>
        <p:spPr>
          <a:xfrm>
            <a:off x="0" y="609600"/>
            <a:ext cx="5105400" cy="6248400"/>
          </a:xfrm>
        </p:spPr>
        <p:txBody>
          <a:bodyPr>
            <a:normAutofit fontScale="77500" lnSpcReduction="20000"/>
          </a:bodyPr>
          <a:lstStyle/>
          <a:p>
            <a:r>
              <a:rPr lang="en-US" dirty="0" smtClean="0"/>
              <a:t>“Please prayerfully consider this quotation from a General Conference bulletin, informing the church at large of its plans to implement the teaching of spiritual formation around the world.  ‘The Adventist world church created the International Board of Ministerial and Theological Education in September 2001, designed to provide overall guidance and standards to the professional training of pastors, evangelists, theologians, teachers, chaplains, and other denominational employees involved in ministerial and religious formation, or spiritual formation, in each of the church’s 13 regions around the world.’  (ANN News, 2-3-2004,</a:t>
            </a:r>
            <a:r>
              <a:rPr lang="en-US" u="sng" dirty="0" smtClean="0">
                <a:hlinkClick r:id="rId2"/>
              </a:rPr>
              <a:t> www.Adventist</a:t>
            </a:r>
            <a:r>
              <a:rPr lang="en-US" dirty="0" smtClean="0"/>
              <a:t>.org.  Feature: Church, Congregations Increase Focus on ‘Spiritual Formation’.)</a:t>
            </a:r>
          </a:p>
          <a:p>
            <a:r>
              <a:rPr lang="en-US" dirty="0" smtClean="0"/>
              <a:t>)  Quoted in Rick Howard’s book, The Omega Rebellion, pg. 136</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953000" y="762000"/>
            <a:ext cx="4190999"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C00000"/>
                </a:solidFill>
              </a:rPr>
              <a:t>Board that Approved Spiritual Formation</a:t>
            </a:r>
            <a:endParaRPr lang="en-US" u="sng" dirty="0">
              <a:solidFill>
                <a:srgbClr val="C00000"/>
              </a:solidFill>
            </a:endParaRPr>
          </a:p>
        </p:txBody>
      </p:sp>
      <p:sp>
        <p:nvSpPr>
          <p:cNvPr id="3" name="Content Placeholder 2"/>
          <p:cNvSpPr>
            <a:spLocks noGrp="1"/>
          </p:cNvSpPr>
          <p:nvPr>
            <p:ph idx="1"/>
          </p:nvPr>
        </p:nvSpPr>
        <p:spPr>
          <a:xfrm>
            <a:off x="0" y="1295400"/>
            <a:ext cx="9144000" cy="5562600"/>
          </a:xfrm>
        </p:spPr>
        <p:txBody>
          <a:bodyPr>
            <a:normAutofit fontScale="77500" lnSpcReduction="20000"/>
          </a:bodyPr>
          <a:lstStyle/>
          <a:p>
            <a:r>
              <a:rPr lang="en-US" b="1" u="sng" dirty="0"/>
              <a:t>INTERNATIONAL BOARD OF MINISTERIAL AND THEOLOGICAL EDUCATION</a:t>
            </a:r>
            <a:r>
              <a:rPr lang="en-US" dirty="0"/>
              <a:t> </a:t>
            </a:r>
            <a:r>
              <a:rPr lang="en-US" dirty="0" smtClean="0"/>
              <a:t/>
            </a:r>
            <a:br>
              <a:rPr lang="en-US" dirty="0" smtClean="0"/>
            </a:br>
            <a:r>
              <a:rPr lang="en-US" dirty="0"/>
              <a:t>ROCK, CALVIN B, Chairman Advisor for Education* </a:t>
            </a:r>
            <a:r>
              <a:rPr lang="en-US" dirty="0" smtClean="0"/>
              <a:t/>
            </a:r>
            <a:br>
              <a:rPr lang="en-US" dirty="0" smtClean="0"/>
            </a:br>
            <a:r>
              <a:rPr lang="en-US" dirty="0"/>
              <a:t>Hsu, Eugene, Vice-chairman Advisor for AIIAS </a:t>
            </a:r>
            <a:r>
              <a:rPr lang="en-US" dirty="0" smtClean="0"/>
              <a:t/>
            </a:r>
            <a:br>
              <a:rPr lang="en-US" dirty="0" smtClean="0"/>
            </a:br>
            <a:r>
              <a:rPr lang="en-US" u="sng" dirty="0">
                <a:solidFill>
                  <a:srgbClr val="C00000"/>
                </a:solidFill>
              </a:rPr>
              <a:t>Wilson, Ted N C, Vice-chairman Advisor for Ministerial Association* </a:t>
            </a:r>
            <a:r>
              <a:rPr lang="en-US" dirty="0" smtClean="0"/>
              <a:t/>
            </a:r>
            <a:br>
              <a:rPr lang="en-US" dirty="0" smtClean="0"/>
            </a:br>
            <a:r>
              <a:rPr lang="en-US" dirty="0"/>
              <a:t>Rasi, Humberto M, Secretary Education Department Director* </a:t>
            </a:r>
            <a:r>
              <a:rPr lang="en-US" dirty="0" smtClean="0"/>
              <a:t/>
            </a:r>
            <a:br>
              <a:rPr lang="en-US" dirty="0" smtClean="0"/>
            </a:br>
            <a:r>
              <a:rPr lang="en-US" dirty="0"/>
              <a:t>Cress, James A, Associate Secretary Ministerial Association Secretary* </a:t>
            </a:r>
            <a:r>
              <a:rPr lang="en-US" dirty="0" smtClean="0"/>
              <a:t/>
            </a:r>
            <a:br>
              <a:rPr lang="en-US" dirty="0" smtClean="0"/>
            </a:br>
            <a:r>
              <a:rPr lang="en-US" dirty="0"/>
              <a:t>Paulsen, Jan President* </a:t>
            </a:r>
            <a:r>
              <a:rPr lang="en-US" dirty="0" smtClean="0"/>
              <a:t/>
            </a:r>
            <a:br>
              <a:rPr lang="en-US" dirty="0" smtClean="0"/>
            </a:br>
            <a:r>
              <a:rPr lang="en-US" dirty="0"/>
              <a:t>Bediako, Matthew A Secretary* </a:t>
            </a:r>
            <a:r>
              <a:rPr lang="en-US" dirty="0" smtClean="0"/>
              <a:t/>
            </a:r>
            <a:br>
              <a:rPr lang="en-US" dirty="0" smtClean="0"/>
            </a:br>
            <a:r>
              <a:rPr lang="en-US" dirty="0"/>
              <a:t>Rawson, Robert L Treasurer* </a:t>
            </a:r>
            <a:r>
              <a:rPr lang="en-US" dirty="0" smtClean="0"/>
              <a:t/>
            </a:r>
            <a:br>
              <a:rPr lang="en-US" dirty="0" smtClean="0"/>
            </a:br>
            <a:r>
              <a:rPr lang="en-US" dirty="0"/>
              <a:t>Stenbakken, Richard O Adventist Chaplaincy Ministries Director* </a:t>
            </a:r>
            <a:r>
              <a:rPr lang="en-US" dirty="0" smtClean="0"/>
              <a:t/>
            </a:r>
            <a:br>
              <a:rPr lang="en-US" dirty="0" smtClean="0"/>
            </a:br>
            <a:r>
              <a:rPr lang="en-US" dirty="0"/>
              <a:t>Reid, George W Biblical Research Institute Director* </a:t>
            </a:r>
            <a:r>
              <a:rPr lang="en-US" dirty="0" smtClean="0"/>
              <a:t>.  Taken from the Adventist Review.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Fox in the Henhouse!</a:t>
            </a:r>
            <a:endParaRPr lang="en-US" u="sng" dirty="0">
              <a:solidFill>
                <a:srgbClr val="C00000"/>
              </a:solidFill>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Why would Ted Wilson tell SDA’s to stay away from Spiritual Formation and then tell them to look within the denomination as though it is not there, when he was on a committee that brought into Adventism over 10 years ago?  That is like telling the chickens to go into the henhouse, even though you know there are dozens of foxes in the henhouse!!!</a:t>
            </a:r>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572000" cy="609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Loyola’s Focus</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“Loyola’s whole religious life centered around his meditation.  He is said to have believed that he had revelations from God everyday…He authored a volume that is still in print, entitled ‘The spiritual Exercise of Ignatius Loyola, a series of meditations by which one is supposed to purge the soul and find oneness with God…He spends hours in mystical meditation, under the control of a director, and within a month his mind has begun to accept the concept of absolute submission.”  Submission to whom?  “Malachi Martin says that after going through the rigors of the Spiritual Exercises, ‘Each man emerged from that weeks long regimen as a spiritual fighter completely won over to warfare</a:t>
            </a:r>
            <a:r>
              <a:rPr lang="en-US" u="sng" dirty="0" smtClean="0"/>
              <a:t>…an entirely obedient servant of the pope.</a:t>
            </a:r>
            <a:r>
              <a:rPr lang="en-US" dirty="0" smtClean="0"/>
              <a:t>’  “  quote form Omega II by Lewis Walton, pgs. 150,151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1766</Words>
  <Application>Microsoft Office PowerPoint</Application>
  <PresentationFormat>On-screen Show (4:3)</PresentationFormat>
  <Paragraphs>84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Ted Wilson, GC President</vt:lpstr>
      <vt:lpstr>The First Apparent Look</vt:lpstr>
      <vt:lpstr>Another Josiah?</vt:lpstr>
      <vt:lpstr>Opening Address</vt:lpstr>
      <vt:lpstr>Spiritual Formation</vt:lpstr>
      <vt:lpstr>It is Here!</vt:lpstr>
      <vt:lpstr>Board that Approved Spiritual Formation</vt:lpstr>
      <vt:lpstr>Fox in the Henhouse!</vt:lpstr>
      <vt:lpstr>Loyola’s Focus</vt:lpstr>
      <vt:lpstr>Where it All Ends</vt:lpstr>
      <vt:lpstr>Great Controversy Plan</vt:lpstr>
      <vt:lpstr>Cont.</vt:lpstr>
      <vt:lpstr>Not Quite!</vt:lpstr>
      <vt:lpstr>Watering it Down!</vt:lpstr>
      <vt:lpstr>End of Independent Ministries</vt:lpstr>
      <vt:lpstr>Remember Your Name</vt:lpstr>
      <vt:lpstr>The AntiChrist?</vt:lpstr>
      <vt:lpstr>Slide 18</vt:lpstr>
      <vt:lpstr>Conclusion</vt:lpstr>
      <vt:lpstr>Going on for 40 Years!</vt:lpstr>
      <vt:lpstr>Uniting with the UN!</vt:lpstr>
      <vt:lpstr>Cooperate with the Devil</vt:lpstr>
      <vt:lpstr>Jesuit Priest</vt:lpstr>
      <vt:lpstr>Saint or Snake?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 Wilson, GC President</dc:title>
  <dc:creator>Dad</dc:creator>
  <cp:lastModifiedBy>Dad</cp:lastModifiedBy>
  <cp:revision>7</cp:revision>
  <dcterms:created xsi:type="dcterms:W3CDTF">2012-03-22T20:00:11Z</dcterms:created>
  <dcterms:modified xsi:type="dcterms:W3CDTF">2017-03-25T11:23:04Z</dcterms:modified>
</cp:coreProperties>
</file>