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75" r:id="rId12"/>
    <p:sldId id="266" r:id="rId13"/>
    <p:sldId id="267" r:id="rId14"/>
    <p:sldId id="268" r:id="rId15"/>
    <p:sldId id="269" r:id="rId16"/>
    <p:sldId id="270" r:id="rId17"/>
    <p:sldId id="273" r:id="rId18"/>
    <p:sldId id="272"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E30283-E1F1-40B6-AC12-18BF6E887B1B}"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2D3B9-5A15-43B8-8F25-DAC7D8E7798C}" type="slidenum">
              <a:rPr lang="en-US" smtClean="0"/>
              <a:t>‹#›</a:t>
            </a:fld>
            <a:endParaRPr lang="en-US"/>
          </a:p>
        </p:txBody>
      </p:sp>
    </p:spTree>
    <p:extLst>
      <p:ext uri="{BB962C8B-B14F-4D97-AF65-F5344CB8AC3E}">
        <p14:creationId xmlns:p14="http://schemas.microsoft.com/office/powerpoint/2010/main" val="479425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30283-E1F1-40B6-AC12-18BF6E887B1B}"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2D3B9-5A15-43B8-8F25-DAC7D8E7798C}" type="slidenum">
              <a:rPr lang="en-US" smtClean="0"/>
              <a:t>‹#›</a:t>
            </a:fld>
            <a:endParaRPr lang="en-US"/>
          </a:p>
        </p:txBody>
      </p:sp>
    </p:spTree>
    <p:extLst>
      <p:ext uri="{BB962C8B-B14F-4D97-AF65-F5344CB8AC3E}">
        <p14:creationId xmlns:p14="http://schemas.microsoft.com/office/powerpoint/2010/main" val="263006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30283-E1F1-40B6-AC12-18BF6E887B1B}"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2D3B9-5A15-43B8-8F25-DAC7D8E7798C}" type="slidenum">
              <a:rPr lang="en-US" smtClean="0"/>
              <a:t>‹#›</a:t>
            </a:fld>
            <a:endParaRPr lang="en-US"/>
          </a:p>
        </p:txBody>
      </p:sp>
    </p:spTree>
    <p:extLst>
      <p:ext uri="{BB962C8B-B14F-4D97-AF65-F5344CB8AC3E}">
        <p14:creationId xmlns:p14="http://schemas.microsoft.com/office/powerpoint/2010/main" val="2045253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30283-E1F1-40B6-AC12-18BF6E887B1B}"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2D3B9-5A15-43B8-8F25-DAC7D8E7798C}" type="slidenum">
              <a:rPr lang="en-US" smtClean="0"/>
              <a:t>‹#›</a:t>
            </a:fld>
            <a:endParaRPr lang="en-US"/>
          </a:p>
        </p:txBody>
      </p:sp>
    </p:spTree>
    <p:extLst>
      <p:ext uri="{BB962C8B-B14F-4D97-AF65-F5344CB8AC3E}">
        <p14:creationId xmlns:p14="http://schemas.microsoft.com/office/powerpoint/2010/main" val="803638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E30283-E1F1-40B6-AC12-18BF6E887B1B}"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2D3B9-5A15-43B8-8F25-DAC7D8E7798C}" type="slidenum">
              <a:rPr lang="en-US" smtClean="0"/>
              <a:t>‹#›</a:t>
            </a:fld>
            <a:endParaRPr lang="en-US"/>
          </a:p>
        </p:txBody>
      </p:sp>
    </p:spTree>
    <p:extLst>
      <p:ext uri="{BB962C8B-B14F-4D97-AF65-F5344CB8AC3E}">
        <p14:creationId xmlns:p14="http://schemas.microsoft.com/office/powerpoint/2010/main" val="793448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E30283-E1F1-40B6-AC12-18BF6E887B1B}"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2D3B9-5A15-43B8-8F25-DAC7D8E7798C}" type="slidenum">
              <a:rPr lang="en-US" smtClean="0"/>
              <a:t>‹#›</a:t>
            </a:fld>
            <a:endParaRPr lang="en-US"/>
          </a:p>
        </p:txBody>
      </p:sp>
    </p:spTree>
    <p:extLst>
      <p:ext uri="{BB962C8B-B14F-4D97-AF65-F5344CB8AC3E}">
        <p14:creationId xmlns:p14="http://schemas.microsoft.com/office/powerpoint/2010/main" val="3507759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E30283-E1F1-40B6-AC12-18BF6E887B1B}"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42D3B9-5A15-43B8-8F25-DAC7D8E7798C}" type="slidenum">
              <a:rPr lang="en-US" smtClean="0"/>
              <a:t>‹#›</a:t>
            </a:fld>
            <a:endParaRPr lang="en-US"/>
          </a:p>
        </p:txBody>
      </p:sp>
    </p:spTree>
    <p:extLst>
      <p:ext uri="{BB962C8B-B14F-4D97-AF65-F5344CB8AC3E}">
        <p14:creationId xmlns:p14="http://schemas.microsoft.com/office/powerpoint/2010/main" val="3170318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E30283-E1F1-40B6-AC12-18BF6E887B1B}"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42D3B9-5A15-43B8-8F25-DAC7D8E7798C}" type="slidenum">
              <a:rPr lang="en-US" smtClean="0"/>
              <a:t>‹#›</a:t>
            </a:fld>
            <a:endParaRPr lang="en-US"/>
          </a:p>
        </p:txBody>
      </p:sp>
    </p:spTree>
    <p:extLst>
      <p:ext uri="{BB962C8B-B14F-4D97-AF65-F5344CB8AC3E}">
        <p14:creationId xmlns:p14="http://schemas.microsoft.com/office/powerpoint/2010/main" val="1653435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30283-E1F1-40B6-AC12-18BF6E887B1B}"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42D3B9-5A15-43B8-8F25-DAC7D8E7798C}" type="slidenum">
              <a:rPr lang="en-US" smtClean="0"/>
              <a:t>‹#›</a:t>
            </a:fld>
            <a:endParaRPr lang="en-US"/>
          </a:p>
        </p:txBody>
      </p:sp>
    </p:spTree>
    <p:extLst>
      <p:ext uri="{BB962C8B-B14F-4D97-AF65-F5344CB8AC3E}">
        <p14:creationId xmlns:p14="http://schemas.microsoft.com/office/powerpoint/2010/main" val="4091021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E30283-E1F1-40B6-AC12-18BF6E887B1B}"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2D3B9-5A15-43B8-8F25-DAC7D8E7798C}" type="slidenum">
              <a:rPr lang="en-US" smtClean="0"/>
              <a:t>‹#›</a:t>
            </a:fld>
            <a:endParaRPr lang="en-US"/>
          </a:p>
        </p:txBody>
      </p:sp>
    </p:spTree>
    <p:extLst>
      <p:ext uri="{BB962C8B-B14F-4D97-AF65-F5344CB8AC3E}">
        <p14:creationId xmlns:p14="http://schemas.microsoft.com/office/powerpoint/2010/main" val="207571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E30283-E1F1-40B6-AC12-18BF6E887B1B}"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2D3B9-5A15-43B8-8F25-DAC7D8E7798C}" type="slidenum">
              <a:rPr lang="en-US" smtClean="0"/>
              <a:t>‹#›</a:t>
            </a:fld>
            <a:endParaRPr lang="en-US"/>
          </a:p>
        </p:txBody>
      </p:sp>
    </p:spTree>
    <p:extLst>
      <p:ext uri="{BB962C8B-B14F-4D97-AF65-F5344CB8AC3E}">
        <p14:creationId xmlns:p14="http://schemas.microsoft.com/office/powerpoint/2010/main" val="713054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30283-E1F1-40B6-AC12-18BF6E887B1B}"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2D3B9-5A15-43B8-8F25-DAC7D8E7798C}" type="slidenum">
              <a:rPr lang="en-US" smtClean="0"/>
              <a:t>‹#›</a:t>
            </a:fld>
            <a:endParaRPr lang="en-US"/>
          </a:p>
        </p:txBody>
      </p:sp>
    </p:spTree>
    <p:extLst>
      <p:ext uri="{BB962C8B-B14F-4D97-AF65-F5344CB8AC3E}">
        <p14:creationId xmlns:p14="http://schemas.microsoft.com/office/powerpoint/2010/main" val="2242956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C000"/>
                </a:solidFill>
                <a:latin typeface="Algerian" panose="04020705040A02060702" pitchFamily="82" charset="0"/>
              </a:rPr>
              <a:t>The Right Arm, pt. 6</a:t>
            </a:r>
            <a:endParaRPr lang="en-US" b="1" i="1" u="sng" dirty="0">
              <a:solidFill>
                <a:srgbClr val="FFC000"/>
              </a:solidFill>
              <a:latin typeface="Algerian" panose="04020705040A02060702" pitchFamily="82" charset="0"/>
            </a:endParaRPr>
          </a:p>
        </p:txBody>
      </p:sp>
      <p:sp>
        <p:nvSpPr>
          <p:cNvPr id="3" name="Subtitle 2"/>
          <p:cNvSpPr>
            <a:spLocks noGrp="1"/>
          </p:cNvSpPr>
          <p:nvPr>
            <p:ph type="subTitle" idx="1"/>
          </p:nvPr>
        </p:nvSpPr>
        <p:spPr/>
        <p:txBody>
          <a:bodyPr>
            <a:normAutofit/>
          </a:bodyPr>
          <a:lstStyle/>
          <a:p>
            <a:r>
              <a:rPr lang="en-US" sz="7200" b="1" i="1" u="sng" dirty="0" smtClean="0">
                <a:solidFill>
                  <a:srgbClr val="00B050"/>
                </a:solidFill>
              </a:rPr>
              <a:t>Sunshine</a:t>
            </a:r>
            <a:endParaRPr lang="en-US" sz="7200" b="1" i="1" u="sng" dirty="0">
              <a:solidFill>
                <a:srgbClr val="00B050"/>
              </a:solidFill>
            </a:endParaRPr>
          </a:p>
        </p:txBody>
      </p:sp>
    </p:spTree>
    <p:extLst>
      <p:ext uri="{BB962C8B-B14F-4D97-AF65-F5344CB8AC3E}">
        <p14:creationId xmlns:p14="http://schemas.microsoft.com/office/powerpoint/2010/main" val="4213802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899"/>
          </a:xfrm>
        </p:spPr>
        <p:txBody>
          <a:bodyPr>
            <a:normAutofit/>
          </a:bodyPr>
          <a:lstStyle/>
          <a:p>
            <a:r>
              <a:rPr lang="en-US" dirty="0" smtClean="0"/>
              <a:t>                        </a:t>
            </a:r>
            <a:r>
              <a:rPr lang="en-US" b="1" i="1" u="sng" dirty="0" smtClean="0">
                <a:solidFill>
                  <a:srgbClr val="C00000"/>
                </a:solidFill>
              </a:rPr>
              <a:t>Produces Insulin</a:t>
            </a:r>
            <a:endParaRPr lang="en-US" b="1" i="1" u="sng" dirty="0">
              <a:solidFill>
                <a:srgbClr val="C00000"/>
              </a:solidFill>
            </a:endParaRPr>
          </a:p>
        </p:txBody>
      </p:sp>
      <p:sp>
        <p:nvSpPr>
          <p:cNvPr id="3" name="Content Placeholder 2"/>
          <p:cNvSpPr>
            <a:spLocks noGrp="1"/>
          </p:cNvSpPr>
          <p:nvPr>
            <p:ph idx="1"/>
          </p:nvPr>
        </p:nvSpPr>
        <p:spPr>
          <a:xfrm>
            <a:off x="0" y="762000"/>
            <a:ext cx="12192000" cy="6095999"/>
          </a:xfrm>
        </p:spPr>
        <p:txBody>
          <a:bodyPr>
            <a:normAutofit lnSpcReduction="10000"/>
          </a:bodyPr>
          <a:lstStyle/>
          <a:p>
            <a:r>
              <a:rPr lang="en-US" dirty="0"/>
              <a:t>According to Larkin Hospital, vitamin D plays a huge roll in the production of insulin and studies have shown a positive association between insulin resistance and vitamin D deficiency. They explain, “many studies supplementing vitamin D to subjects at risk of diabetes have shown significant improvements in fasting glucose levels, insulin production, insulin resistance, and A1c control (a marker of long term blood glucose levels</a:t>
            </a:r>
            <a:r>
              <a:rPr lang="en-US" dirty="0" smtClean="0"/>
              <a:t>).”</a:t>
            </a:r>
          </a:p>
          <a:p>
            <a:r>
              <a:rPr lang="en-US" dirty="0"/>
              <a:t>It has been proven that sunshine stimulates your immune systems’ vitamin D and T cells which results in boosted immunity (Ways to Boost Your Immune System Against Cold and Flu). Researchers say, “we rely on solar energy to enable our bodies to stave off infections and fight disease</a:t>
            </a:r>
            <a:r>
              <a:rPr lang="en-US" dirty="0" smtClean="0"/>
              <a:t>.”</a:t>
            </a:r>
          </a:p>
          <a:p>
            <a:r>
              <a:rPr lang="en-US" dirty="0"/>
              <a:t>High blood pressure is extremely dangerous, it’s important to educate yourself on ways to lower your blood pressure. One of which include, exposure to sunlight. Research has shown that nitric oxide stored at the top layer of the skin reacts to sunlight which causes blood vessels to widen as the oxide moves into the blood stream. This results in lower blood pressure.</a:t>
            </a:r>
          </a:p>
        </p:txBody>
      </p:sp>
    </p:spTree>
    <p:extLst>
      <p:ext uri="{BB962C8B-B14F-4D97-AF65-F5344CB8AC3E}">
        <p14:creationId xmlns:p14="http://schemas.microsoft.com/office/powerpoint/2010/main" val="2468891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31026"/>
          </a:xfrm>
        </p:spPr>
        <p:txBody>
          <a:bodyPr>
            <a:normAutofit/>
          </a:bodyPr>
          <a:lstStyle/>
          <a:p>
            <a:r>
              <a:rPr lang="en-US" dirty="0" smtClean="0"/>
              <a:t>                     </a:t>
            </a:r>
            <a:r>
              <a:rPr lang="en-US" b="1" i="1" u="sng" dirty="0" smtClean="0">
                <a:solidFill>
                  <a:srgbClr val="0070C0"/>
                </a:solidFill>
              </a:rPr>
              <a:t>Powerful Antidote!</a:t>
            </a:r>
            <a:endParaRPr lang="en-US" b="1" i="1" u="sng" dirty="0">
              <a:solidFill>
                <a:srgbClr val="0070C0"/>
              </a:solidFill>
            </a:endParaRPr>
          </a:p>
        </p:txBody>
      </p:sp>
      <p:sp>
        <p:nvSpPr>
          <p:cNvPr id="3" name="Content Placeholder 2"/>
          <p:cNvSpPr>
            <a:spLocks noGrp="1"/>
          </p:cNvSpPr>
          <p:nvPr>
            <p:ph idx="1"/>
          </p:nvPr>
        </p:nvSpPr>
        <p:spPr>
          <a:xfrm>
            <a:off x="0" y="756458"/>
            <a:ext cx="12192000" cy="6101541"/>
          </a:xfrm>
        </p:spPr>
        <p:txBody>
          <a:bodyPr>
            <a:normAutofit/>
          </a:bodyPr>
          <a:lstStyle/>
          <a:p>
            <a:r>
              <a:rPr lang="en-US" dirty="0"/>
              <a:t>One of the most beneficial effects of sunshine is that it causes the skin to produce Vitamin </a:t>
            </a:r>
            <a:r>
              <a:rPr lang="en-US" dirty="0" smtClean="0"/>
              <a:t>D. </a:t>
            </a:r>
            <a:r>
              <a:rPr lang="en-US" dirty="0"/>
              <a:t>Human skin when exposed to direct sunlight converts cholesterol into Vitamin </a:t>
            </a:r>
            <a:r>
              <a:rPr lang="en-US" dirty="0" smtClean="0"/>
              <a:t>D. </a:t>
            </a:r>
            <a:r>
              <a:rPr lang="en-US" dirty="0"/>
              <a:t>Vitamin </a:t>
            </a:r>
            <a:r>
              <a:rPr lang="en-US" dirty="0" smtClean="0"/>
              <a:t>D </a:t>
            </a:r>
            <a:r>
              <a:rPr lang="en-US" dirty="0"/>
              <a:t>is then processed by the body which produces a compound called cathelicidin. Cathelicidin is an all natural product of the body and it acts as a powerful antibiotic to destroy germs. </a:t>
            </a:r>
          </a:p>
          <a:p>
            <a:endParaRPr lang="en-US" dirty="0"/>
          </a:p>
          <a:p>
            <a:r>
              <a:rPr lang="en-US" dirty="0"/>
              <a:t>When Vitamin </a:t>
            </a:r>
            <a:r>
              <a:rPr lang="en-US" dirty="0" smtClean="0"/>
              <a:t>D </a:t>
            </a:r>
            <a:r>
              <a:rPr lang="en-US" dirty="0"/>
              <a:t>is formed in the skin as a result of direct exposure to sunshine [transforming cholesterol into Vitamin </a:t>
            </a:r>
            <a:r>
              <a:rPr lang="en-US" dirty="0" smtClean="0"/>
              <a:t>D] </a:t>
            </a:r>
            <a:r>
              <a:rPr lang="en-US" dirty="0"/>
              <a:t>it then stimulates the body to form </a:t>
            </a:r>
            <a:r>
              <a:rPr lang="en-US" dirty="0" smtClean="0"/>
              <a:t>cathelicidin </a:t>
            </a:r>
            <a:r>
              <a:rPr lang="en-US" dirty="0"/>
              <a:t>which is a super strong antibiotic. And its all natural! Cathelicidin is naturally formed in the body as an indirect product of the stimulation of sunlight on the skin! This is the 'antibiotic' that God prescribed in the garden of Eden. It will keep us well and healthy even today! It makes war on cancers, diabetes, and all other diseases! </a:t>
            </a:r>
          </a:p>
          <a:p>
            <a:endParaRPr lang="en-US" dirty="0"/>
          </a:p>
        </p:txBody>
      </p:sp>
    </p:spTree>
    <p:extLst>
      <p:ext uri="{BB962C8B-B14F-4D97-AF65-F5344CB8AC3E}">
        <p14:creationId xmlns:p14="http://schemas.microsoft.com/office/powerpoint/2010/main" val="875602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499"/>
          </a:xfrm>
        </p:spPr>
        <p:txBody>
          <a:bodyPr>
            <a:normAutofit/>
          </a:bodyPr>
          <a:lstStyle/>
          <a:p>
            <a:r>
              <a:rPr lang="en-US" dirty="0" smtClean="0">
                <a:latin typeface="Algerian" panose="04020705040A02060702" pitchFamily="82" charset="0"/>
              </a:rPr>
              <a:t>           </a:t>
            </a:r>
            <a:r>
              <a:rPr lang="en-US" b="1" i="1" u="sng" dirty="0" smtClean="0">
                <a:solidFill>
                  <a:srgbClr val="FF0000"/>
                </a:solidFill>
                <a:latin typeface="Algerian" panose="04020705040A02060702" pitchFamily="82" charset="0"/>
              </a:rPr>
              <a:t>What about Skin Cancer?</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736600"/>
            <a:ext cx="6019800" cy="6121400"/>
          </a:xfrm>
        </p:spPr>
        <p:txBody>
          <a:bodyPr>
            <a:normAutofit/>
          </a:bodyPr>
          <a:lstStyle/>
          <a:p>
            <a:r>
              <a:rPr lang="en-US" sz="3200" dirty="0" smtClean="0"/>
              <a:t>We have been inundated for years with the idea that skin cancer is the solely caused by the sunshine.  In fact, this is not the case!! Studies have been done to prove beyond a shadow of a doubt that this is not case.  The old adage still applies and it applies here,  “Garbage in, and garbage out.”  When we put garbage into our system, then garbage will result.  Notice the following information.</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736600"/>
            <a:ext cx="6172200" cy="6121400"/>
          </a:xfrm>
          <a:prstGeom prst="rect">
            <a:avLst/>
          </a:prstGeom>
        </p:spPr>
      </p:pic>
    </p:spTree>
    <p:extLst>
      <p:ext uri="{BB962C8B-B14F-4D97-AF65-F5344CB8AC3E}">
        <p14:creationId xmlns:p14="http://schemas.microsoft.com/office/powerpoint/2010/main" val="1462488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899"/>
          </a:xfrm>
        </p:spPr>
        <p:txBody>
          <a:bodyPr/>
          <a:lstStyle/>
          <a:p>
            <a:r>
              <a:rPr lang="en-US" dirty="0" smtClean="0"/>
              <a:t>                             </a:t>
            </a:r>
            <a:r>
              <a:rPr lang="en-US" b="1" i="1" u="sng" dirty="0" smtClean="0">
                <a:solidFill>
                  <a:srgbClr val="FF0000"/>
                </a:solidFill>
              </a:rPr>
              <a:t>High Fat Diet</a:t>
            </a:r>
            <a:endParaRPr lang="en-US" b="1" i="1" u="sng" dirty="0">
              <a:solidFill>
                <a:srgbClr val="FF0000"/>
              </a:solidFill>
            </a:endParaRPr>
          </a:p>
        </p:txBody>
      </p:sp>
      <p:sp>
        <p:nvSpPr>
          <p:cNvPr id="3" name="Content Placeholder 2"/>
          <p:cNvSpPr>
            <a:spLocks noGrp="1"/>
          </p:cNvSpPr>
          <p:nvPr>
            <p:ph idx="1"/>
          </p:nvPr>
        </p:nvSpPr>
        <p:spPr>
          <a:xfrm>
            <a:off x="0" y="723900"/>
            <a:ext cx="12192000" cy="6134099"/>
          </a:xfrm>
        </p:spPr>
        <p:txBody>
          <a:bodyPr>
            <a:normAutofit fontScale="77500" lnSpcReduction="20000"/>
          </a:bodyPr>
          <a:lstStyle/>
          <a:p>
            <a:r>
              <a:rPr lang="en-US" sz="4000" dirty="0" smtClean="0"/>
              <a:t>“There is little </a:t>
            </a:r>
            <a:r>
              <a:rPr lang="en-US" sz="4000" dirty="0"/>
              <a:t>doubt, in the research literature</a:t>
            </a:r>
            <a:r>
              <a:rPr lang="en-US" sz="4000" dirty="0" smtClean="0"/>
              <a:t>, as to whether or </a:t>
            </a:r>
            <a:r>
              <a:rPr lang="en-US" sz="4000" dirty="0"/>
              <a:t>not a high fat diet promotes </a:t>
            </a:r>
            <a:r>
              <a:rPr lang="en-US" sz="4000" dirty="0" smtClean="0"/>
              <a:t>a higher and </a:t>
            </a:r>
            <a:r>
              <a:rPr lang="en-US" sz="4000" dirty="0"/>
              <a:t>earlier </a:t>
            </a:r>
            <a:r>
              <a:rPr lang="en-US" sz="4000" dirty="0" smtClean="0"/>
              <a:t>incidenc</a:t>
            </a:r>
            <a:r>
              <a:rPr lang="en-US" sz="4000" dirty="0"/>
              <a:t>e</a:t>
            </a:r>
            <a:r>
              <a:rPr lang="en-US" sz="4000" dirty="0" smtClean="0"/>
              <a:t> of skin cancer due to ultra violet light. </a:t>
            </a:r>
            <a:r>
              <a:rPr lang="en-US" sz="4000" dirty="0"/>
              <a:t>Not </a:t>
            </a:r>
            <a:r>
              <a:rPr lang="en-US" sz="4000" dirty="0" smtClean="0"/>
              <a:t>only </a:t>
            </a:r>
            <a:r>
              <a:rPr lang="en-US" sz="4000" dirty="0"/>
              <a:t>skin cancer but </a:t>
            </a:r>
            <a:r>
              <a:rPr lang="en-US" sz="4000" dirty="0" smtClean="0"/>
              <a:t>breast and </a:t>
            </a:r>
            <a:r>
              <a:rPr lang="en-US" sz="4000" dirty="0"/>
              <a:t>colon cancer as well, seem to be </a:t>
            </a:r>
            <a:r>
              <a:rPr lang="en-US" sz="4000" dirty="0" smtClean="0"/>
              <a:t>increased by a high </a:t>
            </a:r>
            <a:r>
              <a:rPr lang="en-US" sz="4000" dirty="0"/>
              <a:t>fat diet</a:t>
            </a:r>
            <a:r>
              <a:rPr lang="en-US" sz="4000" dirty="0" smtClean="0"/>
              <a:t>. Increasing the calories in the diet of experimental animals "will </a:t>
            </a:r>
            <a:r>
              <a:rPr lang="en-US" sz="4000" dirty="0"/>
              <a:t>increase </a:t>
            </a:r>
            <a:r>
              <a:rPr lang="en-US" sz="4000" dirty="0" smtClean="0"/>
              <a:t>the incidence </a:t>
            </a:r>
            <a:r>
              <a:rPr lang="en-US" sz="4000" dirty="0"/>
              <a:t>of cancer; </a:t>
            </a:r>
            <a:r>
              <a:rPr lang="en-US" sz="4000" dirty="0" smtClean="0"/>
              <a:t>and when the same number of calories </a:t>
            </a:r>
            <a:r>
              <a:rPr lang="en-US" sz="4000" dirty="0"/>
              <a:t>are fed to </a:t>
            </a:r>
            <a:r>
              <a:rPr lang="en-US" sz="4000" dirty="0" smtClean="0"/>
              <a:t>all experimental groups, the animals receiving the most fat, develop the most cancer. Fat </a:t>
            </a:r>
            <a:r>
              <a:rPr lang="en-US" sz="4000" dirty="0"/>
              <a:t>seems to have </a:t>
            </a:r>
            <a:r>
              <a:rPr lang="en-US" sz="4000" dirty="0" smtClean="0"/>
              <a:t>a specific effect in stimulating cancer formation</a:t>
            </a:r>
            <a:r>
              <a:rPr lang="en-US" sz="4000" dirty="0"/>
              <a:t>.” </a:t>
            </a:r>
          </a:p>
          <a:p>
            <a:r>
              <a:rPr lang="en-US" sz="4000" dirty="0" smtClean="0"/>
              <a:t> </a:t>
            </a:r>
            <a:r>
              <a:rPr lang="en-US" sz="4000" dirty="0"/>
              <a:t>Tannenbaum, A.: The Genesis and </a:t>
            </a:r>
            <a:r>
              <a:rPr lang="en-US" sz="4000" dirty="0" smtClean="0"/>
              <a:t>Growth </a:t>
            </a:r>
            <a:r>
              <a:rPr lang="en-US" sz="4000" dirty="0"/>
              <a:t>of </a:t>
            </a:r>
            <a:r>
              <a:rPr lang="en-US" sz="4000" dirty="0" smtClean="0"/>
              <a:t>Tumors</a:t>
            </a:r>
            <a:r>
              <a:rPr lang="en-US" sz="4000" dirty="0"/>
              <a:t>, </a:t>
            </a:r>
            <a:r>
              <a:rPr lang="en-US" sz="4000" dirty="0" smtClean="0"/>
              <a:t>Cancer,</a:t>
            </a:r>
            <a:endParaRPr lang="en-US" sz="4000" dirty="0"/>
          </a:p>
          <a:p>
            <a:r>
              <a:rPr lang="en-US" sz="4000" dirty="0" smtClean="0"/>
              <a:t>Res. </a:t>
            </a:r>
            <a:r>
              <a:rPr lang="en-US" sz="4000" dirty="0"/>
              <a:t>2.468, 1942.</a:t>
            </a:r>
          </a:p>
          <a:p>
            <a:r>
              <a:rPr lang="en-US" sz="4000" dirty="0" smtClean="0"/>
              <a:t> </a:t>
            </a:r>
            <a:r>
              <a:rPr lang="en-US" sz="4000" dirty="0"/>
              <a:t>Jacobi, H. P, and Baumann, C. A : The </a:t>
            </a:r>
            <a:r>
              <a:rPr lang="en-US" sz="4000" dirty="0" smtClean="0"/>
              <a:t>Effect </a:t>
            </a:r>
            <a:r>
              <a:rPr lang="en-US" sz="4000" dirty="0"/>
              <a:t>of Fat on </a:t>
            </a:r>
            <a:r>
              <a:rPr lang="en-US" sz="4000" dirty="0" smtClean="0"/>
              <a:t>Tumor Formation, American Journal On </a:t>
            </a:r>
            <a:r>
              <a:rPr lang="en-US" sz="4000" dirty="0"/>
              <a:t>Cancer 39:338, 1940.</a:t>
            </a:r>
          </a:p>
          <a:p>
            <a:r>
              <a:rPr lang="en-US" sz="4000" dirty="0"/>
              <a:t>(8) Baumann, C. A., and </a:t>
            </a:r>
            <a:r>
              <a:rPr lang="en-US" sz="4000" dirty="0" smtClean="0"/>
              <a:t>Rusch,H</a:t>
            </a:r>
            <a:r>
              <a:rPr lang="en-US" sz="4000" dirty="0"/>
              <a:t>. P: Effect of Diet on </a:t>
            </a:r>
            <a:r>
              <a:rPr lang="en-US" sz="4000" dirty="0" smtClean="0"/>
              <a:t>Tumors </a:t>
            </a:r>
            <a:endParaRPr lang="en-US" sz="4000" dirty="0"/>
          </a:p>
          <a:p>
            <a:r>
              <a:rPr lang="en-US" sz="4000" dirty="0"/>
              <a:t>I</a:t>
            </a:r>
            <a:r>
              <a:rPr lang="en-US" sz="4000" dirty="0" smtClean="0"/>
              <a:t>nduced </a:t>
            </a:r>
            <a:r>
              <a:rPr lang="en-US" sz="4000" dirty="0"/>
              <a:t>by </a:t>
            </a:r>
            <a:r>
              <a:rPr lang="en-US" sz="4000" dirty="0" smtClean="0"/>
              <a:t>Ultraviolet Light</a:t>
            </a:r>
            <a:r>
              <a:rPr lang="en-US" sz="4000" dirty="0"/>
              <a:t>, American Journal On </a:t>
            </a:r>
            <a:r>
              <a:rPr lang="en-US" sz="4000" dirty="0" smtClean="0"/>
              <a:t>Cancer, 35:213,1939</a:t>
            </a:r>
            <a:endParaRPr lang="en-US" sz="4000" dirty="0"/>
          </a:p>
        </p:txBody>
      </p:sp>
    </p:spTree>
    <p:extLst>
      <p:ext uri="{BB962C8B-B14F-4D97-AF65-F5344CB8AC3E}">
        <p14:creationId xmlns:p14="http://schemas.microsoft.com/office/powerpoint/2010/main" val="3880028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12800"/>
          </a:xfrm>
        </p:spPr>
        <p:txBody>
          <a:bodyPr>
            <a:normAutofit fontScale="90000"/>
          </a:bodyPr>
          <a:lstStyle/>
          <a:p>
            <a:r>
              <a:rPr lang="en-US" dirty="0" smtClean="0"/>
              <a:t>        </a:t>
            </a:r>
            <a:r>
              <a:rPr lang="en-US" b="1" i="1" u="sng" dirty="0" smtClean="0">
                <a:solidFill>
                  <a:srgbClr val="FF0000"/>
                </a:solidFill>
              </a:rPr>
              <a:t>High Fat Diet Main Cause for Skin Cancer- Not These</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711200"/>
            <a:ext cx="6172200" cy="6146799"/>
          </a:xfrm>
          <a:prstGeom prst="rect">
            <a:avLst/>
          </a:prstGeom>
        </p:spPr>
      </p:pic>
      <p:pic>
        <p:nvPicPr>
          <p:cNvPr id="6" name="Content Placeholder 5"/>
          <p:cNvPicPr>
            <a:picLocks noGrp="1" noChangeAspect="1"/>
          </p:cNvPicPr>
          <p:nvPr>
            <p:ph sz="half" idx="2"/>
          </p:nvPr>
        </p:nvPicPr>
        <p:blipFill>
          <a:blip r:embed="rId3"/>
          <a:stretch>
            <a:fillRect/>
          </a:stretch>
        </p:blipFill>
        <p:spPr>
          <a:xfrm>
            <a:off x="6070600" y="711199"/>
            <a:ext cx="6121400" cy="6146799"/>
          </a:xfrm>
          <a:prstGeom prst="rect">
            <a:avLst/>
          </a:prstGeom>
        </p:spPr>
      </p:pic>
    </p:spTree>
    <p:extLst>
      <p:ext uri="{BB962C8B-B14F-4D97-AF65-F5344CB8AC3E}">
        <p14:creationId xmlns:p14="http://schemas.microsoft.com/office/powerpoint/2010/main" val="3164677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half" idx="1"/>
          </p:nvPr>
        </p:nvSpPr>
        <p:spPr>
          <a:xfrm>
            <a:off x="0" y="0"/>
            <a:ext cx="6019800" cy="6857999"/>
          </a:xfrm>
        </p:spPr>
        <p:txBody>
          <a:bodyPr>
            <a:normAutofit/>
          </a:bodyPr>
          <a:lstStyle/>
          <a:p>
            <a:r>
              <a:rPr lang="en-US" sz="3200" dirty="0" smtClean="0"/>
              <a:t>Many foods that are great for us are full of fat.  Avocadoes, nuts, virgin olive oil, chia seeds, coconuts, and coconut oil are just a few.  However, these foods contain fat that is good for us.  The fats that cause skin cancer come from far different foods!  It is not the foods the Lord has created that are high in fat that are bad, but rather the processed foods that that have had so many things added to them that cause skin cancer.</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114300"/>
            <a:ext cx="6172200" cy="6743699"/>
          </a:xfrm>
          <a:prstGeom prst="rect">
            <a:avLst/>
          </a:prstGeom>
        </p:spPr>
      </p:pic>
    </p:spTree>
    <p:extLst>
      <p:ext uri="{BB962C8B-B14F-4D97-AF65-F5344CB8AC3E}">
        <p14:creationId xmlns:p14="http://schemas.microsoft.com/office/powerpoint/2010/main" val="3209211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812799"/>
          </a:xfrm>
        </p:spPr>
        <p:txBody>
          <a:bodyPr/>
          <a:lstStyle/>
          <a:p>
            <a:r>
              <a:rPr lang="en-US" dirty="0" smtClean="0"/>
              <a:t>                       </a:t>
            </a:r>
            <a:r>
              <a:rPr lang="en-US" b="1" i="1" u="sng" dirty="0" smtClean="0">
                <a:solidFill>
                  <a:srgbClr val="0070C0"/>
                </a:solidFill>
              </a:rPr>
              <a:t>Dairy and Processed Foods!</a:t>
            </a:r>
            <a:endParaRPr lang="en-US" b="1" i="1" u="sng" dirty="0">
              <a:solidFill>
                <a:srgbClr val="0070C0"/>
              </a:solidFill>
            </a:endParaRPr>
          </a:p>
        </p:txBody>
      </p:sp>
      <p:sp>
        <p:nvSpPr>
          <p:cNvPr id="3" name="Content Placeholder 2"/>
          <p:cNvSpPr>
            <a:spLocks noGrp="1"/>
          </p:cNvSpPr>
          <p:nvPr>
            <p:ph idx="1"/>
          </p:nvPr>
        </p:nvSpPr>
        <p:spPr>
          <a:xfrm>
            <a:off x="0" y="694268"/>
            <a:ext cx="12192000" cy="6163732"/>
          </a:xfrm>
        </p:spPr>
        <p:txBody>
          <a:bodyPr>
            <a:normAutofit/>
          </a:bodyPr>
          <a:lstStyle/>
          <a:p>
            <a:r>
              <a:rPr lang="en-US" sz="3600" dirty="0"/>
              <a:t>Dairy foods – such as butter, cream, </a:t>
            </a:r>
            <a:r>
              <a:rPr lang="en-US" sz="3600" dirty="0" smtClean="0"/>
              <a:t> </a:t>
            </a:r>
            <a:r>
              <a:rPr lang="en-US" sz="3600" dirty="0"/>
              <a:t>regular-fat milk and cheese.</a:t>
            </a:r>
          </a:p>
          <a:p>
            <a:r>
              <a:rPr lang="en-US" sz="3600" dirty="0"/>
              <a:t>Meat – such as fatty cuts of beef, pork and lamb, processed meats like salami, sausages and the skin on chicken.</a:t>
            </a:r>
          </a:p>
          <a:p>
            <a:r>
              <a:rPr lang="en-US" sz="3600" dirty="0" smtClean="0"/>
              <a:t>Lard.</a:t>
            </a:r>
            <a:r>
              <a:rPr lang="en-US" sz="3600" dirty="0"/>
              <a:t> </a:t>
            </a:r>
            <a:r>
              <a:rPr lang="en-US" sz="3600" dirty="0" smtClean="0"/>
              <a:t>Hectic </a:t>
            </a:r>
            <a:r>
              <a:rPr lang="en-US" sz="3600" dirty="0"/>
              <a:t>days and busy nights: Who has time to cook? That’s why many of us rely on the </a:t>
            </a:r>
            <a:r>
              <a:rPr lang="en-US" sz="3600" b="1" i="1" u="sng" dirty="0">
                <a:solidFill>
                  <a:srgbClr val="FF0000"/>
                </a:solidFill>
              </a:rPr>
              <a:t>grab-and-go ease of processed foods.</a:t>
            </a:r>
          </a:p>
          <a:p>
            <a:r>
              <a:rPr lang="en-US" sz="3600" dirty="0"/>
              <a:t>There’s a downside, though. These meals are often high in fat, salt, and sugar -- and low in nutrients that are good for you such as calcium, omega-3 fatty acids, and fiber.</a:t>
            </a:r>
          </a:p>
        </p:txBody>
      </p:sp>
    </p:spTree>
    <p:extLst>
      <p:ext uri="{BB962C8B-B14F-4D97-AF65-F5344CB8AC3E}">
        <p14:creationId xmlns:p14="http://schemas.microsoft.com/office/powerpoint/2010/main" val="4177505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1272"/>
          </a:xfrm>
        </p:spPr>
        <p:txBody>
          <a:bodyPr/>
          <a:lstStyle/>
          <a:p>
            <a:r>
              <a:rPr lang="en-US" dirty="0" smtClean="0"/>
              <a:t>             </a:t>
            </a:r>
            <a:r>
              <a:rPr lang="en-US" b="1" i="1" u="sng" dirty="0" smtClean="0">
                <a:solidFill>
                  <a:srgbClr val="0070C0"/>
                </a:solidFill>
              </a:rPr>
              <a:t>Processed foods full of Saturated Fats</a:t>
            </a:r>
            <a:endParaRPr lang="en-US" b="1" i="1" u="sng" dirty="0">
              <a:solidFill>
                <a:srgbClr val="0070C0"/>
              </a:solidFill>
            </a:endParaRPr>
          </a:p>
        </p:txBody>
      </p:sp>
      <p:pic>
        <p:nvPicPr>
          <p:cNvPr id="8" name="Content Placeholder 7"/>
          <p:cNvPicPr>
            <a:picLocks noGrp="1" noChangeAspect="1"/>
          </p:cNvPicPr>
          <p:nvPr>
            <p:ph sz="half" idx="2"/>
          </p:nvPr>
        </p:nvPicPr>
        <p:blipFill>
          <a:blip r:embed="rId2"/>
          <a:stretch>
            <a:fillRect/>
          </a:stretch>
        </p:blipFill>
        <p:spPr>
          <a:xfrm>
            <a:off x="6172200" y="739834"/>
            <a:ext cx="6019799" cy="6118166"/>
          </a:xfrm>
          <a:prstGeom prst="rect">
            <a:avLst/>
          </a:prstGeom>
        </p:spPr>
      </p:pic>
      <p:pic>
        <p:nvPicPr>
          <p:cNvPr id="7" name="Content Placeholder 6"/>
          <p:cNvPicPr>
            <a:picLocks noGrp="1" noChangeAspect="1"/>
          </p:cNvPicPr>
          <p:nvPr>
            <p:ph sz="half" idx="1"/>
          </p:nvPr>
        </p:nvPicPr>
        <p:blipFill>
          <a:blip r:embed="rId3"/>
          <a:stretch>
            <a:fillRect/>
          </a:stretch>
        </p:blipFill>
        <p:spPr>
          <a:xfrm>
            <a:off x="0" y="739834"/>
            <a:ext cx="6172200" cy="6118166"/>
          </a:xfrm>
          <a:prstGeom prst="rect">
            <a:avLst/>
          </a:prstGeom>
        </p:spPr>
      </p:pic>
    </p:spTree>
    <p:extLst>
      <p:ext uri="{BB962C8B-B14F-4D97-AF65-F5344CB8AC3E}">
        <p14:creationId xmlns:p14="http://schemas.microsoft.com/office/powerpoint/2010/main" val="99147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22714"/>
          </a:xfrm>
        </p:spPr>
        <p:txBody>
          <a:bodyPr>
            <a:normAutofit/>
          </a:bodyPr>
          <a:lstStyle/>
          <a:p>
            <a:r>
              <a:rPr lang="en-US" dirty="0" smtClean="0"/>
              <a:t>                              </a:t>
            </a:r>
            <a:r>
              <a:rPr lang="en-US" b="1" i="1" u="sng" dirty="0" smtClean="0">
                <a:solidFill>
                  <a:srgbClr val="0070C0"/>
                </a:solidFill>
                <a:latin typeface="Algerian" panose="04020705040A02060702" pitchFamily="82" charset="0"/>
              </a:rPr>
              <a:t>Watch Out!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39834"/>
            <a:ext cx="12192000" cy="6118166"/>
          </a:xfrm>
        </p:spPr>
        <p:txBody>
          <a:bodyPr>
            <a:normAutofit/>
          </a:bodyPr>
          <a:lstStyle/>
          <a:p>
            <a:pPr marL="0" indent="0">
              <a:buNone/>
            </a:pPr>
            <a:r>
              <a:rPr lang="en-US" sz="4400" dirty="0" smtClean="0"/>
              <a:t>“Not only does saturated fat stimulate cancer formation but unsaturated or polyunsaturated will do the same.  In  many cases in scientific literature,  the Polyunsaturated  fats are shown  to stimulate cancer formation more than do the saturated fats . The more unsaturated the fat</a:t>
            </a:r>
            <a:r>
              <a:rPr lang="en-US" sz="4400" dirty="0"/>
              <a:t>, </a:t>
            </a:r>
            <a:r>
              <a:rPr lang="en-US" sz="4400" dirty="0" smtClean="0"/>
              <a:t>the greater seems its ability to stimulate cancer formation caused by sunlight or cancer producing drugs.”  Zane </a:t>
            </a:r>
            <a:r>
              <a:rPr lang="en-US" sz="4400" dirty="0" err="1" smtClean="0"/>
              <a:t>Kime</a:t>
            </a:r>
            <a:r>
              <a:rPr lang="en-US" sz="4400" dirty="0" smtClean="0"/>
              <a:t>, Sunshine, pg. 94 </a:t>
            </a:r>
            <a:endParaRPr lang="en-US" sz="4400" dirty="0"/>
          </a:p>
        </p:txBody>
      </p:sp>
    </p:spTree>
    <p:extLst>
      <p:ext uri="{BB962C8B-B14F-4D97-AF65-F5344CB8AC3E}">
        <p14:creationId xmlns:p14="http://schemas.microsoft.com/office/powerpoint/2010/main" val="1219327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5535" y="1"/>
            <a:ext cx="6356465" cy="756457"/>
          </a:xfrm>
        </p:spPr>
        <p:txBody>
          <a:bodyPr>
            <a:normAutofit/>
          </a:bodyPr>
          <a:lstStyle/>
          <a:p>
            <a:r>
              <a:rPr lang="en-US" dirty="0" smtClean="0"/>
              <a:t>      </a:t>
            </a:r>
            <a:r>
              <a:rPr lang="en-US" b="1" i="1" u="sng" dirty="0" smtClean="0">
                <a:solidFill>
                  <a:srgbClr val="FF0000"/>
                </a:solidFill>
              </a:rPr>
              <a:t>Healer of All Maladies</a:t>
            </a:r>
            <a:endParaRPr lang="en-US" b="1" i="1" u="sng" dirty="0">
              <a:solidFill>
                <a:srgbClr val="FF0000"/>
              </a:solidFill>
            </a:endParaRPr>
          </a:p>
        </p:txBody>
      </p:sp>
      <p:sp>
        <p:nvSpPr>
          <p:cNvPr id="3" name="Content Placeholder 2"/>
          <p:cNvSpPr>
            <a:spLocks noGrp="1"/>
          </p:cNvSpPr>
          <p:nvPr>
            <p:ph sz="half" idx="1"/>
          </p:nvPr>
        </p:nvSpPr>
        <p:spPr>
          <a:xfrm>
            <a:off x="0" y="0"/>
            <a:ext cx="6019800" cy="6858000"/>
          </a:xfrm>
        </p:spPr>
        <p:txBody>
          <a:bodyPr>
            <a:normAutofit fontScale="92500"/>
          </a:bodyPr>
          <a:lstStyle/>
          <a:p>
            <a:r>
              <a:rPr lang="en-US" sz="3600" dirty="0"/>
              <a:t>“But unto you that fear my name shall the Sun of righteousness arise with healing in his wings; and ye shall go forth, and grow up as calves of the stall</a:t>
            </a:r>
            <a:r>
              <a:rPr lang="en-US" sz="3600" dirty="0" smtClean="0"/>
              <a:t>.”  Malachi 4:2</a:t>
            </a:r>
          </a:p>
          <a:p>
            <a:r>
              <a:rPr lang="en-US" sz="3600" dirty="0" smtClean="0"/>
              <a:t>“Bless </a:t>
            </a:r>
            <a:r>
              <a:rPr lang="en-US" sz="3600" dirty="0"/>
              <a:t>the LORD, O my soul, and forget not all his </a:t>
            </a:r>
            <a:r>
              <a:rPr lang="en-US" sz="3600" dirty="0" smtClean="0"/>
              <a:t>benefits: Who </a:t>
            </a:r>
            <a:r>
              <a:rPr lang="en-US" sz="3600" dirty="0"/>
              <a:t>forgiveth all thine iniquities; who healeth all thy </a:t>
            </a:r>
            <a:r>
              <a:rPr lang="en-US" sz="3600" dirty="0" smtClean="0"/>
              <a:t>diseases; Who </a:t>
            </a:r>
            <a:r>
              <a:rPr lang="en-US" sz="3600" dirty="0"/>
              <a:t>redeemeth thy life from destruction; who crowneth thee with lovingkindness and tender mercies</a:t>
            </a:r>
            <a:r>
              <a:rPr lang="en-US" sz="3600" dirty="0" smtClean="0"/>
              <a:t>;”  Ps. 103:2-4</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6126480" y="623454"/>
            <a:ext cx="6065520" cy="6234545"/>
          </a:xfrm>
          <a:prstGeom prst="rect">
            <a:avLst/>
          </a:prstGeom>
        </p:spPr>
      </p:pic>
    </p:spTree>
    <p:extLst>
      <p:ext uri="{BB962C8B-B14F-4D97-AF65-F5344CB8AC3E}">
        <p14:creationId xmlns:p14="http://schemas.microsoft.com/office/powerpoint/2010/main" val="437411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t>                        </a:t>
            </a:r>
            <a:r>
              <a:rPr lang="en-US" b="1" i="1" u="sng" dirty="0" smtClean="0">
                <a:solidFill>
                  <a:srgbClr val="7030A0"/>
                </a:solidFill>
              </a:rPr>
              <a:t>Get Some Sunshine!!</a:t>
            </a:r>
            <a:endParaRPr lang="en-US" b="1" i="1" u="sng" dirty="0">
              <a:solidFill>
                <a:srgbClr val="7030A0"/>
              </a:solidFill>
            </a:endParaRPr>
          </a:p>
        </p:txBody>
      </p:sp>
      <p:sp>
        <p:nvSpPr>
          <p:cNvPr id="3" name="Content Placeholder 2"/>
          <p:cNvSpPr>
            <a:spLocks noGrp="1"/>
          </p:cNvSpPr>
          <p:nvPr>
            <p:ph idx="1"/>
          </p:nvPr>
        </p:nvSpPr>
        <p:spPr>
          <a:xfrm>
            <a:off x="0" y="736600"/>
            <a:ext cx="12192000" cy="6121399"/>
          </a:xfrm>
        </p:spPr>
        <p:txBody>
          <a:bodyPr>
            <a:normAutofit/>
          </a:bodyPr>
          <a:lstStyle/>
          <a:p>
            <a:r>
              <a:rPr lang="en-US" dirty="0" smtClean="0"/>
              <a:t> Truly the light is sweet, and a pleasant thing it is for the eyes to behold the sun. Eccl. 11:7  </a:t>
            </a:r>
          </a:p>
          <a:p>
            <a:pPr marL="0" indent="0">
              <a:buNone/>
            </a:pPr>
            <a:r>
              <a:rPr lang="en-US" dirty="0"/>
              <a:t> </a:t>
            </a:r>
            <a:r>
              <a:rPr lang="en-US" dirty="0" smtClean="0"/>
              <a:t> “ There are but few who realize that, in order to enjoy health and cheerfulness, they must have an abundance of sunlight, pure air, and physical exercise. We pity little children who are kept confined indoors when the sun is shining gloriously without.  </a:t>
            </a:r>
          </a:p>
          <a:p>
            <a:pPr marL="0" indent="0">
              <a:buNone/>
            </a:pPr>
            <a:r>
              <a:rPr lang="en-US" dirty="0"/>
              <a:t> </a:t>
            </a:r>
            <a:r>
              <a:rPr lang="en-US" dirty="0" smtClean="0"/>
              <a:t> Clothe your boys and girls comfortably and properly. . . . Then let them go out and exercise in the open air, and live to enjoy health and happiness.  </a:t>
            </a:r>
          </a:p>
          <a:p>
            <a:pPr marL="0" indent="0">
              <a:buNone/>
            </a:pPr>
            <a:r>
              <a:rPr lang="en-US" dirty="0"/>
              <a:t> </a:t>
            </a:r>
            <a:r>
              <a:rPr lang="en-US" dirty="0" smtClean="0"/>
              <a:t> The pale and sickly grain-blade that has struggled up out of the cold of early spring puts out the natural and healthy deep green after enjoying for a few days the health-and-life-giving rays of the sun. Go out into the light and warmth of the glorious sun, . . . and share with vegetation its life-giving, healing power.” My Life Today - Page 143</a:t>
            </a:r>
            <a:endParaRPr lang="en-US" dirty="0"/>
          </a:p>
        </p:txBody>
      </p:sp>
    </p:spTree>
    <p:extLst>
      <p:ext uri="{BB962C8B-B14F-4D97-AF65-F5344CB8AC3E}">
        <p14:creationId xmlns:p14="http://schemas.microsoft.com/office/powerpoint/2010/main" val="262151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79500"/>
          </a:xfrm>
        </p:spPr>
        <p:txBody>
          <a:bodyPr/>
          <a:lstStyle/>
          <a:p>
            <a:r>
              <a:rPr lang="en-US" dirty="0" smtClean="0"/>
              <a:t>                          </a:t>
            </a:r>
            <a:r>
              <a:rPr lang="en-US" b="1" i="1" u="sng" dirty="0" smtClean="0">
                <a:solidFill>
                  <a:srgbClr val="FF0000"/>
                </a:solidFill>
                <a:latin typeface="Algerian" panose="04020705040A02060702" pitchFamily="82" charset="0"/>
              </a:rPr>
              <a:t>Very Important</a:t>
            </a:r>
            <a:r>
              <a:rPr lang="en-US" b="1" i="1" u="sng" dirty="0">
                <a:solidFill>
                  <a:srgbClr val="FF0000"/>
                </a:solidFill>
                <a:latin typeface="Algerian" panose="04020705040A02060702" pitchFamily="82" charset="0"/>
              </a:rPr>
              <a:t>!</a:t>
            </a:r>
          </a:p>
        </p:txBody>
      </p:sp>
      <p:sp>
        <p:nvSpPr>
          <p:cNvPr id="3" name="Content Placeholder 2"/>
          <p:cNvSpPr>
            <a:spLocks noGrp="1"/>
          </p:cNvSpPr>
          <p:nvPr>
            <p:ph idx="1"/>
          </p:nvPr>
        </p:nvSpPr>
        <p:spPr>
          <a:xfrm>
            <a:off x="0" y="1825624"/>
            <a:ext cx="12192000" cy="5032375"/>
          </a:xfrm>
        </p:spPr>
        <p:txBody>
          <a:bodyPr>
            <a:normAutofit lnSpcReduction="10000"/>
          </a:bodyPr>
          <a:lstStyle/>
          <a:p>
            <a:r>
              <a:rPr lang="en-US" dirty="0" smtClean="0"/>
              <a:t> Pure air, sunlight, abstemiousness, rest, exercise, proper diet, the use of water, trust in divine power,—these are the true remedies. Every person should have a knowledge of nature's remedial agencies and how to apply them. It is essential both to understand the principles involved in the treatment of the sick and to have a practical training that will enable one rightly to use this knowledge.”  CD, pg. 301</a:t>
            </a:r>
          </a:p>
          <a:p>
            <a:r>
              <a:rPr lang="en-US" dirty="0" smtClean="0"/>
              <a:t>“Physicians often advise invalids to visit foreign countries, to go to some mineral spring, or to traverse the ocean, in order to regain health; when, in nine cases out of ten, if they would eat temperately, and engage in healthful exercise with a cheerful spirit, they would regain health and save time and money. Exercise, and a free, abundant use of the air and sunlight—blessings which heaven has bestowed upon all—would in many cases give life and strength to the emaciated invalid.—Christian Temperance and Bible Hygiene, 160, 1890 </a:t>
            </a:r>
            <a:endParaRPr lang="en-US" dirty="0"/>
          </a:p>
        </p:txBody>
      </p:sp>
    </p:spTree>
    <p:extLst>
      <p:ext uri="{BB962C8B-B14F-4D97-AF65-F5344CB8AC3E}">
        <p14:creationId xmlns:p14="http://schemas.microsoft.com/office/powerpoint/2010/main" val="542199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lstStyle/>
          <a:p>
            <a:r>
              <a:rPr lang="en-US" dirty="0" smtClean="0"/>
              <a:t>        </a:t>
            </a:r>
            <a:r>
              <a:rPr lang="en-US" b="1" i="1" u="sng" dirty="0" smtClean="0">
                <a:solidFill>
                  <a:srgbClr val="FF0000"/>
                </a:solidFill>
              </a:rPr>
              <a:t>Sunshine-One of the 8 Natural Laws</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774700"/>
            <a:ext cx="6172200" cy="6083300"/>
          </a:xfrm>
          <a:prstGeom prst="rect">
            <a:avLst/>
          </a:prstGeom>
        </p:spPr>
      </p:pic>
      <p:sp>
        <p:nvSpPr>
          <p:cNvPr id="4" name="Content Placeholder 3"/>
          <p:cNvSpPr>
            <a:spLocks noGrp="1"/>
          </p:cNvSpPr>
          <p:nvPr>
            <p:ph sz="half" idx="2"/>
          </p:nvPr>
        </p:nvSpPr>
        <p:spPr>
          <a:xfrm>
            <a:off x="6172200" y="673100"/>
            <a:ext cx="6019800" cy="6184900"/>
          </a:xfrm>
        </p:spPr>
        <p:txBody>
          <a:bodyPr>
            <a:normAutofit/>
          </a:bodyPr>
          <a:lstStyle/>
          <a:p>
            <a:r>
              <a:rPr lang="en-US" sz="3200" dirty="0" smtClean="0"/>
              <a:t>Sunlight and darkness trigger the release of hormones in your brain. Exposure to sunlight is thought to increase the brain’s release of a hormone called serotonin. Serotonin is associated with boosting mood and helping a person feel calm and focused. At night, darker lighting triggers the brain to make another hormone called melatonin. This hormone is responsible for helping you sleep.</a:t>
            </a:r>
            <a:endParaRPr lang="en-US" sz="3200" dirty="0"/>
          </a:p>
        </p:txBody>
      </p:sp>
    </p:spTree>
    <p:extLst>
      <p:ext uri="{BB962C8B-B14F-4D97-AF65-F5344CB8AC3E}">
        <p14:creationId xmlns:p14="http://schemas.microsoft.com/office/powerpoint/2010/main" val="3792116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t>                                </a:t>
            </a:r>
            <a:r>
              <a:rPr lang="en-US" b="1" i="1" u="sng" dirty="0" smtClean="0">
                <a:solidFill>
                  <a:srgbClr val="00B050"/>
                </a:solidFill>
                <a:latin typeface="Algerian" panose="04020705040A02060702" pitchFamily="82" charset="0"/>
              </a:rPr>
              <a:t>Serotonin</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647700"/>
            <a:ext cx="12192000" cy="6210299"/>
          </a:xfrm>
        </p:spPr>
        <p:txBody>
          <a:bodyPr>
            <a:normAutofit/>
          </a:bodyPr>
          <a:lstStyle/>
          <a:p>
            <a:r>
              <a:rPr lang="en-US" sz="3200" dirty="0" smtClean="0"/>
              <a:t>“SEROTONIN is one of the most widely recognized (and a frequently searched term on google.com) of all neurotransmitters. It is intricately involved in numerous core physical processes such as the regulation of sleep, appetite and aggression. Serotonin is also a key player in mood, anxiety, fear, and general sense of well-being. Imbalances in serotonin, particularly relative to norepinephrine and dopamine, are common causes of certain types of depression. Antidepressants that block serotonin’s re-uptake back into serotonin neurons are among the most common of all classes of medications prescribed. Serotonin deficiency is a common contributor to mood problems. Some feel it is an epidemic in the United States. Serotonin is key to our feelings of happiness and very important for our emotions because it helps defend against both anxiety and depression.”  Integrative Psychiatry </a:t>
            </a:r>
            <a:endParaRPr lang="en-US" sz="3200" dirty="0"/>
          </a:p>
        </p:txBody>
      </p:sp>
    </p:spTree>
    <p:extLst>
      <p:ext uri="{BB962C8B-B14F-4D97-AF65-F5344CB8AC3E}">
        <p14:creationId xmlns:p14="http://schemas.microsoft.com/office/powerpoint/2010/main" val="3413775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019800" cy="761999"/>
          </a:xfrm>
        </p:spPr>
        <p:txBody>
          <a:bodyPr/>
          <a:lstStyle/>
          <a:p>
            <a:r>
              <a:rPr lang="en-US" dirty="0" smtClean="0"/>
              <a:t>        </a:t>
            </a:r>
            <a:r>
              <a:rPr lang="en-US" b="1" i="1" u="sng" dirty="0" smtClean="0">
                <a:solidFill>
                  <a:srgbClr val="00B050"/>
                </a:solidFill>
              </a:rPr>
              <a:t>Seattle Depression</a:t>
            </a:r>
            <a:endParaRPr lang="en-US" b="1" i="1" u="sng" dirty="0">
              <a:solidFill>
                <a:srgbClr val="00B050"/>
              </a:solidFill>
            </a:endParaRPr>
          </a:p>
        </p:txBody>
      </p:sp>
      <p:sp>
        <p:nvSpPr>
          <p:cNvPr id="3" name="Content Placeholder 2"/>
          <p:cNvSpPr>
            <a:spLocks noGrp="1"/>
          </p:cNvSpPr>
          <p:nvPr>
            <p:ph sz="half" idx="1"/>
          </p:nvPr>
        </p:nvSpPr>
        <p:spPr>
          <a:xfrm>
            <a:off x="0" y="660400"/>
            <a:ext cx="6019800" cy="6197599"/>
          </a:xfrm>
        </p:spPr>
        <p:txBody>
          <a:bodyPr>
            <a:normAutofit/>
          </a:bodyPr>
          <a:lstStyle/>
          <a:p>
            <a:r>
              <a:rPr lang="en-US" smtClean="0"/>
              <a:t>“Seattle </a:t>
            </a:r>
            <a:r>
              <a:rPr lang="en-US" dirty="0" smtClean="0"/>
              <a:t>scores lots of gloomy points for being the northern most major city in the U.S., which means we have the least amount of daylight in the heart of winter. Combine that with it coinciding with the rainy season and you get fall and winter months when it rains on 20-23 of the 30-31 days and, according to the site, only get 28% of possible sunshine.</a:t>
            </a:r>
          </a:p>
          <a:p>
            <a:endParaRPr lang="en-US" dirty="0" smtClean="0"/>
          </a:p>
          <a:p>
            <a:r>
              <a:rPr lang="en-US" dirty="0" smtClean="0"/>
              <a:t>Seattle is only "out-depressed" by Anchorage, Alaska -- mainly because it's even colder and darker there in the winter.”  </a:t>
            </a:r>
            <a:r>
              <a:rPr lang="en-US" dirty="0" err="1" smtClean="0"/>
              <a:t>Komo</a:t>
            </a:r>
            <a:r>
              <a:rPr lang="en-US" dirty="0" smtClean="0"/>
              <a:t> News. com</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3935157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019800" cy="812799"/>
          </a:xfrm>
        </p:spPr>
        <p:txBody>
          <a:bodyPr/>
          <a:lstStyle/>
          <a:p>
            <a:r>
              <a:rPr lang="en-US" b="1" i="1" u="sng" dirty="0" smtClean="0">
                <a:solidFill>
                  <a:srgbClr val="FFC000"/>
                </a:solidFill>
              </a:rPr>
              <a:t>Sunshine Makes  Happy</a:t>
            </a:r>
            <a:endParaRPr lang="en-US" b="1" i="1" u="sng" dirty="0">
              <a:solidFill>
                <a:srgbClr val="FFC000"/>
              </a:solidFill>
            </a:endParaRPr>
          </a:p>
        </p:txBody>
      </p:sp>
      <p:sp>
        <p:nvSpPr>
          <p:cNvPr id="3" name="Content Placeholder 2"/>
          <p:cNvSpPr>
            <a:spLocks noGrp="1"/>
          </p:cNvSpPr>
          <p:nvPr>
            <p:ph sz="half" idx="1"/>
          </p:nvPr>
        </p:nvSpPr>
        <p:spPr>
          <a:xfrm>
            <a:off x="0" y="660400"/>
            <a:ext cx="6019800" cy="6197599"/>
          </a:xfrm>
        </p:spPr>
        <p:txBody>
          <a:bodyPr>
            <a:normAutofit lnSpcReduction="10000"/>
          </a:bodyPr>
          <a:lstStyle/>
          <a:p>
            <a:r>
              <a:rPr lang="en-US" dirty="0" smtClean="0"/>
              <a:t>“I must become acquainted with myself, I must be a learner always as to how to take care of this building, the body God has given me, that I may preserve it in the very best condition of health. I must eat those things which will be for my very best good physically, and I must take special care to have my clothing such as will conduce to a healthful circulation of the blood. I must not deprive myself of exercise and air. I must get all the sunlight that it is possible for me to obtain. I must have wisdom to be a faithful guardian of my body.”  CD, pg. 302</a:t>
            </a:r>
            <a:endParaRPr lang="en-US" dirty="0"/>
          </a:p>
        </p:txBody>
      </p:sp>
      <p:pic>
        <p:nvPicPr>
          <p:cNvPr id="5" name="Content Placeholder 4"/>
          <p:cNvPicPr>
            <a:picLocks noGrp="1" noChangeAspect="1"/>
          </p:cNvPicPr>
          <p:nvPr>
            <p:ph sz="half" idx="2"/>
          </p:nvPr>
        </p:nvPicPr>
        <p:blipFill>
          <a:blip r:embed="rId2"/>
          <a:stretch>
            <a:fillRect/>
          </a:stretch>
        </p:blipFill>
        <p:spPr>
          <a:xfrm>
            <a:off x="6019801" y="0"/>
            <a:ext cx="6172200" cy="6858000"/>
          </a:xfrm>
          <a:prstGeom prst="rect">
            <a:avLst/>
          </a:prstGeom>
        </p:spPr>
      </p:pic>
    </p:spTree>
    <p:extLst>
      <p:ext uri="{BB962C8B-B14F-4D97-AF65-F5344CB8AC3E}">
        <p14:creationId xmlns:p14="http://schemas.microsoft.com/office/powerpoint/2010/main" val="287547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1353800" cy="800099"/>
          </a:xfrm>
        </p:spPr>
        <p:txBody>
          <a:bodyPr/>
          <a:lstStyle/>
          <a:p>
            <a:r>
              <a:rPr lang="en-US" dirty="0" smtClean="0"/>
              <a:t>                             </a:t>
            </a:r>
            <a:r>
              <a:rPr lang="en-US" b="1" i="1" u="sng" dirty="0" smtClean="0">
                <a:solidFill>
                  <a:srgbClr val="FF0000"/>
                </a:solidFill>
                <a:latin typeface="Algerian" panose="04020705040A02060702" pitchFamily="82" charset="0"/>
              </a:rPr>
              <a:t>Vitamin 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85800"/>
            <a:ext cx="11353800" cy="6172200"/>
          </a:xfrm>
        </p:spPr>
        <p:txBody>
          <a:bodyPr>
            <a:normAutofit/>
          </a:bodyPr>
          <a:lstStyle/>
          <a:p>
            <a:r>
              <a:rPr lang="en-US" sz="4200" dirty="0"/>
              <a:t>When natural sunlight hits the skin it triggers the body’s production of vitamin D. Vitamin D is also known as “the sunshine vitamin.” It is a crucial ingredient for overall health; protects against inflammation, lowers high blood pressure, helps muscles, improves brain function and may even protect against </a:t>
            </a:r>
            <a:r>
              <a:rPr lang="en-US" sz="4200" dirty="0" smtClean="0"/>
              <a:t>cancer. Low </a:t>
            </a:r>
            <a:r>
              <a:rPr lang="en-US" sz="4200" dirty="0"/>
              <a:t>levels of vitamin D can cause heart disease, prostate cancer and dementia. </a:t>
            </a:r>
          </a:p>
          <a:p>
            <a:endParaRPr lang="en-US" sz="4200" dirty="0"/>
          </a:p>
        </p:txBody>
      </p:sp>
    </p:spTree>
    <p:extLst>
      <p:ext uri="{BB962C8B-B14F-4D97-AF65-F5344CB8AC3E}">
        <p14:creationId xmlns:p14="http://schemas.microsoft.com/office/powerpoint/2010/main" val="3408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400799" cy="6858000"/>
          </a:xfrm>
          <a:prstGeom prst="rect">
            <a:avLst/>
          </a:prstGeom>
        </p:spPr>
      </p:pic>
      <p:sp>
        <p:nvSpPr>
          <p:cNvPr id="4" name="Content Placeholder 3"/>
          <p:cNvSpPr>
            <a:spLocks noGrp="1"/>
          </p:cNvSpPr>
          <p:nvPr>
            <p:ph sz="half" idx="2"/>
          </p:nvPr>
        </p:nvSpPr>
        <p:spPr>
          <a:xfrm>
            <a:off x="6172200" y="0"/>
            <a:ext cx="6019800" cy="6857999"/>
          </a:xfrm>
        </p:spPr>
        <p:txBody>
          <a:bodyPr>
            <a:normAutofit lnSpcReduction="10000"/>
          </a:bodyPr>
          <a:lstStyle/>
          <a:p>
            <a:r>
              <a:rPr lang="en-US" sz="3200" dirty="0" smtClean="0"/>
              <a:t>“It’s </a:t>
            </a:r>
            <a:r>
              <a:rPr lang="en-US" sz="3200" dirty="0"/>
              <a:t>no secret that vitamin D is a crucial ingredient for overall health, glowing skin, and strong bones, but most people don’t get enough of this fat-soluble vitamin that helps muscles, heart, lungs, and brain function </a:t>
            </a:r>
            <a:r>
              <a:rPr lang="en-US" sz="3200" dirty="0" smtClean="0"/>
              <a:t>properly. Research </a:t>
            </a:r>
            <a:r>
              <a:rPr lang="en-US" sz="3200" dirty="0"/>
              <a:t>has shown that 3/4 of U.S. teens and adults are “D-</a:t>
            </a:r>
            <a:r>
              <a:rPr lang="en-US" sz="3200" dirty="0" err="1"/>
              <a:t>ficient</a:t>
            </a:r>
            <a:r>
              <a:rPr lang="en-US" sz="3200" dirty="0"/>
              <a:t>.” This is a scary number, considering the number of health woes the lack of the vitamin has been linked to: Obesity, cancer, heart disease, diabetes, and certain autoimmune diseases, to name a few</a:t>
            </a:r>
            <a:r>
              <a:rPr lang="en-US" sz="3200" dirty="0" smtClean="0"/>
              <a:t>.”  Active Times</a:t>
            </a:r>
            <a:endParaRPr lang="en-US" sz="3200" dirty="0"/>
          </a:p>
          <a:p>
            <a:endParaRPr lang="en-US" dirty="0"/>
          </a:p>
        </p:txBody>
      </p:sp>
    </p:spTree>
    <p:extLst>
      <p:ext uri="{BB962C8B-B14F-4D97-AF65-F5344CB8AC3E}">
        <p14:creationId xmlns:p14="http://schemas.microsoft.com/office/powerpoint/2010/main" val="1470906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2060</Words>
  <Application>Microsoft Office PowerPoint</Application>
  <PresentationFormat>Widescreen</PresentationFormat>
  <Paragraphs>55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Algerian</vt:lpstr>
      <vt:lpstr>Arial</vt:lpstr>
      <vt:lpstr>Calibri</vt:lpstr>
      <vt:lpstr>Calibri Light</vt:lpstr>
      <vt:lpstr>Office Theme</vt:lpstr>
      <vt:lpstr>The Right Arm, pt. 6</vt:lpstr>
      <vt:lpstr>                        Get Some Sunshine!!</vt:lpstr>
      <vt:lpstr>                          Very Important!</vt:lpstr>
      <vt:lpstr>        Sunshine-One of the 8 Natural Laws</vt:lpstr>
      <vt:lpstr>                                Serotonin</vt:lpstr>
      <vt:lpstr>        Seattle Depression</vt:lpstr>
      <vt:lpstr>Sunshine Makes  Happy</vt:lpstr>
      <vt:lpstr>                             Vitamin D</vt:lpstr>
      <vt:lpstr>                  </vt:lpstr>
      <vt:lpstr>                        Produces Insulin</vt:lpstr>
      <vt:lpstr>                     Powerful Antidote!</vt:lpstr>
      <vt:lpstr>           What about Skin Cancer?</vt:lpstr>
      <vt:lpstr>                             High Fat Diet</vt:lpstr>
      <vt:lpstr>        High Fat Diet Main Cause for Skin Cancer- Not These</vt:lpstr>
      <vt:lpstr>                                </vt:lpstr>
      <vt:lpstr>                       Dairy and Processed Foods!</vt:lpstr>
      <vt:lpstr>             Processed foods full of Saturated Fats</vt:lpstr>
      <vt:lpstr>                              Watch Out!</vt:lpstr>
      <vt:lpstr>      Healer of All Maladies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Sunshine</dc:title>
  <dc:creator>All Public</dc:creator>
  <cp:lastModifiedBy>All Public</cp:lastModifiedBy>
  <cp:revision>20</cp:revision>
  <dcterms:created xsi:type="dcterms:W3CDTF">2018-09-05T18:45:00Z</dcterms:created>
  <dcterms:modified xsi:type="dcterms:W3CDTF">2018-11-28T19:58:24Z</dcterms:modified>
</cp:coreProperties>
</file>