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41" d="100"/>
          <a:sy n="41" d="100"/>
        </p:scale>
        <p:origin x="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29T17:57:16.585" idx="1">
    <p:pos x="7680" y="0"/>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4/28/2018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4/28/2018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3a">
            <a:hlinkClick r:id="" action="ppaction://media"/>
            <a:extLst>
              <a:ext uri="{FF2B5EF4-FFF2-40B4-BE49-F238E27FC236}">
                <a16:creationId xmlns:a16="http://schemas.microsoft.com/office/drawing/2014/main" id="{B8A49469-3071-4455-8179-E3DB7CADC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9139" y="1094643"/>
            <a:ext cx="609600" cy="609600"/>
          </a:xfrm>
          <a:prstGeom prst="rect">
            <a:avLst/>
          </a:prstGeom>
        </p:spPr>
      </p:pic>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5"/>
          <a:srcRect b="3396"/>
          <a:stretch/>
        </p:blipFill>
        <p:spPr>
          <a:xfrm>
            <a:off x="0" y="13311"/>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13:</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524000" y="3679826"/>
            <a:ext cx="9144000" cy="1655762"/>
          </a:xfrm>
        </p:spPr>
        <p:txBody>
          <a:bodyPr>
            <a:normAutofit/>
          </a:bodyPr>
          <a:lstStyle/>
          <a:p>
            <a:r>
              <a:rPr lang="en-US" sz="4000" dirty="0">
                <a:solidFill>
                  <a:schemeClr val="bg1"/>
                </a:solidFill>
              </a:rPr>
              <a:t>Vietnam, Why Did We Go?</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8EED70-0856-4D45-95F1-5FB6954A330A}"/>
              </a:ext>
            </a:extLst>
          </p:cNvPr>
          <p:cNvSpPr txBox="1"/>
          <p:nvPr/>
        </p:nvSpPr>
        <p:spPr>
          <a:xfrm>
            <a:off x="0" y="243512"/>
            <a:ext cx="5573329" cy="6370975"/>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C000"/>
                </a:solidFill>
                <a:latin typeface="Book Antiqua" panose="02040602050305030304" pitchFamily="18" charset="0"/>
              </a:rPr>
              <a:t>In 1956 America pressures South Vietnam to reject elections which would result in Ho Chi Minh’s victory</a:t>
            </a:r>
          </a:p>
          <a:p>
            <a:pPr marL="285750" indent="-285750">
              <a:buFont typeface="Arial" panose="020B0604020202020204" pitchFamily="34" charset="0"/>
              <a:buChar char="•"/>
            </a:pPr>
            <a:endParaRPr lang="en-US" sz="2400" b="1" dirty="0">
              <a:solidFill>
                <a:srgbClr val="FFC000"/>
              </a:solidFill>
              <a:latin typeface="Book Antiqua" panose="02040602050305030304" pitchFamily="18" charset="0"/>
            </a:endParaRPr>
          </a:p>
          <a:p>
            <a:pPr marL="285750" indent="-285750">
              <a:buFont typeface="Arial" panose="020B0604020202020204" pitchFamily="34" charset="0"/>
              <a:buChar char="•"/>
            </a:pPr>
            <a:r>
              <a:rPr lang="en-US" sz="2400" b="1" dirty="0">
                <a:solidFill>
                  <a:srgbClr val="FFC000"/>
                </a:solidFill>
                <a:latin typeface="Book Antiqua" panose="02040602050305030304" pitchFamily="18" charset="0"/>
              </a:rPr>
              <a:t>The Cause? Cardinal Spellman (left) and Secretary of State (at that time) John Foster Dulles pressures South Vietnam do declare independence from North Vietnam</a:t>
            </a:r>
          </a:p>
          <a:p>
            <a:pPr marL="285750" indent="-285750">
              <a:buFont typeface="Arial" panose="020B0604020202020204" pitchFamily="34" charset="0"/>
              <a:buChar char="•"/>
            </a:pPr>
            <a:endParaRPr lang="en-US" sz="2400" b="1" dirty="0">
              <a:solidFill>
                <a:srgbClr val="FFC000"/>
              </a:solidFill>
              <a:latin typeface="Book Antiqua" panose="02040602050305030304" pitchFamily="18" charset="0"/>
            </a:endParaRPr>
          </a:p>
          <a:p>
            <a:pPr marL="285750" indent="-285750">
              <a:buFont typeface="Arial" panose="020B0604020202020204" pitchFamily="34" charset="0"/>
              <a:buChar char="•"/>
            </a:pPr>
            <a:r>
              <a:rPr lang="en-US" sz="2400" b="1" dirty="0">
                <a:solidFill>
                  <a:srgbClr val="FFC000"/>
                </a:solidFill>
                <a:latin typeface="Book Antiqua" panose="02040602050305030304" pitchFamily="18" charset="0"/>
              </a:rPr>
              <a:t>Instead Rome’s choice to rule the country is Ngo </a:t>
            </a:r>
            <a:r>
              <a:rPr lang="en-US" sz="2400" b="1" dirty="0" err="1">
                <a:solidFill>
                  <a:srgbClr val="FFC000"/>
                </a:solidFill>
                <a:latin typeface="Book Antiqua" panose="02040602050305030304" pitchFamily="18" charset="0"/>
              </a:rPr>
              <a:t>Dinh</a:t>
            </a:r>
            <a:r>
              <a:rPr lang="en-US" sz="2400" b="1" dirty="0">
                <a:solidFill>
                  <a:srgbClr val="FFC000"/>
                </a:solidFill>
                <a:latin typeface="Book Antiqua" panose="02040602050305030304" pitchFamily="18" charset="0"/>
              </a:rPr>
              <a:t> Diem (right), an anticommunist devout Catholic who enforces Catholic laws on Buddhists (monks burn themselves in protest)</a:t>
            </a:r>
          </a:p>
        </p:txBody>
      </p:sp>
      <p:sp>
        <p:nvSpPr>
          <p:cNvPr id="5" name="Rectangle 4">
            <a:extLst>
              <a:ext uri="{FF2B5EF4-FFF2-40B4-BE49-F238E27FC236}">
                <a16:creationId xmlns:a16="http://schemas.microsoft.com/office/drawing/2014/main" id="{0D7CC7B0-848A-4FE1-93DE-8AE4F6BD896B}"/>
              </a:ext>
            </a:extLst>
          </p:cNvPr>
          <p:cNvSpPr/>
          <p:nvPr/>
        </p:nvSpPr>
        <p:spPr>
          <a:xfrm>
            <a:off x="6428791" y="5537269"/>
            <a:ext cx="4813317" cy="1077218"/>
          </a:xfrm>
          <a:prstGeom prst="rect">
            <a:avLst/>
          </a:prstGeom>
        </p:spPr>
        <p:txBody>
          <a:bodyPr wrap="square">
            <a:spAutoFit/>
          </a:bodyPr>
          <a:lstStyle/>
          <a:p>
            <a:pPr algn="ctr"/>
            <a:r>
              <a:rPr lang="en-US" sz="3200" dirty="0">
                <a:solidFill>
                  <a:schemeClr val="bg1"/>
                </a:solidFill>
              </a:rPr>
              <a:t>Ngo </a:t>
            </a:r>
            <a:r>
              <a:rPr lang="en-US" sz="3200" dirty="0" err="1">
                <a:solidFill>
                  <a:schemeClr val="bg1"/>
                </a:solidFill>
              </a:rPr>
              <a:t>Dinh</a:t>
            </a:r>
            <a:r>
              <a:rPr lang="en-US" sz="3200" dirty="0">
                <a:solidFill>
                  <a:schemeClr val="bg1"/>
                </a:solidFill>
              </a:rPr>
              <a:t> Diem and Cardinal Spellman </a:t>
            </a:r>
          </a:p>
        </p:txBody>
      </p:sp>
      <p:pic>
        <p:nvPicPr>
          <p:cNvPr id="6" name="Picture 5">
            <a:extLst>
              <a:ext uri="{FF2B5EF4-FFF2-40B4-BE49-F238E27FC236}">
                <a16:creationId xmlns:a16="http://schemas.microsoft.com/office/drawing/2014/main" id="{27E6B899-B4F8-45F7-ADE5-26A82D2E3629}"/>
              </a:ext>
            </a:extLst>
          </p:cNvPr>
          <p:cNvPicPr>
            <a:picLocks noChangeAspect="1"/>
          </p:cNvPicPr>
          <p:nvPr/>
        </p:nvPicPr>
        <p:blipFill>
          <a:blip r:embed="rId2"/>
          <a:stretch>
            <a:fillRect/>
          </a:stretch>
        </p:blipFill>
        <p:spPr>
          <a:xfrm>
            <a:off x="5478901" y="0"/>
            <a:ext cx="6713099" cy="5292036"/>
          </a:xfrm>
          <a:prstGeom prst="rect">
            <a:avLst/>
          </a:prstGeom>
        </p:spPr>
      </p:pic>
    </p:spTree>
    <p:extLst>
      <p:ext uri="{BB962C8B-B14F-4D97-AF65-F5344CB8AC3E}">
        <p14:creationId xmlns:p14="http://schemas.microsoft.com/office/powerpoint/2010/main" val="160607097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4E58C-86DC-49EC-A5DC-1FB14590FF2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358E4FB-190E-4728-B505-AC57A582DF54}"/>
              </a:ext>
            </a:extLst>
          </p:cNvPr>
          <p:cNvSpPr txBox="1"/>
          <p:nvPr/>
        </p:nvSpPr>
        <p:spPr>
          <a:xfrm>
            <a:off x="8009921" y="5625554"/>
            <a:ext cx="3180999" cy="646331"/>
          </a:xfrm>
          <a:prstGeom prst="rect">
            <a:avLst/>
          </a:prstGeom>
          <a:noFill/>
        </p:spPr>
        <p:txBody>
          <a:bodyPr wrap="none" rtlCol="0">
            <a:spAutoFit/>
          </a:bodyPr>
          <a:lstStyle/>
          <a:p>
            <a:r>
              <a:rPr lang="en-US" sz="3600" b="1" u="sng" dirty="0"/>
              <a:t>Ngo </a:t>
            </a:r>
            <a:r>
              <a:rPr lang="en-US" sz="3600" b="1" u="sng" dirty="0" err="1"/>
              <a:t>Dinh</a:t>
            </a:r>
            <a:r>
              <a:rPr lang="en-US" sz="3600" b="1" u="sng" dirty="0"/>
              <a:t> Diem </a:t>
            </a:r>
          </a:p>
        </p:txBody>
      </p:sp>
      <p:sp>
        <p:nvSpPr>
          <p:cNvPr id="5" name="TextBox 4">
            <a:extLst>
              <a:ext uri="{FF2B5EF4-FFF2-40B4-BE49-F238E27FC236}">
                <a16:creationId xmlns:a16="http://schemas.microsoft.com/office/drawing/2014/main" id="{8AC8D21F-2D79-4038-BC0E-B82C3D1B67B8}"/>
              </a:ext>
            </a:extLst>
          </p:cNvPr>
          <p:cNvSpPr txBox="1"/>
          <p:nvPr/>
        </p:nvSpPr>
        <p:spPr>
          <a:xfrm>
            <a:off x="937846" y="2555631"/>
            <a:ext cx="6002216" cy="646331"/>
          </a:xfrm>
          <a:prstGeom prst="rect">
            <a:avLst/>
          </a:prstGeom>
          <a:noFill/>
        </p:spPr>
        <p:txBody>
          <a:bodyPr wrap="square" rtlCol="0">
            <a:spAutoFit/>
          </a:bodyPr>
          <a:lstStyle/>
          <a:p>
            <a:r>
              <a:rPr lang="en-US" sz="3600" b="1" i="1" dirty="0">
                <a:highlight>
                  <a:srgbClr val="FF0000"/>
                </a:highlight>
              </a:rPr>
              <a:t>Ngo </a:t>
            </a:r>
            <a:r>
              <a:rPr lang="en-US" sz="3600" b="1" i="1" dirty="0" err="1">
                <a:highlight>
                  <a:srgbClr val="FF0000"/>
                </a:highlight>
              </a:rPr>
              <a:t>Dinh</a:t>
            </a:r>
            <a:r>
              <a:rPr lang="en-US" sz="3600" b="1" i="1" dirty="0">
                <a:highlight>
                  <a:srgbClr val="FF0000"/>
                </a:highlight>
              </a:rPr>
              <a:t> Diem or No One!!!!</a:t>
            </a:r>
          </a:p>
        </p:txBody>
      </p:sp>
      <p:sp>
        <p:nvSpPr>
          <p:cNvPr id="6" name="TextBox 5">
            <a:extLst>
              <a:ext uri="{FF2B5EF4-FFF2-40B4-BE49-F238E27FC236}">
                <a16:creationId xmlns:a16="http://schemas.microsoft.com/office/drawing/2014/main" id="{F8E7F57A-BF3E-4FF5-8322-9526E4C306EC}"/>
              </a:ext>
            </a:extLst>
          </p:cNvPr>
          <p:cNvSpPr txBox="1"/>
          <p:nvPr/>
        </p:nvSpPr>
        <p:spPr>
          <a:xfrm>
            <a:off x="750276" y="586114"/>
            <a:ext cx="4759570" cy="1323439"/>
          </a:xfrm>
          <a:prstGeom prst="rect">
            <a:avLst/>
          </a:prstGeom>
          <a:noFill/>
        </p:spPr>
        <p:txBody>
          <a:bodyPr wrap="square" rtlCol="0">
            <a:spAutoFit/>
          </a:bodyPr>
          <a:lstStyle/>
          <a:p>
            <a:r>
              <a:rPr lang="en-US" sz="8000" b="1" dirty="0">
                <a:solidFill>
                  <a:srgbClr val="C00000"/>
                </a:solidFill>
                <a:latin typeface="Andalus" panose="02020603050405020304" pitchFamily="18" charset="-78"/>
                <a:cs typeface="Andalus" panose="02020603050405020304" pitchFamily="18" charset="-78"/>
              </a:rPr>
              <a:t>Rome</a:t>
            </a:r>
          </a:p>
        </p:txBody>
      </p:sp>
      <p:sp>
        <p:nvSpPr>
          <p:cNvPr id="7" name="TextBox 6">
            <a:extLst>
              <a:ext uri="{FF2B5EF4-FFF2-40B4-BE49-F238E27FC236}">
                <a16:creationId xmlns:a16="http://schemas.microsoft.com/office/drawing/2014/main" id="{714955B8-7957-4806-A5B6-193F342B98DE}"/>
              </a:ext>
            </a:extLst>
          </p:cNvPr>
          <p:cNvSpPr txBox="1"/>
          <p:nvPr/>
        </p:nvSpPr>
        <p:spPr>
          <a:xfrm>
            <a:off x="2591579" y="5625555"/>
            <a:ext cx="2600968" cy="646331"/>
          </a:xfrm>
          <a:prstGeom prst="rect">
            <a:avLst/>
          </a:prstGeom>
          <a:noFill/>
        </p:spPr>
        <p:txBody>
          <a:bodyPr wrap="none" rtlCol="0">
            <a:spAutoFit/>
          </a:bodyPr>
          <a:lstStyle/>
          <a:p>
            <a:r>
              <a:rPr lang="en-US" sz="3600" b="1" u="sng" dirty="0"/>
              <a:t>U.S. Officials</a:t>
            </a:r>
          </a:p>
        </p:txBody>
      </p:sp>
    </p:spTree>
    <p:extLst>
      <p:ext uri="{BB962C8B-B14F-4D97-AF65-F5344CB8AC3E}">
        <p14:creationId xmlns:p14="http://schemas.microsoft.com/office/powerpoint/2010/main" val="31966676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083DE-358A-42C0-AFE1-76F21B7B26FE}"/>
              </a:ext>
            </a:extLst>
          </p:cNvPr>
          <p:cNvPicPr>
            <a:picLocks noChangeAspect="1"/>
          </p:cNvPicPr>
          <p:nvPr/>
        </p:nvPicPr>
        <p:blipFill rotWithShape="1">
          <a:blip r:embed="rId2"/>
          <a:srcRect b="11579"/>
          <a:stretch/>
        </p:blipFill>
        <p:spPr>
          <a:xfrm>
            <a:off x="258590" y="0"/>
            <a:ext cx="5167993" cy="6858000"/>
          </a:xfrm>
          <a:prstGeom prst="rect">
            <a:avLst/>
          </a:prstGeom>
        </p:spPr>
      </p:pic>
      <p:sp>
        <p:nvSpPr>
          <p:cNvPr id="4" name="TextBox 3">
            <a:extLst>
              <a:ext uri="{FF2B5EF4-FFF2-40B4-BE49-F238E27FC236}">
                <a16:creationId xmlns:a16="http://schemas.microsoft.com/office/drawing/2014/main" id="{1704BADA-4204-4582-A07F-16FD30530F30}"/>
              </a:ext>
            </a:extLst>
          </p:cNvPr>
          <p:cNvSpPr txBox="1"/>
          <p:nvPr/>
        </p:nvSpPr>
        <p:spPr>
          <a:xfrm>
            <a:off x="5614149" y="0"/>
            <a:ext cx="6577849" cy="3046988"/>
          </a:xfrm>
          <a:prstGeom prst="rect">
            <a:avLst/>
          </a:prstGeom>
          <a:noFill/>
        </p:spPr>
        <p:txBody>
          <a:bodyPr wrap="square" rtlCol="0">
            <a:spAutoFit/>
          </a:bodyPr>
          <a:lstStyle/>
          <a:p>
            <a:r>
              <a:rPr lang="en-US" sz="3200" b="1" dirty="0"/>
              <a:t>Remember the Crusades??? This is Catholic Policy. And when Rome is able, she exercises this same policy upon friend and foe alike to achieve her ends. The ends justify the means is her favorite maxim.</a:t>
            </a:r>
          </a:p>
        </p:txBody>
      </p:sp>
      <p:pic>
        <p:nvPicPr>
          <p:cNvPr id="5" name="Picture 4">
            <a:extLst>
              <a:ext uri="{FF2B5EF4-FFF2-40B4-BE49-F238E27FC236}">
                <a16:creationId xmlns:a16="http://schemas.microsoft.com/office/drawing/2014/main" id="{530AEAE3-9F51-4A6D-B9C0-243C1C8E2A83}"/>
              </a:ext>
            </a:extLst>
          </p:cNvPr>
          <p:cNvPicPr>
            <a:picLocks noChangeAspect="1"/>
          </p:cNvPicPr>
          <p:nvPr/>
        </p:nvPicPr>
        <p:blipFill rotWithShape="1">
          <a:blip r:embed="rId3"/>
          <a:srcRect t="13130"/>
          <a:stretch/>
        </p:blipFill>
        <p:spPr>
          <a:xfrm>
            <a:off x="5614150" y="3046987"/>
            <a:ext cx="6577849" cy="3813735"/>
          </a:xfrm>
          <a:prstGeom prst="rect">
            <a:avLst/>
          </a:prstGeom>
        </p:spPr>
      </p:pic>
    </p:spTree>
    <p:extLst>
      <p:ext uri="{BB962C8B-B14F-4D97-AF65-F5344CB8AC3E}">
        <p14:creationId xmlns:p14="http://schemas.microsoft.com/office/powerpoint/2010/main" val="166652231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44D973-1BD1-409F-849E-A8C86EDF343A}"/>
              </a:ext>
            </a:extLst>
          </p:cNvPr>
          <p:cNvPicPr>
            <a:picLocks noChangeAspect="1"/>
          </p:cNvPicPr>
          <p:nvPr/>
        </p:nvPicPr>
        <p:blipFill>
          <a:blip r:embed="rId2"/>
          <a:stretch>
            <a:fillRect/>
          </a:stretch>
        </p:blipFill>
        <p:spPr>
          <a:xfrm>
            <a:off x="0" y="0"/>
            <a:ext cx="11644604" cy="6858000"/>
          </a:xfrm>
          <a:prstGeom prst="rect">
            <a:avLst/>
          </a:prstGeom>
        </p:spPr>
      </p:pic>
      <p:sp>
        <p:nvSpPr>
          <p:cNvPr id="3" name="TextBox 2">
            <a:extLst>
              <a:ext uri="{FF2B5EF4-FFF2-40B4-BE49-F238E27FC236}">
                <a16:creationId xmlns:a16="http://schemas.microsoft.com/office/drawing/2014/main" id="{17341C5B-D0A0-49E5-B9F6-2C81CE4409FE}"/>
              </a:ext>
            </a:extLst>
          </p:cNvPr>
          <p:cNvSpPr txBox="1"/>
          <p:nvPr/>
        </p:nvSpPr>
        <p:spPr>
          <a:xfrm>
            <a:off x="5205046" y="5042118"/>
            <a:ext cx="6986954" cy="1815882"/>
          </a:xfrm>
          <a:prstGeom prst="rect">
            <a:avLst/>
          </a:prstGeom>
          <a:noFill/>
        </p:spPr>
        <p:txBody>
          <a:bodyPr wrap="square" rtlCol="0">
            <a:spAutoFit/>
          </a:bodyPr>
          <a:lstStyle/>
          <a:p>
            <a:r>
              <a:rPr lang="en-US" sz="2800" dirty="0">
                <a:solidFill>
                  <a:schemeClr val="bg1"/>
                </a:solidFill>
                <a:highlight>
                  <a:srgbClr val="000000"/>
                </a:highlight>
              </a:rPr>
              <a:t>Rome had a desire to establish a  Catholic foothold in the mainly Buddhist, Hindu, and ancient Chinese religions which has made up most of the Asia mainland and pacific islands.</a:t>
            </a:r>
          </a:p>
        </p:txBody>
      </p:sp>
    </p:spTree>
    <p:extLst>
      <p:ext uri="{BB962C8B-B14F-4D97-AF65-F5344CB8AC3E}">
        <p14:creationId xmlns:p14="http://schemas.microsoft.com/office/powerpoint/2010/main" val="348235160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n old photo of a cat&#10;&#10;Description generated with high confidence">
            <a:extLst>
              <a:ext uri="{FF2B5EF4-FFF2-40B4-BE49-F238E27FC236}">
                <a16:creationId xmlns:a16="http://schemas.microsoft.com/office/drawing/2014/main" id="{59F95401-7213-4989-B8B8-6D307C0AD1F9}"/>
              </a:ext>
            </a:extLst>
          </p:cNvPr>
          <p:cNvPicPr>
            <a:picLocks noChangeAspect="1"/>
          </p:cNvPicPr>
          <p:nvPr/>
        </p:nvPicPr>
        <p:blipFill rotWithShape="1">
          <a:blip r:embed="rId2"/>
          <a:srcRect t="23336" r="-1" b="1207"/>
          <a:stretch/>
        </p:blipFill>
        <p:spPr>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picture containing indoor, wall&#10;&#10;Description generated with high confidence">
            <a:extLst>
              <a:ext uri="{FF2B5EF4-FFF2-40B4-BE49-F238E27FC236}">
                <a16:creationId xmlns:a16="http://schemas.microsoft.com/office/drawing/2014/main" id="{4317F233-9399-449A-8BAE-0EB008767A9D}"/>
              </a:ext>
            </a:extLst>
          </p:cNvPr>
          <p:cNvPicPr>
            <a:picLocks noChangeAspect="1"/>
          </p:cNvPicPr>
          <p:nvPr/>
        </p:nvPicPr>
        <p:blipFill rotWithShape="1">
          <a:blip r:embed="rId3"/>
          <a:srcRect l="13319" r="35069"/>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4" name="TextBox 3">
            <a:extLst>
              <a:ext uri="{FF2B5EF4-FFF2-40B4-BE49-F238E27FC236}">
                <a16:creationId xmlns:a16="http://schemas.microsoft.com/office/drawing/2014/main" id="{2680B24E-FE30-4941-8E8B-30CCA1B3417F}"/>
              </a:ext>
            </a:extLst>
          </p:cNvPr>
          <p:cNvSpPr txBox="1"/>
          <p:nvPr/>
        </p:nvSpPr>
        <p:spPr>
          <a:xfrm>
            <a:off x="187569" y="5981077"/>
            <a:ext cx="11816862" cy="584775"/>
          </a:xfrm>
          <a:prstGeom prst="rect">
            <a:avLst/>
          </a:prstGeom>
          <a:noFill/>
        </p:spPr>
        <p:txBody>
          <a:bodyPr wrap="square" rtlCol="0">
            <a:spAutoFit/>
          </a:bodyPr>
          <a:lstStyle/>
          <a:p>
            <a:r>
              <a:rPr lang="en-US" sz="3200" b="1" dirty="0">
                <a:solidFill>
                  <a:schemeClr val="bg1"/>
                </a:solidFill>
                <a:highlight>
                  <a:srgbClr val="000000"/>
                </a:highlight>
              </a:rPr>
              <a:t>Continuing the Counter Reformation: Convert to Catholicism or Die </a:t>
            </a:r>
          </a:p>
        </p:txBody>
      </p:sp>
    </p:spTree>
    <p:extLst>
      <p:ext uri="{BB962C8B-B14F-4D97-AF65-F5344CB8AC3E}">
        <p14:creationId xmlns:p14="http://schemas.microsoft.com/office/powerpoint/2010/main" val="286541631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907EB0-AEDD-4D4F-A4BB-6C11AF7398DC}"/>
              </a:ext>
            </a:extLst>
          </p:cNvPr>
          <p:cNvPicPr>
            <a:picLocks noChangeAspect="1"/>
          </p:cNvPicPr>
          <p:nvPr/>
        </p:nvPicPr>
        <p:blipFill>
          <a:blip r:embed="rId2"/>
          <a:stretch>
            <a:fillRect/>
          </a:stretch>
        </p:blipFill>
        <p:spPr>
          <a:xfrm>
            <a:off x="215777" y="0"/>
            <a:ext cx="4404349" cy="6889562"/>
          </a:xfrm>
          <a:prstGeom prst="rect">
            <a:avLst/>
          </a:prstGeom>
        </p:spPr>
      </p:pic>
      <p:sp>
        <p:nvSpPr>
          <p:cNvPr id="3" name="TextBox 2">
            <a:extLst>
              <a:ext uri="{FF2B5EF4-FFF2-40B4-BE49-F238E27FC236}">
                <a16:creationId xmlns:a16="http://schemas.microsoft.com/office/drawing/2014/main" id="{43CF1C19-016F-4EB7-AE99-9EE51B71BAB9}"/>
              </a:ext>
            </a:extLst>
          </p:cNvPr>
          <p:cNvSpPr txBox="1"/>
          <p:nvPr/>
        </p:nvSpPr>
        <p:spPr>
          <a:xfrm>
            <a:off x="4900247" y="1172306"/>
            <a:ext cx="6841515" cy="4524315"/>
          </a:xfrm>
          <a:prstGeom prst="rect">
            <a:avLst/>
          </a:prstGeom>
          <a:noFill/>
        </p:spPr>
        <p:txBody>
          <a:bodyPr wrap="square" rtlCol="0">
            <a:spAutoFit/>
          </a:bodyPr>
          <a:lstStyle/>
          <a:p>
            <a:r>
              <a:rPr lang="en-US" sz="3200" dirty="0">
                <a:solidFill>
                  <a:schemeClr val="bg1"/>
                </a:solidFill>
              </a:rPr>
              <a:t>“Vatican agents hatched and plotted the Vietnam war. American soldiers were serving the Vatican in their desperate struggle to survive the jungles, the hell of warfare, pain, death, and destruction. It was all engineered by the whore [of Revelation 17] and her Jesuits.” </a:t>
            </a:r>
            <a:r>
              <a:rPr lang="en-US" sz="3200" i="1" dirty="0">
                <a:solidFill>
                  <a:schemeClr val="bg1"/>
                </a:solidFill>
              </a:rPr>
              <a:t>Publishers </a:t>
            </a:r>
            <a:r>
              <a:rPr lang="en-US" sz="3200" i="1" dirty="0" err="1">
                <a:solidFill>
                  <a:schemeClr val="bg1"/>
                </a:solidFill>
              </a:rPr>
              <a:t>Foreward</a:t>
            </a:r>
            <a:r>
              <a:rPr lang="en-US" sz="3200" i="1" dirty="0">
                <a:solidFill>
                  <a:schemeClr val="bg1"/>
                </a:solidFill>
              </a:rPr>
              <a:t>, Vietnam, why did we go? p. 3</a:t>
            </a:r>
          </a:p>
        </p:txBody>
      </p:sp>
    </p:spTree>
    <p:extLst>
      <p:ext uri="{BB962C8B-B14F-4D97-AF65-F5344CB8AC3E}">
        <p14:creationId xmlns:p14="http://schemas.microsoft.com/office/powerpoint/2010/main" val="362695732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0896C0-E3BD-4791-98DF-C7A6544130F5}"/>
              </a:ext>
            </a:extLst>
          </p:cNvPr>
          <p:cNvPicPr>
            <a:picLocks noChangeAspect="1"/>
          </p:cNvPicPr>
          <p:nvPr/>
        </p:nvPicPr>
        <p:blipFill>
          <a:blip r:embed="rId2"/>
          <a:stretch>
            <a:fillRect/>
          </a:stretch>
        </p:blipFill>
        <p:spPr>
          <a:xfrm>
            <a:off x="1120417" y="0"/>
            <a:ext cx="9951166" cy="6858000"/>
          </a:xfrm>
          <a:prstGeom prst="rect">
            <a:avLst/>
          </a:prstGeom>
        </p:spPr>
      </p:pic>
    </p:spTree>
    <p:extLst>
      <p:ext uri="{BB962C8B-B14F-4D97-AF65-F5344CB8AC3E}">
        <p14:creationId xmlns:p14="http://schemas.microsoft.com/office/powerpoint/2010/main" val="3490719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DE692-57F9-4F9A-84AB-5B19CD4A907C}"/>
              </a:ext>
            </a:extLst>
          </p:cNvPr>
          <p:cNvPicPr>
            <a:picLocks noChangeAspect="1"/>
          </p:cNvPicPr>
          <p:nvPr/>
        </p:nvPicPr>
        <p:blipFill>
          <a:blip r:embed="rId2"/>
          <a:stretch>
            <a:fillRect/>
          </a:stretch>
        </p:blipFill>
        <p:spPr>
          <a:xfrm>
            <a:off x="0" y="0"/>
            <a:ext cx="9134455" cy="6858000"/>
          </a:xfrm>
          <a:prstGeom prst="rect">
            <a:avLst/>
          </a:prstGeom>
        </p:spPr>
      </p:pic>
      <p:pic>
        <p:nvPicPr>
          <p:cNvPr id="3" name="Picture 2">
            <a:extLst>
              <a:ext uri="{FF2B5EF4-FFF2-40B4-BE49-F238E27FC236}">
                <a16:creationId xmlns:a16="http://schemas.microsoft.com/office/drawing/2014/main" id="{830A6456-F74C-4111-980A-48C550028784}"/>
              </a:ext>
            </a:extLst>
          </p:cNvPr>
          <p:cNvPicPr>
            <a:picLocks noChangeAspect="1"/>
          </p:cNvPicPr>
          <p:nvPr/>
        </p:nvPicPr>
        <p:blipFill>
          <a:blip r:embed="rId3"/>
          <a:stretch>
            <a:fillRect/>
          </a:stretch>
        </p:blipFill>
        <p:spPr>
          <a:xfrm>
            <a:off x="7688121" y="0"/>
            <a:ext cx="4529470" cy="3429000"/>
          </a:xfrm>
          <a:prstGeom prst="rect">
            <a:avLst/>
          </a:prstGeom>
        </p:spPr>
      </p:pic>
      <p:pic>
        <p:nvPicPr>
          <p:cNvPr id="4" name="Picture 3">
            <a:extLst>
              <a:ext uri="{FF2B5EF4-FFF2-40B4-BE49-F238E27FC236}">
                <a16:creationId xmlns:a16="http://schemas.microsoft.com/office/drawing/2014/main" id="{5D4507AA-8AA0-49CC-976E-9CDFB82D0552}"/>
              </a:ext>
            </a:extLst>
          </p:cNvPr>
          <p:cNvPicPr>
            <a:picLocks noChangeAspect="1"/>
          </p:cNvPicPr>
          <p:nvPr/>
        </p:nvPicPr>
        <p:blipFill>
          <a:blip r:embed="rId4"/>
          <a:stretch>
            <a:fillRect/>
          </a:stretch>
        </p:blipFill>
        <p:spPr>
          <a:xfrm>
            <a:off x="7688121" y="3429000"/>
            <a:ext cx="4529470" cy="3429000"/>
          </a:xfrm>
          <a:prstGeom prst="rect">
            <a:avLst/>
          </a:prstGeom>
        </p:spPr>
      </p:pic>
    </p:spTree>
    <p:extLst>
      <p:ext uri="{BB962C8B-B14F-4D97-AF65-F5344CB8AC3E}">
        <p14:creationId xmlns:p14="http://schemas.microsoft.com/office/powerpoint/2010/main" val="17329507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7E803-148D-4091-9679-FFDBB84EC958}"/>
              </a:ext>
            </a:extLst>
          </p:cNvPr>
          <p:cNvPicPr>
            <a:picLocks noChangeAspect="1"/>
          </p:cNvPicPr>
          <p:nvPr/>
        </p:nvPicPr>
        <p:blipFill>
          <a:blip r:embed="rId2"/>
          <a:stretch>
            <a:fillRect/>
          </a:stretch>
        </p:blipFill>
        <p:spPr>
          <a:xfrm>
            <a:off x="181706" y="-1"/>
            <a:ext cx="5205313" cy="6858000"/>
          </a:xfrm>
          <a:prstGeom prst="rect">
            <a:avLst/>
          </a:prstGeom>
        </p:spPr>
      </p:pic>
      <p:sp>
        <p:nvSpPr>
          <p:cNvPr id="3" name="TextBox 2">
            <a:extLst>
              <a:ext uri="{FF2B5EF4-FFF2-40B4-BE49-F238E27FC236}">
                <a16:creationId xmlns:a16="http://schemas.microsoft.com/office/drawing/2014/main" id="{F77B5F65-040E-4184-ACEB-68442EAF4FB8}"/>
              </a:ext>
            </a:extLst>
          </p:cNvPr>
          <p:cNvSpPr txBox="1"/>
          <p:nvPr/>
        </p:nvSpPr>
        <p:spPr>
          <a:xfrm>
            <a:off x="5644927" y="151179"/>
            <a:ext cx="6541477" cy="6555641"/>
          </a:xfrm>
          <a:prstGeom prst="rect">
            <a:avLst/>
          </a:prstGeom>
          <a:noFill/>
        </p:spPr>
        <p:txBody>
          <a:bodyPr wrap="square" rtlCol="0">
            <a:spAutoFit/>
          </a:bodyPr>
          <a:lstStyle/>
          <a:p>
            <a:r>
              <a:rPr lang="en-US" sz="2800" b="1" dirty="0"/>
              <a:t>Issue (left)</a:t>
            </a:r>
            <a:r>
              <a:rPr lang="en-US" sz="2800" dirty="0"/>
              <a:t>: Aug. 4, 1955- (one year before the boycotted elections) “South Viet Nam’s Diem” [subtitled] </a:t>
            </a:r>
            <a:r>
              <a:rPr lang="en-US" sz="2800" i="1" dirty="0"/>
              <a:t>The hour is late, the odds are long. </a:t>
            </a:r>
          </a:p>
          <a:p>
            <a:endParaRPr lang="en-US" sz="2800" i="1" dirty="0"/>
          </a:p>
          <a:p>
            <a:r>
              <a:rPr lang="en-US" sz="2800" dirty="0"/>
              <a:t>They painted this Catholic puppet as a hero for South Vietnam, against Ho Chi Minh’s Northern Vietcong. Buddhism was persecuted and suffered greatly under his oppressive rule. Christians are not supposed to FORCE people to accept their religion. Christians are to win people to Christ, not kill them unless they comply. The Roman power is completely at odds with the teachings of the Bible</a:t>
            </a:r>
          </a:p>
        </p:txBody>
      </p:sp>
    </p:spTree>
    <p:extLst>
      <p:ext uri="{BB962C8B-B14F-4D97-AF65-F5344CB8AC3E}">
        <p14:creationId xmlns:p14="http://schemas.microsoft.com/office/powerpoint/2010/main" val="137574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405EB-B06D-4088-BCEA-5AD6FCCA48DC}"/>
              </a:ext>
            </a:extLst>
          </p:cNvPr>
          <p:cNvPicPr>
            <a:picLocks noChangeAspect="1"/>
          </p:cNvPicPr>
          <p:nvPr/>
        </p:nvPicPr>
        <p:blipFill>
          <a:blip r:embed="rId2"/>
          <a:stretch>
            <a:fillRect/>
          </a:stretch>
        </p:blipFill>
        <p:spPr>
          <a:xfrm>
            <a:off x="3399693" y="1"/>
            <a:ext cx="8792307" cy="6857999"/>
          </a:xfrm>
          <a:prstGeom prst="rect">
            <a:avLst/>
          </a:prstGeom>
        </p:spPr>
      </p:pic>
      <p:sp>
        <p:nvSpPr>
          <p:cNvPr id="3" name="TextBox 2">
            <a:extLst>
              <a:ext uri="{FF2B5EF4-FFF2-40B4-BE49-F238E27FC236}">
                <a16:creationId xmlns:a16="http://schemas.microsoft.com/office/drawing/2014/main" id="{7D42C430-1FED-4FC8-9EF9-3CEB9EA9194E}"/>
              </a:ext>
            </a:extLst>
          </p:cNvPr>
          <p:cNvSpPr txBox="1"/>
          <p:nvPr/>
        </p:nvSpPr>
        <p:spPr>
          <a:xfrm>
            <a:off x="0" y="181957"/>
            <a:ext cx="3399693" cy="6740307"/>
          </a:xfrm>
          <a:prstGeom prst="rect">
            <a:avLst/>
          </a:prstGeom>
          <a:noFill/>
        </p:spPr>
        <p:txBody>
          <a:bodyPr wrap="square" rtlCol="0">
            <a:spAutoFit/>
          </a:bodyPr>
          <a:lstStyle/>
          <a:p>
            <a:r>
              <a:rPr lang="en-US" sz="2800" dirty="0"/>
              <a:t>Even JFK played a role among others in Diem’s rise to power. However, as history shows, when Catholic JFK became president and refused to be obedient to Rome’s wishes by trying to destroy the Catholic Federal Reserve, Catholic CIA, and pull troops out of the</a:t>
            </a:r>
            <a:r>
              <a:rPr lang="en-US" sz="3200" dirty="0"/>
              <a:t> </a:t>
            </a:r>
            <a:r>
              <a:rPr lang="en-US" sz="2800" dirty="0"/>
              <a:t>Catholic Vietnam War, he was slain.</a:t>
            </a:r>
            <a:endParaRPr lang="en-US" sz="3200" dirty="0"/>
          </a:p>
        </p:txBody>
      </p:sp>
    </p:spTree>
    <p:extLst>
      <p:ext uri="{BB962C8B-B14F-4D97-AF65-F5344CB8AC3E}">
        <p14:creationId xmlns:p14="http://schemas.microsoft.com/office/powerpoint/2010/main" val="245394192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A6ABB6-B7C2-4FDC-8A6D-6185C092AFC8}"/>
              </a:ext>
            </a:extLst>
          </p:cNvPr>
          <p:cNvPicPr>
            <a:picLocks noChangeAspect="1"/>
          </p:cNvPicPr>
          <p:nvPr/>
        </p:nvPicPr>
        <p:blipFill rotWithShape="1">
          <a:blip r:embed="rId2"/>
          <a:srcRect l="7111" r="-1" b="-1"/>
          <a:stretch/>
        </p:blipFill>
        <p:spPr>
          <a:xfrm>
            <a:off x="20" y="10"/>
            <a:ext cx="12191980" cy="6857990"/>
          </a:xfrm>
          <a:prstGeom prst="rect">
            <a:avLst/>
          </a:prstGeom>
        </p:spPr>
      </p:pic>
    </p:spTree>
    <p:extLst>
      <p:ext uri="{BB962C8B-B14F-4D97-AF65-F5344CB8AC3E}">
        <p14:creationId xmlns:p14="http://schemas.microsoft.com/office/powerpoint/2010/main" val="379384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riding on the back of a truck&#10;&#10;Description generated with high confidence">
            <a:extLst>
              <a:ext uri="{FF2B5EF4-FFF2-40B4-BE49-F238E27FC236}">
                <a16:creationId xmlns:a16="http://schemas.microsoft.com/office/drawing/2014/main" id="{089C2AB8-3128-42F9-8384-320D622F0E4A}"/>
              </a:ext>
            </a:extLst>
          </p:cNvPr>
          <p:cNvPicPr>
            <a:picLocks noChangeAspect="1"/>
          </p:cNvPicPr>
          <p:nvPr/>
        </p:nvPicPr>
        <p:blipFill rotWithShape="1">
          <a:blip r:embed="rId2"/>
          <a:srcRect t="7589"/>
          <a:stretch/>
        </p:blipFill>
        <p:spPr>
          <a:xfrm>
            <a:off x="6095999" y="-681"/>
            <a:ext cx="6096001" cy="4253215"/>
          </a:xfrm>
          <a:prstGeom prst="rect">
            <a:avLst/>
          </a:prstGeom>
        </p:spPr>
      </p:pic>
      <p:pic>
        <p:nvPicPr>
          <p:cNvPr id="2" name="Picture 1" descr="A group of people standing in front of a crowd&#10;&#10;Description generated with very high confidence">
            <a:extLst>
              <a:ext uri="{FF2B5EF4-FFF2-40B4-BE49-F238E27FC236}">
                <a16:creationId xmlns:a16="http://schemas.microsoft.com/office/drawing/2014/main" id="{5A353843-175D-4DF5-BD93-C5CBEC212ADE}"/>
              </a:ext>
            </a:extLst>
          </p:cNvPr>
          <p:cNvPicPr>
            <a:picLocks noChangeAspect="1"/>
          </p:cNvPicPr>
          <p:nvPr/>
        </p:nvPicPr>
        <p:blipFill rotWithShape="1">
          <a:blip r:embed="rId3"/>
          <a:srcRect b="11697"/>
          <a:stretch/>
        </p:blipFill>
        <p:spPr>
          <a:xfrm>
            <a:off x="20" y="10"/>
            <a:ext cx="6095974" cy="4252522"/>
          </a:xfrm>
          <a:prstGeom prst="rect">
            <a:avLst/>
          </a:prstGeom>
        </p:spPr>
      </p:pic>
      <p:cxnSp>
        <p:nvCxnSpPr>
          <p:cNvPr id="15" name="Straight Connector 8">
            <a:extLst>
              <a:ext uri="{FF2B5EF4-FFF2-40B4-BE49-F238E27FC236}">
                <a16:creationId xmlns:a16="http://schemas.microsoft.com/office/drawing/2014/main" id="{EBAD6A72-88E8-42F7-88B9-CAF744536BE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0">
            <a:extLst>
              <a:ext uri="{FF2B5EF4-FFF2-40B4-BE49-F238E27FC236}">
                <a16:creationId xmlns:a16="http://schemas.microsoft.com/office/drawing/2014/main" id="{C800968E-0A99-46C4-A9B2-6A63AC66F4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F382AB-A6C5-4EB5-9F69-76C986A14B9B}"/>
              </a:ext>
            </a:extLst>
          </p:cNvPr>
          <p:cNvSpPr txBox="1"/>
          <p:nvPr/>
        </p:nvSpPr>
        <p:spPr>
          <a:xfrm>
            <a:off x="609601" y="4385066"/>
            <a:ext cx="10923638" cy="2472923"/>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200" kern="1200" dirty="0">
                <a:solidFill>
                  <a:schemeClr val="tx1"/>
                </a:solidFill>
                <a:latin typeface="+mj-lt"/>
                <a:ea typeface="+mj-ea"/>
                <a:cs typeface="+mj-cs"/>
              </a:rPr>
              <a:t>Buddhist’s protesting South Vietnam’s oppressive Roman Catholic President Ngo </a:t>
            </a:r>
            <a:r>
              <a:rPr lang="en-US" sz="4200" kern="1200" dirty="0" err="1">
                <a:solidFill>
                  <a:schemeClr val="tx1"/>
                </a:solidFill>
                <a:latin typeface="+mj-lt"/>
                <a:ea typeface="+mj-ea"/>
                <a:cs typeface="+mj-cs"/>
              </a:rPr>
              <a:t>Dinh</a:t>
            </a:r>
            <a:r>
              <a:rPr lang="en-US" sz="4200" kern="1200" dirty="0">
                <a:solidFill>
                  <a:schemeClr val="tx1"/>
                </a:solidFill>
                <a:latin typeface="+mj-lt"/>
                <a:ea typeface="+mj-ea"/>
                <a:cs typeface="+mj-cs"/>
              </a:rPr>
              <a:t> Diem (Many monk’s set themselves ablaze to refute the tyranny of Roman laws and enforcement/persecution of all other religions</a:t>
            </a:r>
          </a:p>
        </p:txBody>
      </p:sp>
    </p:spTree>
    <p:extLst>
      <p:ext uri="{BB962C8B-B14F-4D97-AF65-F5344CB8AC3E}">
        <p14:creationId xmlns:p14="http://schemas.microsoft.com/office/powerpoint/2010/main" val="4167694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D062-0855-4F3C-8D2A-91CB08DDD6D7}"/>
              </a:ext>
            </a:extLst>
          </p:cNvPr>
          <p:cNvPicPr>
            <a:picLocks noChangeAspect="1"/>
          </p:cNvPicPr>
          <p:nvPr/>
        </p:nvPicPr>
        <p:blipFill>
          <a:blip r:embed="rId2"/>
          <a:stretch>
            <a:fillRect/>
          </a:stretch>
        </p:blipFill>
        <p:spPr>
          <a:xfrm>
            <a:off x="0" y="0"/>
            <a:ext cx="6096000" cy="3429000"/>
          </a:xfrm>
          <a:prstGeom prst="rect">
            <a:avLst/>
          </a:prstGeom>
        </p:spPr>
      </p:pic>
      <p:pic>
        <p:nvPicPr>
          <p:cNvPr id="3" name="Picture 2">
            <a:extLst>
              <a:ext uri="{FF2B5EF4-FFF2-40B4-BE49-F238E27FC236}">
                <a16:creationId xmlns:a16="http://schemas.microsoft.com/office/drawing/2014/main" id="{6C2288A3-8DB8-4E57-91B8-DD65318A4AB2}"/>
              </a:ext>
            </a:extLst>
          </p:cNvPr>
          <p:cNvPicPr>
            <a:picLocks noChangeAspect="1"/>
          </p:cNvPicPr>
          <p:nvPr/>
        </p:nvPicPr>
        <p:blipFill>
          <a:blip r:embed="rId3"/>
          <a:stretch>
            <a:fillRect/>
          </a:stretch>
        </p:blipFill>
        <p:spPr>
          <a:xfrm>
            <a:off x="6095998" y="3433280"/>
            <a:ext cx="6096001" cy="3424720"/>
          </a:xfrm>
          <a:prstGeom prst="rect">
            <a:avLst/>
          </a:prstGeom>
        </p:spPr>
      </p:pic>
      <p:pic>
        <p:nvPicPr>
          <p:cNvPr id="4" name="Picture 3">
            <a:extLst>
              <a:ext uri="{FF2B5EF4-FFF2-40B4-BE49-F238E27FC236}">
                <a16:creationId xmlns:a16="http://schemas.microsoft.com/office/drawing/2014/main" id="{300EE1B4-F871-438E-9617-144471ADFDD7}"/>
              </a:ext>
            </a:extLst>
          </p:cNvPr>
          <p:cNvPicPr>
            <a:picLocks noChangeAspect="1"/>
          </p:cNvPicPr>
          <p:nvPr/>
        </p:nvPicPr>
        <p:blipFill>
          <a:blip r:embed="rId4"/>
          <a:stretch>
            <a:fillRect/>
          </a:stretch>
        </p:blipFill>
        <p:spPr>
          <a:xfrm>
            <a:off x="6095998" y="0"/>
            <a:ext cx="6096002" cy="3424720"/>
          </a:xfrm>
          <a:prstGeom prst="rect">
            <a:avLst/>
          </a:prstGeom>
        </p:spPr>
      </p:pic>
      <p:pic>
        <p:nvPicPr>
          <p:cNvPr id="6" name="Picture 5">
            <a:extLst>
              <a:ext uri="{FF2B5EF4-FFF2-40B4-BE49-F238E27FC236}">
                <a16:creationId xmlns:a16="http://schemas.microsoft.com/office/drawing/2014/main" id="{C251D0C0-4001-4BCB-B15A-1B91F1EBDD43}"/>
              </a:ext>
            </a:extLst>
          </p:cNvPr>
          <p:cNvPicPr>
            <a:picLocks noChangeAspect="1"/>
          </p:cNvPicPr>
          <p:nvPr/>
        </p:nvPicPr>
        <p:blipFill>
          <a:blip r:embed="rId5"/>
          <a:stretch>
            <a:fillRect/>
          </a:stretch>
        </p:blipFill>
        <p:spPr>
          <a:xfrm>
            <a:off x="0" y="3424720"/>
            <a:ext cx="6095998" cy="3424720"/>
          </a:xfrm>
          <a:prstGeom prst="rect">
            <a:avLst/>
          </a:prstGeom>
        </p:spPr>
      </p:pic>
    </p:spTree>
    <p:extLst>
      <p:ext uri="{BB962C8B-B14F-4D97-AF65-F5344CB8AC3E}">
        <p14:creationId xmlns:p14="http://schemas.microsoft.com/office/powerpoint/2010/main" val="152281648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0D580A-5E2E-4246-82A7-C0FB99D76E58}"/>
              </a:ext>
            </a:extLst>
          </p:cNvPr>
          <p:cNvPicPr>
            <a:picLocks noChangeAspect="1"/>
          </p:cNvPicPr>
          <p:nvPr/>
        </p:nvPicPr>
        <p:blipFill rotWithShape="1">
          <a:blip r:embed="rId2"/>
          <a:srcRect t="4532" b="15681"/>
          <a:stretch/>
        </p:blipFill>
        <p:spPr>
          <a:xfrm>
            <a:off x="20" y="10"/>
            <a:ext cx="12191980" cy="6857990"/>
          </a:xfrm>
          <a:prstGeom prst="rect">
            <a:avLst/>
          </a:prstGeom>
        </p:spPr>
      </p:pic>
    </p:spTree>
    <p:extLst>
      <p:ext uri="{BB962C8B-B14F-4D97-AF65-F5344CB8AC3E}">
        <p14:creationId xmlns:p14="http://schemas.microsoft.com/office/powerpoint/2010/main" val="322452256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7074D-193A-4AC3-8439-D01DB3E35F4D}"/>
              </a:ext>
            </a:extLst>
          </p:cNvPr>
          <p:cNvPicPr>
            <a:picLocks noChangeAspect="1"/>
          </p:cNvPicPr>
          <p:nvPr/>
        </p:nvPicPr>
        <p:blipFill>
          <a:blip r:embed="rId2"/>
          <a:stretch>
            <a:fillRect/>
          </a:stretch>
        </p:blipFill>
        <p:spPr>
          <a:xfrm>
            <a:off x="7443420" y="625512"/>
            <a:ext cx="4373441" cy="5606976"/>
          </a:xfrm>
          <a:prstGeom prst="rect">
            <a:avLst/>
          </a:prstGeom>
        </p:spPr>
      </p:pic>
      <p:sp>
        <p:nvSpPr>
          <p:cNvPr id="3" name="TextBox 2">
            <a:extLst>
              <a:ext uri="{FF2B5EF4-FFF2-40B4-BE49-F238E27FC236}">
                <a16:creationId xmlns:a16="http://schemas.microsoft.com/office/drawing/2014/main" id="{DD620CF2-D4C3-4D1D-932C-1B72CC5BB1B1}"/>
              </a:ext>
            </a:extLst>
          </p:cNvPr>
          <p:cNvSpPr txBox="1"/>
          <p:nvPr/>
        </p:nvSpPr>
        <p:spPr>
          <a:xfrm>
            <a:off x="703384" y="1151453"/>
            <a:ext cx="6189785" cy="4985980"/>
          </a:xfrm>
          <a:prstGeom prst="rect">
            <a:avLst/>
          </a:prstGeom>
          <a:noFill/>
        </p:spPr>
        <p:txBody>
          <a:bodyPr wrap="square" rtlCol="0">
            <a:spAutoFit/>
          </a:bodyPr>
          <a:lstStyle/>
          <a:p>
            <a:r>
              <a:rPr lang="en-US" sz="2800" dirty="0">
                <a:solidFill>
                  <a:srgbClr val="FF0000"/>
                </a:solidFill>
              </a:rPr>
              <a:t>Dictatorial powers of President Diem included:</a:t>
            </a:r>
          </a:p>
          <a:p>
            <a:endParaRPr lang="en-US" sz="2800" dirty="0">
              <a:solidFill>
                <a:srgbClr val="FF0000"/>
              </a:solidFill>
            </a:endParaRPr>
          </a:p>
          <a:p>
            <a:r>
              <a:rPr lang="en-US" sz="2800" dirty="0">
                <a:solidFill>
                  <a:srgbClr val="FF0000"/>
                </a:solidFill>
              </a:rPr>
              <a:t>-May decree a temporary suspension of civil liberties to meet the demands of </a:t>
            </a:r>
            <a:r>
              <a:rPr lang="en-US" sz="2800" b="1" u="sng" dirty="0">
                <a:solidFill>
                  <a:srgbClr val="FF0000"/>
                </a:solidFill>
              </a:rPr>
              <a:t>public security.—this policy was maintained indefinitely.</a:t>
            </a:r>
          </a:p>
          <a:p>
            <a:endParaRPr lang="en-US" sz="2800" dirty="0">
              <a:solidFill>
                <a:srgbClr val="FF0000"/>
              </a:solidFill>
            </a:endParaRPr>
          </a:p>
          <a:p>
            <a:pPr marL="342900" indent="-342900">
              <a:buAutoNum type="arabicPeriod"/>
            </a:pPr>
            <a:endParaRPr lang="en-US" dirty="0">
              <a:solidFill>
                <a:srgbClr val="FF0000"/>
              </a:solidFill>
            </a:endParaRPr>
          </a:p>
          <a:p>
            <a:pPr marL="342900" indent="-342900">
              <a:buAutoNum type="arabicPeriod"/>
            </a:pPr>
            <a:endParaRPr lang="en-US" dirty="0">
              <a:solidFill>
                <a:srgbClr val="FF0000"/>
              </a:solidFill>
            </a:endParaRPr>
          </a:p>
          <a:p>
            <a:r>
              <a:rPr lang="en-US" sz="4000" b="1" dirty="0">
                <a:solidFill>
                  <a:srgbClr val="7030A0"/>
                </a:solidFill>
              </a:rPr>
              <a:t>Sound Familiar???</a:t>
            </a:r>
          </a:p>
          <a:p>
            <a:pPr marL="342900" indent="-342900">
              <a:buAutoNum type="arabicPeriod"/>
            </a:pPr>
            <a:endParaRPr lang="en-US" dirty="0">
              <a:solidFill>
                <a:srgbClr val="FF0000"/>
              </a:solidFill>
            </a:endParaRPr>
          </a:p>
        </p:txBody>
      </p:sp>
    </p:spTree>
    <p:extLst>
      <p:ext uri="{BB962C8B-B14F-4D97-AF65-F5344CB8AC3E}">
        <p14:creationId xmlns:p14="http://schemas.microsoft.com/office/powerpoint/2010/main" val="929778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B3AF2-F6B9-4B1A-8B1A-883C5C6F599D}"/>
              </a:ext>
            </a:extLst>
          </p:cNvPr>
          <p:cNvPicPr>
            <a:picLocks noChangeAspect="1"/>
          </p:cNvPicPr>
          <p:nvPr/>
        </p:nvPicPr>
        <p:blipFill rotWithShape="1">
          <a:blip r:embed="rId2"/>
          <a:srcRect t="6241" b="6241"/>
          <a:stretch/>
        </p:blipFill>
        <p:spPr>
          <a:xfrm>
            <a:off x="2874672" y="891284"/>
            <a:ext cx="3134664" cy="3580199"/>
          </a:xfrm>
          <a:prstGeom prst="rect">
            <a:avLst/>
          </a:prstGeom>
        </p:spPr>
      </p:pic>
      <p:pic>
        <p:nvPicPr>
          <p:cNvPr id="3" name="Picture 2">
            <a:extLst>
              <a:ext uri="{FF2B5EF4-FFF2-40B4-BE49-F238E27FC236}">
                <a16:creationId xmlns:a16="http://schemas.microsoft.com/office/drawing/2014/main" id="{D98F44D9-8008-43A4-833C-17B4DBFEF0F6}"/>
              </a:ext>
            </a:extLst>
          </p:cNvPr>
          <p:cNvPicPr>
            <a:picLocks noChangeAspect="1"/>
          </p:cNvPicPr>
          <p:nvPr/>
        </p:nvPicPr>
        <p:blipFill>
          <a:blip r:embed="rId3"/>
          <a:stretch>
            <a:fillRect/>
          </a:stretch>
        </p:blipFill>
        <p:spPr>
          <a:xfrm>
            <a:off x="0" y="891285"/>
            <a:ext cx="2961336" cy="3580199"/>
          </a:xfrm>
          <a:prstGeom prst="rect">
            <a:avLst/>
          </a:prstGeom>
        </p:spPr>
      </p:pic>
      <p:pic>
        <p:nvPicPr>
          <p:cNvPr id="4" name="Picture 3">
            <a:extLst>
              <a:ext uri="{FF2B5EF4-FFF2-40B4-BE49-F238E27FC236}">
                <a16:creationId xmlns:a16="http://schemas.microsoft.com/office/drawing/2014/main" id="{DB1182AF-A1F4-42C3-81D9-CB2A63EC7E9F}"/>
              </a:ext>
            </a:extLst>
          </p:cNvPr>
          <p:cNvPicPr>
            <a:picLocks noChangeAspect="1"/>
          </p:cNvPicPr>
          <p:nvPr/>
        </p:nvPicPr>
        <p:blipFill rotWithShape="1">
          <a:blip r:embed="rId4"/>
          <a:srcRect l="39481"/>
          <a:stretch/>
        </p:blipFill>
        <p:spPr>
          <a:xfrm>
            <a:off x="6139334" y="891284"/>
            <a:ext cx="2961336" cy="3580198"/>
          </a:xfrm>
          <a:prstGeom prst="rect">
            <a:avLst/>
          </a:prstGeom>
        </p:spPr>
      </p:pic>
      <p:pic>
        <p:nvPicPr>
          <p:cNvPr id="5" name="Picture 4">
            <a:extLst>
              <a:ext uri="{FF2B5EF4-FFF2-40B4-BE49-F238E27FC236}">
                <a16:creationId xmlns:a16="http://schemas.microsoft.com/office/drawing/2014/main" id="{A0B5A588-98BD-4BD1-B5CD-2E9CFA9D938D}"/>
              </a:ext>
            </a:extLst>
          </p:cNvPr>
          <p:cNvPicPr>
            <a:picLocks noChangeAspect="1"/>
          </p:cNvPicPr>
          <p:nvPr/>
        </p:nvPicPr>
        <p:blipFill rotWithShape="1">
          <a:blip r:embed="rId5"/>
          <a:srcRect t="6718" b="6720"/>
          <a:stretch/>
        </p:blipFill>
        <p:spPr>
          <a:xfrm>
            <a:off x="9066541" y="891286"/>
            <a:ext cx="3125459" cy="3580198"/>
          </a:xfrm>
          <a:prstGeom prst="rect">
            <a:avLst/>
          </a:prstGeom>
        </p:spPr>
      </p:pic>
      <p:sp>
        <p:nvSpPr>
          <p:cNvPr id="6" name="TextBox 5">
            <a:extLst>
              <a:ext uri="{FF2B5EF4-FFF2-40B4-BE49-F238E27FC236}">
                <a16:creationId xmlns:a16="http://schemas.microsoft.com/office/drawing/2014/main" id="{0B15858B-EDA5-490A-A7E6-C834F7FB2669}"/>
              </a:ext>
            </a:extLst>
          </p:cNvPr>
          <p:cNvSpPr txBox="1"/>
          <p:nvPr/>
        </p:nvSpPr>
        <p:spPr>
          <a:xfrm>
            <a:off x="1480668" y="-216710"/>
            <a:ext cx="8844088" cy="1107996"/>
          </a:xfrm>
          <a:prstGeom prst="rect">
            <a:avLst/>
          </a:prstGeom>
          <a:noFill/>
        </p:spPr>
        <p:txBody>
          <a:bodyPr wrap="none" rtlCol="0">
            <a:spAutoFit/>
          </a:bodyPr>
          <a:lstStyle/>
          <a:p>
            <a:r>
              <a:rPr lang="en-US" sz="6600" u="sng" dirty="0">
                <a:solidFill>
                  <a:srgbClr val="002060"/>
                </a:solidFill>
                <a:effectLst>
                  <a:outerShdw blurRad="38100" dist="38100" dir="2700000" algn="tl">
                    <a:srgbClr val="000000">
                      <a:alpha val="43137"/>
                    </a:srgbClr>
                  </a:outerShdw>
                </a:effectLst>
                <a:latin typeface="Britannic Bold" panose="020B0903060703020204" pitchFamily="34" charset="0"/>
              </a:rPr>
              <a:t>It’s the same playbook </a:t>
            </a:r>
          </a:p>
        </p:txBody>
      </p:sp>
      <p:sp>
        <p:nvSpPr>
          <p:cNvPr id="7" name="TextBox 6">
            <a:extLst>
              <a:ext uri="{FF2B5EF4-FFF2-40B4-BE49-F238E27FC236}">
                <a16:creationId xmlns:a16="http://schemas.microsoft.com/office/drawing/2014/main" id="{F5673CA8-8378-4031-A3AA-5AA10C9B333A}"/>
              </a:ext>
            </a:extLst>
          </p:cNvPr>
          <p:cNvSpPr txBox="1"/>
          <p:nvPr/>
        </p:nvSpPr>
        <p:spPr>
          <a:xfrm>
            <a:off x="-1" y="4529285"/>
            <a:ext cx="6096001" cy="2308324"/>
          </a:xfrm>
          <a:prstGeom prst="rect">
            <a:avLst/>
          </a:prstGeom>
          <a:noFill/>
        </p:spPr>
        <p:txBody>
          <a:bodyPr wrap="square" rtlCol="0">
            <a:spAutoFit/>
          </a:bodyPr>
          <a:lstStyle/>
          <a:p>
            <a:r>
              <a:rPr lang="en-US" sz="2400" b="1" u="sng" dirty="0"/>
              <a:t>Crisis: </a:t>
            </a:r>
            <a:r>
              <a:rPr lang="en-US" sz="2400" b="1" dirty="0"/>
              <a:t>Oklahoma City Bombing</a:t>
            </a:r>
          </a:p>
          <a:p>
            <a:r>
              <a:rPr lang="en-US" sz="2400" b="1" u="sng" dirty="0"/>
              <a:t>Result</a:t>
            </a:r>
            <a:r>
              <a:rPr lang="en-US" sz="2400" b="1" dirty="0"/>
              <a:t>: Antiterrorism and Effective Death Penalty Act of 1996 gives government the power to suspend civil liberties and rights for the purpose of maintaining security</a:t>
            </a:r>
          </a:p>
          <a:p>
            <a:r>
              <a:rPr lang="en-US" sz="2400" b="1" u="sng" dirty="0"/>
              <a:t>President</a:t>
            </a:r>
            <a:r>
              <a:rPr lang="en-US" sz="2400" b="1" dirty="0"/>
              <a:t>: Bill Clinton (Democrat)</a:t>
            </a:r>
          </a:p>
        </p:txBody>
      </p:sp>
      <p:sp>
        <p:nvSpPr>
          <p:cNvPr id="8" name="TextBox 7">
            <a:extLst>
              <a:ext uri="{FF2B5EF4-FFF2-40B4-BE49-F238E27FC236}">
                <a16:creationId xmlns:a16="http://schemas.microsoft.com/office/drawing/2014/main" id="{0F17AE44-0552-42B4-BD5C-92C4A6B668B5}"/>
              </a:ext>
            </a:extLst>
          </p:cNvPr>
          <p:cNvSpPr txBox="1"/>
          <p:nvPr/>
        </p:nvSpPr>
        <p:spPr>
          <a:xfrm>
            <a:off x="6096000" y="4840816"/>
            <a:ext cx="6096001" cy="1938992"/>
          </a:xfrm>
          <a:prstGeom prst="rect">
            <a:avLst/>
          </a:prstGeom>
          <a:noFill/>
        </p:spPr>
        <p:txBody>
          <a:bodyPr wrap="square" rtlCol="0">
            <a:spAutoFit/>
          </a:bodyPr>
          <a:lstStyle/>
          <a:p>
            <a:r>
              <a:rPr lang="en-US" sz="2400" b="1" u="sng" dirty="0"/>
              <a:t>Crisis: </a:t>
            </a:r>
            <a:r>
              <a:rPr lang="en-US" sz="2400" b="1" dirty="0"/>
              <a:t>September 11</a:t>
            </a:r>
            <a:r>
              <a:rPr lang="en-US" sz="2400" b="1" baseline="30000" dirty="0"/>
              <a:t>th</a:t>
            </a:r>
            <a:r>
              <a:rPr lang="en-US" sz="2400" b="1" dirty="0"/>
              <a:t> Terrorist Attacks</a:t>
            </a:r>
          </a:p>
          <a:p>
            <a:r>
              <a:rPr lang="en-US" sz="2400" b="1" u="sng" dirty="0"/>
              <a:t>Result: </a:t>
            </a:r>
            <a:r>
              <a:rPr lang="en-US" sz="2400" b="1" dirty="0"/>
              <a:t>Patriot Act gives government the power to suspend civil liberties and rights in order to maintain security</a:t>
            </a:r>
          </a:p>
          <a:p>
            <a:r>
              <a:rPr lang="en-US" sz="2400" b="1" u="sng" dirty="0"/>
              <a:t>President: </a:t>
            </a:r>
            <a:r>
              <a:rPr lang="en-US" sz="2400" b="1" dirty="0"/>
              <a:t>George W. Bush (Republican)</a:t>
            </a:r>
          </a:p>
        </p:txBody>
      </p:sp>
    </p:spTree>
    <p:extLst>
      <p:ext uri="{BB962C8B-B14F-4D97-AF65-F5344CB8AC3E}">
        <p14:creationId xmlns:p14="http://schemas.microsoft.com/office/powerpoint/2010/main" val="2254711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C0C927-0A84-4AC0-974C-928387DB3F71}"/>
              </a:ext>
            </a:extLst>
          </p:cNvPr>
          <p:cNvSpPr txBox="1"/>
          <p:nvPr/>
        </p:nvSpPr>
        <p:spPr>
          <a:xfrm>
            <a:off x="7867587" y="117231"/>
            <a:ext cx="2058705"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rPr>
              <a:t>Order 46</a:t>
            </a:r>
          </a:p>
        </p:txBody>
      </p:sp>
      <p:sp>
        <p:nvSpPr>
          <p:cNvPr id="3" name="TextBox 2">
            <a:extLst>
              <a:ext uri="{FF2B5EF4-FFF2-40B4-BE49-F238E27FC236}">
                <a16:creationId xmlns:a16="http://schemas.microsoft.com/office/drawing/2014/main" id="{0A67E57C-D1A3-474D-AF27-32995A386885}"/>
              </a:ext>
            </a:extLst>
          </p:cNvPr>
          <p:cNvSpPr txBox="1"/>
          <p:nvPr/>
        </p:nvSpPr>
        <p:spPr>
          <a:xfrm>
            <a:off x="5964321" y="719609"/>
            <a:ext cx="5767754" cy="2246769"/>
          </a:xfrm>
          <a:prstGeom prst="rect">
            <a:avLst/>
          </a:prstGeom>
          <a:noFill/>
        </p:spPr>
        <p:txBody>
          <a:bodyPr wrap="square" rtlCol="0">
            <a:spAutoFit/>
          </a:bodyPr>
          <a:lstStyle/>
          <a:p>
            <a:r>
              <a:rPr lang="en-US" sz="2800" dirty="0"/>
              <a:t>“Individuals considered dangerous to the national defense and common security may be confined by executive order to a concentration camp”—Vietnam, why did we go? P. 79</a:t>
            </a:r>
          </a:p>
        </p:txBody>
      </p:sp>
      <p:pic>
        <p:nvPicPr>
          <p:cNvPr id="4" name="Picture 3">
            <a:extLst>
              <a:ext uri="{FF2B5EF4-FFF2-40B4-BE49-F238E27FC236}">
                <a16:creationId xmlns:a16="http://schemas.microsoft.com/office/drawing/2014/main" id="{1B462CF3-B155-414E-9728-4FB9B608D67E}"/>
              </a:ext>
            </a:extLst>
          </p:cNvPr>
          <p:cNvPicPr>
            <a:picLocks noChangeAspect="1"/>
          </p:cNvPicPr>
          <p:nvPr/>
        </p:nvPicPr>
        <p:blipFill>
          <a:blip r:embed="rId2"/>
          <a:stretch>
            <a:fillRect/>
          </a:stretch>
        </p:blipFill>
        <p:spPr>
          <a:xfrm>
            <a:off x="797169" y="468923"/>
            <a:ext cx="4173416" cy="6294332"/>
          </a:xfrm>
          <a:prstGeom prst="rect">
            <a:avLst/>
          </a:prstGeom>
        </p:spPr>
      </p:pic>
      <p:pic>
        <p:nvPicPr>
          <p:cNvPr id="5" name="Picture 4">
            <a:extLst>
              <a:ext uri="{FF2B5EF4-FFF2-40B4-BE49-F238E27FC236}">
                <a16:creationId xmlns:a16="http://schemas.microsoft.com/office/drawing/2014/main" id="{007D679C-C196-4E12-85AF-626603A94A11}"/>
              </a:ext>
            </a:extLst>
          </p:cNvPr>
          <p:cNvPicPr>
            <a:picLocks noChangeAspect="1"/>
          </p:cNvPicPr>
          <p:nvPr/>
        </p:nvPicPr>
        <p:blipFill>
          <a:blip r:embed="rId3"/>
          <a:stretch>
            <a:fillRect/>
          </a:stretch>
        </p:blipFill>
        <p:spPr>
          <a:xfrm>
            <a:off x="5712624" y="2966378"/>
            <a:ext cx="5682207" cy="3891621"/>
          </a:xfrm>
          <a:prstGeom prst="rect">
            <a:avLst/>
          </a:prstGeom>
        </p:spPr>
      </p:pic>
    </p:spTree>
    <p:extLst>
      <p:ext uri="{BB962C8B-B14F-4D97-AF65-F5344CB8AC3E}">
        <p14:creationId xmlns:p14="http://schemas.microsoft.com/office/powerpoint/2010/main" val="1062653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3CD173-1E44-4946-93BC-F8A092627AA7}"/>
              </a:ext>
            </a:extLst>
          </p:cNvPr>
          <p:cNvSpPr txBox="1"/>
          <p:nvPr/>
        </p:nvSpPr>
        <p:spPr>
          <a:xfrm>
            <a:off x="375139" y="984738"/>
            <a:ext cx="5416062" cy="5632311"/>
          </a:xfrm>
          <a:prstGeom prst="rect">
            <a:avLst/>
          </a:prstGeom>
          <a:noFill/>
        </p:spPr>
        <p:txBody>
          <a:bodyPr wrap="square" rtlCol="0">
            <a:spAutoFit/>
          </a:bodyPr>
          <a:lstStyle/>
          <a:p>
            <a:r>
              <a:rPr lang="en-US" sz="2400" dirty="0"/>
              <a:t>Diem took the teaching of these popes literally. For instance, he firmly held, as Pope Pius IX declared in his </a:t>
            </a:r>
            <a:r>
              <a:rPr lang="en-US" sz="2400" i="1" dirty="0"/>
              <a:t>Syllabus of Errors, </a:t>
            </a:r>
            <a:r>
              <a:rPr lang="en-US" sz="2400" dirty="0"/>
              <a:t>“that it is an error to believe that: the church is not a true and perfect society.” For the Church to be perfect, the state must be integrated with her so that the two become as one, because quoting again Pius IX “it is an error to believe that: the Church ought to be separated from the State and the State from the Church” </a:t>
            </a:r>
            <a:r>
              <a:rPr lang="en-US" sz="2400" b="1" dirty="0"/>
              <a:t>a principle, which went totally against the Constitution of the U.S., his sponsor</a:t>
            </a:r>
            <a:r>
              <a:rPr lang="en-US" sz="2400" dirty="0"/>
              <a:t>.—Vietnam why did we go? P. 82-83</a:t>
            </a:r>
          </a:p>
        </p:txBody>
      </p:sp>
      <p:pic>
        <p:nvPicPr>
          <p:cNvPr id="3" name="Picture 2">
            <a:extLst>
              <a:ext uri="{FF2B5EF4-FFF2-40B4-BE49-F238E27FC236}">
                <a16:creationId xmlns:a16="http://schemas.microsoft.com/office/drawing/2014/main" id="{71266C30-9A41-4B92-B7A9-C5B4DF13A6D9}"/>
              </a:ext>
            </a:extLst>
          </p:cNvPr>
          <p:cNvPicPr>
            <a:picLocks noChangeAspect="1"/>
          </p:cNvPicPr>
          <p:nvPr/>
        </p:nvPicPr>
        <p:blipFill>
          <a:blip r:embed="rId2"/>
          <a:stretch>
            <a:fillRect/>
          </a:stretch>
        </p:blipFill>
        <p:spPr>
          <a:xfrm>
            <a:off x="6049109" y="1223962"/>
            <a:ext cx="6096000" cy="4410075"/>
          </a:xfrm>
          <a:prstGeom prst="rect">
            <a:avLst/>
          </a:prstGeom>
        </p:spPr>
      </p:pic>
    </p:spTree>
    <p:extLst>
      <p:ext uri="{BB962C8B-B14F-4D97-AF65-F5344CB8AC3E}">
        <p14:creationId xmlns:p14="http://schemas.microsoft.com/office/powerpoint/2010/main" val="29441020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D3F0C9-FB3A-4702-8C8A-44A7885BE424}"/>
              </a:ext>
            </a:extLst>
          </p:cNvPr>
          <p:cNvPicPr>
            <a:picLocks noChangeAspect="1"/>
          </p:cNvPicPr>
          <p:nvPr/>
        </p:nvPicPr>
        <p:blipFill>
          <a:blip r:embed="rId2"/>
          <a:stretch>
            <a:fillRect/>
          </a:stretch>
        </p:blipFill>
        <p:spPr>
          <a:xfrm>
            <a:off x="545673" y="25760"/>
            <a:ext cx="5164932" cy="6858000"/>
          </a:xfrm>
          <a:prstGeom prst="rect">
            <a:avLst/>
          </a:prstGeom>
        </p:spPr>
      </p:pic>
      <p:pic>
        <p:nvPicPr>
          <p:cNvPr id="7" name="Picture 6">
            <a:extLst>
              <a:ext uri="{FF2B5EF4-FFF2-40B4-BE49-F238E27FC236}">
                <a16:creationId xmlns:a16="http://schemas.microsoft.com/office/drawing/2014/main" id="{1424FE4A-C752-4237-8157-23C049DC2FD1}"/>
              </a:ext>
            </a:extLst>
          </p:cNvPr>
          <p:cNvPicPr>
            <a:picLocks noChangeAspect="1"/>
          </p:cNvPicPr>
          <p:nvPr/>
        </p:nvPicPr>
        <p:blipFill>
          <a:blip r:embed="rId3"/>
          <a:stretch>
            <a:fillRect/>
          </a:stretch>
        </p:blipFill>
        <p:spPr>
          <a:xfrm>
            <a:off x="6153150" y="90237"/>
            <a:ext cx="6038850" cy="3543300"/>
          </a:xfrm>
          <a:prstGeom prst="rect">
            <a:avLst/>
          </a:prstGeom>
        </p:spPr>
      </p:pic>
      <p:pic>
        <p:nvPicPr>
          <p:cNvPr id="8" name="Picture 7">
            <a:extLst>
              <a:ext uri="{FF2B5EF4-FFF2-40B4-BE49-F238E27FC236}">
                <a16:creationId xmlns:a16="http://schemas.microsoft.com/office/drawing/2014/main" id="{67929A5A-C6C7-4763-BBB0-196E8032CE9E}"/>
              </a:ext>
            </a:extLst>
          </p:cNvPr>
          <p:cNvPicPr>
            <a:picLocks noChangeAspect="1"/>
          </p:cNvPicPr>
          <p:nvPr/>
        </p:nvPicPr>
        <p:blipFill>
          <a:blip r:embed="rId4"/>
          <a:stretch>
            <a:fillRect/>
          </a:stretch>
        </p:blipFill>
        <p:spPr>
          <a:xfrm>
            <a:off x="6153151" y="3633536"/>
            <a:ext cx="6038850" cy="3250223"/>
          </a:xfrm>
          <a:prstGeom prst="rect">
            <a:avLst/>
          </a:prstGeom>
        </p:spPr>
      </p:pic>
    </p:spTree>
    <p:extLst>
      <p:ext uri="{BB962C8B-B14F-4D97-AF65-F5344CB8AC3E}">
        <p14:creationId xmlns:p14="http://schemas.microsoft.com/office/powerpoint/2010/main" val="329768365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A3B653-A73F-415B-AFFA-A753603F0200}"/>
              </a:ext>
            </a:extLst>
          </p:cNvPr>
          <p:cNvSpPr txBox="1"/>
          <p:nvPr/>
        </p:nvSpPr>
        <p:spPr>
          <a:xfrm>
            <a:off x="0" y="58845"/>
            <a:ext cx="4970585" cy="6740307"/>
          </a:xfrm>
          <a:prstGeom prst="rect">
            <a:avLst/>
          </a:prstGeom>
          <a:noFill/>
        </p:spPr>
        <p:txBody>
          <a:bodyPr wrap="square" rtlCol="0">
            <a:spAutoFit/>
          </a:bodyPr>
          <a:lstStyle/>
          <a:p>
            <a:r>
              <a:rPr lang="en-US" sz="2400" dirty="0"/>
              <a:t>“Elements preventing such union, therefore, had to be eliminated. These meant the Protestants, at that time numbering 50,000, </a:t>
            </a:r>
            <a:r>
              <a:rPr lang="en-US" sz="2400" b="1" u="sng" dirty="0"/>
              <a:t>mostly Baptists and Seventh-day Adventists</a:t>
            </a:r>
            <a:r>
              <a:rPr lang="en-US" sz="2400" b="1" dirty="0"/>
              <a:t>. </a:t>
            </a:r>
            <a:r>
              <a:rPr lang="en-US" sz="2400" dirty="0"/>
              <a:t>Diem had planned to eliminate them chiefly via legislation by </a:t>
            </a:r>
            <a:r>
              <a:rPr lang="en-US" sz="2400" b="1" dirty="0"/>
              <a:t>prohibiting their missions, closing their schools, and refusing licenses to preach, or have religious meetings</a:t>
            </a:r>
            <a:r>
              <a:rPr lang="en-US" sz="2400" dirty="0"/>
              <a:t>. This he would have done legally in accordance with the future concordat to be signed with the Vatican, modeled upon that of Franco’s Spain. </a:t>
            </a:r>
            <a:r>
              <a:rPr lang="en-US" sz="2400" b="1" dirty="0"/>
              <a:t>Such anti-Protestant legislation would have been enforced once the war was over and a Catholic state had been firmly established</a:t>
            </a:r>
            <a:r>
              <a:rPr lang="en-US" sz="2400" dirty="0"/>
              <a:t>.”—Vietnam, why did we go? P. 83</a:t>
            </a:r>
            <a:endParaRPr lang="en-US" sz="2400" b="1" dirty="0"/>
          </a:p>
        </p:txBody>
      </p:sp>
      <p:pic>
        <p:nvPicPr>
          <p:cNvPr id="3" name="Picture 2">
            <a:extLst>
              <a:ext uri="{FF2B5EF4-FFF2-40B4-BE49-F238E27FC236}">
                <a16:creationId xmlns:a16="http://schemas.microsoft.com/office/drawing/2014/main" id="{87779438-7D6B-41D0-97C2-4F4082395BA4}"/>
              </a:ext>
            </a:extLst>
          </p:cNvPr>
          <p:cNvPicPr>
            <a:picLocks noChangeAspect="1"/>
          </p:cNvPicPr>
          <p:nvPr/>
        </p:nvPicPr>
        <p:blipFill>
          <a:blip r:embed="rId2"/>
          <a:stretch>
            <a:fillRect/>
          </a:stretch>
        </p:blipFill>
        <p:spPr>
          <a:xfrm>
            <a:off x="4805364" y="428178"/>
            <a:ext cx="7386636" cy="6001642"/>
          </a:xfrm>
          <a:prstGeom prst="rect">
            <a:avLst/>
          </a:prstGeom>
        </p:spPr>
      </p:pic>
    </p:spTree>
    <p:extLst>
      <p:ext uri="{BB962C8B-B14F-4D97-AF65-F5344CB8AC3E}">
        <p14:creationId xmlns:p14="http://schemas.microsoft.com/office/powerpoint/2010/main" val="303783131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916C30-72A0-4AF6-9FCA-D0E03782AD9D}"/>
              </a:ext>
            </a:extLst>
          </p:cNvPr>
          <p:cNvSpPr txBox="1"/>
          <p:nvPr/>
        </p:nvSpPr>
        <p:spPr>
          <a:xfrm>
            <a:off x="5486400" y="797510"/>
            <a:ext cx="6705600" cy="5693866"/>
          </a:xfrm>
          <a:prstGeom prst="rect">
            <a:avLst/>
          </a:prstGeom>
          <a:noFill/>
        </p:spPr>
        <p:txBody>
          <a:bodyPr wrap="square" rtlCol="0">
            <a:spAutoFit/>
          </a:bodyPr>
          <a:lstStyle/>
          <a:p>
            <a:r>
              <a:rPr lang="en-US" sz="2800" dirty="0">
                <a:solidFill>
                  <a:schemeClr val="bg1"/>
                </a:solidFill>
              </a:rPr>
              <a:t>“The jails were soon bursting with prisoners. The mass arrests became so numerous that finally it was necessary to open detention camps. . .  Religious sects and racial minorities were persecuted, arrested and whenever possible eliminated. To save themselves from arrest or even death many detainees had to accept the religion, language and customs of the new South Vietnam. . . </a:t>
            </a:r>
            <a:r>
              <a:rPr lang="en-US" sz="2800" b="1" u="sng" dirty="0">
                <a:solidFill>
                  <a:schemeClr val="bg1"/>
                </a:solidFill>
              </a:rPr>
              <a:t>Minor groups were exterminated or accepted the Catholic Church to save their lives</a:t>
            </a:r>
            <a:r>
              <a:rPr lang="en-US" sz="2800" dirty="0">
                <a:solidFill>
                  <a:schemeClr val="bg1"/>
                </a:solidFill>
              </a:rPr>
              <a:t>.”—Vietnam, why did we go? P. 81</a:t>
            </a:r>
          </a:p>
        </p:txBody>
      </p:sp>
      <p:sp>
        <p:nvSpPr>
          <p:cNvPr id="3" name="TextBox 2">
            <a:extLst>
              <a:ext uri="{FF2B5EF4-FFF2-40B4-BE49-F238E27FC236}">
                <a16:creationId xmlns:a16="http://schemas.microsoft.com/office/drawing/2014/main" id="{C19E13C7-230C-49E4-A06B-84A1D35DDC48}"/>
              </a:ext>
            </a:extLst>
          </p:cNvPr>
          <p:cNvSpPr txBox="1"/>
          <p:nvPr/>
        </p:nvSpPr>
        <p:spPr>
          <a:xfrm>
            <a:off x="1992924" y="89624"/>
            <a:ext cx="7532831" cy="707886"/>
          </a:xfrm>
          <a:prstGeom prst="rect">
            <a:avLst/>
          </a:prstGeom>
          <a:noFill/>
        </p:spPr>
        <p:txBody>
          <a:bodyPr wrap="none" rtlCol="0">
            <a:spAutoFit/>
          </a:bodyPr>
          <a:lstStyle/>
          <a:p>
            <a:r>
              <a:rPr lang="en-US" sz="4000" dirty="0">
                <a:solidFill>
                  <a:srgbClr val="FF0000"/>
                </a:solidFill>
                <a:latin typeface="Algerian" panose="04020705040A02060702" pitchFamily="82" charset="0"/>
              </a:rPr>
              <a:t>This is Catholic Evangelism</a:t>
            </a:r>
          </a:p>
        </p:txBody>
      </p:sp>
      <p:pic>
        <p:nvPicPr>
          <p:cNvPr id="5" name="Picture 4">
            <a:extLst>
              <a:ext uri="{FF2B5EF4-FFF2-40B4-BE49-F238E27FC236}">
                <a16:creationId xmlns:a16="http://schemas.microsoft.com/office/drawing/2014/main" id="{CA2FEBF9-83AC-4725-993E-1B6606281A42}"/>
              </a:ext>
            </a:extLst>
          </p:cNvPr>
          <p:cNvPicPr>
            <a:picLocks noChangeAspect="1"/>
          </p:cNvPicPr>
          <p:nvPr/>
        </p:nvPicPr>
        <p:blipFill>
          <a:blip r:embed="rId2"/>
          <a:stretch>
            <a:fillRect/>
          </a:stretch>
        </p:blipFill>
        <p:spPr>
          <a:xfrm>
            <a:off x="739653" y="1619249"/>
            <a:ext cx="4429125" cy="3619500"/>
          </a:xfrm>
          <a:prstGeom prst="rect">
            <a:avLst/>
          </a:prstGeom>
        </p:spPr>
      </p:pic>
    </p:spTree>
    <p:extLst>
      <p:ext uri="{BB962C8B-B14F-4D97-AF65-F5344CB8AC3E}">
        <p14:creationId xmlns:p14="http://schemas.microsoft.com/office/powerpoint/2010/main" val="33746399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D2A001-E595-46E8-BE2D-B7BC095DC895}"/>
              </a:ext>
            </a:extLst>
          </p:cNvPr>
          <p:cNvPicPr>
            <a:picLocks noChangeAspect="1"/>
          </p:cNvPicPr>
          <p:nvPr/>
        </p:nvPicPr>
        <p:blipFill>
          <a:blip r:embed="rId2"/>
          <a:stretch>
            <a:fillRect/>
          </a:stretch>
        </p:blipFill>
        <p:spPr>
          <a:xfrm>
            <a:off x="3868" y="0"/>
            <a:ext cx="6092132" cy="3429000"/>
          </a:xfrm>
          <a:prstGeom prst="rect">
            <a:avLst/>
          </a:prstGeom>
        </p:spPr>
      </p:pic>
      <p:pic>
        <p:nvPicPr>
          <p:cNvPr id="3" name="Picture 2">
            <a:extLst>
              <a:ext uri="{FF2B5EF4-FFF2-40B4-BE49-F238E27FC236}">
                <a16:creationId xmlns:a16="http://schemas.microsoft.com/office/drawing/2014/main" id="{2934569A-A329-4A84-8F57-663F32F8D26D}"/>
              </a:ext>
            </a:extLst>
          </p:cNvPr>
          <p:cNvPicPr>
            <a:picLocks noChangeAspect="1"/>
          </p:cNvPicPr>
          <p:nvPr/>
        </p:nvPicPr>
        <p:blipFill>
          <a:blip r:embed="rId3"/>
          <a:stretch>
            <a:fillRect/>
          </a:stretch>
        </p:blipFill>
        <p:spPr>
          <a:xfrm>
            <a:off x="0" y="3428998"/>
            <a:ext cx="6092132" cy="3429001"/>
          </a:xfrm>
          <a:prstGeom prst="rect">
            <a:avLst/>
          </a:prstGeom>
        </p:spPr>
      </p:pic>
      <p:pic>
        <p:nvPicPr>
          <p:cNvPr id="4" name="Picture 3">
            <a:extLst>
              <a:ext uri="{FF2B5EF4-FFF2-40B4-BE49-F238E27FC236}">
                <a16:creationId xmlns:a16="http://schemas.microsoft.com/office/drawing/2014/main" id="{CA9B79E8-7C3F-4E69-A1BB-430EAC0C3FB1}"/>
              </a:ext>
            </a:extLst>
          </p:cNvPr>
          <p:cNvPicPr>
            <a:picLocks noChangeAspect="1"/>
          </p:cNvPicPr>
          <p:nvPr/>
        </p:nvPicPr>
        <p:blipFill>
          <a:blip r:embed="rId4"/>
          <a:stretch>
            <a:fillRect/>
          </a:stretch>
        </p:blipFill>
        <p:spPr>
          <a:xfrm>
            <a:off x="6099868" y="0"/>
            <a:ext cx="6088264" cy="3428998"/>
          </a:xfrm>
          <a:prstGeom prst="rect">
            <a:avLst/>
          </a:prstGeom>
        </p:spPr>
      </p:pic>
      <p:pic>
        <p:nvPicPr>
          <p:cNvPr id="5" name="Picture 4">
            <a:extLst>
              <a:ext uri="{FF2B5EF4-FFF2-40B4-BE49-F238E27FC236}">
                <a16:creationId xmlns:a16="http://schemas.microsoft.com/office/drawing/2014/main" id="{7FF848AA-2507-4EEE-BA92-3244C4BA3A8B}"/>
              </a:ext>
            </a:extLst>
          </p:cNvPr>
          <p:cNvPicPr>
            <a:picLocks noChangeAspect="1"/>
          </p:cNvPicPr>
          <p:nvPr/>
        </p:nvPicPr>
        <p:blipFill>
          <a:blip r:embed="rId5"/>
          <a:stretch>
            <a:fillRect/>
          </a:stretch>
        </p:blipFill>
        <p:spPr>
          <a:xfrm>
            <a:off x="6099868" y="3428998"/>
            <a:ext cx="6088264" cy="3429002"/>
          </a:xfrm>
          <a:prstGeom prst="rect">
            <a:avLst/>
          </a:prstGeom>
        </p:spPr>
      </p:pic>
    </p:spTree>
    <p:extLst>
      <p:ext uri="{BB962C8B-B14F-4D97-AF65-F5344CB8AC3E}">
        <p14:creationId xmlns:p14="http://schemas.microsoft.com/office/powerpoint/2010/main" val="14544858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8600AA-F596-4807-84D9-04869809465A}"/>
              </a:ext>
            </a:extLst>
          </p:cNvPr>
          <p:cNvPicPr>
            <a:picLocks noChangeAspect="1"/>
          </p:cNvPicPr>
          <p:nvPr/>
        </p:nvPicPr>
        <p:blipFill rotWithShape="1">
          <a:blip r:embed="rId2"/>
          <a:srcRect r="201" b="-2"/>
          <a:stretch/>
        </p:blipFill>
        <p:spPr>
          <a:xfrm>
            <a:off x="5419264" y="3265080"/>
            <a:ext cx="6129269" cy="3592925"/>
          </a:xfrm>
          <a:prstGeom prst="rect">
            <a:avLst/>
          </a:prstGeom>
        </p:spPr>
      </p:pic>
      <p:pic>
        <p:nvPicPr>
          <p:cNvPr id="3" name="Picture 2">
            <a:extLst>
              <a:ext uri="{FF2B5EF4-FFF2-40B4-BE49-F238E27FC236}">
                <a16:creationId xmlns:a16="http://schemas.microsoft.com/office/drawing/2014/main" id="{FDA5C4F6-C03D-48F1-9423-178CD5AC3E9A}"/>
              </a:ext>
            </a:extLst>
          </p:cNvPr>
          <p:cNvPicPr>
            <a:picLocks noChangeAspect="1"/>
          </p:cNvPicPr>
          <p:nvPr/>
        </p:nvPicPr>
        <p:blipFill rotWithShape="1">
          <a:blip r:embed="rId3"/>
          <a:srcRect t="1187" r="1" b="17237"/>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8D946F-5EB8-4B88-A999-3ECC5FB85A31}"/>
              </a:ext>
            </a:extLst>
          </p:cNvPr>
          <p:cNvPicPr>
            <a:picLocks noChangeAspect="1"/>
          </p:cNvPicPr>
          <p:nvPr/>
        </p:nvPicPr>
        <p:blipFill>
          <a:blip r:embed="rId4"/>
          <a:stretch>
            <a:fillRect/>
          </a:stretch>
        </p:blipFill>
        <p:spPr>
          <a:xfrm>
            <a:off x="7218558" y="181717"/>
            <a:ext cx="3998462" cy="3002927"/>
          </a:xfrm>
          <a:prstGeom prst="rect">
            <a:avLst/>
          </a:prstGeom>
        </p:spPr>
      </p:pic>
      <p:pic>
        <p:nvPicPr>
          <p:cNvPr id="5" name="Picture 4">
            <a:extLst>
              <a:ext uri="{FF2B5EF4-FFF2-40B4-BE49-F238E27FC236}">
                <a16:creationId xmlns:a16="http://schemas.microsoft.com/office/drawing/2014/main" id="{5310D58C-52AB-4191-847A-68D157A80630}"/>
              </a:ext>
            </a:extLst>
          </p:cNvPr>
          <p:cNvPicPr>
            <a:picLocks noChangeAspect="1"/>
          </p:cNvPicPr>
          <p:nvPr/>
        </p:nvPicPr>
        <p:blipFill>
          <a:blip r:embed="rId5"/>
          <a:stretch>
            <a:fillRect/>
          </a:stretch>
        </p:blipFill>
        <p:spPr>
          <a:xfrm>
            <a:off x="974981" y="3920039"/>
            <a:ext cx="4027278" cy="3182318"/>
          </a:xfrm>
          <a:prstGeom prst="rect">
            <a:avLst/>
          </a:prstGeom>
        </p:spPr>
      </p:pic>
      <p:sp>
        <p:nvSpPr>
          <p:cNvPr id="6" name="TextBox 5">
            <a:extLst>
              <a:ext uri="{FF2B5EF4-FFF2-40B4-BE49-F238E27FC236}">
                <a16:creationId xmlns:a16="http://schemas.microsoft.com/office/drawing/2014/main" id="{CE98E03C-5533-4A5E-AAF8-28F9CE918B86}"/>
              </a:ext>
            </a:extLst>
          </p:cNvPr>
          <p:cNvSpPr txBox="1"/>
          <p:nvPr/>
        </p:nvSpPr>
        <p:spPr>
          <a:xfrm>
            <a:off x="1252383" y="4057049"/>
            <a:ext cx="3397100" cy="461665"/>
          </a:xfrm>
          <a:prstGeom prst="rect">
            <a:avLst/>
          </a:prstGeom>
          <a:noFill/>
        </p:spPr>
        <p:txBody>
          <a:bodyPr wrap="square" rtlCol="0">
            <a:spAutoFit/>
          </a:bodyPr>
          <a:lstStyle/>
          <a:p>
            <a:r>
              <a:rPr lang="en-US" sz="2400" b="1" u="sng" dirty="0" err="1">
                <a:solidFill>
                  <a:srgbClr val="FF0000"/>
                </a:solidFill>
                <a:highlight>
                  <a:srgbClr val="000000"/>
                </a:highlight>
              </a:rPr>
              <a:t>Blodd</a:t>
            </a:r>
            <a:r>
              <a:rPr lang="en-US" sz="2400" b="1" u="sng" dirty="0">
                <a:solidFill>
                  <a:srgbClr val="FF0000"/>
                </a:solidFill>
                <a:highlight>
                  <a:srgbClr val="000000"/>
                </a:highlight>
              </a:rPr>
              <a:t> laid at Rome’s feet</a:t>
            </a:r>
          </a:p>
        </p:txBody>
      </p:sp>
    </p:spTree>
    <p:extLst>
      <p:ext uri="{BB962C8B-B14F-4D97-AF65-F5344CB8AC3E}">
        <p14:creationId xmlns:p14="http://schemas.microsoft.com/office/powerpoint/2010/main" val="1735459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C3FD3-02A3-4151-AFE3-AABE7D33AC0C}"/>
              </a:ext>
            </a:extLst>
          </p:cNvPr>
          <p:cNvPicPr>
            <a:picLocks noChangeAspect="1"/>
          </p:cNvPicPr>
          <p:nvPr/>
        </p:nvPicPr>
        <p:blipFill>
          <a:blip r:embed="rId2"/>
          <a:stretch>
            <a:fillRect/>
          </a:stretch>
        </p:blipFill>
        <p:spPr>
          <a:xfrm>
            <a:off x="0" y="10161"/>
            <a:ext cx="12192000" cy="6847840"/>
          </a:xfrm>
          <a:prstGeom prst="rect">
            <a:avLst/>
          </a:prstGeom>
        </p:spPr>
      </p:pic>
      <p:sp>
        <p:nvSpPr>
          <p:cNvPr id="3" name="TextBox 2">
            <a:extLst>
              <a:ext uri="{FF2B5EF4-FFF2-40B4-BE49-F238E27FC236}">
                <a16:creationId xmlns:a16="http://schemas.microsoft.com/office/drawing/2014/main" id="{51E91CD3-56B8-4AE1-B188-8C984D2CB0B6}"/>
              </a:ext>
            </a:extLst>
          </p:cNvPr>
          <p:cNvSpPr txBox="1"/>
          <p:nvPr/>
        </p:nvSpPr>
        <p:spPr>
          <a:xfrm>
            <a:off x="962526" y="512113"/>
            <a:ext cx="9962148" cy="1384995"/>
          </a:xfrm>
          <a:prstGeom prst="rect">
            <a:avLst/>
          </a:prstGeom>
          <a:noFill/>
        </p:spPr>
        <p:txBody>
          <a:bodyPr wrap="square" rtlCol="0">
            <a:spAutoFit/>
          </a:bodyPr>
          <a:lstStyle/>
          <a:p>
            <a:r>
              <a:rPr lang="en-US" sz="2800" dirty="0">
                <a:solidFill>
                  <a:srgbClr val="FF0000"/>
                </a:solidFill>
                <a:highlight>
                  <a:srgbClr val="000000"/>
                </a:highlight>
              </a:rPr>
              <a:t>Buddhist’s Practiced “Self-Immolation” by setting themselves on fire to protest the tyranny of Ngo </a:t>
            </a:r>
            <a:r>
              <a:rPr lang="en-US" sz="2800" dirty="0" err="1">
                <a:solidFill>
                  <a:srgbClr val="FF0000"/>
                </a:solidFill>
                <a:highlight>
                  <a:srgbClr val="000000"/>
                </a:highlight>
              </a:rPr>
              <a:t>Dinh</a:t>
            </a:r>
            <a:r>
              <a:rPr lang="en-US" sz="2800" dirty="0">
                <a:solidFill>
                  <a:srgbClr val="FF0000"/>
                </a:solidFill>
                <a:highlight>
                  <a:srgbClr val="000000"/>
                </a:highlight>
              </a:rPr>
              <a:t> Diem’s oppressive rule of South Vietnam</a:t>
            </a:r>
          </a:p>
        </p:txBody>
      </p:sp>
    </p:spTree>
    <p:extLst>
      <p:ext uri="{BB962C8B-B14F-4D97-AF65-F5344CB8AC3E}">
        <p14:creationId xmlns:p14="http://schemas.microsoft.com/office/powerpoint/2010/main" val="30637695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23268-4068-4BC2-9853-22F86773613F}"/>
              </a:ext>
            </a:extLst>
          </p:cNvPr>
          <p:cNvPicPr>
            <a:picLocks noChangeAspect="1"/>
          </p:cNvPicPr>
          <p:nvPr/>
        </p:nvPicPr>
        <p:blipFill>
          <a:blip r:embed="rId2"/>
          <a:stretch>
            <a:fillRect/>
          </a:stretch>
        </p:blipFill>
        <p:spPr>
          <a:xfrm>
            <a:off x="347662" y="766762"/>
            <a:ext cx="6619875" cy="5324475"/>
          </a:xfrm>
          <a:prstGeom prst="rect">
            <a:avLst/>
          </a:prstGeom>
        </p:spPr>
      </p:pic>
      <p:sp>
        <p:nvSpPr>
          <p:cNvPr id="3" name="TextBox 2">
            <a:extLst>
              <a:ext uri="{FF2B5EF4-FFF2-40B4-BE49-F238E27FC236}">
                <a16:creationId xmlns:a16="http://schemas.microsoft.com/office/drawing/2014/main" id="{1889FF56-C586-4621-8A09-3C6D0551EE73}"/>
              </a:ext>
            </a:extLst>
          </p:cNvPr>
          <p:cNvSpPr txBox="1"/>
          <p:nvPr/>
        </p:nvSpPr>
        <p:spPr>
          <a:xfrm>
            <a:off x="7460317" y="612843"/>
            <a:ext cx="4384021" cy="5632311"/>
          </a:xfrm>
          <a:prstGeom prst="rect">
            <a:avLst/>
          </a:prstGeom>
          <a:noFill/>
        </p:spPr>
        <p:txBody>
          <a:bodyPr wrap="square" rtlCol="0">
            <a:spAutoFit/>
          </a:bodyPr>
          <a:lstStyle/>
          <a:p>
            <a:r>
              <a:rPr lang="en-US" sz="2400" dirty="0">
                <a:solidFill>
                  <a:schemeClr val="bg1"/>
                </a:solidFill>
              </a:rPr>
              <a:t>Madam </a:t>
            </a:r>
            <a:r>
              <a:rPr lang="en-US" sz="2400" dirty="0" err="1">
                <a:solidFill>
                  <a:schemeClr val="bg1"/>
                </a:solidFill>
              </a:rPr>
              <a:t>Nhu</a:t>
            </a:r>
            <a:r>
              <a:rPr lang="en-US" sz="2400" dirty="0">
                <a:solidFill>
                  <a:schemeClr val="bg1"/>
                </a:solidFill>
              </a:rPr>
              <a:t>, President Diem’s sister told a news reporter in 1963, in response to Buddhist Self-Immolation protests: “What have the Buddhist leaders done? The only thing they have done, they have barbecued one of their monks—and even that barbecuing was done not even with self-sufficient means because they used imported gasoline” </a:t>
            </a:r>
          </a:p>
          <a:p>
            <a:endParaRPr lang="en-US" sz="2400" dirty="0">
              <a:solidFill>
                <a:schemeClr val="bg1"/>
              </a:solidFill>
            </a:endParaRPr>
          </a:p>
          <a:p>
            <a:r>
              <a:rPr lang="en-US" sz="2400" dirty="0">
                <a:solidFill>
                  <a:schemeClr val="bg1"/>
                </a:solidFill>
              </a:rPr>
              <a:t>She was also known to clap as the monks burned themselves alive</a:t>
            </a:r>
          </a:p>
        </p:txBody>
      </p:sp>
    </p:spTree>
    <p:extLst>
      <p:ext uri="{BB962C8B-B14F-4D97-AF65-F5344CB8AC3E}">
        <p14:creationId xmlns:p14="http://schemas.microsoft.com/office/powerpoint/2010/main" val="251854216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612B4-87B5-474D-9941-3D5A0F6AD535}"/>
              </a:ext>
            </a:extLst>
          </p:cNvPr>
          <p:cNvPicPr>
            <a:picLocks noChangeAspect="1"/>
          </p:cNvPicPr>
          <p:nvPr/>
        </p:nvPicPr>
        <p:blipFill>
          <a:blip r:embed="rId2"/>
          <a:stretch>
            <a:fillRect/>
          </a:stretch>
        </p:blipFill>
        <p:spPr>
          <a:xfrm>
            <a:off x="711654" y="499382"/>
            <a:ext cx="4774746" cy="6125179"/>
          </a:xfrm>
          <a:prstGeom prst="rect">
            <a:avLst/>
          </a:prstGeom>
        </p:spPr>
      </p:pic>
      <p:sp>
        <p:nvSpPr>
          <p:cNvPr id="3" name="TextBox 2">
            <a:extLst>
              <a:ext uri="{FF2B5EF4-FFF2-40B4-BE49-F238E27FC236}">
                <a16:creationId xmlns:a16="http://schemas.microsoft.com/office/drawing/2014/main" id="{74CAE4D2-B3A6-4A18-AD64-3029290393DD}"/>
              </a:ext>
            </a:extLst>
          </p:cNvPr>
          <p:cNvSpPr txBox="1"/>
          <p:nvPr/>
        </p:nvSpPr>
        <p:spPr>
          <a:xfrm>
            <a:off x="5486400" y="4406246"/>
            <a:ext cx="6705600" cy="2431435"/>
          </a:xfrm>
          <a:prstGeom prst="rect">
            <a:avLst/>
          </a:prstGeom>
          <a:noFill/>
        </p:spPr>
        <p:txBody>
          <a:bodyPr wrap="square" rtlCol="0">
            <a:spAutoFit/>
          </a:bodyPr>
          <a:lstStyle/>
          <a:p>
            <a:r>
              <a:rPr lang="en-US" sz="4400" b="1" dirty="0">
                <a:solidFill>
                  <a:srgbClr val="FFFF00"/>
                </a:solidFill>
                <a:latin typeface="Aharoni" panose="02010803020104030203" pitchFamily="2" charset="-79"/>
                <a:cs typeface="Aharoni" panose="02010803020104030203" pitchFamily="2" charset="-79"/>
              </a:rPr>
              <a:t>Bao Dai: </a:t>
            </a:r>
            <a:r>
              <a:rPr lang="en-US" sz="3600" dirty="0">
                <a:solidFill>
                  <a:srgbClr val="FFFF00"/>
                </a:solidFill>
              </a:rPr>
              <a:t>the 13th and final emperor of the </a:t>
            </a:r>
            <a:r>
              <a:rPr lang="en-US" sz="3600" dirty="0" err="1">
                <a:solidFill>
                  <a:srgbClr val="FFFF00"/>
                </a:solidFill>
              </a:rPr>
              <a:t>Nguyễn</a:t>
            </a:r>
            <a:r>
              <a:rPr lang="en-US" sz="3600" dirty="0">
                <a:solidFill>
                  <a:srgbClr val="FFFF00"/>
                </a:solidFill>
              </a:rPr>
              <a:t> Dynasty, which was the last ruling family of Vietnam. From 1927 to 1945</a:t>
            </a:r>
            <a:endParaRPr lang="en-US" sz="4400" b="1" dirty="0">
              <a:solidFill>
                <a:srgbClr val="FFFF00"/>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6715E054-7B65-4B19-BC58-A467EA6E15FF}"/>
              </a:ext>
            </a:extLst>
          </p:cNvPr>
          <p:cNvPicPr>
            <a:picLocks noChangeAspect="1"/>
          </p:cNvPicPr>
          <p:nvPr/>
        </p:nvPicPr>
        <p:blipFill>
          <a:blip r:embed="rId3"/>
          <a:stretch>
            <a:fillRect/>
          </a:stretch>
        </p:blipFill>
        <p:spPr>
          <a:xfrm>
            <a:off x="6687178" y="177573"/>
            <a:ext cx="4304044" cy="4134889"/>
          </a:xfrm>
          <a:prstGeom prst="rect">
            <a:avLst/>
          </a:prstGeom>
        </p:spPr>
      </p:pic>
    </p:spTree>
    <p:extLst>
      <p:ext uri="{BB962C8B-B14F-4D97-AF65-F5344CB8AC3E}">
        <p14:creationId xmlns:p14="http://schemas.microsoft.com/office/powerpoint/2010/main" val="15587928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40E1-97FB-4948-ABBB-2A6043A86DA2}"/>
              </a:ext>
            </a:extLst>
          </p:cNvPr>
          <p:cNvPicPr>
            <a:picLocks noChangeAspect="1"/>
          </p:cNvPicPr>
          <p:nvPr/>
        </p:nvPicPr>
        <p:blipFill>
          <a:blip r:embed="rId2"/>
          <a:stretch>
            <a:fillRect/>
          </a:stretch>
        </p:blipFill>
        <p:spPr>
          <a:xfrm>
            <a:off x="7373815" y="16407"/>
            <a:ext cx="4876800" cy="6858000"/>
          </a:xfrm>
          <a:prstGeom prst="rect">
            <a:avLst/>
          </a:prstGeom>
        </p:spPr>
      </p:pic>
      <p:pic>
        <p:nvPicPr>
          <p:cNvPr id="2" name="Picture 1">
            <a:extLst>
              <a:ext uri="{FF2B5EF4-FFF2-40B4-BE49-F238E27FC236}">
                <a16:creationId xmlns:a16="http://schemas.microsoft.com/office/drawing/2014/main" id="{FCFAF327-8879-4846-965A-1DDF5594C5AB}"/>
              </a:ext>
            </a:extLst>
          </p:cNvPr>
          <p:cNvPicPr>
            <a:picLocks noChangeAspect="1"/>
          </p:cNvPicPr>
          <p:nvPr/>
        </p:nvPicPr>
        <p:blipFill rotWithShape="1">
          <a:blip r:embed="rId3"/>
          <a:srcRect l="-180" r="180"/>
          <a:stretch/>
        </p:blipFill>
        <p:spPr>
          <a:xfrm>
            <a:off x="539261" y="-455080"/>
            <a:ext cx="6541477" cy="3429000"/>
          </a:xfrm>
          <a:prstGeom prst="rect">
            <a:avLst/>
          </a:prstGeom>
        </p:spPr>
      </p:pic>
      <p:pic>
        <p:nvPicPr>
          <p:cNvPr id="5" name="Picture 4">
            <a:extLst>
              <a:ext uri="{FF2B5EF4-FFF2-40B4-BE49-F238E27FC236}">
                <a16:creationId xmlns:a16="http://schemas.microsoft.com/office/drawing/2014/main" id="{43458247-9234-4943-AFE4-F2C9E07AE122}"/>
              </a:ext>
            </a:extLst>
          </p:cNvPr>
          <p:cNvPicPr>
            <a:picLocks noChangeAspect="1"/>
          </p:cNvPicPr>
          <p:nvPr/>
        </p:nvPicPr>
        <p:blipFill>
          <a:blip r:embed="rId4"/>
          <a:stretch>
            <a:fillRect/>
          </a:stretch>
        </p:blipFill>
        <p:spPr>
          <a:xfrm>
            <a:off x="0" y="2502432"/>
            <a:ext cx="7620000" cy="4371975"/>
          </a:xfrm>
          <a:prstGeom prst="rect">
            <a:avLst/>
          </a:prstGeom>
        </p:spPr>
      </p:pic>
      <p:sp>
        <p:nvSpPr>
          <p:cNvPr id="3" name="TextBox 2">
            <a:extLst>
              <a:ext uri="{FF2B5EF4-FFF2-40B4-BE49-F238E27FC236}">
                <a16:creationId xmlns:a16="http://schemas.microsoft.com/office/drawing/2014/main" id="{CE1AED38-ED78-4846-B1FE-8EA334429958}"/>
              </a:ext>
            </a:extLst>
          </p:cNvPr>
          <p:cNvSpPr txBox="1"/>
          <p:nvPr/>
        </p:nvSpPr>
        <p:spPr>
          <a:xfrm>
            <a:off x="-1342292" y="5858744"/>
            <a:ext cx="10058399" cy="1015663"/>
          </a:xfrm>
          <a:prstGeom prst="rect">
            <a:avLst/>
          </a:prstGeom>
          <a:noFill/>
        </p:spPr>
        <p:txBody>
          <a:bodyPr wrap="square" rtlCol="0">
            <a:spAutoFit/>
          </a:bodyPr>
          <a:lstStyle/>
          <a:p>
            <a:pPr algn="ctr"/>
            <a:r>
              <a:rPr lang="en-US" sz="6000" i="1" dirty="0">
                <a:solidFill>
                  <a:srgbClr val="FF0000"/>
                </a:solidFill>
                <a:highlight>
                  <a:srgbClr val="C0C0C0"/>
                </a:highlight>
                <a:latin typeface="Angsana New" panose="02020603050405020304" pitchFamily="18" charset="-34"/>
                <a:cs typeface="Angsana New" panose="02020603050405020304" pitchFamily="18" charset="-34"/>
              </a:rPr>
              <a:t>The “Viet Minh” and Ho Chi Minh</a:t>
            </a:r>
          </a:p>
        </p:txBody>
      </p:sp>
    </p:spTree>
    <p:extLst>
      <p:ext uri="{BB962C8B-B14F-4D97-AF65-F5344CB8AC3E}">
        <p14:creationId xmlns:p14="http://schemas.microsoft.com/office/powerpoint/2010/main" val="24444079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7538D2-27F2-470B-9ED3-BBA6CC7B4DDA}"/>
              </a:ext>
            </a:extLst>
          </p:cNvPr>
          <p:cNvPicPr>
            <a:picLocks noChangeAspect="1"/>
          </p:cNvPicPr>
          <p:nvPr/>
        </p:nvPicPr>
        <p:blipFill>
          <a:blip r:embed="rId2"/>
          <a:stretch>
            <a:fillRect/>
          </a:stretch>
        </p:blipFill>
        <p:spPr>
          <a:xfrm>
            <a:off x="62423" y="141959"/>
            <a:ext cx="2430782" cy="3245094"/>
          </a:xfrm>
          <a:prstGeom prst="rect">
            <a:avLst/>
          </a:prstGeom>
        </p:spPr>
      </p:pic>
      <p:pic>
        <p:nvPicPr>
          <p:cNvPr id="3" name="Picture 2">
            <a:extLst>
              <a:ext uri="{FF2B5EF4-FFF2-40B4-BE49-F238E27FC236}">
                <a16:creationId xmlns:a16="http://schemas.microsoft.com/office/drawing/2014/main" id="{BA30F403-B5BE-4323-9A5B-65DBA7CBC7FC}"/>
              </a:ext>
            </a:extLst>
          </p:cNvPr>
          <p:cNvPicPr>
            <a:picLocks noChangeAspect="1"/>
          </p:cNvPicPr>
          <p:nvPr/>
        </p:nvPicPr>
        <p:blipFill>
          <a:blip r:embed="rId3"/>
          <a:stretch>
            <a:fillRect/>
          </a:stretch>
        </p:blipFill>
        <p:spPr>
          <a:xfrm>
            <a:off x="0" y="3670055"/>
            <a:ext cx="5345723" cy="3187945"/>
          </a:xfrm>
          <a:prstGeom prst="rect">
            <a:avLst/>
          </a:prstGeom>
        </p:spPr>
      </p:pic>
      <p:pic>
        <p:nvPicPr>
          <p:cNvPr id="4" name="Picture 3">
            <a:extLst>
              <a:ext uri="{FF2B5EF4-FFF2-40B4-BE49-F238E27FC236}">
                <a16:creationId xmlns:a16="http://schemas.microsoft.com/office/drawing/2014/main" id="{091840D1-54B6-4F30-B1B8-8EB90A06E8E2}"/>
              </a:ext>
            </a:extLst>
          </p:cNvPr>
          <p:cNvPicPr>
            <a:picLocks noChangeAspect="1"/>
          </p:cNvPicPr>
          <p:nvPr/>
        </p:nvPicPr>
        <p:blipFill>
          <a:blip r:embed="rId4"/>
          <a:stretch>
            <a:fillRect/>
          </a:stretch>
        </p:blipFill>
        <p:spPr>
          <a:xfrm>
            <a:off x="5462953" y="183906"/>
            <a:ext cx="6629400" cy="6406295"/>
          </a:xfrm>
          <a:prstGeom prst="rect">
            <a:avLst/>
          </a:prstGeom>
        </p:spPr>
      </p:pic>
      <p:sp>
        <p:nvSpPr>
          <p:cNvPr id="5" name="TextBox 4">
            <a:extLst>
              <a:ext uri="{FF2B5EF4-FFF2-40B4-BE49-F238E27FC236}">
                <a16:creationId xmlns:a16="http://schemas.microsoft.com/office/drawing/2014/main" id="{63338A56-7268-4EFE-B481-70B6296FA465}"/>
              </a:ext>
            </a:extLst>
          </p:cNvPr>
          <p:cNvSpPr txBox="1"/>
          <p:nvPr/>
        </p:nvSpPr>
        <p:spPr>
          <a:xfrm>
            <a:off x="2493205" y="703384"/>
            <a:ext cx="2852518" cy="2246769"/>
          </a:xfrm>
          <a:prstGeom prst="rect">
            <a:avLst/>
          </a:prstGeom>
          <a:noFill/>
        </p:spPr>
        <p:txBody>
          <a:bodyPr wrap="square" rtlCol="0">
            <a:spAutoFit/>
          </a:bodyPr>
          <a:lstStyle/>
          <a:p>
            <a:r>
              <a:rPr lang="en-US" sz="2800" b="1" dirty="0"/>
              <a:t>Viet Minh aka Vietcong rule the North with Ho Chi Minh’s Catholic appointees </a:t>
            </a:r>
          </a:p>
        </p:txBody>
      </p:sp>
    </p:spTree>
    <p:extLst>
      <p:ext uri="{BB962C8B-B14F-4D97-AF65-F5344CB8AC3E}">
        <p14:creationId xmlns:p14="http://schemas.microsoft.com/office/powerpoint/2010/main" val="137257963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85E1C-6EBB-4324-968A-6C9FC7032BA8}"/>
              </a:ext>
            </a:extLst>
          </p:cNvPr>
          <p:cNvPicPr>
            <a:picLocks noChangeAspect="1"/>
          </p:cNvPicPr>
          <p:nvPr/>
        </p:nvPicPr>
        <p:blipFill>
          <a:blip r:embed="rId2"/>
          <a:stretch>
            <a:fillRect/>
          </a:stretch>
        </p:blipFill>
        <p:spPr>
          <a:xfrm>
            <a:off x="313289" y="755771"/>
            <a:ext cx="4417940" cy="5346457"/>
          </a:xfrm>
          <a:prstGeom prst="rect">
            <a:avLst/>
          </a:prstGeom>
        </p:spPr>
      </p:pic>
      <p:sp>
        <p:nvSpPr>
          <p:cNvPr id="4" name="Rectangle 3">
            <a:extLst>
              <a:ext uri="{FF2B5EF4-FFF2-40B4-BE49-F238E27FC236}">
                <a16:creationId xmlns:a16="http://schemas.microsoft.com/office/drawing/2014/main" id="{86E01510-D0DD-48E5-8A94-F50B78014BB1}"/>
              </a:ext>
            </a:extLst>
          </p:cNvPr>
          <p:cNvSpPr/>
          <p:nvPr/>
        </p:nvSpPr>
        <p:spPr>
          <a:xfrm>
            <a:off x="4900246" y="2883511"/>
            <a:ext cx="7291754" cy="3416320"/>
          </a:xfrm>
          <a:prstGeom prst="rect">
            <a:avLst/>
          </a:prstGeom>
        </p:spPr>
        <p:txBody>
          <a:bodyPr wrap="square">
            <a:spAutoFit/>
          </a:bodyPr>
          <a:lstStyle/>
          <a:p>
            <a:r>
              <a:rPr lang="en-US" sz="2400" dirty="0"/>
              <a:t>President Harry S. Truman believed in a sort off “domino effect” (domino theory) of Communist  expansion. If Vietnam fell to Communism , then perhaps the rest of the South Pacific would as well, eventually reaching and threatening the United States. The pawns play their roles perfectly as Rome controls both sides. The United States began sending aid to French troops in South Vietnam totaling over 1 billion dollars per year, until finally putting assistance increased to U.S. military assistance also</a:t>
            </a:r>
          </a:p>
        </p:txBody>
      </p:sp>
      <p:sp>
        <p:nvSpPr>
          <p:cNvPr id="5" name="Rectangle 4">
            <a:extLst>
              <a:ext uri="{FF2B5EF4-FFF2-40B4-BE49-F238E27FC236}">
                <a16:creationId xmlns:a16="http://schemas.microsoft.com/office/drawing/2014/main" id="{F25AAEB6-6D84-4224-8954-0CDCB2EACFB2}"/>
              </a:ext>
            </a:extLst>
          </p:cNvPr>
          <p:cNvSpPr/>
          <p:nvPr/>
        </p:nvSpPr>
        <p:spPr>
          <a:xfrm>
            <a:off x="313289" y="6244409"/>
            <a:ext cx="11294567" cy="646331"/>
          </a:xfrm>
          <a:prstGeom prst="rect">
            <a:avLst/>
          </a:prstGeom>
        </p:spPr>
        <p:txBody>
          <a:bodyPr wrap="none">
            <a:spAutoFit/>
          </a:bodyPr>
          <a:lstStyle/>
          <a:p>
            <a:r>
              <a:rPr lang="en-US" sz="3600" b="1" dirty="0"/>
              <a:t>Harry S. Truman: </a:t>
            </a:r>
            <a:r>
              <a:rPr lang="en-US" sz="3600" i="1" dirty="0"/>
              <a:t>33</a:t>
            </a:r>
            <a:r>
              <a:rPr lang="en-US" sz="3600" i="1" baseline="30000" dirty="0"/>
              <a:t>rd</a:t>
            </a:r>
            <a:r>
              <a:rPr lang="en-US" sz="3600" i="1" dirty="0"/>
              <a:t> President of the U.S. from 1945-1953</a:t>
            </a:r>
            <a:endParaRPr lang="en-US" sz="3600" b="1" i="1" dirty="0"/>
          </a:p>
        </p:txBody>
      </p:sp>
      <p:pic>
        <p:nvPicPr>
          <p:cNvPr id="6" name="Picture 5">
            <a:extLst>
              <a:ext uri="{FF2B5EF4-FFF2-40B4-BE49-F238E27FC236}">
                <a16:creationId xmlns:a16="http://schemas.microsoft.com/office/drawing/2014/main" id="{CB1FE411-E9D8-44B2-903E-BC11BA6FCC0C}"/>
              </a:ext>
            </a:extLst>
          </p:cNvPr>
          <p:cNvPicPr>
            <a:picLocks noChangeAspect="1"/>
          </p:cNvPicPr>
          <p:nvPr/>
        </p:nvPicPr>
        <p:blipFill>
          <a:blip r:embed="rId3"/>
          <a:stretch>
            <a:fillRect/>
          </a:stretch>
        </p:blipFill>
        <p:spPr>
          <a:xfrm>
            <a:off x="5161451" y="0"/>
            <a:ext cx="5741012" cy="2944555"/>
          </a:xfrm>
          <a:prstGeom prst="rect">
            <a:avLst/>
          </a:prstGeom>
        </p:spPr>
      </p:pic>
    </p:spTree>
    <p:extLst>
      <p:ext uri="{BB962C8B-B14F-4D97-AF65-F5344CB8AC3E}">
        <p14:creationId xmlns:p14="http://schemas.microsoft.com/office/powerpoint/2010/main" val="148635700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264F78-9A94-44C0-9E64-A40B59564466}"/>
              </a:ext>
            </a:extLst>
          </p:cNvPr>
          <p:cNvSpPr/>
          <p:nvPr/>
        </p:nvSpPr>
        <p:spPr>
          <a:xfrm>
            <a:off x="5134707" y="289976"/>
            <a:ext cx="6705600" cy="5693866"/>
          </a:xfrm>
          <a:prstGeom prst="rect">
            <a:avLst/>
          </a:prstGeom>
        </p:spPr>
        <p:txBody>
          <a:bodyPr wrap="square">
            <a:spAutoFit/>
          </a:bodyPr>
          <a:lstStyle/>
          <a:p>
            <a:r>
              <a:rPr lang="en-US" sz="2800" dirty="0"/>
              <a:t>“I am convinced that the French could not win the war because the internal political situation in Vietnam, weak and confused, badly weakened their military position. I have never talked or corresponded with a person knowledgeable in Indochinese affairs who did not agree that had elections been held as of the time of the fighting, </a:t>
            </a:r>
            <a:r>
              <a:rPr lang="en-US" sz="2800" b="1" u="sng" dirty="0"/>
              <a:t>possibly 80 per cent of the population would have voted for the Communist Ho Chi Minh as their leader </a:t>
            </a:r>
            <a:r>
              <a:rPr lang="en-US" sz="2800" dirty="0"/>
              <a:t>rather than Chief of State Bao Dai.”—</a:t>
            </a:r>
            <a:r>
              <a:rPr lang="en-US" sz="2800" i="1" dirty="0"/>
              <a:t>Dwight D. Eisenhower, Mandate for Change, 1953-56, p. 372</a:t>
            </a:r>
            <a:endParaRPr lang="en-US" sz="2800" dirty="0"/>
          </a:p>
        </p:txBody>
      </p:sp>
      <p:pic>
        <p:nvPicPr>
          <p:cNvPr id="3" name="Picture 2">
            <a:extLst>
              <a:ext uri="{FF2B5EF4-FFF2-40B4-BE49-F238E27FC236}">
                <a16:creationId xmlns:a16="http://schemas.microsoft.com/office/drawing/2014/main" id="{3CC95FB3-96C1-45D2-AA7F-44C7363F0064}"/>
              </a:ext>
            </a:extLst>
          </p:cNvPr>
          <p:cNvPicPr>
            <a:picLocks noChangeAspect="1"/>
          </p:cNvPicPr>
          <p:nvPr/>
        </p:nvPicPr>
        <p:blipFill rotWithShape="1">
          <a:blip r:embed="rId2"/>
          <a:srcRect l="13077" r="14231"/>
          <a:stretch/>
        </p:blipFill>
        <p:spPr>
          <a:xfrm>
            <a:off x="351693" y="446038"/>
            <a:ext cx="4431323" cy="4581525"/>
          </a:xfrm>
          <a:prstGeom prst="rect">
            <a:avLst/>
          </a:prstGeom>
        </p:spPr>
      </p:pic>
      <p:sp>
        <p:nvSpPr>
          <p:cNvPr id="4" name="TextBox 3">
            <a:extLst>
              <a:ext uri="{FF2B5EF4-FFF2-40B4-BE49-F238E27FC236}">
                <a16:creationId xmlns:a16="http://schemas.microsoft.com/office/drawing/2014/main" id="{0E6D2308-0899-4100-BFAC-8B535B0AB28B}"/>
              </a:ext>
            </a:extLst>
          </p:cNvPr>
          <p:cNvSpPr txBox="1"/>
          <p:nvPr/>
        </p:nvSpPr>
        <p:spPr>
          <a:xfrm>
            <a:off x="0" y="5453509"/>
            <a:ext cx="4783016" cy="1384995"/>
          </a:xfrm>
          <a:prstGeom prst="rect">
            <a:avLst/>
          </a:prstGeom>
          <a:noFill/>
        </p:spPr>
        <p:txBody>
          <a:bodyPr wrap="square" rtlCol="0">
            <a:spAutoFit/>
          </a:bodyPr>
          <a:lstStyle/>
          <a:p>
            <a:r>
              <a:rPr lang="en-US" sz="2800" dirty="0"/>
              <a:t>General </a:t>
            </a:r>
            <a:r>
              <a:rPr lang="en-US" sz="2800" b="1" dirty="0"/>
              <a:t>Dwight D. Eisenhower </a:t>
            </a:r>
            <a:r>
              <a:rPr lang="en-US" sz="2800" dirty="0"/>
              <a:t>and to be 34</a:t>
            </a:r>
            <a:r>
              <a:rPr lang="en-US" sz="2800" baseline="30000" dirty="0"/>
              <a:t>th</a:t>
            </a:r>
            <a:r>
              <a:rPr lang="en-US" sz="2800" dirty="0"/>
              <a:t> President of the United States, 1953-1961</a:t>
            </a:r>
          </a:p>
        </p:txBody>
      </p:sp>
    </p:spTree>
    <p:extLst>
      <p:ext uri="{BB962C8B-B14F-4D97-AF65-F5344CB8AC3E}">
        <p14:creationId xmlns:p14="http://schemas.microsoft.com/office/powerpoint/2010/main" val="12599240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F0A2E6-0FF5-4586-B834-0D707B48EA0E}"/>
              </a:ext>
            </a:extLst>
          </p:cNvPr>
          <p:cNvPicPr>
            <a:picLocks noChangeAspect="1"/>
          </p:cNvPicPr>
          <p:nvPr/>
        </p:nvPicPr>
        <p:blipFill>
          <a:blip r:embed="rId2"/>
          <a:stretch>
            <a:fillRect/>
          </a:stretch>
        </p:blipFill>
        <p:spPr>
          <a:xfrm>
            <a:off x="-492369" y="100011"/>
            <a:ext cx="4943475" cy="6657975"/>
          </a:xfrm>
          <a:prstGeom prst="rect">
            <a:avLst/>
          </a:prstGeom>
        </p:spPr>
      </p:pic>
      <p:pic>
        <p:nvPicPr>
          <p:cNvPr id="5" name="Picture 4">
            <a:extLst>
              <a:ext uri="{FF2B5EF4-FFF2-40B4-BE49-F238E27FC236}">
                <a16:creationId xmlns:a16="http://schemas.microsoft.com/office/drawing/2014/main" id="{18842B4F-3A50-47BB-9267-57AE30976021}"/>
              </a:ext>
            </a:extLst>
          </p:cNvPr>
          <p:cNvPicPr>
            <a:picLocks noChangeAspect="1"/>
          </p:cNvPicPr>
          <p:nvPr/>
        </p:nvPicPr>
        <p:blipFill>
          <a:blip r:embed="rId3"/>
          <a:stretch>
            <a:fillRect/>
          </a:stretch>
        </p:blipFill>
        <p:spPr>
          <a:xfrm>
            <a:off x="3553192" y="29673"/>
            <a:ext cx="8562975" cy="5991225"/>
          </a:xfrm>
          <a:prstGeom prst="rect">
            <a:avLst/>
          </a:prstGeom>
        </p:spPr>
      </p:pic>
      <p:sp>
        <p:nvSpPr>
          <p:cNvPr id="6" name="TextBox 5">
            <a:extLst>
              <a:ext uri="{FF2B5EF4-FFF2-40B4-BE49-F238E27FC236}">
                <a16:creationId xmlns:a16="http://schemas.microsoft.com/office/drawing/2014/main" id="{A90CADE3-ED15-44EC-B74C-910F19B0CDEA}"/>
              </a:ext>
            </a:extLst>
          </p:cNvPr>
          <p:cNvSpPr txBox="1"/>
          <p:nvPr/>
        </p:nvSpPr>
        <p:spPr>
          <a:xfrm>
            <a:off x="8206154" y="6102873"/>
            <a:ext cx="3191066" cy="584775"/>
          </a:xfrm>
          <a:prstGeom prst="rect">
            <a:avLst/>
          </a:prstGeom>
          <a:noFill/>
        </p:spPr>
        <p:txBody>
          <a:bodyPr wrap="none" rtlCol="0">
            <a:spAutoFit/>
          </a:bodyPr>
          <a:lstStyle/>
          <a:p>
            <a:r>
              <a:rPr lang="en-US" sz="3200" dirty="0"/>
              <a:t>Cardinal Spellman</a:t>
            </a:r>
          </a:p>
        </p:txBody>
      </p:sp>
    </p:spTree>
    <p:extLst>
      <p:ext uri="{BB962C8B-B14F-4D97-AF65-F5344CB8AC3E}">
        <p14:creationId xmlns:p14="http://schemas.microsoft.com/office/powerpoint/2010/main" val="232228792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8343</TotalTime>
  <Words>1313</Words>
  <Application>Microsoft Office PowerPoint</Application>
  <PresentationFormat>Widescreen</PresentationFormat>
  <Paragraphs>54</Paragraphs>
  <Slides>32</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Aharoni</vt:lpstr>
      <vt:lpstr>Algerian</vt:lpstr>
      <vt:lpstr>Andalus</vt:lpstr>
      <vt:lpstr>Angsana New</vt:lpstr>
      <vt:lpstr>Arial</vt:lpstr>
      <vt:lpstr>Book Antiqua</vt:lpstr>
      <vt:lpstr>Britannic Bold</vt:lpstr>
      <vt:lpstr>Calibri</vt:lpstr>
      <vt:lpstr>Calibri Light</vt:lpstr>
      <vt:lpstr>Office Theme</vt:lpstr>
      <vt:lpstr>Behind the Door pt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134</cp:revision>
  <dcterms:created xsi:type="dcterms:W3CDTF">2018-02-11T16:01:17Z</dcterms:created>
  <dcterms:modified xsi:type="dcterms:W3CDTF">2018-04-30T00:44:52Z</dcterms:modified>
</cp:coreProperties>
</file>