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6" r:id="rId7"/>
    <p:sldId id="273" r:id="rId8"/>
    <p:sldId id="272" r:id="rId9"/>
    <p:sldId id="267" r:id="rId10"/>
    <p:sldId id="268" r:id="rId11"/>
    <p:sldId id="260" r:id="rId12"/>
    <p:sldId id="270" r:id="rId13"/>
    <p:sldId id="261" r:id="rId14"/>
    <p:sldId id="271" r:id="rId15"/>
    <p:sldId id="262" r:id="rId16"/>
    <p:sldId id="263" r:id="rId17"/>
    <p:sldId id="274" r:id="rId18"/>
    <p:sldId id="26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14"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9D55-5680-4A9A-AA28-67BE546BE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E373B-0D58-4C42-9506-8DD764823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20AF11-940D-4C77-A8A2-4610C73AA798}"/>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5" name="Footer Placeholder 4">
            <a:extLst>
              <a:ext uri="{FF2B5EF4-FFF2-40B4-BE49-F238E27FC236}">
                <a16:creationId xmlns:a16="http://schemas.microsoft.com/office/drawing/2014/main" id="{F8CC6500-CF45-4CF2-8B4C-588094B36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8C2BF-DF91-4559-88F2-2B3693E696BB}"/>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181994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94D9-9EFE-4E72-8503-01B7568D32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AA9CED-61D4-403E-A2B2-FDC77780EC3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4F0F0-5A92-4728-AAC6-9777524BD1AD}"/>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5" name="Footer Placeholder 4">
            <a:extLst>
              <a:ext uri="{FF2B5EF4-FFF2-40B4-BE49-F238E27FC236}">
                <a16:creationId xmlns:a16="http://schemas.microsoft.com/office/drawing/2014/main" id="{A1D0B108-5CDF-41D6-8626-A6ECD04BC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EF512-E0B1-4FAE-B159-3E529EB0ED50}"/>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229488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BD1223-EAC9-4DE6-8533-B485FA71CC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AA3B05-9A2B-4647-9CE9-B4A10ED34F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323D9-31EE-4EB1-BAE2-6E294E7A6F8F}"/>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5" name="Footer Placeholder 4">
            <a:extLst>
              <a:ext uri="{FF2B5EF4-FFF2-40B4-BE49-F238E27FC236}">
                <a16:creationId xmlns:a16="http://schemas.microsoft.com/office/drawing/2014/main" id="{DFB54C22-B7E1-4ABF-80E6-179770FAC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3B811-2899-4785-A499-B020391AB4AA}"/>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46389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9DCC-E648-49E8-B44D-EDC034C19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F2EE9-85C0-4101-9806-EB896AC78E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49F50-0138-4740-846C-2CD8EB0660DF}"/>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5" name="Footer Placeholder 4">
            <a:extLst>
              <a:ext uri="{FF2B5EF4-FFF2-40B4-BE49-F238E27FC236}">
                <a16:creationId xmlns:a16="http://schemas.microsoft.com/office/drawing/2014/main" id="{F6B9C8F8-BDAB-48D0-84E2-160A92AFD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391F2-02FA-463E-8FC6-E7D3E12A81BC}"/>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26006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5BB4-3021-44C4-8C6F-BFAD6E6F9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283ADC-DCFB-464B-945D-60C6914872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A54FF1-CBBE-4B16-9C06-1E405E389D54}"/>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5" name="Footer Placeholder 4">
            <a:extLst>
              <a:ext uri="{FF2B5EF4-FFF2-40B4-BE49-F238E27FC236}">
                <a16:creationId xmlns:a16="http://schemas.microsoft.com/office/drawing/2014/main" id="{33136103-7B59-47F2-A081-AA659BBE4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0CF90-5739-4955-A3E2-21AF596050E5}"/>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130088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A2F3-5539-454A-A613-4FD1DC41A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38F6A-F4A4-4095-B6E2-DE7D8C3064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388813-E5D8-4038-AF3C-163B5C2B83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943EE5-C978-42AD-8A2B-D96B90DF6C0B}"/>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6" name="Footer Placeholder 5">
            <a:extLst>
              <a:ext uri="{FF2B5EF4-FFF2-40B4-BE49-F238E27FC236}">
                <a16:creationId xmlns:a16="http://schemas.microsoft.com/office/drawing/2014/main" id="{07FB6650-FB11-4B5E-812F-2B6608018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8D47B-4E80-4450-9C9D-A912E4B9C0FF}"/>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361581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4CF0-6A67-4E3B-BFA7-A485010F61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CA139-6165-4B72-90D5-96DFCF91D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4C07E1-3E4F-40E7-A535-95C649301B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DAC4C6-5492-4556-BBCB-45209B6C5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10FC06-7116-426F-8DF9-BC12CE94A5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71C2EF-17B9-4C55-8C35-66ED1C383F97}"/>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8" name="Footer Placeholder 7">
            <a:extLst>
              <a:ext uri="{FF2B5EF4-FFF2-40B4-BE49-F238E27FC236}">
                <a16:creationId xmlns:a16="http://schemas.microsoft.com/office/drawing/2014/main" id="{CEA5E262-A139-4CFB-AD82-E04FA1F60A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E7D01-43F4-4775-BC6D-CDDDA0E56747}"/>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7760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6A44-201A-437F-ADD0-8AAFD8E66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F1B403-D6C7-420E-BC43-B73DAFBEC6C0}"/>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4" name="Footer Placeholder 3">
            <a:extLst>
              <a:ext uri="{FF2B5EF4-FFF2-40B4-BE49-F238E27FC236}">
                <a16:creationId xmlns:a16="http://schemas.microsoft.com/office/drawing/2014/main" id="{F0268621-689E-4094-9136-7E3F9F494B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08E7F0-FAD4-49E2-A8FB-5573D115F52F}"/>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120425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68C10-8747-467B-A7B2-4DB8302C447B}"/>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3" name="Footer Placeholder 2">
            <a:extLst>
              <a:ext uri="{FF2B5EF4-FFF2-40B4-BE49-F238E27FC236}">
                <a16:creationId xmlns:a16="http://schemas.microsoft.com/office/drawing/2014/main" id="{5EC97E41-125F-4680-ADBF-BA0CFE3195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77BD32-5E0D-4A20-B4A3-F0A049F81A18}"/>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392790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BD62-CC35-4246-A7FF-C49A175A07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050572-B50E-43DD-A85C-01EF410049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11FECB-FADA-4239-BE3C-9008F6768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428624-E1F7-4F39-85D1-071D608877A1}"/>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6" name="Footer Placeholder 5">
            <a:extLst>
              <a:ext uri="{FF2B5EF4-FFF2-40B4-BE49-F238E27FC236}">
                <a16:creationId xmlns:a16="http://schemas.microsoft.com/office/drawing/2014/main" id="{E57C3957-476F-434C-9DC5-B1766CAC2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C363D-230D-4919-A4C5-C40A43CD6045}"/>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344379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7A3A-BBC6-4B7B-892F-DD1775B5CC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20B84-868B-4F78-8951-C7C836946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69422B-DC15-4765-8DE1-10A83D261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E2E877-A95B-4DB2-A117-228356BB57C0}"/>
              </a:ext>
            </a:extLst>
          </p:cNvPr>
          <p:cNvSpPr>
            <a:spLocks noGrp="1"/>
          </p:cNvSpPr>
          <p:nvPr>
            <p:ph type="dt" sz="half" idx="10"/>
          </p:nvPr>
        </p:nvSpPr>
        <p:spPr/>
        <p:txBody>
          <a:bodyPr/>
          <a:lstStyle/>
          <a:p>
            <a:fld id="{6929C014-8BDD-4E55-9619-8FCA699A7AC0}" type="datetimeFigureOut">
              <a:rPr lang="en-US" smtClean="0"/>
              <a:t>3/18/2022</a:t>
            </a:fld>
            <a:endParaRPr lang="en-US"/>
          </a:p>
        </p:txBody>
      </p:sp>
      <p:sp>
        <p:nvSpPr>
          <p:cNvPr id="6" name="Footer Placeholder 5">
            <a:extLst>
              <a:ext uri="{FF2B5EF4-FFF2-40B4-BE49-F238E27FC236}">
                <a16:creationId xmlns:a16="http://schemas.microsoft.com/office/drawing/2014/main" id="{7049F1EC-8342-43FA-B1AD-F71E4AF09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DFBFA-E1A9-48C8-B828-DFEEDC6738F5}"/>
              </a:ext>
            </a:extLst>
          </p:cNvPr>
          <p:cNvSpPr>
            <a:spLocks noGrp="1"/>
          </p:cNvSpPr>
          <p:nvPr>
            <p:ph type="sldNum" sz="quarter" idx="12"/>
          </p:nvPr>
        </p:nvSpPr>
        <p:spPr/>
        <p:txBody>
          <a:bodyPr/>
          <a:lstStyle/>
          <a:p>
            <a:fld id="{7D521F2A-2753-407C-BD7E-099AC709D889}" type="slidenum">
              <a:rPr lang="en-US" smtClean="0"/>
              <a:t>‹#›</a:t>
            </a:fld>
            <a:endParaRPr lang="en-US"/>
          </a:p>
        </p:txBody>
      </p:sp>
    </p:spTree>
    <p:extLst>
      <p:ext uri="{BB962C8B-B14F-4D97-AF65-F5344CB8AC3E}">
        <p14:creationId xmlns:p14="http://schemas.microsoft.com/office/powerpoint/2010/main" val="53371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4723A1-81E9-4DEF-B2B1-064372268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FCA44D-A1A6-4267-B86B-6A250F219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FB63-9289-4FCC-8F3A-3CE531E17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9C014-8BDD-4E55-9619-8FCA699A7AC0}" type="datetimeFigureOut">
              <a:rPr lang="en-US" smtClean="0"/>
              <a:t>3/18/2022</a:t>
            </a:fld>
            <a:endParaRPr lang="en-US"/>
          </a:p>
        </p:txBody>
      </p:sp>
      <p:sp>
        <p:nvSpPr>
          <p:cNvPr id="5" name="Footer Placeholder 4">
            <a:extLst>
              <a:ext uri="{FF2B5EF4-FFF2-40B4-BE49-F238E27FC236}">
                <a16:creationId xmlns:a16="http://schemas.microsoft.com/office/drawing/2014/main" id="{E35EA955-41C0-4E3E-915E-51E4663C7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6F37BC-1CB9-45E4-A85B-CDDC07E0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21F2A-2753-407C-BD7E-099AC709D889}" type="slidenum">
              <a:rPr lang="en-US" smtClean="0"/>
              <a:t>‹#›</a:t>
            </a:fld>
            <a:endParaRPr lang="en-US"/>
          </a:p>
        </p:txBody>
      </p:sp>
    </p:spTree>
    <p:extLst>
      <p:ext uri="{BB962C8B-B14F-4D97-AF65-F5344CB8AC3E}">
        <p14:creationId xmlns:p14="http://schemas.microsoft.com/office/powerpoint/2010/main" val="190333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F30D-A220-4170-96CC-AC771A085BDA}"/>
              </a:ext>
            </a:extLst>
          </p:cNvPr>
          <p:cNvSpPr>
            <a:spLocks noGrp="1"/>
          </p:cNvSpPr>
          <p:nvPr>
            <p:ph type="ctrTitle"/>
          </p:nvPr>
        </p:nvSpPr>
        <p:spPr/>
        <p:txBody>
          <a:bodyPr/>
          <a:lstStyle/>
          <a:p>
            <a:r>
              <a:rPr lang="en-US" b="1" i="1" u="sng" dirty="0">
                <a:solidFill>
                  <a:srgbClr val="FF0000"/>
                </a:solidFill>
                <a:latin typeface="Algerian" panose="04020705040A02060702" pitchFamily="82" charset="0"/>
              </a:rPr>
              <a:t>War in the Ukraine</a:t>
            </a:r>
          </a:p>
        </p:txBody>
      </p:sp>
      <p:sp>
        <p:nvSpPr>
          <p:cNvPr id="3" name="Subtitle 2">
            <a:extLst>
              <a:ext uri="{FF2B5EF4-FFF2-40B4-BE49-F238E27FC236}">
                <a16:creationId xmlns:a16="http://schemas.microsoft.com/office/drawing/2014/main" id="{7C103FF3-D181-4C33-9196-8ACBEFEF63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1912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32E7-63CC-44C6-9673-0E8DAC023ECC}"/>
              </a:ext>
            </a:extLst>
          </p:cNvPr>
          <p:cNvSpPr>
            <a:spLocks noGrp="1"/>
          </p:cNvSpPr>
          <p:nvPr>
            <p:ph type="title"/>
          </p:nvPr>
        </p:nvSpPr>
        <p:spPr>
          <a:xfrm>
            <a:off x="838200" y="1"/>
            <a:ext cx="10515600" cy="990600"/>
          </a:xfrm>
        </p:spPr>
        <p:txBody>
          <a:bodyPr>
            <a:normAutofit/>
          </a:bodyPr>
          <a:lstStyle/>
          <a:p>
            <a:r>
              <a:rPr lang="en-US" dirty="0"/>
              <a:t>         </a:t>
            </a:r>
            <a:r>
              <a:rPr lang="en-US" b="1" i="1" u="sng" dirty="0">
                <a:solidFill>
                  <a:srgbClr val="0070C0"/>
                </a:solidFill>
              </a:rPr>
              <a:t>Is Putin/Zelenskiy Calling the Shots?</a:t>
            </a:r>
          </a:p>
        </p:txBody>
      </p:sp>
      <p:sp>
        <p:nvSpPr>
          <p:cNvPr id="3" name="Content Placeholder 2">
            <a:extLst>
              <a:ext uri="{FF2B5EF4-FFF2-40B4-BE49-F238E27FC236}">
                <a16:creationId xmlns:a16="http://schemas.microsoft.com/office/drawing/2014/main" id="{FE9E6FF7-0FCB-44F9-8B2B-DDA00A20F4DA}"/>
              </a:ext>
            </a:extLst>
          </p:cNvPr>
          <p:cNvSpPr>
            <a:spLocks noGrp="1"/>
          </p:cNvSpPr>
          <p:nvPr>
            <p:ph idx="1"/>
          </p:nvPr>
        </p:nvSpPr>
        <p:spPr>
          <a:xfrm>
            <a:off x="0" y="990602"/>
            <a:ext cx="12192000" cy="5867398"/>
          </a:xfrm>
        </p:spPr>
        <p:txBody>
          <a:bodyPr>
            <a:normAutofit fontScale="92500" lnSpcReduction="10000"/>
          </a:bodyPr>
          <a:lstStyle/>
          <a:p>
            <a:r>
              <a:rPr lang="en-US" dirty="0"/>
              <a:t>In Black Magic Witchcraft, the color white is considered the preeminent color.  Since the color, white, is comprised of all colors, and black is a lack of color, white is considered most powerful; black must give way to white.  Further, white is considered to be inherently based in the spiritual. The more highly ranked Illuminist will wear white, while the more lowly ranked person will wear black.  If an Illuminist meets the Pope, he will almost always wear black, to signify the inferiority, or subordination, of his rank.  If you see someone meeting the Pope wearing a different color, you may safely assume he is not Illuminist.</a:t>
            </a:r>
          </a:p>
          <a:p>
            <a:endParaRPr lang="en-US" dirty="0"/>
          </a:p>
          <a:p>
            <a:r>
              <a:rPr lang="en-US" dirty="0"/>
              <a:t>Before we go on, let us restate one critically important  spector of this white/black symbolism regarding the Pope's visitors.  In Illuminist thinking, when the Pope wears the white dress, he is harkening back to Zarathustra, who wears the white because he is God, the Lucifer Sun-God !  Therefore, the Pope is declaring to all the world that he is God, and is superior to all other men.  When Presidents Bush, Clinton, Reagan, along with Queen Elizabeth II and Former Israeli Prime Minister Netanyahu, all wore black as they met with the Pope, they were all acknowledging the Pope's superior position as a religious holy man!  They were also acknowledging that the Pope is their God!</a:t>
            </a:r>
          </a:p>
        </p:txBody>
      </p:sp>
    </p:spTree>
    <p:extLst>
      <p:ext uri="{BB962C8B-B14F-4D97-AF65-F5344CB8AC3E}">
        <p14:creationId xmlns:p14="http://schemas.microsoft.com/office/powerpoint/2010/main" val="257521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3474-E342-4A35-9760-BDBF8CBBB737}"/>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rPr>
              <a:t>The Pope is Calling the Shots!</a:t>
            </a:r>
          </a:p>
        </p:txBody>
      </p:sp>
      <p:pic>
        <p:nvPicPr>
          <p:cNvPr id="5" name="Content Placeholder 4">
            <a:extLst>
              <a:ext uri="{FF2B5EF4-FFF2-40B4-BE49-F238E27FC236}">
                <a16:creationId xmlns:a16="http://schemas.microsoft.com/office/drawing/2014/main" id="{FE843319-9648-44EB-A234-01C0C680E9D8}"/>
              </a:ext>
            </a:extLst>
          </p:cNvPr>
          <p:cNvPicPr>
            <a:picLocks noGrp="1" noChangeAspect="1"/>
          </p:cNvPicPr>
          <p:nvPr>
            <p:ph sz="half" idx="1"/>
          </p:nvPr>
        </p:nvPicPr>
        <p:blipFill>
          <a:blip r:embed="rId2"/>
          <a:stretch>
            <a:fillRect/>
          </a:stretch>
        </p:blipFill>
        <p:spPr>
          <a:xfrm>
            <a:off x="0" y="681038"/>
            <a:ext cx="6134100" cy="6176960"/>
          </a:xfrm>
          <a:prstGeom prst="rect">
            <a:avLst/>
          </a:prstGeom>
        </p:spPr>
      </p:pic>
      <p:sp>
        <p:nvSpPr>
          <p:cNvPr id="4" name="Content Placeholder 3">
            <a:extLst>
              <a:ext uri="{FF2B5EF4-FFF2-40B4-BE49-F238E27FC236}">
                <a16:creationId xmlns:a16="http://schemas.microsoft.com/office/drawing/2014/main" id="{7FE100AD-2ED3-4FC5-B95B-C96C29A8FA35}"/>
              </a:ext>
            </a:extLst>
          </p:cNvPr>
          <p:cNvSpPr>
            <a:spLocks noGrp="1"/>
          </p:cNvSpPr>
          <p:nvPr>
            <p:ph sz="half" idx="2"/>
          </p:nvPr>
        </p:nvSpPr>
        <p:spPr>
          <a:xfrm>
            <a:off x="6172200" y="584200"/>
            <a:ext cx="6019800" cy="6273798"/>
          </a:xfrm>
        </p:spPr>
        <p:txBody>
          <a:bodyPr>
            <a:normAutofit fontScale="92500" lnSpcReduction="20000"/>
          </a:bodyPr>
          <a:lstStyle/>
          <a:p>
            <a:r>
              <a:rPr lang="en-US" dirty="0"/>
              <a:t>!!  Listen to the priest speak, “Why, if the government of the United States were at war with the Church, we would say tomorrow, ‘To Hell with the government of the United States;’ and if the church and all the governments of the world were at war, we would say: ‘To Hell with all the governments of the world.’ Why is it the pope has such tremendous power? Why the pope is the ruler of the world. All the emperors, all the kings, all the princes, all the presidents of the world are as these ALTAR BOYS of mine.” Priest Phelan, Western Watchman, June 27, 1912, emphasis supplied.   Did you hear what the priest said over 100 years ago?  The leaders of the world are as these altar boys of mine!!!  Does that include Putin, Volodymyr </a:t>
            </a:r>
            <a:r>
              <a:rPr lang="en-US" dirty="0" err="1"/>
              <a:t>Zelenskiy</a:t>
            </a:r>
            <a:r>
              <a:rPr lang="en-US" dirty="0"/>
              <a:t>, Biden, etc.??  Of course, it does!!    Puzzle piece number 1 is in place!!</a:t>
            </a:r>
          </a:p>
        </p:txBody>
      </p:sp>
    </p:spTree>
    <p:extLst>
      <p:ext uri="{BB962C8B-B14F-4D97-AF65-F5344CB8AC3E}">
        <p14:creationId xmlns:p14="http://schemas.microsoft.com/office/powerpoint/2010/main" val="45617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D038-CBDB-4EB7-86B1-8F8CC7D7E12B}"/>
              </a:ext>
            </a:extLst>
          </p:cNvPr>
          <p:cNvSpPr>
            <a:spLocks noGrp="1"/>
          </p:cNvSpPr>
          <p:nvPr>
            <p:ph type="title"/>
          </p:nvPr>
        </p:nvSpPr>
        <p:spPr>
          <a:xfrm>
            <a:off x="0" y="2"/>
            <a:ext cx="12192000" cy="681036"/>
          </a:xfrm>
        </p:spPr>
        <p:txBody>
          <a:bodyPr>
            <a:normAutofit fontScale="90000"/>
          </a:bodyPr>
          <a:lstStyle/>
          <a:p>
            <a:r>
              <a:rPr lang="en-US" dirty="0"/>
              <a:t>                          </a:t>
            </a:r>
            <a:r>
              <a:rPr lang="en-US" b="1" i="1" u="sng" dirty="0">
                <a:solidFill>
                  <a:srgbClr val="FF0000"/>
                </a:solidFill>
                <a:latin typeface="Algerian" panose="04020705040A02060702" pitchFamily="82" charset="0"/>
              </a:rPr>
              <a:t>The Vicar of Peace in War???</a:t>
            </a:r>
          </a:p>
        </p:txBody>
      </p:sp>
      <p:sp>
        <p:nvSpPr>
          <p:cNvPr id="3" name="Content Placeholder 2">
            <a:extLst>
              <a:ext uri="{FF2B5EF4-FFF2-40B4-BE49-F238E27FC236}">
                <a16:creationId xmlns:a16="http://schemas.microsoft.com/office/drawing/2014/main" id="{F52E2B98-A65C-4E2A-9D8F-00B4124ECD1F}"/>
              </a:ext>
            </a:extLst>
          </p:cNvPr>
          <p:cNvSpPr>
            <a:spLocks noGrp="1"/>
          </p:cNvSpPr>
          <p:nvPr>
            <p:ph sz="half" idx="1"/>
          </p:nvPr>
        </p:nvSpPr>
        <p:spPr>
          <a:xfrm>
            <a:off x="0" y="584200"/>
            <a:ext cx="6019800" cy="6273799"/>
          </a:xfrm>
        </p:spPr>
        <p:txBody>
          <a:bodyPr>
            <a:normAutofit/>
          </a:bodyPr>
          <a:lstStyle/>
          <a:p>
            <a:r>
              <a:rPr lang="en-US" sz="3200" dirty="0"/>
              <a:t>“And the light of a candle shall shine no more at all in thee; and the voice of the bridegroom and of the bride shall be heard no more at all in thee: for thy merchants were the great men of the earth; for by thy sorceries were all nations deceived. </a:t>
            </a:r>
            <a:r>
              <a:rPr lang="en-US" sz="3200" b="1" i="1" u="sng" dirty="0">
                <a:solidFill>
                  <a:srgbClr val="7030A0"/>
                </a:solidFill>
              </a:rPr>
              <a:t>And in her was found the blood of prophets, and of saints, and of all that were slain upon the earth.</a:t>
            </a:r>
            <a:r>
              <a:rPr lang="en-US" sz="3200" dirty="0"/>
              <a:t>”  Revelation 18:23,24</a:t>
            </a:r>
          </a:p>
        </p:txBody>
      </p:sp>
      <p:pic>
        <p:nvPicPr>
          <p:cNvPr id="5" name="Content Placeholder 4">
            <a:extLst>
              <a:ext uri="{FF2B5EF4-FFF2-40B4-BE49-F238E27FC236}">
                <a16:creationId xmlns:a16="http://schemas.microsoft.com/office/drawing/2014/main" id="{75A1614E-D498-417F-94CF-29F45E87D5B3}"/>
              </a:ext>
            </a:extLst>
          </p:cNvPr>
          <p:cNvPicPr>
            <a:picLocks noGrp="1" noChangeAspect="1"/>
          </p:cNvPicPr>
          <p:nvPr>
            <p:ph sz="half" idx="2"/>
          </p:nvPr>
        </p:nvPicPr>
        <p:blipFill>
          <a:blip r:embed="rId2"/>
          <a:stretch>
            <a:fillRect/>
          </a:stretch>
        </p:blipFill>
        <p:spPr>
          <a:xfrm>
            <a:off x="5867400" y="584201"/>
            <a:ext cx="6324599" cy="2235200"/>
          </a:xfrm>
          <a:prstGeom prst="rect">
            <a:avLst/>
          </a:prstGeom>
        </p:spPr>
      </p:pic>
      <p:pic>
        <p:nvPicPr>
          <p:cNvPr id="6" name="Picture 5">
            <a:extLst>
              <a:ext uri="{FF2B5EF4-FFF2-40B4-BE49-F238E27FC236}">
                <a16:creationId xmlns:a16="http://schemas.microsoft.com/office/drawing/2014/main" id="{07C794BD-E8B1-4FE1-A781-4916BF3121AD}"/>
              </a:ext>
            </a:extLst>
          </p:cNvPr>
          <p:cNvPicPr>
            <a:picLocks noChangeAspect="1"/>
          </p:cNvPicPr>
          <p:nvPr/>
        </p:nvPicPr>
        <p:blipFill>
          <a:blip r:embed="rId3"/>
          <a:stretch>
            <a:fillRect/>
          </a:stretch>
        </p:blipFill>
        <p:spPr>
          <a:xfrm>
            <a:off x="5867399" y="2819401"/>
            <a:ext cx="6324599" cy="1892299"/>
          </a:xfrm>
          <a:prstGeom prst="rect">
            <a:avLst/>
          </a:prstGeom>
        </p:spPr>
      </p:pic>
      <p:pic>
        <p:nvPicPr>
          <p:cNvPr id="7" name="Picture 6">
            <a:extLst>
              <a:ext uri="{FF2B5EF4-FFF2-40B4-BE49-F238E27FC236}">
                <a16:creationId xmlns:a16="http://schemas.microsoft.com/office/drawing/2014/main" id="{59CA20F3-5C6C-4251-82AD-0243BF3A89AF}"/>
              </a:ext>
            </a:extLst>
          </p:cNvPr>
          <p:cNvPicPr>
            <a:picLocks noChangeAspect="1"/>
          </p:cNvPicPr>
          <p:nvPr/>
        </p:nvPicPr>
        <p:blipFill>
          <a:blip r:embed="rId4"/>
          <a:stretch>
            <a:fillRect/>
          </a:stretch>
        </p:blipFill>
        <p:spPr>
          <a:xfrm>
            <a:off x="5867398" y="4711700"/>
            <a:ext cx="6324600" cy="2146298"/>
          </a:xfrm>
          <a:prstGeom prst="rect">
            <a:avLst/>
          </a:prstGeom>
        </p:spPr>
      </p:pic>
    </p:spTree>
    <p:extLst>
      <p:ext uri="{BB962C8B-B14F-4D97-AF65-F5344CB8AC3E}">
        <p14:creationId xmlns:p14="http://schemas.microsoft.com/office/powerpoint/2010/main" val="365943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B7800-5421-480B-8763-2F938B30B684}"/>
              </a:ext>
            </a:extLst>
          </p:cNvPr>
          <p:cNvSpPr>
            <a:spLocks noGrp="1"/>
          </p:cNvSpPr>
          <p:nvPr>
            <p:ph type="title"/>
          </p:nvPr>
        </p:nvSpPr>
        <p:spPr>
          <a:xfrm>
            <a:off x="838200" y="1"/>
            <a:ext cx="10515600" cy="1054099"/>
          </a:xfrm>
        </p:spPr>
        <p:txBody>
          <a:bodyPr/>
          <a:lstStyle/>
          <a:p>
            <a:r>
              <a:rPr lang="en-US" dirty="0"/>
              <a:t>                         </a:t>
            </a:r>
            <a:r>
              <a:rPr lang="en-US" b="1" i="1" u="sng" dirty="0">
                <a:solidFill>
                  <a:srgbClr val="FF0000"/>
                </a:solidFill>
                <a:latin typeface="Algerian" panose="04020705040A02060702" pitchFamily="82" charset="0"/>
              </a:rPr>
              <a:t>The Bloodsucker</a:t>
            </a:r>
          </a:p>
        </p:txBody>
      </p:sp>
      <p:sp>
        <p:nvSpPr>
          <p:cNvPr id="3" name="Content Placeholder 2">
            <a:extLst>
              <a:ext uri="{FF2B5EF4-FFF2-40B4-BE49-F238E27FC236}">
                <a16:creationId xmlns:a16="http://schemas.microsoft.com/office/drawing/2014/main" id="{C519B40D-BC22-4AAE-AA3E-B38DE55FF22A}"/>
              </a:ext>
            </a:extLst>
          </p:cNvPr>
          <p:cNvSpPr>
            <a:spLocks noGrp="1"/>
          </p:cNvSpPr>
          <p:nvPr>
            <p:ph idx="1"/>
          </p:nvPr>
        </p:nvSpPr>
        <p:spPr>
          <a:xfrm>
            <a:off x="0" y="850900"/>
            <a:ext cx="11353800" cy="6007100"/>
          </a:xfrm>
        </p:spPr>
        <p:txBody>
          <a:bodyPr/>
          <a:lstStyle/>
          <a:p>
            <a:r>
              <a:rPr lang="en-US" dirty="0"/>
              <a:t>Edmund Paris’ classic, ‘The Vatican Against Europe, we read, ““The Pope approves of Austria’s harsh treatment of Serbia. He has no great opinion of the armies of Russia and France in the event of a war with Germany. The Cardinal Secretary of State does not see when Austria could make war if she does not decide to do so now….” There, in true </a:t>
            </a:r>
            <a:r>
              <a:rPr lang="en-US" dirty="0" err="1"/>
              <a:t>colours</a:t>
            </a:r>
            <a:r>
              <a:rPr lang="en-US" dirty="0"/>
              <a:t>, is the Vicar of Christ [the pope], the gentle apostle of peace, the Holy Pontiff whom pious authors represent as having died of sorrow at seeing the outbreak of war. — Edmund Paris. The Vatican against Europe, The Wickliffe Press, p. 14. “One may say quite specifically that in 1914, the Roman Catholic Church started the series of hellish wars. It was then that the tribute of blood which she has always taken from the peoples began to swell into a veritable torrent.” —Ibid, p. 48 Paris is discussing WW1, but the principle has application to now!!!  Rome creates war for her purposes!! </a:t>
            </a:r>
          </a:p>
        </p:txBody>
      </p:sp>
    </p:spTree>
    <p:extLst>
      <p:ext uri="{BB962C8B-B14F-4D97-AF65-F5344CB8AC3E}">
        <p14:creationId xmlns:p14="http://schemas.microsoft.com/office/powerpoint/2010/main" val="175102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BB9A2-2007-4CCC-B768-6216472084FA}"/>
              </a:ext>
            </a:extLst>
          </p:cNvPr>
          <p:cNvSpPr>
            <a:spLocks noGrp="1"/>
          </p:cNvSpPr>
          <p:nvPr>
            <p:ph type="title"/>
          </p:nvPr>
        </p:nvSpPr>
        <p:spPr>
          <a:xfrm>
            <a:off x="838200" y="1"/>
            <a:ext cx="5181600" cy="977899"/>
          </a:xfrm>
        </p:spPr>
        <p:txBody>
          <a:bodyPr/>
          <a:lstStyle/>
          <a:p>
            <a:r>
              <a:rPr lang="en-US" dirty="0"/>
              <a:t>               </a:t>
            </a:r>
            <a:r>
              <a:rPr lang="en-US" b="1" i="1" u="sng" dirty="0">
                <a:solidFill>
                  <a:srgbClr val="0070C0"/>
                </a:solidFill>
                <a:latin typeface="Algerian" panose="04020705040A02060702" pitchFamily="82" charset="0"/>
              </a:rPr>
              <a:t>WOW</a:t>
            </a:r>
          </a:p>
        </p:txBody>
      </p:sp>
      <p:pic>
        <p:nvPicPr>
          <p:cNvPr id="5" name="Content Placeholder 4">
            <a:extLst>
              <a:ext uri="{FF2B5EF4-FFF2-40B4-BE49-F238E27FC236}">
                <a16:creationId xmlns:a16="http://schemas.microsoft.com/office/drawing/2014/main" id="{230BC923-7560-46D4-AE49-698E4391DE5A}"/>
              </a:ext>
            </a:extLst>
          </p:cNvPr>
          <p:cNvPicPr>
            <a:picLocks noGrp="1" noChangeAspect="1"/>
          </p:cNvPicPr>
          <p:nvPr>
            <p:ph sz="half" idx="1"/>
          </p:nvPr>
        </p:nvPicPr>
        <p:blipFill>
          <a:blip r:embed="rId2"/>
          <a:stretch>
            <a:fillRect/>
          </a:stretch>
        </p:blipFill>
        <p:spPr>
          <a:xfrm>
            <a:off x="0" y="812799"/>
            <a:ext cx="6400799" cy="6045199"/>
          </a:xfrm>
          <a:prstGeom prst="rect">
            <a:avLst/>
          </a:prstGeom>
        </p:spPr>
      </p:pic>
      <p:sp>
        <p:nvSpPr>
          <p:cNvPr id="4" name="Content Placeholder 3">
            <a:extLst>
              <a:ext uri="{FF2B5EF4-FFF2-40B4-BE49-F238E27FC236}">
                <a16:creationId xmlns:a16="http://schemas.microsoft.com/office/drawing/2014/main" id="{EF656E6C-2D17-4CA6-B32B-93878C5FDC1E}"/>
              </a:ext>
            </a:extLst>
          </p:cNvPr>
          <p:cNvSpPr>
            <a:spLocks noGrp="1"/>
          </p:cNvSpPr>
          <p:nvPr>
            <p:ph sz="half" idx="2"/>
          </p:nvPr>
        </p:nvSpPr>
        <p:spPr>
          <a:xfrm>
            <a:off x="6172200" y="0"/>
            <a:ext cx="6019800" cy="6857999"/>
          </a:xfrm>
        </p:spPr>
        <p:txBody>
          <a:bodyPr>
            <a:normAutofit/>
          </a:bodyPr>
          <a:lstStyle/>
          <a:p>
            <a:r>
              <a:rPr lang="en-US" sz="3600" dirty="0"/>
              <a:t>"I have great pain in my heart because of the worsening of the situation in Ukraine," Francis said, adding that he was anguished and worried like many around the world because peace was threatened by partisan interests.  He condemned actions "destabilizing coexistence among nations and discrediting international law".</a:t>
            </a:r>
          </a:p>
        </p:txBody>
      </p:sp>
    </p:spTree>
    <p:extLst>
      <p:ext uri="{BB962C8B-B14F-4D97-AF65-F5344CB8AC3E}">
        <p14:creationId xmlns:p14="http://schemas.microsoft.com/office/powerpoint/2010/main" val="135570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244A-F988-48BA-8E43-3974CF61F87F}"/>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C00000"/>
                </a:solidFill>
                <a:latin typeface="Algerian" panose="04020705040A02060702" pitchFamily="82" charset="0"/>
              </a:rPr>
              <a:t>Where CoVid 19 Failed</a:t>
            </a:r>
          </a:p>
        </p:txBody>
      </p:sp>
      <p:sp>
        <p:nvSpPr>
          <p:cNvPr id="3" name="Content Placeholder 2">
            <a:extLst>
              <a:ext uri="{FF2B5EF4-FFF2-40B4-BE49-F238E27FC236}">
                <a16:creationId xmlns:a16="http://schemas.microsoft.com/office/drawing/2014/main" id="{61F8931E-4056-47B3-8A00-4207BEDCDCE2}"/>
              </a:ext>
            </a:extLst>
          </p:cNvPr>
          <p:cNvSpPr>
            <a:spLocks noGrp="1"/>
          </p:cNvSpPr>
          <p:nvPr>
            <p:ph sz="half" idx="1"/>
          </p:nvPr>
        </p:nvSpPr>
        <p:spPr>
          <a:xfrm>
            <a:off x="0" y="571500"/>
            <a:ext cx="6172200" cy="6286498"/>
          </a:xfrm>
        </p:spPr>
        <p:txBody>
          <a:bodyPr>
            <a:normAutofit/>
          </a:bodyPr>
          <a:lstStyle/>
          <a:p>
            <a:r>
              <a:rPr lang="en-US" sz="3600" dirty="0"/>
              <a:t>COVID 19 was very effective in attacking:</a:t>
            </a:r>
          </a:p>
          <a:p>
            <a:r>
              <a:rPr lang="en-US" sz="3600" dirty="0"/>
              <a:t>1. civil liberties</a:t>
            </a:r>
          </a:p>
          <a:p>
            <a:r>
              <a:rPr lang="en-US" sz="3600" dirty="0"/>
              <a:t>2. religious liberties</a:t>
            </a:r>
          </a:p>
          <a:p>
            <a:r>
              <a:rPr lang="en-US" sz="3600" dirty="0"/>
              <a:t>3. the right to work and attend school.</a:t>
            </a:r>
          </a:p>
          <a:p>
            <a:r>
              <a:rPr lang="en-US" sz="3600" dirty="0"/>
              <a:t>The one thing Rome wanted to set in place was the Great Reset  whereby  all people’s would be equal, alike enslaved to the papacy.  </a:t>
            </a:r>
          </a:p>
        </p:txBody>
      </p:sp>
      <p:pic>
        <p:nvPicPr>
          <p:cNvPr id="5" name="Content Placeholder 4">
            <a:extLst>
              <a:ext uri="{FF2B5EF4-FFF2-40B4-BE49-F238E27FC236}">
                <a16:creationId xmlns:a16="http://schemas.microsoft.com/office/drawing/2014/main" id="{A0F64A3E-3843-447B-A94F-777371CC6817}"/>
              </a:ext>
            </a:extLst>
          </p:cNvPr>
          <p:cNvPicPr>
            <a:picLocks noGrp="1" noChangeAspect="1"/>
          </p:cNvPicPr>
          <p:nvPr>
            <p:ph sz="half" idx="2"/>
          </p:nvPr>
        </p:nvPicPr>
        <p:blipFill>
          <a:blip r:embed="rId2"/>
          <a:stretch>
            <a:fillRect/>
          </a:stretch>
        </p:blipFill>
        <p:spPr>
          <a:xfrm>
            <a:off x="6096000" y="681038"/>
            <a:ext cx="6096000" cy="6176960"/>
          </a:xfrm>
          <a:prstGeom prst="rect">
            <a:avLst/>
          </a:prstGeom>
        </p:spPr>
      </p:pic>
    </p:spTree>
    <p:extLst>
      <p:ext uri="{BB962C8B-B14F-4D97-AF65-F5344CB8AC3E}">
        <p14:creationId xmlns:p14="http://schemas.microsoft.com/office/powerpoint/2010/main" val="223112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D381-2C5A-441E-BD39-E44C198579B9}"/>
              </a:ext>
            </a:extLst>
          </p:cNvPr>
          <p:cNvSpPr>
            <a:spLocks noGrp="1"/>
          </p:cNvSpPr>
          <p:nvPr>
            <p:ph type="title"/>
          </p:nvPr>
        </p:nvSpPr>
        <p:spPr>
          <a:xfrm>
            <a:off x="838200" y="1"/>
            <a:ext cx="10515600" cy="1028699"/>
          </a:xfrm>
        </p:spPr>
        <p:txBody>
          <a:bodyPr/>
          <a:lstStyle/>
          <a:p>
            <a:r>
              <a:rPr lang="en-US" dirty="0"/>
              <a:t>              </a:t>
            </a:r>
            <a:r>
              <a:rPr lang="en-US" b="1" i="1" u="sng" dirty="0">
                <a:solidFill>
                  <a:srgbClr val="7030A0"/>
                </a:solidFill>
                <a:latin typeface="Algerian" panose="04020705040A02060702" pitchFamily="82" charset="0"/>
              </a:rPr>
              <a:t>The Goal of the Monster</a:t>
            </a:r>
          </a:p>
        </p:txBody>
      </p:sp>
      <p:sp>
        <p:nvSpPr>
          <p:cNvPr id="3" name="Content Placeholder 2">
            <a:extLst>
              <a:ext uri="{FF2B5EF4-FFF2-40B4-BE49-F238E27FC236}">
                <a16:creationId xmlns:a16="http://schemas.microsoft.com/office/drawing/2014/main" id="{1A104C85-43A1-4B2B-A5F3-50A3669D9127}"/>
              </a:ext>
            </a:extLst>
          </p:cNvPr>
          <p:cNvSpPr>
            <a:spLocks noGrp="1"/>
          </p:cNvSpPr>
          <p:nvPr>
            <p:ph idx="1"/>
          </p:nvPr>
        </p:nvSpPr>
        <p:spPr>
          <a:xfrm>
            <a:off x="0" y="825500"/>
            <a:ext cx="12192000" cy="6032500"/>
          </a:xfrm>
        </p:spPr>
        <p:txBody>
          <a:bodyPr/>
          <a:lstStyle/>
          <a:p>
            <a:r>
              <a:rPr lang="en-US" dirty="0"/>
              <a:t>“Amid the 2020 global </a:t>
            </a:r>
            <a:r>
              <a:rPr lang="en-US" dirty="0" err="1"/>
              <a:t>covid</a:t>
            </a:r>
            <a:r>
              <a:rPr lang="en-US" dirty="0"/>
              <a:t> lockdowns and economic dislocations it has caused, Klaus Schwab, a previously low-profile founder of a Swiss-based business forum, emerged on the world stage calling for what he called a Great Reset of the entire world economy, using the pandemic as driver. He even published a book in July 2020 outlining his blueprint. It has been rightly called a technocratic society with global top-down central planning. Schwab uses global warming fears and the plight of the world's poor to justify what is in effect a plan for global totalitarianism where, as the Davos website puts it, nobody will own anything. What is not well-known is the fact that the inspiration for Schwab's dystopian plans comes from a Catholic bishop whom he met in Brazil in the 1970's. That bishop links Schwab's vast globalist network with the powerful political influence of the present Pope Francis.” F. William </a:t>
            </a:r>
            <a:r>
              <a:rPr lang="en-US" dirty="0" err="1"/>
              <a:t>Engdahl</a:t>
            </a:r>
            <a:r>
              <a:rPr lang="en-US" dirty="0"/>
              <a:t> New Eastern Outlook, Fri, 24 Dec 2021 </a:t>
            </a:r>
          </a:p>
        </p:txBody>
      </p:sp>
    </p:spTree>
    <p:extLst>
      <p:ext uri="{BB962C8B-B14F-4D97-AF65-F5344CB8AC3E}">
        <p14:creationId xmlns:p14="http://schemas.microsoft.com/office/powerpoint/2010/main" val="1802168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B6DD-1FFD-4A35-A119-09AC4C98EE41}"/>
              </a:ext>
            </a:extLst>
          </p:cNvPr>
          <p:cNvSpPr>
            <a:spLocks noGrp="1"/>
          </p:cNvSpPr>
          <p:nvPr>
            <p:ph type="title"/>
          </p:nvPr>
        </p:nvSpPr>
        <p:spPr>
          <a:xfrm>
            <a:off x="0" y="1"/>
            <a:ext cx="12192000" cy="774699"/>
          </a:xfrm>
        </p:spPr>
        <p:txBody>
          <a:bodyPr/>
          <a:lstStyle/>
          <a:p>
            <a:r>
              <a:rPr lang="en-US" dirty="0"/>
              <a:t>             </a:t>
            </a:r>
            <a:r>
              <a:rPr lang="en-US" b="1" i="1" u="sng" dirty="0">
                <a:solidFill>
                  <a:srgbClr val="FF0000"/>
                </a:solidFill>
              </a:rPr>
              <a:t>Everyone is equal!  Government Dictates</a:t>
            </a:r>
          </a:p>
        </p:txBody>
      </p:sp>
      <p:pic>
        <p:nvPicPr>
          <p:cNvPr id="5" name="Content Placeholder 4">
            <a:extLst>
              <a:ext uri="{FF2B5EF4-FFF2-40B4-BE49-F238E27FC236}">
                <a16:creationId xmlns:a16="http://schemas.microsoft.com/office/drawing/2014/main" id="{09DA3921-21FD-4D89-AFFD-4CBC0E2BF61F}"/>
              </a:ext>
            </a:extLst>
          </p:cNvPr>
          <p:cNvPicPr>
            <a:picLocks noGrp="1" noChangeAspect="1"/>
          </p:cNvPicPr>
          <p:nvPr>
            <p:ph sz="half" idx="1"/>
          </p:nvPr>
        </p:nvPicPr>
        <p:blipFill>
          <a:blip r:embed="rId2"/>
          <a:stretch>
            <a:fillRect/>
          </a:stretch>
        </p:blipFill>
        <p:spPr>
          <a:xfrm>
            <a:off x="0" y="774699"/>
            <a:ext cx="6388100" cy="6083299"/>
          </a:xfrm>
          <a:prstGeom prst="rect">
            <a:avLst/>
          </a:prstGeom>
        </p:spPr>
      </p:pic>
      <p:sp>
        <p:nvSpPr>
          <p:cNvPr id="4" name="Content Placeholder 3">
            <a:extLst>
              <a:ext uri="{FF2B5EF4-FFF2-40B4-BE49-F238E27FC236}">
                <a16:creationId xmlns:a16="http://schemas.microsoft.com/office/drawing/2014/main" id="{5A04565E-3FB4-49B0-8339-ADED84BBCAF2}"/>
              </a:ext>
            </a:extLst>
          </p:cNvPr>
          <p:cNvSpPr>
            <a:spLocks noGrp="1"/>
          </p:cNvSpPr>
          <p:nvPr>
            <p:ph sz="half" idx="2"/>
          </p:nvPr>
        </p:nvSpPr>
        <p:spPr>
          <a:xfrm>
            <a:off x="6172200" y="774700"/>
            <a:ext cx="6019800" cy="6083299"/>
          </a:xfrm>
        </p:spPr>
        <p:txBody>
          <a:bodyPr>
            <a:normAutofit fontScale="92500" lnSpcReduction="10000"/>
          </a:bodyPr>
          <a:lstStyle/>
          <a:p>
            <a:r>
              <a:rPr lang="en-US" dirty="0"/>
              <a:t> The lockdowns were intended to crush the economy, set it in the direction of nationalizing all industry, and wipe out small business….” In October, 2020 the pope issued an encyclical letter, Fratelli </a:t>
            </a:r>
            <a:r>
              <a:rPr lang="en-US" dirty="0" err="1"/>
              <a:t>Tutti</a:t>
            </a:r>
            <a:r>
              <a:rPr lang="en-US" dirty="0"/>
              <a:t>, in which he went after private property. He wrote, "Business abilities, which are a gift from God, should always be clearly directed to the development of others and to the elimination of poverty..." He declared, "The right to private property is always accompanied by the primary and prior principle of the subordination of all private property to the universal destination of the earth´s goods, and thus the right of all to their use."</a:t>
            </a:r>
          </a:p>
        </p:txBody>
      </p:sp>
    </p:spTree>
    <p:extLst>
      <p:ext uri="{BB962C8B-B14F-4D97-AF65-F5344CB8AC3E}">
        <p14:creationId xmlns:p14="http://schemas.microsoft.com/office/powerpoint/2010/main" val="208930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2F32-6916-42EE-BDD3-30D4B72183DE}"/>
              </a:ext>
            </a:extLst>
          </p:cNvPr>
          <p:cNvSpPr>
            <a:spLocks noGrp="1"/>
          </p:cNvSpPr>
          <p:nvPr>
            <p:ph type="title"/>
          </p:nvPr>
        </p:nvSpPr>
        <p:spPr>
          <a:xfrm>
            <a:off x="838200" y="1"/>
            <a:ext cx="10515600" cy="812799"/>
          </a:xfrm>
        </p:spPr>
        <p:txBody>
          <a:bodyPr/>
          <a:lstStyle/>
          <a:p>
            <a:r>
              <a:rPr lang="en-US" dirty="0"/>
              <a:t>                  </a:t>
            </a:r>
            <a:r>
              <a:rPr lang="en-US" b="1" i="1" u="sng" dirty="0">
                <a:solidFill>
                  <a:srgbClr val="FF0000"/>
                </a:solidFill>
              </a:rPr>
              <a:t>What Better Way than Oil!</a:t>
            </a:r>
          </a:p>
        </p:txBody>
      </p:sp>
      <p:sp>
        <p:nvSpPr>
          <p:cNvPr id="3" name="Content Placeholder 2">
            <a:extLst>
              <a:ext uri="{FF2B5EF4-FFF2-40B4-BE49-F238E27FC236}">
                <a16:creationId xmlns:a16="http://schemas.microsoft.com/office/drawing/2014/main" id="{DBF1D561-0321-4F06-8588-C0D90962FE31}"/>
              </a:ext>
            </a:extLst>
          </p:cNvPr>
          <p:cNvSpPr>
            <a:spLocks noGrp="1"/>
          </p:cNvSpPr>
          <p:nvPr>
            <p:ph sz="half" idx="1"/>
          </p:nvPr>
        </p:nvSpPr>
        <p:spPr>
          <a:xfrm>
            <a:off x="0" y="711200"/>
            <a:ext cx="6019800" cy="6146799"/>
          </a:xfrm>
        </p:spPr>
        <p:txBody>
          <a:bodyPr>
            <a:normAutofit fontScale="92500" lnSpcReduction="20000"/>
          </a:bodyPr>
          <a:lstStyle/>
          <a:p>
            <a:r>
              <a:rPr lang="en-US" dirty="0"/>
              <a:t>What better way to attack world economies than at the pump?  Gas rises and so does everything else.  What better way than this to control everyone?  The war in the Ukraine is making it happen and Rome is behind it!   “.  The Bible tells us that the papacy controls the buyers and sellers of oil.  “And cinnamon, and odors, and ointments, and frankincense, and wine, and </a:t>
            </a:r>
            <a:r>
              <a:rPr lang="en-US" i="1" u="sng" dirty="0">
                <a:solidFill>
                  <a:srgbClr val="FF0000"/>
                </a:solidFill>
              </a:rPr>
              <a:t>oil</a:t>
            </a:r>
            <a:r>
              <a:rPr lang="en-US" dirty="0"/>
              <a:t>, and fine flour, and wheat, and beasts, and sheep, and horses, and chariots, and slaves, and souls of men. And the fruits that thy soul lusted after are departed from thee, and all things which were dainty and goodly are departed from thee, and thou shalt find them no more at all. The merchants of these things, which were made rich by her, shall stand afar off for the fear of her torment, weeping and wailing,” Rev. 18: 13-15</a:t>
            </a:r>
          </a:p>
        </p:txBody>
      </p:sp>
      <p:pic>
        <p:nvPicPr>
          <p:cNvPr id="5" name="Content Placeholder 4">
            <a:extLst>
              <a:ext uri="{FF2B5EF4-FFF2-40B4-BE49-F238E27FC236}">
                <a16:creationId xmlns:a16="http://schemas.microsoft.com/office/drawing/2014/main" id="{767AC9E4-3D30-4498-8F93-F449F57182D5}"/>
              </a:ext>
            </a:extLst>
          </p:cNvPr>
          <p:cNvPicPr>
            <a:picLocks noGrp="1" noChangeAspect="1"/>
          </p:cNvPicPr>
          <p:nvPr>
            <p:ph sz="half" idx="2"/>
          </p:nvPr>
        </p:nvPicPr>
        <p:blipFill>
          <a:blip r:embed="rId2"/>
          <a:stretch>
            <a:fillRect/>
          </a:stretch>
        </p:blipFill>
        <p:spPr>
          <a:xfrm>
            <a:off x="6057900" y="711200"/>
            <a:ext cx="6134100" cy="6146800"/>
          </a:xfrm>
          <a:prstGeom prst="rect">
            <a:avLst/>
          </a:prstGeom>
        </p:spPr>
      </p:pic>
    </p:spTree>
    <p:extLst>
      <p:ext uri="{BB962C8B-B14F-4D97-AF65-F5344CB8AC3E}">
        <p14:creationId xmlns:p14="http://schemas.microsoft.com/office/powerpoint/2010/main" val="132062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BA57-9E8D-4526-A377-39FDE58AA526}"/>
              </a:ext>
            </a:extLst>
          </p:cNvPr>
          <p:cNvSpPr>
            <a:spLocks noGrp="1"/>
          </p:cNvSpPr>
          <p:nvPr>
            <p:ph type="title"/>
          </p:nvPr>
        </p:nvSpPr>
        <p:spPr>
          <a:xfrm>
            <a:off x="838200" y="1"/>
            <a:ext cx="10515600" cy="800099"/>
          </a:xfrm>
        </p:spPr>
        <p:txBody>
          <a:bodyPr/>
          <a:lstStyle/>
          <a:p>
            <a:r>
              <a:rPr lang="en-US" dirty="0"/>
              <a:t>                  </a:t>
            </a:r>
            <a:r>
              <a:rPr lang="en-US" b="1" i="1" u="sng" dirty="0">
                <a:solidFill>
                  <a:srgbClr val="FF0000"/>
                </a:solidFill>
                <a:latin typeface="Algerian" panose="04020705040A02060702" pitchFamily="82" charset="0"/>
              </a:rPr>
              <a:t>The Lord Will Prevail</a:t>
            </a:r>
          </a:p>
        </p:txBody>
      </p:sp>
      <p:sp>
        <p:nvSpPr>
          <p:cNvPr id="3" name="Content Placeholder 2">
            <a:extLst>
              <a:ext uri="{FF2B5EF4-FFF2-40B4-BE49-F238E27FC236}">
                <a16:creationId xmlns:a16="http://schemas.microsoft.com/office/drawing/2014/main" id="{1920B90F-DEA7-4D4D-A5F4-57D2E95970F1}"/>
              </a:ext>
            </a:extLst>
          </p:cNvPr>
          <p:cNvSpPr>
            <a:spLocks noGrp="1"/>
          </p:cNvSpPr>
          <p:nvPr>
            <p:ph sz="half" idx="1"/>
          </p:nvPr>
        </p:nvSpPr>
        <p:spPr>
          <a:xfrm>
            <a:off x="0" y="698500"/>
            <a:ext cx="6019800" cy="6159499"/>
          </a:xfrm>
        </p:spPr>
        <p:txBody>
          <a:bodyPr>
            <a:normAutofit/>
          </a:bodyPr>
          <a:lstStyle/>
          <a:p>
            <a:r>
              <a:rPr lang="en-US" dirty="0"/>
              <a:t>“And he had power to give life unto the image of the beast, that the image of the beast should both speak, and cause that as many as would not worship the image of the beast should be killed. And he causeth all, both small and great, rich and poor, free and bond, to receive a mark in their right hand, or in their foreheads: And that no man might buy or sell, save he that had the mark, or the name of the beast, or the number of his name.”  Rev. 13:15-17</a:t>
            </a:r>
          </a:p>
        </p:txBody>
      </p:sp>
      <p:sp>
        <p:nvSpPr>
          <p:cNvPr id="4" name="Content Placeholder 3">
            <a:extLst>
              <a:ext uri="{FF2B5EF4-FFF2-40B4-BE49-F238E27FC236}">
                <a16:creationId xmlns:a16="http://schemas.microsoft.com/office/drawing/2014/main" id="{CDFF359F-2116-454B-8F09-2094C8D4ABE0}"/>
              </a:ext>
            </a:extLst>
          </p:cNvPr>
          <p:cNvSpPr>
            <a:spLocks noGrp="1"/>
          </p:cNvSpPr>
          <p:nvPr>
            <p:ph sz="half" idx="2"/>
          </p:nvPr>
        </p:nvSpPr>
        <p:spPr>
          <a:xfrm>
            <a:off x="6172200" y="698500"/>
            <a:ext cx="6019800" cy="6159499"/>
          </a:xfrm>
        </p:spPr>
        <p:txBody>
          <a:bodyPr>
            <a:normAutofit/>
          </a:bodyPr>
          <a:lstStyle/>
          <a:p>
            <a:r>
              <a:rPr lang="en-US" dirty="0"/>
              <a:t>“And after these things I saw another angel come down from heaven, having great power; and the earth was lightened with his glory.”  Rev. 18:1</a:t>
            </a:r>
          </a:p>
          <a:p>
            <a:endParaRPr lang="en-US" dirty="0"/>
          </a:p>
          <a:p>
            <a:endParaRPr lang="en-US" dirty="0"/>
          </a:p>
        </p:txBody>
      </p:sp>
      <p:pic>
        <p:nvPicPr>
          <p:cNvPr id="5" name="Picture 4">
            <a:extLst>
              <a:ext uri="{FF2B5EF4-FFF2-40B4-BE49-F238E27FC236}">
                <a16:creationId xmlns:a16="http://schemas.microsoft.com/office/drawing/2014/main" id="{F4D47B40-9F18-4713-869D-2F0321C2BEA3}"/>
              </a:ext>
            </a:extLst>
          </p:cNvPr>
          <p:cNvPicPr>
            <a:picLocks noChangeAspect="1"/>
          </p:cNvPicPr>
          <p:nvPr/>
        </p:nvPicPr>
        <p:blipFill>
          <a:blip r:embed="rId2"/>
          <a:stretch>
            <a:fillRect/>
          </a:stretch>
        </p:blipFill>
        <p:spPr>
          <a:xfrm>
            <a:off x="6400800" y="2686050"/>
            <a:ext cx="5791200" cy="4171950"/>
          </a:xfrm>
          <a:prstGeom prst="rect">
            <a:avLst/>
          </a:prstGeom>
        </p:spPr>
      </p:pic>
    </p:spTree>
    <p:extLst>
      <p:ext uri="{BB962C8B-B14F-4D97-AF65-F5344CB8AC3E}">
        <p14:creationId xmlns:p14="http://schemas.microsoft.com/office/powerpoint/2010/main" val="303287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D759-A48F-4702-A475-D833F385CCD8}"/>
              </a:ext>
            </a:extLst>
          </p:cNvPr>
          <p:cNvSpPr>
            <a:spLocks noGrp="1"/>
          </p:cNvSpPr>
          <p:nvPr>
            <p:ph type="title"/>
          </p:nvPr>
        </p:nvSpPr>
        <p:spPr>
          <a:xfrm>
            <a:off x="838200" y="1"/>
            <a:ext cx="10515600" cy="825499"/>
          </a:xfrm>
        </p:spPr>
        <p:txBody>
          <a:bodyPr/>
          <a:lstStyle/>
          <a:p>
            <a:r>
              <a:rPr lang="en-US" dirty="0"/>
              <a:t>              </a:t>
            </a:r>
            <a:r>
              <a:rPr lang="en-US" b="1" i="1" u="sng" dirty="0">
                <a:solidFill>
                  <a:srgbClr val="0070C0"/>
                </a:solidFill>
                <a:latin typeface="Algerian" panose="04020705040A02060702" pitchFamily="82" charset="0"/>
              </a:rPr>
              <a:t>To Whom Are We Listening?</a:t>
            </a:r>
          </a:p>
        </p:txBody>
      </p:sp>
      <p:sp>
        <p:nvSpPr>
          <p:cNvPr id="3" name="Content Placeholder 2">
            <a:extLst>
              <a:ext uri="{FF2B5EF4-FFF2-40B4-BE49-F238E27FC236}">
                <a16:creationId xmlns:a16="http://schemas.microsoft.com/office/drawing/2014/main" id="{3DD00021-1C22-4462-9F27-BDE8119C12F3}"/>
              </a:ext>
            </a:extLst>
          </p:cNvPr>
          <p:cNvSpPr>
            <a:spLocks noGrp="1"/>
          </p:cNvSpPr>
          <p:nvPr>
            <p:ph sz="half" idx="1"/>
          </p:nvPr>
        </p:nvSpPr>
        <p:spPr>
          <a:xfrm>
            <a:off x="-101600" y="698500"/>
            <a:ext cx="6121400" cy="6159499"/>
          </a:xfrm>
        </p:spPr>
        <p:txBody>
          <a:bodyPr>
            <a:normAutofit/>
          </a:bodyPr>
          <a:lstStyle/>
          <a:p>
            <a:r>
              <a:rPr lang="en-US" sz="4400" dirty="0"/>
              <a:t>“We have also a more sure word of prophecy; whereunto ye do well that ye take heed, as unto a light that shineth in a dark place, until the day dawn, and the day star arise in your hearts:”  2 Peter 1:19</a:t>
            </a:r>
          </a:p>
        </p:txBody>
      </p:sp>
      <p:pic>
        <p:nvPicPr>
          <p:cNvPr id="5" name="Content Placeholder 4">
            <a:extLst>
              <a:ext uri="{FF2B5EF4-FFF2-40B4-BE49-F238E27FC236}">
                <a16:creationId xmlns:a16="http://schemas.microsoft.com/office/drawing/2014/main" id="{F13D6929-07F8-4A66-88CD-34FB450EF9CA}"/>
              </a:ext>
            </a:extLst>
          </p:cNvPr>
          <p:cNvPicPr>
            <a:picLocks noGrp="1" noChangeAspect="1"/>
          </p:cNvPicPr>
          <p:nvPr>
            <p:ph sz="half" idx="2"/>
          </p:nvPr>
        </p:nvPicPr>
        <p:blipFill>
          <a:blip r:embed="rId2"/>
          <a:stretch>
            <a:fillRect/>
          </a:stretch>
        </p:blipFill>
        <p:spPr>
          <a:xfrm>
            <a:off x="5816600" y="698501"/>
            <a:ext cx="6375400" cy="2108200"/>
          </a:xfrm>
          <a:prstGeom prst="rect">
            <a:avLst/>
          </a:prstGeom>
        </p:spPr>
      </p:pic>
      <p:pic>
        <p:nvPicPr>
          <p:cNvPr id="6" name="Picture 5">
            <a:extLst>
              <a:ext uri="{FF2B5EF4-FFF2-40B4-BE49-F238E27FC236}">
                <a16:creationId xmlns:a16="http://schemas.microsoft.com/office/drawing/2014/main" id="{E3C82807-A928-40C7-8FFB-2B94F5F84C1F}"/>
              </a:ext>
            </a:extLst>
          </p:cNvPr>
          <p:cNvPicPr>
            <a:picLocks noChangeAspect="1"/>
          </p:cNvPicPr>
          <p:nvPr/>
        </p:nvPicPr>
        <p:blipFill>
          <a:blip r:embed="rId3"/>
          <a:stretch>
            <a:fillRect/>
          </a:stretch>
        </p:blipFill>
        <p:spPr>
          <a:xfrm>
            <a:off x="5816599" y="2600324"/>
            <a:ext cx="6375400" cy="2251075"/>
          </a:xfrm>
          <a:prstGeom prst="rect">
            <a:avLst/>
          </a:prstGeom>
        </p:spPr>
      </p:pic>
      <p:pic>
        <p:nvPicPr>
          <p:cNvPr id="7" name="Picture 6">
            <a:extLst>
              <a:ext uri="{FF2B5EF4-FFF2-40B4-BE49-F238E27FC236}">
                <a16:creationId xmlns:a16="http://schemas.microsoft.com/office/drawing/2014/main" id="{723A8010-FF66-4C55-8ACA-D262DD5991D0}"/>
              </a:ext>
            </a:extLst>
          </p:cNvPr>
          <p:cNvPicPr>
            <a:picLocks noChangeAspect="1"/>
          </p:cNvPicPr>
          <p:nvPr/>
        </p:nvPicPr>
        <p:blipFill>
          <a:blip r:embed="rId4"/>
          <a:stretch>
            <a:fillRect/>
          </a:stretch>
        </p:blipFill>
        <p:spPr>
          <a:xfrm>
            <a:off x="5816597" y="4851399"/>
            <a:ext cx="6375401" cy="2006600"/>
          </a:xfrm>
          <a:prstGeom prst="rect">
            <a:avLst/>
          </a:prstGeom>
        </p:spPr>
      </p:pic>
    </p:spTree>
    <p:extLst>
      <p:ext uri="{BB962C8B-B14F-4D97-AF65-F5344CB8AC3E}">
        <p14:creationId xmlns:p14="http://schemas.microsoft.com/office/powerpoint/2010/main" val="347378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6C0DA-2958-47A6-9555-E6FCEFBD7203}"/>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The Russian Badboys???</a:t>
            </a:r>
          </a:p>
        </p:txBody>
      </p:sp>
      <p:pic>
        <p:nvPicPr>
          <p:cNvPr id="5" name="Content Placeholder 4">
            <a:extLst>
              <a:ext uri="{FF2B5EF4-FFF2-40B4-BE49-F238E27FC236}">
                <a16:creationId xmlns:a16="http://schemas.microsoft.com/office/drawing/2014/main" id="{0A800970-A7E0-458A-9C19-89F622B5B156}"/>
              </a:ext>
            </a:extLst>
          </p:cNvPr>
          <p:cNvPicPr>
            <a:picLocks noGrp="1" noChangeAspect="1"/>
          </p:cNvPicPr>
          <p:nvPr>
            <p:ph sz="half" idx="1"/>
          </p:nvPr>
        </p:nvPicPr>
        <p:blipFill>
          <a:blip r:embed="rId2"/>
          <a:stretch>
            <a:fillRect/>
          </a:stretch>
        </p:blipFill>
        <p:spPr>
          <a:xfrm>
            <a:off x="0" y="584200"/>
            <a:ext cx="6172200" cy="6273798"/>
          </a:xfrm>
          <a:prstGeom prst="rect">
            <a:avLst/>
          </a:prstGeom>
        </p:spPr>
      </p:pic>
      <p:sp>
        <p:nvSpPr>
          <p:cNvPr id="4" name="Content Placeholder 3">
            <a:extLst>
              <a:ext uri="{FF2B5EF4-FFF2-40B4-BE49-F238E27FC236}">
                <a16:creationId xmlns:a16="http://schemas.microsoft.com/office/drawing/2014/main" id="{0DDA780F-D953-4695-B771-F0FBC31511C4}"/>
              </a:ext>
            </a:extLst>
          </p:cNvPr>
          <p:cNvSpPr>
            <a:spLocks noGrp="1"/>
          </p:cNvSpPr>
          <p:nvPr>
            <p:ph sz="half" idx="2"/>
          </p:nvPr>
        </p:nvSpPr>
        <p:spPr>
          <a:xfrm>
            <a:off x="6172200" y="584200"/>
            <a:ext cx="6019800" cy="6273798"/>
          </a:xfrm>
        </p:spPr>
        <p:txBody>
          <a:bodyPr>
            <a:normAutofit/>
          </a:bodyPr>
          <a:lstStyle/>
          <a:p>
            <a:r>
              <a:rPr lang="en-US" dirty="0"/>
              <a:t>‘President Vladimir Putin’s growing obsession with Ukraine has developed over many years. In 2005 he referred to the recapture of Crimea as a ridiculous idea – an irresponsible step that would open a Pandora’s box of historical grievances. But, nine years later, he would do exactly that. By summer 2021, he was denying the existence of Ukrainians as a people separate from Russians. Early this week, he declared the Ukrainian state illegitimate.’ Kadri Liik, Senior Policy Fellow.   </a:t>
            </a:r>
          </a:p>
          <a:p>
            <a:r>
              <a:rPr lang="en-US" dirty="0"/>
              <a:t>Obsessed, irresponsible, the bad man!</a:t>
            </a:r>
          </a:p>
        </p:txBody>
      </p:sp>
    </p:spTree>
    <p:extLst>
      <p:ext uri="{BB962C8B-B14F-4D97-AF65-F5344CB8AC3E}">
        <p14:creationId xmlns:p14="http://schemas.microsoft.com/office/powerpoint/2010/main" val="73560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E125-F155-4F81-A66D-3E5CEE80EDFE}"/>
              </a:ext>
            </a:extLst>
          </p:cNvPr>
          <p:cNvSpPr>
            <a:spLocks noGrp="1"/>
          </p:cNvSpPr>
          <p:nvPr>
            <p:ph type="title"/>
          </p:nvPr>
        </p:nvSpPr>
        <p:spPr>
          <a:xfrm>
            <a:off x="838200" y="1"/>
            <a:ext cx="10515600" cy="787399"/>
          </a:xfrm>
        </p:spPr>
        <p:txBody>
          <a:bodyPr/>
          <a:lstStyle/>
          <a:p>
            <a:r>
              <a:rPr lang="en-US" dirty="0"/>
              <a:t>                   </a:t>
            </a:r>
            <a:r>
              <a:rPr lang="en-US" b="1" i="1" u="sng" dirty="0">
                <a:solidFill>
                  <a:srgbClr val="00B0F0"/>
                </a:solidFill>
                <a:latin typeface="Algerian" panose="04020705040A02060702" pitchFamily="82" charset="0"/>
              </a:rPr>
              <a:t>Zelenskiy the Hero</a:t>
            </a:r>
          </a:p>
        </p:txBody>
      </p:sp>
      <p:sp>
        <p:nvSpPr>
          <p:cNvPr id="3" name="Content Placeholder 2">
            <a:extLst>
              <a:ext uri="{FF2B5EF4-FFF2-40B4-BE49-F238E27FC236}">
                <a16:creationId xmlns:a16="http://schemas.microsoft.com/office/drawing/2014/main" id="{29DFF386-0593-4BA7-B0CE-0B839ACDA0F6}"/>
              </a:ext>
            </a:extLst>
          </p:cNvPr>
          <p:cNvSpPr>
            <a:spLocks noGrp="1"/>
          </p:cNvSpPr>
          <p:nvPr>
            <p:ph sz="half" idx="1"/>
          </p:nvPr>
        </p:nvSpPr>
        <p:spPr>
          <a:xfrm>
            <a:off x="0" y="681038"/>
            <a:ext cx="6172200" cy="6176962"/>
          </a:xfrm>
        </p:spPr>
        <p:txBody>
          <a:bodyPr>
            <a:normAutofit fontScale="92500" lnSpcReduction="10000"/>
          </a:bodyPr>
          <a:lstStyle/>
          <a:p>
            <a:r>
              <a:rPr lang="en-US" dirty="0"/>
              <a:t>Ukraine’s President Volodymyr Zelenskiy to address US Congress on Wednesday via zoom! Zelenskiy is expected to use the virtual address to urge members of the House of Representatives and Senate to intensify pressure on Joe Biden to allow the transfer of MiG-29 fighter jets from Poland.</a:t>
            </a:r>
          </a:p>
          <a:p>
            <a:endParaRPr lang="en-US" dirty="0"/>
          </a:p>
          <a:p>
            <a:r>
              <a:rPr lang="en-US" dirty="0"/>
              <a:t>The House speaker, Nancy Pelosi, and Senate majority leader, Chuck Schumer, said in a joint letter to members: “The Congress, our country and the world are in awe of the people of Ukraine, who have shown extraordinary courage, resilience and determination in the face of Russia’s unprovoked, vicious and illegal war.”</a:t>
            </a:r>
          </a:p>
        </p:txBody>
      </p:sp>
      <p:pic>
        <p:nvPicPr>
          <p:cNvPr id="5" name="Content Placeholder 4">
            <a:extLst>
              <a:ext uri="{FF2B5EF4-FFF2-40B4-BE49-F238E27FC236}">
                <a16:creationId xmlns:a16="http://schemas.microsoft.com/office/drawing/2014/main" id="{9275B54D-3F9F-433C-AFC5-B527BF3A0132}"/>
              </a:ext>
            </a:extLst>
          </p:cNvPr>
          <p:cNvPicPr>
            <a:picLocks noGrp="1" noChangeAspect="1"/>
          </p:cNvPicPr>
          <p:nvPr>
            <p:ph sz="half" idx="2"/>
          </p:nvPr>
        </p:nvPicPr>
        <p:blipFill>
          <a:blip r:embed="rId2"/>
          <a:stretch>
            <a:fillRect/>
          </a:stretch>
        </p:blipFill>
        <p:spPr>
          <a:xfrm>
            <a:off x="6096000" y="681037"/>
            <a:ext cx="6095999" cy="6176961"/>
          </a:xfrm>
          <a:prstGeom prst="rect">
            <a:avLst/>
          </a:prstGeom>
        </p:spPr>
      </p:pic>
    </p:spTree>
    <p:extLst>
      <p:ext uri="{BB962C8B-B14F-4D97-AF65-F5344CB8AC3E}">
        <p14:creationId xmlns:p14="http://schemas.microsoft.com/office/powerpoint/2010/main" val="129412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2E6B-CA02-42AD-B567-4DD76A20A74C}"/>
              </a:ext>
            </a:extLst>
          </p:cNvPr>
          <p:cNvSpPr>
            <a:spLocks noGrp="1"/>
          </p:cNvSpPr>
          <p:nvPr>
            <p:ph type="title"/>
          </p:nvPr>
        </p:nvSpPr>
        <p:spPr>
          <a:xfrm>
            <a:off x="838200" y="1"/>
            <a:ext cx="10515600" cy="787399"/>
          </a:xfrm>
        </p:spPr>
        <p:txBody>
          <a:bodyPr/>
          <a:lstStyle/>
          <a:p>
            <a:r>
              <a:rPr lang="en-US" dirty="0"/>
              <a:t>                             </a:t>
            </a:r>
            <a:r>
              <a:rPr lang="en-US" b="1" i="1" u="sng" dirty="0">
                <a:solidFill>
                  <a:srgbClr val="0070C0"/>
                </a:solidFill>
                <a:latin typeface="Algerian" panose="04020705040A02060702" pitchFamily="82" charset="0"/>
              </a:rPr>
              <a:t>Hogwash</a:t>
            </a:r>
          </a:p>
        </p:txBody>
      </p:sp>
      <p:sp>
        <p:nvSpPr>
          <p:cNvPr id="3" name="Content Placeholder 2">
            <a:extLst>
              <a:ext uri="{FF2B5EF4-FFF2-40B4-BE49-F238E27FC236}">
                <a16:creationId xmlns:a16="http://schemas.microsoft.com/office/drawing/2014/main" id="{DF6D9C9E-F4F6-437C-BCEB-69B40557FE11}"/>
              </a:ext>
            </a:extLst>
          </p:cNvPr>
          <p:cNvSpPr>
            <a:spLocks noGrp="1"/>
          </p:cNvSpPr>
          <p:nvPr>
            <p:ph sz="half" idx="1"/>
          </p:nvPr>
        </p:nvSpPr>
        <p:spPr>
          <a:xfrm>
            <a:off x="0" y="685800"/>
            <a:ext cx="6134100" cy="6172199"/>
          </a:xfrm>
        </p:spPr>
        <p:txBody>
          <a:bodyPr>
            <a:normAutofit/>
          </a:bodyPr>
          <a:lstStyle/>
          <a:p>
            <a:r>
              <a:rPr lang="en-US" sz="3600" dirty="0"/>
              <a:t>Is Putin really the bad guy and Zelenskiy the good guy?  Of course, we feel very bad for the displaced people’s of the Ukraine, and feel deep pain for those who have lost loved ones!  What is really going on in the Ukraine?  Why is the this conflict taking place, and what are the real reasons behind this conflict?</a:t>
            </a:r>
          </a:p>
        </p:txBody>
      </p:sp>
      <p:pic>
        <p:nvPicPr>
          <p:cNvPr id="5" name="Content Placeholder 4">
            <a:extLst>
              <a:ext uri="{FF2B5EF4-FFF2-40B4-BE49-F238E27FC236}">
                <a16:creationId xmlns:a16="http://schemas.microsoft.com/office/drawing/2014/main" id="{E86EC42A-2722-4519-8B26-9029B4F4E6A2}"/>
              </a:ext>
            </a:extLst>
          </p:cNvPr>
          <p:cNvPicPr>
            <a:picLocks noGrp="1" noChangeAspect="1"/>
          </p:cNvPicPr>
          <p:nvPr>
            <p:ph sz="half" idx="2"/>
          </p:nvPr>
        </p:nvPicPr>
        <p:blipFill>
          <a:blip r:embed="rId2"/>
          <a:stretch>
            <a:fillRect/>
          </a:stretch>
        </p:blipFill>
        <p:spPr>
          <a:xfrm>
            <a:off x="5918200" y="685800"/>
            <a:ext cx="6273799" cy="6172199"/>
          </a:xfrm>
          <a:prstGeom prst="rect">
            <a:avLst/>
          </a:prstGeom>
        </p:spPr>
      </p:pic>
    </p:spTree>
    <p:extLst>
      <p:ext uri="{BB962C8B-B14F-4D97-AF65-F5344CB8AC3E}">
        <p14:creationId xmlns:p14="http://schemas.microsoft.com/office/powerpoint/2010/main" val="145943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9D3E-2EDC-4FE0-B3CA-E778E1701E2B}"/>
              </a:ext>
            </a:extLst>
          </p:cNvPr>
          <p:cNvSpPr>
            <a:spLocks noGrp="1"/>
          </p:cNvSpPr>
          <p:nvPr>
            <p:ph type="title"/>
          </p:nvPr>
        </p:nvSpPr>
        <p:spPr>
          <a:xfrm>
            <a:off x="6172200" y="1"/>
            <a:ext cx="6019800" cy="1041399"/>
          </a:xfrm>
        </p:spPr>
        <p:txBody>
          <a:bodyPr>
            <a:normAutofit fontScale="90000"/>
          </a:bodyPr>
          <a:lstStyle/>
          <a:p>
            <a:r>
              <a:rPr lang="en-US" dirty="0"/>
              <a:t>   </a:t>
            </a:r>
            <a:r>
              <a:rPr lang="en-US" b="1" i="1" u="sng" dirty="0">
                <a:solidFill>
                  <a:srgbClr val="FF0000"/>
                </a:solidFill>
                <a:latin typeface="Algerian" panose="04020705040A02060702" pitchFamily="82" charset="0"/>
              </a:rPr>
              <a:t>Behind the Curtain!</a:t>
            </a:r>
          </a:p>
        </p:txBody>
      </p:sp>
      <p:pic>
        <p:nvPicPr>
          <p:cNvPr id="5" name="Content Placeholder 4">
            <a:extLst>
              <a:ext uri="{FF2B5EF4-FFF2-40B4-BE49-F238E27FC236}">
                <a16:creationId xmlns:a16="http://schemas.microsoft.com/office/drawing/2014/main" id="{27E39BE6-6EB3-45B0-B1C0-08053D0A69AF}"/>
              </a:ext>
            </a:extLst>
          </p:cNvPr>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a:extLst>
              <a:ext uri="{FF2B5EF4-FFF2-40B4-BE49-F238E27FC236}">
                <a16:creationId xmlns:a16="http://schemas.microsoft.com/office/drawing/2014/main" id="{8422018D-0265-4A61-AE41-9813F42018AB}"/>
              </a:ext>
            </a:extLst>
          </p:cNvPr>
          <p:cNvSpPr>
            <a:spLocks noGrp="1"/>
          </p:cNvSpPr>
          <p:nvPr>
            <p:ph sz="half" idx="2"/>
          </p:nvPr>
        </p:nvSpPr>
        <p:spPr>
          <a:xfrm>
            <a:off x="6172200" y="800100"/>
            <a:ext cx="6019800" cy="6057899"/>
          </a:xfrm>
        </p:spPr>
        <p:txBody>
          <a:bodyPr/>
          <a:lstStyle/>
          <a:p>
            <a:r>
              <a:rPr lang="en-US" dirty="0"/>
              <a:t>“And there came one of the seven angels which had the seven vials, and talked with me, saying unto me, Come hither; I will shew unto thee the judgment of the great whore that sitteth upon many waters: </a:t>
            </a:r>
            <a:r>
              <a:rPr lang="en-US" b="1" i="1" u="sng" dirty="0">
                <a:solidFill>
                  <a:srgbClr val="FF0000"/>
                </a:solidFill>
              </a:rPr>
              <a:t>With whom the kings of the earth have committed fornication,</a:t>
            </a:r>
            <a:r>
              <a:rPr lang="en-US" dirty="0"/>
              <a:t> and the inhabitants of the earth have been made drunk with the wine of her fornication…And the woman which thou sawest is that great city, </a:t>
            </a:r>
            <a:r>
              <a:rPr lang="en-US" b="1" i="1" u="sng" dirty="0">
                <a:solidFill>
                  <a:srgbClr val="FF0000"/>
                </a:solidFill>
              </a:rPr>
              <a:t>which reigneth over the kings of the earth.”  </a:t>
            </a:r>
            <a:r>
              <a:rPr lang="en-US" dirty="0"/>
              <a:t>Revelation 17:1,2, and 18</a:t>
            </a:r>
          </a:p>
        </p:txBody>
      </p:sp>
    </p:spTree>
    <p:extLst>
      <p:ext uri="{BB962C8B-B14F-4D97-AF65-F5344CB8AC3E}">
        <p14:creationId xmlns:p14="http://schemas.microsoft.com/office/powerpoint/2010/main" val="19364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02BF-74DD-4BE2-B416-3281B6A56FD6}"/>
              </a:ext>
            </a:extLst>
          </p:cNvPr>
          <p:cNvSpPr>
            <a:spLocks noGrp="1"/>
          </p:cNvSpPr>
          <p:nvPr>
            <p:ph type="title"/>
          </p:nvPr>
        </p:nvSpPr>
        <p:spPr>
          <a:xfrm>
            <a:off x="838200" y="1"/>
            <a:ext cx="10515600" cy="774699"/>
          </a:xfrm>
        </p:spPr>
        <p:txBody>
          <a:bodyPr/>
          <a:lstStyle/>
          <a:p>
            <a:r>
              <a:rPr lang="en-US" dirty="0"/>
              <a:t>                </a:t>
            </a:r>
            <a:r>
              <a:rPr lang="en-US" b="1" i="1" u="sng" dirty="0">
                <a:solidFill>
                  <a:srgbClr val="FF0000"/>
                </a:solidFill>
                <a:latin typeface="Algerian" panose="04020705040A02060702" pitchFamily="82" charset="0"/>
              </a:rPr>
              <a:t>Babylon the Great!</a:t>
            </a:r>
          </a:p>
        </p:txBody>
      </p:sp>
      <p:sp>
        <p:nvSpPr>
          <p:cNvPr id="3" name="Content Placeholder 2">
            <a:extLst>
              <a:ext uri="{FF2B5EF4-FFF2-40B4-BE49-F238E27FC236}">
                <a16:creationId xmlns:a16="http://schemas.microsoft.com/office/drawing/2014/main" id="{12B44F06-9F85-474C-8952-6E7B475D36F7}"/>
              </a:ext>
            </a:extLst>
          </p:cNvPr>
          <p:cNvSpPr>
            <a:spLocks noGrp="1"/>
          </p:cNvSpPr>
          <p:nvPr>
            <p:ph idx="1"/>
          </p:nvPr>
        </p:nvSpPr>
        <p:spPr>
          <a:xfrm>
            <a:off x="0" y="673100"/>
            <a:ext cx="12192000" cy="6184899"/>
          </a:xfrm>
        </p:spPr>
        <p:txBody>
          <a:bodyPr>
            <a:normAutofit lnSpcReduction="10000"/>
          </a:bodyPr>
          <a:lstStyle/>
          <a:p>
            <a:r>
              <a:rPr lang="en-US" dirty="0"/>
              <a:t>“The woman (Babylon) of Revelation 17 is described as “arrayed in purple and scarlet color, and decked with gold and precious stones and pearls, having a golden cup in her hand full of abominations and filthiness:...and upon her forehead was a name written, Mystery, Babylon the Great, the mother of harlots.” Says the prophet: “I saw the woman drunk with the blood of the saints, and with the blood of the martyrs of Jesus.” Babylon is further declared to be “that great city, which reigneth over the kings of the earth.” Revelation 17:4-6, 18. The power that for so many centuries maintained despotic sway over the monarchs of Christendom is Rome. The purple and scarlet color, the gold and precious stones and pearls, vividly picture the magnificence and more than kingly pomp affected by the haughty see of Rome. And no other power could be so truly declared “drunken with the blood of the saints” as that church which has so cruelly persecuted the followers of Christ. Babylon is also charged with the sin of unlawful connection with “the kings of the earth.” It was by departure from the Lord, and alliance with the heathen, that the Jewish church became a harlot; and Rome, corrupting herself in like manner by seeking the support of worldly powers, receives a like condemnation.”  GC, pg. 382 </a:t>
            </a:r>
          </a:p>
        </p:txBody>
      </p:sp>
    </p:spTree>
    <p:extLst>
      <p:ext uri="{BB962C8B-B14F-4D97-AF65-F5344CB8AC3E}">
        <p14:creationId xmlns:p14="http://schemas.microsoft.com/office/powerpoint/2010/main" val="15052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DC92-702A-47DC-8CD3-C680A98C70B9}"/>
              </a:ext>
            </a:extLst>
          </p:cNvPr>
          <p:cNvSpPr>
            <a:spLocks noGrp="1"/>
          </p:cNvSpPr>
          <p:nvPr>
            <p:ph type="title"/>
          </p:nvPr>
        </p:nvSpPr>
        <p:spPr>
          <a:xfrm>
            <a:off x="838200" y="2"/>
            <a:ext cx="10515600" cy="584198"/>
          </a:xfrm>
        </p:spPr>
        <p:txBody>
          <a:bodyPr>
            <a:normAutofit fontScale="90000"/>
          </a:bodyPr>
          <a:lstStyle/>
          <a:p>
            <a:r>
              <a:rPr lang="en-US" dirty="0"/>
              <a:t>                     </a:t>
            </a:r>
            <a:r>
              <a:rPr lang="en-US" b="1" i="1" u="sng" dirty="0">
                <a:solidFill>
                  <a:srgbClr val="0070C0"/>
                </a:solidFill>
                <a:latin typeface="Algerian" panose="04020705040A02060702" pitchFamily="82" charset="0"/>
              </a:rPr>
              <a:t>Babylon the Great!</a:t>
            </a:r>
          </a:p>
        </p:txBody>
      </p:sp>
      <p:sp>
        <p:nvSpPr>
          <p:cNvPr id="3" name="Content Placeholder 2">
            <a:extLst>
              <a:ext uri="{FF2B5EF4-FFF2-40B4-BE49-F238E27FC236}">
                <a16:creationId xmlns:a16="http://schemas.microsoft.com/office/drawing/2014/main" id="{B600CC09-A7E8-4A29-8626-9543A773252D}"/>
              </a:ext>
            </a:extLst>
          </p:cNvPr>
          <p:cNvSpPr>
            <a:spLocks noGrp="1"/>
          </p:cNvSpPr>
          <p:nvPr>
            <p:ph sz="half" idx="1"/>
          </p:nvPr>
        </p:nvSpPr>
        <p:spPr>
          <a:xfrm>
            <a:off x="0" y="469900"/>
            <a:ext cx="6019800" cy="6388098"/>
          </a:xfrm>
        </p:spPr>
        <p:txBody>
          <a:bodyPr>
            <a:noAutofit/>
          </a:bodyPr>
          <a:lstStyle/>
          <a:p>
            <a:r>
              <a:rPr lang="en-US" sz="3600" dirty="0"/>
              <a:t>Luther accuses the Roman church and the papacy of keeping the church in captivity, equating Rome with the biblical Babylon that exiled the Israelites from their homeland, holding them captive in Babylon. According to Luther, the pope was holding the church in captivity through the use of the sacramental system and Rome's theology.</a:t>
            </a:r>
          </a:p>
        </p:txBody>
      </p:sp>
      <p:pic>
        <p:nvPicPr>
          <p:cNvPr id="5" name="Content Placeholder 4">
            <a:extLst>
              <a:ext uri="{FF2B5EF4-FFF2-40B4-BE49-F238E27FC236}">
                <a16:creationId xmlns:a16="http://schemas.microsoft.com/office/drawing/2014/main" id="{5D17C98F-7C90-43A0-ABF2-63B451762B36}"/>
              </a:ext>
            </a:extLst>
          </p:cNvPr>
          <p:cNvPicPr>
            <a:picLocks noGrp="1" noChangeAspect="1"/>
          </p:cNvPicPr>
          <p:nvPr>
            <p:ph sz="half" idx="2"/>
          </p:nvPr>
        </p:nvPicPr>
        <p:blipFill>
          <a:blip r:embed="rId2"/>
          <a:stretch>
            <a:fillRect/>
          </a:stretch>
        </p:blipFill>
        <p:spPr>
          <a:xfrm>
            <a:off x="6057900" y="584200"/>
            <a:ext cx="6134100" cy="6273798"/>
          </a:xfrm>
          <a:prstGeom prst="rect">
            <a:avLst/>
          </a:prstGeom>
        </p:spPr>
      </p:pic>
    </p:spTree>
    <p:extLst>
      <p:ext uri="{BB962C8B-B14F-4D97-AF65-F5344CB8AC3E}">
        <p14:creationId xmlns:p14="http://schemas.microsoft.com/office/powerpoint/2010/main" val="98359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B2CA-7AD2-45B2-9E74-D6EF689AF1A9}"/>
              </a:ext>
            </a:extLst>
          </p:cNvPr>
          <p:cNvSpPr>
            <a:spLocks noGrp="1"/>
          </p:cNvSpPr>
          <p:nvPr>
            <p:ph type="title"/>
          </p:nvPr>
        </p:nvSpPr>
        <p:spPr>
          <a:xfrm>
            <a:off x="838200" y="1"/>
            <a:ext cx="10515600" cy="800099"/>
          </a:xfrm>
        </p:spPr>
        <p:txBody>
          <a:bodyPr/>
          <a:lstStyle/>
          <a:p>
            <a:r>
              <a:rPr lang="en-US" dirty="0"/>
              <a:t>                      </a:t>
            </a:r>
            <a:r>
              <a:rPr lang="en-US" b="1" i="1" u="sng" dirty="0">
                <a:solidFill>
                  <a:srgbClr val="0070C0"/>
                </a:solidFill>
                <a:latin typeface="Algerian" panose="04020705040A02060702" pitchFamily="82" charset="0"/>
              </a:rPr>
              <a:t>Well, well, well</a:t>
            </a:r>
          </a:p>
        </p:txBody>
      </p:sp>
      <p:pic>
        <p:nvPicPr>
          <p:cNvPr id="6" name="Content Placeholder 5">
            <a:extLst>
              <a:ext uri="{FF2B5EF4-FFF2-40B4-BE49-F238E27FC236}">
                <a16:creationId xmlns:a16="http://schemas.microsoft.com/office/drawing/2014/main" id="{031E441C-32A0-4801-AB0B-5D64D61524F8}"/>
              </a:ext>
            </a:extLst>
          </p:cNvPr>
          <p:cNvPicPr>
            <a:picLocks noGrp="1" noChangeAspect="1"/>
          </p:cNvPicPr>
          <p:nvPr>
            <p:ph sz="half" idx="1"/>
          </p:nvPr>
        </p:nvPicPr>
        <p:blipFill>
          <a:blip r:embed="rId2"/>
          <a:stretch>
            <a:fillRect/>
          </a:stretch>
        </p:blipFill>
        <p:spPr>
          <a:xfrm>
            <a:off x="0" y="698500"/>
            <a:ext cx="6019800" cy="6159500"/>
          </a:xfrm>
          <a:prstGeom prst="rect">
            <a:avLst/>
          </a:prstGeom>
        </p:spPr>
      </p:pic>
      <p:pic>
        <p:nvPicPr>
          <p:cNvPr id="5" name="Content Placeholder 4">
            <a:extLst>
              <a:ext uri="{FF2B5EF4-FFF2-40B4-BE49-F238E27FC236}">
                <a16:creationId xmlns:a16="http://schemas.microsoft.com/office/drawing/2014/main" id="{6F327152-1DDD-45A6-BEC2-BDB1C00A6A57}"/>
              </a:ext>
            </a:extLst>
          </p:cNvPr>
          <p:cNvPicPr>
            <a:picLocks noGrp="1" noChangeAspect="1"/>
          </p:cNvPicPr>
          <p:nvPr>
            <p:ph sz="half" idx="2"/>
          </p:nvPr>
        </p:nvPicPr>
        <p:blipFill>
          <a:blip r:embed="rId3"/>
          <a:stretch>
            <a:fillRect/>
          </a:stretch>
        </p:blipFill>
        <p:spPr>
          <a:xfrm>
            <a:off x="6019800" y="698500"/>
            <a:ext cx="6172200" cy="6159500"/>
          </a:xfrm>
          <a:prstGeom prst="rect">
            <a:avLst/>
          </a:prstGeom>
        </p:spPr>
      </p:pic>
    </p:spTree>
    <p:extLst>
      <p:ext uri="{BB962C8B-B14F-4D97-AF65-F5344CB8AC3E}">
        <p14:creationId xmlns:p14="http://schemas.microsoft.com/office/powerpoint/2010/main" val="2717858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2277</Words>
  <Application>Microsoft Office PowerPoint</Application>
  <PresentationFormat>Widescreen</PresentationFormat>
  <Paragraphs>46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War in the Ukraine</vt:lpstr>
      <vt:lpstr>              To Whom Are We Listening?</vt:lpstr>
      <vt:lpstr>                          The Russian Badboys???</vt:lpstr>
      <vt:lpstr>                   Zelenskiy the Hero</vt:lpstr>
      <vt:lpstr>                             Hogwash</vt:lpstr>
      <vt:lpstr>   Behind the Curtain!</vt:lpstr>
      <vt:lpstr>                Babylon the Great!</vt:lpstr>
      <vt:lpstr>                     Babylon the Great!</vt:lpstr>
      <vt:lpstr>                      Well, well, well</vt:lpstr>
      <vt:lpstr>         Is Putin/Zelenskiy Calling the Shots?</vt:lpstr>
      <vt:lpstr>              The Pope is Calling the Shots!</vt:lpstr>
      <vt:lpstr>                          The Vicar of Peace in War???</vt:lpstr>
      <vt:lpstr>                         The Bloodsucker</vt:lpstr>
      <vt:lpstr>               WOW</vt:lpstr>
      <vt:lpstr>                Where CoVid 19 Failed</vt:lpstr>
      <vt:lpstr>              The Goal of the Monster</vt:lpstr>
      <vt:lpstr>             Everyone is equal!  Government Dictates</vt:lpstr>
      <vt:lpstr>                  What Better Way than Oil!</vt:lpstr>
      <vt:lpstr>                  The Lord Will Prevail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in the Ukraine</dc:title>
  <dc:creator>Patron</dc:creator>
  <cp:lastModifiedBy>Patron</cp:lastModifiedBy>
  <cp:revision>17</cp:revision>
  <dcterms:created xsi:type="dcterms:W3CDTF">2022-03-11T20:12:02Z</dcterms:created>
  <dcterms:modified xsi:type="dcterms:W3CDTF">2022-03-18T19:59:16Z</dcterms:modified>
</cp:coreProperties>
</file>