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3" r:id="rId5"/>
    <p:sldId id="266" r:id="rId6"/>
    <p:sldId id="267" r:id="rId7"/>
    <p:sldId id="257" r:id="rId8"/>
    <p:sldId id="263" r:id="rId9"/>
    <p:sldId id="261" r:id="rId10"/>
    <p:sldId id="265" r:id="rId11"/>
    <p:sldId id="264" r:id="rId12"/>
    <p:sldId id="262" r:id="rId13"/>
    <p:sldId id="268" r:id="rId14"/>
    <p:sldId id="272" r:id="rId15"/>
    <p:sldId id="269" r:id="rId16"/>
    <p:sldId id="270" r:id="rId17"/>
    <p:sldId id="271"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2" autoAdjust="0"/>
    <p:restoredTop sz="94660"/>
  </p:normalViewPr>
  <p:slideViewPr>
    <p:cSldViewPr snapToGrid="0">
      <p:cViewPr varScale="1">
        <p:scale>
          <a:sx n="41" d="100"/>
          <a:sy n="41" d="100"/>
        </p:scale>
        <p:origin x="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C13B-7CE9-4AE9-A1BF-662DACE70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89CDFF-6863-4D4D-AEEF-3589360088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9F3DD0-F7C6-4B2C-B350-862E7D99D4FB}"/>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5" name="Footer Placeholder 4">
            <a:extLst>
              <a:ext uri="{FF2B5EF4-FFF2-40B4-BE49-F238E27FC236}">
                <a16:creationId xmlns:a16="http://schemas.microsoft.com/office/drawing/2014/main" id="{38CFF165-DDD3-4BA8-922A-6D238D55A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A5FEC-0B6F-4F6A-B33A-E2257DE7A777}"/>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251652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B49F6-0054-42A6-8C1E-84633EA69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46F05D-6C18-4C02-9CAF-355A992B9D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2C2F1-4421-48C7-9479-03AC15D9AC9F}"/>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5" name="Footer Placeholder 4">
            <a:extLst>
              <a:ext uri="{FF2B5EF4-FFF2-40B4-BE49-F238E27FC236}">
                <a16:creationId xmlns:a16="http://schemas.microsoft.com/office/drawing/2014/main" id="{CBD08D92-75AA-4CF5-A865-D478B620E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73C46-C19E-45C9-82FD-4D1FD0558680}"/>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8909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CF6FF1-1C35-4314-8890-5885F60639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54CF54-7477-4506-BB68-771E174DDA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653FFC-CCDF-41FB-8973-4ACF4A402D79}"/>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5" name="Footer Placeholder 4">
            <a:extLst>
              <a:ext uri="{FF2B5EF4-FFF2-40B4-BE49-F238E27FC236}">
                <a16:creationId xmlns:a16="http://schemas.microsoft.com/office/drawing/2014/main" id="{1ABA1A3A-4093-4EB9-9D7F-C29D5B0BE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34E07-0FA8-4304-A6D9-9FD013CAE3D6}"/>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278289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8096-1045-49F3-871C-698626896F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B69E3-ED47-4FC2-A55A-A2917246A3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1DAE8-B4C7-4BF7-B763-0C3BD54D7C46}"/>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5" name="Footer Placeholder 4">
            <a:extLst>
              <a:ext uri="{FF2B5EF4-FFF2-40B4-BE49-F238E27FC236}">
                <a16:creationId xmlns:a16="http://schemas.microsoft.com/office/drawing/2014/main" id="{4D3CF5EA-17EF-4DEB-8B0D-4DDCF93C9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8A7A7-8D96-41B4-9B92-EDB68DD9AC2B}"/>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134729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EA04-A2A5-40ED-AC6F-989DF7B538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5B8A24-5288-4D0A-9D6E-ADCD4E3843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F063B8-410B-4240-8C1D-3E836747AAF3}"/>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5" name="Footer Placeholder 4">
            <a:extLst>
              <a:ext uri="{FF2B5EF4-FFF2-40B4-BE49-F238E27FC236}">
                <a16:creationId xmlns:a16="http://schemas.microsoft.com/office/drawing/2014/main" id="{879233ED-6034-4317-A92C-930277A8E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B62C2-CE3E-452D-8946-CD269D34135E}"/>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122729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62EA5-75FF-4E50-9A9C-E7F8C0FB2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752CE-BF61-4AE6-A0FF-C2D8A4D3E1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680833-37F1-4676-8D50-A7B3FD4357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43059E-C86D-4E2B-B788-AE28519397E1}"/>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6" name="Footer Placeholder 5">
            <a:extLst>
              <a:ext uri="{FF2B5EF4-FFF2-40B4-BE49-F238E27FC236}">
                <a16:creationId xmlns:a16="http://schemas.microsoft.com/office/drawing/2014/main" id="{AD2A4055-66AB-42F3-B012-82E7227DF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48FF9-FB3B-4EE6-9E57-A2608409D555}"/>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379786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41E5-2929-4369-A80C-F2173BF38D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7E8B7F-17B3-4F9F-9E76-20CCFD5C6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EA671-6A1B-455A-A244-3E0DEDB4E5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87120-C8AE-441A-88BA-98419E67D1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7FDF8A1-5345-401A-B54B-7BAF542FD1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E3C357-57D8-4596-A6AA-36DA19896268}"/>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8" name="Footer Placeholder 7">
            <a:extLst>
              <a:ext uri="{FF2B5EF4-FFF2-40B4-BE49-F238E27FC236}">
                <a16:creationId xmlns:a16="http://schemas.microsoft.com/office/drawing/2014/main" id="{9C64961C-E6A6-4AAF-AE5A-868264440E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B089DD-2BA4-4F5D-B60E-554D81DCBA2B}"/>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218782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BEC0A-1F0C-409A-86C8-AB19AB5AFA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B87D3-BF4A-4ACD-A0B6-78EC932AD4D2}"/>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4" name="Footer Placeholder 3">
            <a:extLst>
              <a:ext uri="{FF2B5EF4-FFF2-40B4-BE49-F238E27FC236}">
                <a16:creationId xmlns:a16="http://schemas.microsoft.com/office/drawing/2014/main" id="{7F0BBA71-22BF-41E8-A55C-24790917EC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835E08-8CE9-43E5-8F04-E4FED86F6490}"/>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1281358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7A32E4-248F-4602-A9B1-7BF456D10E30}"/>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3" name="Footer Placeholder 2">
            <a:extLst>
              <a:ext uri="{FF2B5EF4-FFF2-40B4-BE49-F238E27FC236}">
                <a16:creationId xmlns:a16="http://schemas.microsoft.com/office/drawing/2014/main" id="{2CC5F600-488D-438A-9E81-021CB52D5F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399A14-C0B6-49BA-B9A0-8C4AEBDE07E3}"/>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1314048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EDA2E-C17A-4A88-8B9A-B6366D54A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82229-723B-4DAD-B84F-9AF9F372A7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D58FCE-2697-4649-8397-C2313A5AC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DB4394-2788-49D8-9D70-B899569B8039}"/>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6" name="Footer Placeholder 5">
            <a:extLst>
              <a:ext uri="{FF2B5EF4-FFF2-40B4-BE49-F238E27FC236}">
                <a16:creationId xmlns:a16="http://schemas.microsoft.com/office/drawing/2014/main" id="{05E89536-6461-464D-AF04-895EAADC1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81CD6-D7A5-486C-A485-89C4CD202697}"/>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1954419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E7B6-A3A3-48AB-A674-D692EA8F0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0752B-948F-4933-A2DC-E14670233A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C7BB03-12E0-4F6D-BFD6-793DC2DA7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7019D8-90DB-40C3-9AB6-F574A3C67609}"/>
              </a:ext>
            </a:extLst>
          </p:cNvPr>
          <p:cNvSpPr>
            <a:spLocks noGrp="1"/>
          </p:cNvSpPr>
          <p:nvPr>
            <p:ph type="dt" sz="half" idx="10"/>
          </p:nvPr>
        </p:nvSpPr>
        <p:spPr/>
        <p:txBody>
          <a:bodyPr/>
          <a:lstStyle/>
          <a:p>
            <a:fld id="{FEF0A116-5532-4065-86DA-47003F19A8A2}" type="datetimeFigureOut">
              <a:rPr lang="en-US" smtClean="0"/>
              <a:t>6/29/2018</a:t>
            </a:fld>
            <a:endParaRPr lang="en-US"/>
          </a:p>
        </p:txBody>
      </p:sp>
      <p:sp>
        <p:nvSpPr>
          <p:cNvPr id="6" name="Footer Placeholder 5">
            <a:extLst>
              <a:ext uri="{FF2B5EF4-FFF2-40B4-BE49-F238E27FC236}">
                <a16:creationId xmlns:a16="http://schemas.microsoft.com/office/drawing/2014/main" id="{5DD7391B-97F7-4324-B1B9-9F656B277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BC264-0A04-41BF-9A81-CFBDC40D6104}"/>
              </a:ext>
            </a:extLst>
          </p:cNvPr>
          <p:cNvSpPr>
            <a:spLocks noGrp="1"/>
          </p:cNvSpPr>
          <p:nvPr>
            <p:ph type="sldNum" sz="quarter" idx="12"/>
          </p:nvPr>
        </p:nvSpPr>
        <p:spPr/>
        <p:txBody>
          <a:bodyPr/>
          <a:lstStyle/>
          <a:p>
            <a:fld id="{D0DF2CA3-1ED9-4AF2-B88D-9955B5415B33}" type="slidenum">
              <a:rPr lang="en-US" smtClean="0"/>
              <a:t>‹#›</a:t>
            </a:fld>
            <a:endParaRPr lang="en-US"/>
          </a:p>
        </p:txBody>
      </p:sp>
    </p:spTree>
    <p:extLst>
      <p:ext uri="{BB962C8B-B14F-4D97-AF65-F5344CB8AC3E}">
        <p14:creationId xmlns:p14="http://schemas.microsoft.com/office/powerpoint/2010/main" val="36670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0D073A-0C63-40B6-BF1F-30BBB0174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E85594-3E8C-45F1-BA9F-2E80E67DF5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E0603-15C3-4260-9307-53D58FFE89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0A116-5532-4065-86DA-47003F19A8A2}" type="datetimeFigureOut">
              <a:rPr lang="en-US" smtClean="0"/>
              <a:t>6/29/2018</a:t>
            </a:fld>
            <a:endParaRPr lang="en-US"/>
          </a:p>
        </p:txBody>
      </p:sp>
      <p:sp>
        <p:nvSpPr>
          <p:cNvPr id="5" name="Footer Placeholder 4">
            <a:extLst>
              <a:ext uri="{FF2B5EF4-FFF2-40B4-BE49-F238E27FC236}">
                <a16:creationId xmlns:a16="http://schemas.microsoft.com/office/drawing/2014/main" id="{9A314FF9-A77E-4F94-A646-E2F0249FAD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E85119-8515-4959-8E76-A74321655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F2CA3-1ED9-4AF2-B88D-9955B5415B33}" type="slidenum">
              <a:rPr lang="en-US" smtClean="0"/>
              <a:t>‹#›</a:t>
            </a:fld>
            <a:endParaRPr lang="en-US"/>
          </a:p>
        </p:txBody>
      </p:sp>
    </p:spTree>
    <p:extLst>
      <p:ext uri="{BB962C8B-B14F-4D97-AF65-F5344CB8AC3E}">
        <p14:creationId xmlns:p14="http://schemas.microsoft.com/office/powerpoint/2010/main" val="863138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E661-D86A-4FFF-A7FB-6521333161FA}"/>
              </a:ext>
            </a:extLst>
          </p:cNvPr>
          <p:cNvSpPr>
            <a:spLocks noGrp="1"/>
          </p:cNvSpPr>
          <p:nvPr>
            <p:ph type="ctrTitle"/>
          </p:nvPr>
        </p:nvSpPr>
        <p:spPr>
          <a:xfrm>
            <a:off x="1524000" y="186192"/>
            <a:ext cx="9144000" cy="2387600"/>
          </a:xfrm>
        </p:spPr>
        <p:txBody>
          <a:bodyPr/>
          <a:lstStyle/>
          <a:p>
            <a:r>
              <a:rPr lang="en-US" b="1" dirty="0">
                <a:effectLst>
                  <a:outerShdw blurRad="38100" dist="38100" dir="2700000" algn="tl">
                    <a:srgbClr val="000000">
                      <a:alpha val="43137"/>
                    </a:srgbClr>
                  </a:outerShdw>
                </a:effectLst>
              </a:rPr>
              <a:t>The Meat (Meal) and Drink Offerings</a:t>
            </a:r>
          </a:p>
        </p:txBody>
      </p:sp>
      <p:pic>
        <p:nvPicPr>
          <p:cNvPr id="4" name="Picture 3">
            <a:extLst>
              <a:ext uri="{FF2B5EF4-FFF2-40B4-BE49-F238E27FC236}">
                <a16:creationId xmlns:a16="http://schemas.microsoft.com/office/drawing/2014/main" id="{457AE0CA-B72A-4454-8F90-797DB58C97A0}"/>
              </a:ext>
            </a:extLst>
          </p:cNvPr>
          <p:cNvPicPr>
            <a:picLocks noChangeAspect="1"/>
          </p:cNvPicPr>
          <p:nvPr/>
        </p:nvPicPr>
        <p:blipFill>
          <a:blip r:embed="rId2"/>
          <a:stretch>
            <a:fillRect/>
          </a:stretch>
        </p:blipFill>
        <p:spPr>
          <a:xfrm>
            <a:off x="1324707" y="2960076"/>
            <a:ext cx="4323744" cy="3242808"/>
          </a:xfrm>
          <a:prstGeom prst="rect">
            <a:avLst/>
          </a:prstGeom>
        </p:spPr>
      </p:pic>
      <p:pic>
        <p:nvPicPr>
          <p:cNvPr id="5" name="Picture 4">
            <a:extLst>
              <a:ext uri="{FF2B5EF4-FFF2-40B4-BE49-F238E27FC236}">
                <a16:creationId xmlns:a16="http://schemas.microsoft.com/office/drawing/2014/main" id="{66F71149-0AF0-481D-98CF-B5D30065F0B6}"/>
              </a:ext>
            </a:extLst>
          </p:cNvPr>
          <p:cNvPicPr>
            <a:picLocks noChangeAspect="1"/>
          </p:cNvPicPr>
          <p:nvPr/>
        </p:nvPicPr>
        <p:blipFill rotWithShape="1">
          <a:blip r:embed="rId3"/>
          <a:srcRect l="20192" r="19615"/>
          <a:stretch/>
        </p:blipFill>
        <p:spPr>
          <a:xfrm>
            <a:off x="7033846" y="2573792"/>
            <a:ext cx="4196862" cy="3921988"/>
          </a:xfrm>
          <a:prstGeom prst="rect">
            <a:avLst/>
          </a:prstGeom>
        </p:spPr>
      </p:pic>
    </p:spTree>
    <p:extLst>
      <p:ext uri="{BB962C8B-B14F-4D97-AF65-F5344CB8AC3E}">
        <p14:creationId xmlns:p14="http://schemas.microsoft.com/office/powerpoint/2010/main" val="64205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A85B-9A37-4DFF-9ED2-AA0CC74965FA}"/>
              </a:ext>
            </a:extLst>
          </p:cNvPr>
          <p:cNvSpPr>
            <a:spLocks noGrp="1"/>
          </p:cNvSpPr>
          <p:nvPr>
            <p:ph type="title"/>
          </p:nvPr>
        </p:nvSpPr>
        <p:spPr>
          <a:xfrm>
            <a:off x="838200" y="-197583"/>
            <a:ext cx="10515600" cy="1325563"/>
          </a:xfrm>
        </p:spPr>
        <p:txBody>
          <a:bodyPr/>
          <a:lstStyle/>
          <a:p>
            <a:pPr algn="ctr"/>
            <a:r>
              <a:rPr lang="en-US" dirty="0">
                <a:latin typeface="Arial Black" panose="020B0A04020102020204" pitchFamily="34" charset="0"/>
              </a:rPr>
              <a:t>What is Leaven?</a:t>
            </a:r>
          </a:p>
        </p:txBody>
      </p:sp>
      <p:sp>
        <p:nvSpPr>
          <p:cNvPr id="3" name="Content Placeholder 2">
            <a:extLst>
              <a:ext uri="{FF2B5EF4-FFF2-40B4-BE49-F238E27FC236}">
                <a16:creationId xmlns:a16="http://schemas.microsoft.com/office/drawing/2014/main" id="{C0D934BE-41DA-4BEA-A7E4-04D503F512D6}"/>
              </a:ext>
            </a:extLst>
          </p:cNvPr>
          <p:cNvSpPr>
            <a:spLocks noGrp="1"/>
          </p:cNvSpPr>
          <p:nvPr>
            <p:ph idx="1"/>
          </p:nvPr>
        </p:nvSpPr>
        <p:spPr>
          <a:xfrm>
            <a:off x="128954" y="864333"/>
            <a:ext cx="11934092" cy="4351338"/>
          </a:xfrm>
        </p:spPr>
        <p:txBody>
          <a:bodyPr>
            <a:normAutofit/>
          </a:bodyPr>
          <a:lstStyle/>
          <a:p>
            <a:pPr marL="0" indent="0">
              <a:buNone/>
            </a:pPr>
            <a:r>
              <a:rPr lang="en-US" dirty="0"/>
              <a:t>Luke 12:1 “In the mean time, when there were gathered together an innumerable multitude of people, insomuch that they </a:t>
            </a:r>
            <a:r>
              <a:rPr lang="en-US" dirty="0" err="1"/>
              <a:t>trode</a:t>
            </a:r>
            <a:r>
              <a:rPr lang="en-US" dirty="0"/>
              <a:t> one upon another, he began to say unto his disciples first of all, </a:t>
            </a:r>
            <a:r>
              <a:rPr lang="en-US" b="1" dirty="0"/>
              <a:t>Beware ye of the leaven of the Pharisees, </a:t>
            </a:r>
            <a:r>
              <a:rPr lang="en-US" b="1" u="sng" dirty="0"/>
              <a:t>which is hypocrisy</a:t>
            </a:r>
            <a:r>
              <a:rPr lang="en-US" dirty="0"/>
              <a:t>.”</a:t>
            </a:r>
          </a:p>
          <a:p>
            <a:pPr marL="0" indent="0">
              <a:buNone/>
            </a:pPr>
            <a:endParaRPr lang="en-US" dirty="0"/>
          </a:p>
          <a:p>
            <a:pPr marL="0" indent="0">
              <a:buNone/>
            </a:pPr>
            <a:r>
              <a:rPr lang="en-US" dirty="0"/>
              <a:t>1 Cor. 5:6-8 “Your glorying is not good. </a:t>
            </a:r>
            <a:r>
              <a:rPr lang="en-US" b="1" dirty="0"/>
              <a:t>Know ye not that a little leaven </a:t>
            </a:r>
            <a:r>
              <a:rPr lang="en-US" b="1" dirty="0" err="1"/>
              <a:t>leaveneth</a:t>
            </a:r>
            <a:r>
              <a:rPr lang="en-US" b="1" dirty="0"/>
              <a:t> the whole lump? </a:t>
            </a:r>
            <a:r>
              <a:rPr lang="en-US" dirty="0"/>
              <a:t>Purge out therefore the old leaven, </a:t>
            </a:r>
            <a:r>
              <a:rPr lang="en-US" b="1" dirty="0"/>
              <a:t>that ye may be a new lump, as ye are unleavened</a:t>
            </a:r>
            <a:r>
              <a:rPr lang="en-US" dirty="0"/>
              <a:t>. For even Christ our </a:t>
            </a:r>
            <a:r>
              <a:rPr lang="en-US" dirty="0" err="1"/>
              <a:t>passover</a:t>
            </a:r>
            <a:r>
              <a:rPr lang="en-US" dirty="0"/>
              <a:t> is sacrificed for us: Therefore let us keep the feast, not with old leaven, neither with the </a:t>
            </a:r>
            <a:r>
              <a:rPr lang="en-US" b="1" dirty="0"/>
              <a:t>leaven of malice and wickedness</a:t>
            </a:r>
            <a:r>
              <a:rPr lang="en-US" dirty="0"/>
              <a:t>; but with the </a:t>
            </a:r>
            <a:r>
              <a:rPr lang="en-US" b="1" dirty="0"/>
              <a:t>unleavened bread of sincerity and truth</a:t>
            </a:r>
            <a:r>
              <a:rPr lang="en-US" dirty="0"/>
              <a:t>.</a:t>
            </a:r>
          </a:p>
          <a:p>
            <a:pPr marL="0" indent="0">
              <a:buNone/>
            </a:pPr>
            <a:endParaRPr lang="en-US" dirty="0"/>
          </a:p>
        </p:txBody>
      </p:sp>
      <p:pic>
        <p:nvPicPr>
          <p:cNvPr id="4" name="Picture 3">
            <a:extLst>
              <a:ext uri="{FF2B5EF4-FFF2-40B4-BE49-F238E27FC236}">
                <a16:creationId xmlns:a16="http://schemas.microsoft.com/office/drawing/2014/main" id="{47F9BCB0-F43D-47F2-954C-5FE26E07D9EC}"/>
              </a:ext>
            </a:extLst>
          </p:cNvPr>
          <p:cNvPicPr>
            <a:picLocks noChangeAspect="1"/>
          </p:cNvPicPr>
          <p:nvPr/>
        </p:nvPicPr>
        <p:blipFill rotWithShape="1">
          <a:blip r:embed="rId2"/>
          <a:srcRect l="16254"/>
          <a:stretch/>
        </p:blipFill>
        <p:spPr>
          <a:xfrm>
            <a:off x="786806" y="5050970"/>
            <a:ext cx="2594253" cy="1807029"/>
          </a:xfrm>
          <a:prstGeom prst="rect">
            <a:avLst/>
          </a:prstGeom>
        </p:spPr>
      </p:pic>
      <p:sp>
        <p:nvSpPr>
          <p:cNvPr id="5" name="TextBox 4">
            <a:extLst>
              <a:ext uri="{FF2B5EF4-FFF2-40B4-BE49-F238E27FC236}">
                <a16:creationId xmlns:a16="http://schemas.microsoft.com/office/drawing/2014/main" id="{46CE7F23-4C81-4BAD-B12C-2F633DDF8B26}"/>
              </a:ext>
            </a:extLst>
          </p:cNvPr>
          <p:cNvSpPr txBox="1"/>
          <p:nvPr/>
        </p:nvSpPr>
        <p:spPr>
          <a:xfrm>
            <a:off x="4158343" y="5399314"/>
            <a:ext cx="3048000"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rPr>
              <a:t>VS</a:t>
            </a:r>
          </a:p>
        </p:txBody>
      </p:sp>
      <p:pic>
        <p:nvPicPr>
          <p:cNvPr id="6" name="Picture 5">
            <a:extLst>
              <a:ext uri="{FF2B5EF4-FFF2-40B4-BE49-F238E27FC236}">
                <a16:creationId xmlns:a16="http://schemas.microsoft.com/office/drawing/2014/main" id="{1854BA5D-08B1-49AF-A852-C6D8C004A104}"/>
              </a:ext>
            </a:extLst>
          </p:cNvPr>
          <p:cNvPicPr>
            <a:picLocks noChangeAspect="1"/>
          </p:cNvPicPr>
          <p:nvPr/>
        </p:nvPicPr>
        <p:blipFill rotWithShape="1">
          <a:blip r:embed="rId3"/>
          <a:srcRect b="34286"/>
          <a:stretch/>
        </p:blipFill>
        <p:spPr>
          <a:xfrm>
            <a:off x="7983627" y="5050970"/>
            <a:ext cx="2170915" cy="1807029"/>
          </a:xfrm>
          <a:prstGeom prst="rect">
            <a:avLst/>
          </a:prstGeom>
        </p:spPr>
      </p:pic>
    </p:spTree>
    <p:extLst>
      <p:ext uri="{BB962C8B-B14F-4D97-AF65-F5344CB8AC3E}">
        <p14:creationId xmlns:p14="http://schemas.microsoft.com/office/powerpoint/2010/main" val="203779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53B98-195F-4FCF-8B58-6907B07553E7}"/>
              </a:ext>
            </a:extLst>
          </p:cNvPr>
          <p:cNvSpPr>
            <a:spLocks noGrp="1"/>
          </p:cNvSpPr>
          <p:nvPr>
            <p:ph type="title"/>
          </p:nvPr>
        </p:nvSpPr>
        <p:spPr>
          <a:xfrm>
            <a:off x="838200" y="-221028"/>
            <a:ext cx="10515600" cy="1325563"/>
          </a:xfrm>
        </p:spPr>
        <p:txBody>
          <a:bodyPr/>
          <a:lstStyle/>
          <a:p>
            <a:pPr algn="r"/>
            <a:r>
              <a:rPr lang="en-US" dirty="0">
                <a:solidFill>
                  <a:schemeClr val="accent4">
                    <a:lumMod val="75000"/>
                  </a:schemeClr>
                </a:solidFill>
              </a:rPr>
              <a:t>The Oil is the Spirit…</a:t>
            </a:r>
          </a:p>
        </p:txBody>
      </p:sp>
      <p:sp>
        <p:nvSpPr>
          <p:cNvPr id="3" name="Content Placeholder 2">
            <a:extLst>
              <a:ext uri="{FF2B5EF4-FFF2-40B4-BE49-F238E27FC236}">
                <a16:creationId xmlns:a16="http://schemas.microsoft.com/office/drawing/2014/main" id="{70F5E4AB-3FEC-493F-B1CF-30DCC29B3A10}"/>
              </a:ext>
            </a:extLst>
          </p:cNvPr>
          <p:cNvSpPr>
            <a:spLocks noGrp="1"/>
          </p:cNvSpPr>
          <p:nvPr>
            <p:ph idx="1"/>
          </p:nvPr>
        </p:nvSpPr>
        <p:spPr>
          <a:xfrm>
            <a:off x="164123" y="797170"/>
            <a:ext cx="5650523" cy="6541476"/>
          </a:xfrm>
        </p:spPr>
        <p:txBody>
          <a:bodyPr>
            <a:normAutofit/>
          </a:bodyPr>
          <a:lstStyle/>
          <a:p>
            <a:pPr marL="0" indent="0">
              <a:buNone/>
            </a:pPr>
            <a:r>
              <a:rPr lang="en-US" dirty="0">
                <a:solidFill>
                  <a:schemeClr val="bg1"/>
                </a:solidFill>
              </a:rPr>
              <a:t>“</a:t>
            </a:r>
            <a:r>
              <a:rPr lang="en-US" b="1" dirty="0">
                <a:solidFill>
                  <a:schemeClr val="bg1"/>
                </a:solidFill>
              </a:rPr>
              <a:t>The golden oil represents the Holy Spirit</a:t>
            </a:r>
            <a:r>
              <a:rPr lang="en-US" dirty="0">
                <a:solidFill>
                  <a:schemeClr val="bg1"/>
                </a:solidFill>
              </a:rPr>
              <a:t>. With this oil God’s ministers are to be constantly supplied, that they in turn, may impart it to the church.”—Testimonies to Ministers and Gospel Workers, p. 188</a:t>
            </a:r>
          </a:p>
          <a:p>
            <a:pPr marL="0" indent="0">
              <a:buNone/>
            </a:pPr>
            <a:endParaRPr lang="en-US" dirty="0">
              <a:solidFill>
                <a:schemeClr val="bg1"/>
              </a:solidFill>
            </a:endParaRPr>
          </a:p>
          <a:p>
            <a:pPr marL="0" indent="0">
              <a:buNone/>
            </a:pPr>
            <a:r>
              <a:rPr lang="en-US" dirty="0">
                <a:solidFill>
                  <a:schemeClr val="bg1"/>
                </a:solidFill>
              </a:rPr>
              <a:t>What are we to be anointed with?</a:t>
            </a:r>
          </a:p>
          <a:p>
            <a:pPr marL="0" indent="0">
              <a:buNone/>
            </a:pPr>
            <a:r>
              <a:rPr lang="en-US" dirty="0">
                <a:solidFill>
                  <a:schemeClr val="bg1"/>
                </a:solidFill>
              </a:rPr>
              <a:t>Acts 10:38 “How </a:t>
            </a:r>
            <a:r>
              <a:rPr lang="en-US" b="1" u="sng" dirty="0">
                <a:solidFill>
                  <a:schemeClr val="bg1"/>
                </a:solidFill>
              </a:rPr>
              <a:t>God anointed Jesus of Nazareth with the Holy Ghost and with power</a:t>
            </a:r>
            <a:r>
              <a:rPr lang="en-US" dirty="0">
                <a:solidFill>
                  <a:schemeClr val="bg1"/>
                </a:solidFill>
              </a:rPr>
              <a:t>: who went about doing good, and healing all that were oppressed of the devil; for God was with him.</a:t>
            </a:r>
          </a:p>
        </p:txBody>
      </p:sp>
      <p:pic>
        <p:nvPicPr>
          <p:cNvPr id="4" name="Picture 3">
            <a:extLst>
              <a:ext uri="{FF2B5EF4-FFF2-40B4-BE49-F238E27FC236}">
                <a16:creationId xmlns:a16="http://schemas.microsoft.com/office/drawing/2014/main" id="{B8938F3F-E46E-4286-85E4-6BF71B632671}"/>
              </a:ext>
            </a:extLst>
          </p:cNvPr>
          <p:cNvPicPr>
            <a:picLocks noChangeAspect="1"/>
          </p:cNvPicPr>
          <p:nvPr/>
        </p:nvPicPr>
        <p:blipFill>
          <a:blip r:embed="rId2"/>
          <a:stretch>
            <a:fillRect/>
          </a:stretch>
        </p:blipFill>
        <p:spPr>
          <a:xfrm>
            <a:off x="6031523" y="1333865"/>
            <a:ext cx="5715000" cy="4419600"/>
          </a:xfrm>
          <a:prstGeom prst="rect">
            <a:avLst/>
          </a:prstGeom>
        </p:spPr>
      </p:pic>
    </p:spTree>
    <p:extLst>
      <p:ext uri="{BB962C8B-B14F-4D97-AF65-F5344CB8AC3E}">
        <p14:creationId xmlns:p14="http://schemas.microsoft.com/office/powerpoint/2010/main" val="113688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0F52FC-645D-48DC-BEF5-BEA86C8F18E3}"/>
              </a:ext>
            </a:extLst>
          </p:cNvPr>
          <p:cNvSpPr txBox="1"/>
          <p:nvPr/>
        </p:nvSpPr>
        <p:spPr>
          <a:xfrm>
            <a:off x="1698172" y="-108857"/>
            <a:ext cx="7837714" cy="923330"/>
          </a:xfrm>
          <a:prstGeom prst="rect">
            <a:avLst/>
          </a:prstGeom>
          <a:noFill/>
        </p:spPr>
        <p:txBody>
          <a:bodyPr wrap="square" rtlCol="0">
            <a:spAutoFit/>
          </a:bodyPr>
          <a:lstStyle/>
          <a:p>
            <a:pPr algn="ctr"/>
            <a:r>
              <a:rPr lang="en-US" sz="5400" dirty="0">
                <a:solidFill>
                  <a:srgbClr val="FFC000"/>
                </a:solidFill>
                <a:latin typeface="Informal Roman" panose="030604020304060B0204" pitchFamily="66" charset="0"/>
              </a:rPr>
              <a:t>The Anointing of Saul</a:t>
            </a:r>
          </a:p>
        </p:txBody>
      </p:sp>
      <p:pic>
        <p:nvPicPr>
          <p:cNvPr id="9" name="Picture 8">
            <a:extLst>
              <a:ext uri="{FF2B5EF4-FFF2-40B4-BE49-F238E27FC236}">
                <a16:creationId xmlns:a16="http://schemas.microsoft.com/office/drawing/2014/main" id="{F9F37AE1-05BE-4C02-9B98-5DEF5364C5F0}"/>
              </a:ext>
            </a:extLst>
          </p:cNvPr>
          <p:cNvPicPr>
            <a:picLocks noChangeAspect="1"/>
          </p:cNvPicPr>
          <p:nvPr/>
        </p:nvPicPr>
        <p:blipFill>
          <a:blip r:embed="rId2"/>
          <a:stretch>
            <a:fillRect/>
          </a:stretch>
        </p:blipFill>
        <p:spPr>
          <a:xfrm>
            <a:off x="184167" y="814473"/>
            <a:ext cx="4467951" cy="5515989"/>
          </a:xfrm>
          <a:prstGeom prst="rect">
            <a:avLst/>
          </a:prstGeom>
        </p:spPr>
      </p:pic>
      <p:sp>
        <p:nvSpPr>
          <p:cNvPr id="10" name="Rectangle 9">
            <a:extLst>
              <a:ext uri="{FF2B5EF4-FFF2-40B4-BE49-F238E27FC236}">
                <a16:creationId xmlns:a16="http://schemas.microsoft.com/office/drawing/2014/main" id="{8D55EA75-F487-4D6A-BE82-E32B6975E77F}"/>
              </a:ext>
            </a:extLst>
          </p:cNvPr>
          <p:cNvSpPr/>
          <p:nvPr/>
        </p:nvSpPr>
        <p:spPr>
          <a:xfrm>
            <a:off x="5246915" y="1247392"/>
            <a:ext cx="6096000" cy="3970318"/>
          </a:xfrm>
          <a:prstGeom prst="rect">
            <a:avLst/>
          </a:prstGeom>
        </p:spPr>
        <p:txBody>
          <a:bodyPr>
            <a:spAutoFit/>
          </a:bodyPr>
          <a:lstStyle/>
          <a:p>
            <a:r>
              <a:rPr lang="en-US" sz="2800" dirty="0">
                <a:solidFill>
                  <a:schemeClr val="bg1"/>
                </a:solidFill>
              </a:rPr>
              <a:t>1 Samuel 10:1, 6 “</a:t>
            </a:r>
            <a:r>
              <a:rPr lang="en-US" sz="2800" b="1" u="sng" dirty="0">
                <a:solidFill>
                  <a:schemeClr val="bg1"/>
                </a:solidFill>
              </a:rPr>
              <a:t>Then Samuel took a vial of oil, and poured it upon his head, </a:t>
            </a:r>
            <a:r>
              <a:rPr lang="en-US" sz="2800" dirty="0">
                <a:solidFill>
                  <a:schemeClr val="bg1"/>
                </a:solidFill>
              </a:rPr>
              <a:t>and kissed him, and said, Is it not because the </a:t>
            </a:r>
            <a:r>
              <a:rPr lang="en-US" sz="2800" cap="small" dirty="0">
                <a:solidFill>
                  <a:schemeClr val="bg1"/>
                </a:solidFill>
                <a:effectLst/>
              </a:rPr>
              <a:t>Lord</a:t>
            </a:r>
            <a:r>
              <a:rPr lang="en-US" sz="2800" dirty="0">
                <a:solidFill>
                  <a:schemeClr val="bg1"/>
                </a:solidFill>
              </a:rPr>
              <a:t> hath </a:t>
            </a:r>
            <a:r>
              <a:rPr lang="en-US" sz="2800" b="1" u="sng" dirty="0">
                <a:solidFill>
                  <a:schemeClr val="bg1"/>
                </a:solidFill>
              </a:rPr>
              <a:t>anointed thee </a:t>
            </a:r>
            <a:r>
              <a:rPr lang="en-US" sz="2800" dirty="0">
                <a:solidFill>
                  <a:schemeClr val="bg1"/>
                </a:solidFill>
              </a:rPr>
              <a:t>to be captain over his inheritance? . . . And the </a:t>
            </a:r>
            <a:r>
              <a:rPr lang="en-US" sz="2800" b="1" u="sng" dirty="0">
                <a:solidFill>
                  <a:schemeClr val="bg1"/>
                </a:solidFill>
              </a:rPr>
              <a:t>Spirit of the </a:t>
            </a:r>
            <a:r>
              <a:rPr lang="en-US" sz="2800" b="1" u="sng" cap="small" dirty="0">
                <a:solidFill>
                  <a:schemeClr val="bg1"/>
                </a:solidFill>
                <a:effectLst/>
              </a:rPr>
              <a:t>Lord</a:t>
            </a:r>
            <a:r>
              <a:rPr lang="en-US" sz="2800" b="1" u="sng" dirty="0">
                <a:solidFill>
                  <a:schemeClr val="bg1"/>
                </a:solidFill>
              </a:rPr>
              <a:t> will come upon thee</a:t>
            </a:r>
            <a:r>
              <a:rPr lang="en-US" sz="2800" dirty="0">
                <a:solidFill>
                  <a:schemeClr val="bg1"/>
                </a:solidFill>
              </a:rPr>
              <a:t>, and thou shalt prophesy with them, and </a:t>
            </a:r>
            <a:r>
              <a:rPr lang="en-US" sz="2800" b="1" u="sng" dirty="0">
                <a:solidFill>
                  <a:schemeClr val="bg1"/>
                </a:solidFill>
              </a:rPr>
              <a:t>shalt be turned into another man.</a:t>
            </a:r>
          </a:p>
        </p:txBody>
      </p:sp>
    </p:spTree>
    <p:extLst>
      <p:ext uri="{BB962C8B-B14F-4D97-AF65-F5344CB8AC3E}">
        <p14:creationId xmlns:p14="http://schemas.microsoft.com/office/powerpoint/2010/main" val="86383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BF1F-5D47-40A5-8446-E6D91739BCEF}"/>
              </a:ext>
            </a:extLst>
          </p:cNvPr>
          <p:cNvSpPr>
            <a:spLocks noGrp="1"/>
          </p:cNvSpPr>
          <p:nvPr>
            <p:ph type="title"/>
          </p:nvPr>
        </p:nvSpPr>
        <p:spPr>
          <a:xfrm>
            <a:off x="838200" y="-266246"/>
            <a:ext cx="10515600" cy="1325563"/>
          </a:xfrm>
        </p:spPr>
        <p:txBody>
          <a:bodyPr/>
          <a:lstStyle/>
          <a:p>
            <a:pPr algn="ctr"/>
            <a:r>
              <a:rPr lang="en-US" dirty="0"/>
              <a:t>Anointing of David…</a:t>
            </a:r>
          </a:p>
        </p:txBody>
      </p:sp>
      <p:sp>
        <p:nvSpPr>
          <p:cNvPr id="3" name="Content Placeholder 2">
            <a:extLst>
              <a:ext uri="{FF2B5EF4-FFF2-40B4-BE49-F238E27FC236}">
                <a16:creationId xmlns:a16="http://schemas.microsoft.com/office/drawing/2014/main" id="{C7ED05BE-5EDF-45CA-A96B-3A06752D8F24}"/>
              </a:ext>
            </a:extLst>
          </p:cNvPr>
          <p:cNvSpPr>
            <a:spLocks noGrp="1"/>
          </p:cNvSpPr>
          <p:nvPr>
            <p:ph idx="1"/>
          </p:nvPr>
        </p:nvSpPr>
        <p:spPr>
          <a:xfrm>
            <a:off x="838199" y="5417500"/>
            <a:ext cx="10515600" cy="1325563"/>
          </a:xfrm>
        </p:spPr>
        <p:txBody>
          <a:bodyPr/>
          <a:lstStyle/>
          <a:p>
            <a:pPr marL="0" indent="0">
              <a:buNone/>
            </a:pPr>
            <a:r>
              <a:rPr lang="en-US" dirty="0">
                <a:solidFill>
                  <a:srgbClr val="002060"/>
                </a:solidFill>
              </a:rPr>
              <a:t>1 Sam. 16:13 “Then Samuel took the horn of oil, and anointed him in the midst of his brethren: and the Spirit of the </a:t>
            </a:r>
            <a:r>
              <a:rPr lang="en-US" cap="small" dirty="0">
                <a:solidFill>
                  <a:srgbClr val="002060"/>
                </a:solidFill>
                <a:effectLst/>
              </a:rPr>
              <a:t>Lord</a:t>
            </a:r>
            <a:r>
              <a:rPr lang="en-US" dirty="0">
                <a:solidFill>
                  <a:srgbClr val="002060"/>
                </a:solidFill>
              </a:rPr>
              <a:t> came upon David from that day forward. So Samuel rose up, and went to Ramah.”</a:t>
            </a:r>
          </a:p>
        </p:txBody>
      </p:sp>
      <p:pic>
        <p:nvPicPr>
          <p:cNvPr id="4" name="Picture 3">
            <a:extLst>
              <a:ext uri="{FF2B5EF4-FFF2-40B4-BE49-F238E27FC236}">
                <a16:creationId xmlns:a16="http://schemas.microsoft.com/office/drawing/2014/main" id="{102CFADD-FE7A-4EC3-A1BA-07DC5CB61C93}"/>
              </a:ext>
            </a:extLst>
          </p:cNvPr>
          <p:cNvPicPr>
            <a:picLocks noChangeAspect="1"/>
          </p:cNvPicPr>
          <p:nvPr/>
        </p:nvPicPr>
        <p:blipFill>
          <a:blip r:embed="rId2"/>
          <a:stretch>
            <a:fillRect/>
          </a:stretch>
        </p:blipFill>
        <p:spPr>
          <a:xfrm>
            <a:off x="2293189" y="777718"/>
            <a:ext cx="7605621" cy="4309852"/>
          </a:xfrm>
          <a:prstGeom prst="rect">
            <a:avLst/>
          </a:prstGeom>
        </p:spPr>
      </p:pic>
    </p:spTree>
    <p:extLst>
      <p:ext uri="{BB962C8B-B14F-4D97-AF65-F5344CB8AC3E}">
        <p14:creationId xmlns:p14="http://schemas.microsoft.com/office/powerpoint/2010/main" val="4147575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A10B-A40C-4608-A978-213FF2679634}"/>
              </a:ext>
            </a:extLst>
          </p:cNvPr>
          <p:cNvSpPr>
            <a:spLocks noGrp="1"/>
          </p:cNvSpPr>
          <p:nvPr>
            <p:ph type="title"/>
          </p:nvPr>
        </p:nvSpPr>
        <p:spPr>
          <a:xfrm>
            <a:off x="0" y="5514181"/>
            <a:ext cx="12192000" cy="1325563"/>
          </a:xfrm>
        </p:spPr>
        <p:txBody>
          <a:bodyPr>
            <a:normAutofit/>
          </a:bodyPr>
          <a:lstStyle/>
          <a:p>
            <a:pPr algn="ctr"/>
            <a:r>
              <a:rPr lang="en-US" dirty="0">
                <a:solidFill>
                  <a:srgbClr val="FFC000"/>
                </a:solidFill>
                <a:latin typeface="Andalus" panose="02020603050405020304" pitchFamily="18" charset="-78"/>
                <a:cs typeface="Andalus" panose="02020603050405020304" pitchFamily="18" charset="-78"/>
              </a:rPr>
              <a:t>Put the bread and oil together! By Beholding His Word We are changed by the Holy Spirit</a:t>
            </a:r>
          </a:p>
        </p:txBody>
      </p:sp>
      <p:sp>
        <p:nvSpPr>
          <p:cNvPr id="3" name="Content Placeholder 2">
            <a:extLst>
              <a:ext uri="{FF2B5EF4-FFF2-40B4-BE49-F238E27FC236}">
                <a16:creationId xmlns:a16="http://schemas.microsoft.com/office/drawing/2014/main" id="{46ADB8FA-3C86-455D-A086-E626524F3FFC}"/>
              </a:ext>
            </a:extLst>
          </p:cNvPr>
          <p:cNvSpPr>
            <a:spLocks noGrp="1"/>
          </p:cNvSpPr>
          <p:nvPr>
            <p:ph idx="1"/>
          </p:nvPr>
        </p:nvSpPr>
        <p:spPr>
          <a:xfrm>
            <a:off x="336884" y="1427538"/>
            <a:ext cx="4929554" cy="4351338"/>
          </a:xfrm>
        </p:spPr>
        <p:txBody>
          <a:bodyPr/>
          <a:lstStyle/>
          <a:p>
            <a:pPr marL="0" indent="0">
              <a:buNone/>
            </a:pPr>
            <a:r>
              <a:rPr lang="en-US" dirty="0">
                <a:solidFill>
                  <a:schemeClr val="bg1"/>
                </a:solidFill>
              </a:rPr>
              <a:t>2 Cor. 3:18 “But we all, with open face </a:t>
            </a:r>
            <a:r>
              <a:rPr lang="en-US" b="1" u="sng" dirty="0">
                <a:solidFill>
                  <a:schemeClr val="bg1"/>
                </a:solidFill>
              </a:rPr>
              <a:t>beholding</a:t>
            </a:r>
            <a:r>
              <a:rPr lang="en-US" dirty="0">
                <a:solidFill>
                  <a:schemeClr val="bg1"/>
                </a:solidFill>
              </a:rPr>
              <a:t> as in a glass the glory of the Lord, </a:t>
            </a:r>
            <a:r>
              <a:rPr lang="en-US" u="sng" dirty="0">
                <a:solidFill>
                  <a:schemeClr val="bg1"/>
                </a:solidFill>
              </a:rPr>
              <a:t>are changed into the same image from glory to glory, even as by the Spirit of the Lord</a:t>
            </a:r>
            <a:r>
              <a:rPr lang="en-US" dirty="0">
                <a:solidFill>
                  <a:schemeClr val="bg1"/>
                </a:solidFill>
              </a:rPr>
              <a:t>.</a:t>
            </a:r>
          </a:p>
        </p:txBody>
      </p:sp>
      <p:pic>
        <p:nvPicPr>
          <p:cNvPr id="4" name="Picture 3">
            <a:extLst>
              <a:ext uri="{FF2B5EF4-FFF2-40B4-BE49-F238E27FC236}">
                <a16:creationId xmlns:a16="http://schemas.microsoft.com/office/drawing/2014/main" id="{7D118B9A-DB49-44C6-8D66-C4E6C5AE7454}"/>
              </a:ext>
            </a:extLst>
          </p:cNvPr>
          <p:cNvPicPr>
            <a:picLocks noChangeAspect="1"/>
          </p:cNvPicPr>
          <p:nvPr/>
        </p:nvPicPr>
        <p:blipFill>
          <a:blip r:embed="rId2"/>
          <a:stretch>
            <a:fillRect/>
          </a:stretch>
        </p:blipFill>
        <p:spPr>
          <a:xfrm>
            <a:off x="5430870" y="890337"/>
            <a:ext cx="6424246" cy="3613638"/>
          </a:xfrm>
          <a:prstGeom prst="rect">
            <a:avLst/>
          </a:prstGeom>
        </p:spPr>
      </p:pic>
    </p:spTree>
    <p:extLst>
      <p:ext uri="{BB962C8B-B14F-4D97-AF65-F5344CB8AC3E}">
        <p14:creationId xmlns:p14="http://schemas.microsoft.com/office/powerpoint/2010/main" val="3734822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E08FE-B156-4FDA-B7F6-06ADF80F0467}"/>
              </a:ext>
            </a:extLst>
          </p:cNvPr>
          <p:cNvSpPr>
            <a:spLocks noGrp="1"/>
          </p:cNvSpPr>
          <p:nvPr>
            <p:ph type="title"/>
          </p:nvPr>
        </p:nvSpPr>
        <p:spPr>
          <a:xfrm>
            <a:off x="838200" y="-244475"/>
            <a:ext cx="10515600" cy="1325563"/>
          </a:xfrm>
        </p:spPr>
        <p:txBody>
          <a:bodyPr/>
          <a:lstStyle/>
          <a:p>
            <a:pPr algn="ctr"/>
            <a:r>
              <a:rPr lang="en-US" dirty="0">
                <a:solidFill>
                  <a:srgbClr val="7030A0"/>
                </a:solidFill>
                <a:effectLst>
                  <a:outerShdw blurRad="38100" dist="38100" dir="2700000" algn="tl">
                    <a:srgbClr val="000000">
                      <a:alpha val="43137"/>
                    </a:srgbClr>
                  </a:outerShdw>
                </a:effectLst>
                <a:latin typeface="Baskerville Old Face" panose="02020602080505020303" pitchFamily="18" charset="0"/>
              </a:rPr>
              <a:t>The Importance of the Spirit</a:t>
            </a:r>
          </a:p>
        </p:txBody>
      </p:sp>
      <p:sp>
        <p:nvSpPr>
          <p:cNvPr id="3" name="Content Placeholder 2">
            <a:extLst>
              <a:ext uri="{FF2B5EF4-FFF2-40B4-BE49-F238E27FC236}">
                <a16:creationId xmlns:a16="http://schemas.microsoft.com/office/drawing/2014/main" id="{6FDF20FA-4B86-41C5-B865-2733EA1F8983}"/>
              </a:ext>
            </a:extLst>
          </p:cNvPr>
          <p:cNvSpPr>
            <a:spLocks noGrp="1"/>
          </p:cNvSpPr>
          <p:nvPr>
            <p:ph idx="1"/>
          </p:nvPr>
        </p:nvSpPr>
        <p:spPr>
          <a:xfrm>
            <a:off x="348343" y="892629"/>
            <a:ext cx="11538857" cy="5284334"/>
          </a:xfrm>
        </p:spPr>
        <p:txBody>
          <a:bodyPr>
            <a:normAutofit lnSpcReduction="10000"/>
          </a:bodyPr>
          <a:lstStyle/>
          <a:p>
            <a:pPr marL="0" indent="0">
              <a:buNone/>
            </a:pPr>
            <a:r>
              <a:rPr lang="en-US" dirty="0"/>
              <a:t>“</a:t>
            </a:r>
            <a:r>
              <a:rPr lang="en-US" b="1" dirty="0"/>
              <a:t>The mere reading of the Word will not accomplish the result designed of heaven</a:t>
            </a:r>
            <a:r>
              <a:rPr lang="en-US" dirty="0"/>
              <a:t>; it must be studied and cherished in the heart. </a:t>
            </a:r>
            <a:r>
              <a:rPr lang="en-US" b="1" dirty="0"/>
              <a:t>The knowledge of God is not gained without mental effort</a:t>
            </a:r>
            <a:r>
              <a:rPr lang="en-US" dirty="0"/>
              <a:t>. </a:t>
            </a:r>
            <a:r>
              <a:rPr lang="en-US" b="1" u="sng" dirty="0"/>
              <a:t>We should diligently study the Bible, asking God for the aid of the Holy Spirit, that we may understand His Word</a:t>
            </a:r>
            <a:r>
              <a:rPr lang="en-US" dirty="0"/>
              <a:t>. We should take one verse and concentrate the mind on the task of ascertaining the thought which God has put in that verse for us. We should dwell on the thought till it becomes our own, and we know ‘what saith the Lord’”—R&amp;H, June 11. 1908</a:t>
            </a:r>
          </a:p>
          <a:p>
            <a:pPr marL="0" indent="0">
              <a:buNone/>
            </a:pPr>
            <a:endParaRPr lang="en-US" dirty="0"/>
          </a:p>
          <a:p>
            <a:pPr marL="0" indent="0">
              <a:buNone/>
            </a:pPr>
            <a:r>
              <a:rPr lang="en-US" dirty="0"/>
              <a:t>Heb. 9:14 “How much more shall the blood of Christ, who through the eternal Spirit offered himself without spot to God, purge your conscience from dead works to serve the living God?” (also 2 Pet. 1:4—partaking of the Divine Nature)</a:t>
            </a:r>
          </a:p>
        </p:txBody>
      </p:sp>
    </p:spTree>
    <p:extLst>
      <p:ext uri="{BB962C8B-B14F-4D97-AF65-F5344CB8AC3E}">
        <p14:creationId xmlns:p14="http://schemas.microsoft.com/office/powerpoint/2010/main" val="3639214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E365-2D0E-47E3-B596-C43705160D01}"/>
              </a:ext>
            </a:extLst>
          </p:cNvPr>
          <p:cNvSpPr>
            <a:spLocks noGrp="1"/>
          </p:cNvSpPr>
          <p:nvPr>
            <p:ph type="title"/>
          </p:nvPr>
        </p:nvSpPr>
        <p:spPr>
          <a:xfrm>
            <a:off x="838200" y="-195940"/>
            <a:ext cx="10515600" cy="1325563"/>
          </a:xfrm>
        </p:spPr>
        <p:txBody>
          <a:bodyPr/>
          <a:lstStyle/>
          <a:p>
            <a:pPr algn="ctr"/>
            <a:r>
              <a:rPr lang="en-US" b="1" i="1" dirty="0">
                <a:solidFill>
                  <a:srgbClr val="002060"/>
                </a:solidFill>
              </a:rPr>
              <a:t>How do we know we have the Spirit?</a:t>
            </a:r>
          </a:p>
        </p:txBody>
      </p:sp>
      <p:sp>
        <p:nvSpPr>
          <p:cNvPr id="3" name="Content Placeholder 2">
            <a:extLst>
              <a:ext uri="{FF2B5EF4-FFF2-40B4-BE49-F238E27FC236}">
                <a16:creationId xmlns:a16="http://schemas.microsoft.com/office/drawing/2014/main" id="{0B67A440-E32D-4CC4-AC85-4F35221D1376}"/>
              </a:ext>
            </a:extLst>
          </p:cNvPr>
          <p:cNvSpPr>
            <a:spLocks noGrp="1"/>
          </p:cNvSpPr>
          <p:nvPr>
            <p:ph idx="1"/>
          </p:nvPr>
        </p:nvSpPr>
        <p:spPr>
          <a:xfrm>
            <a:off x="0" y="836612"/>
            <a:ext cx="12192000" cy="2592388"/>
          </a:xfrm>
        </p:spPr>
        <p:txBody>
          <a:bodyPr/>
          <a:lstStyle/>
          <a:p>
            <a:pPr marL="0" indent="0">
              <a:buNone/>
            </a:pPr>
            <a:r>
              <a:rPr lang="en-US" sz="3200" dirty="0">
                <a:solidFill>
                  <a:srgbClr val="C00000"/>
                </a:solidFill>
                <a:latin typeface="Baskerville Old Face" panose="02020602080505020303" pitchFamily="18" charset="0"/>
              </a:rPr>
              <a:t>By their fruits… </a:t>
            </a:r>
            <a:r>
              <a:rPr lang="en-US" dirty="0"/>
              <a:t>Gal. 5:22-26 “But the fruit of the Spirit is </a:t>
            </a:r>
            <a:r>
              <a:rPr lang="en-US" b="1" dirty="0"/>
              <a:t>love, joy, peace, longsuffering, gentleness, goodness, faith, Meekness, temperance</a:t>
            </a:r>
            <a:r>
              <a:rPr lang="en-US" dirty="0"/>
              <a:t>: against such there is no law.</a:t>
            </a:r>
            <a:r>
              <a:rPr lang="en-US" baseline="30000" dirty="0"/>
              <a:t> </a:t>
            </a:r>
            <a:r>
              <a:rPr lang="en-US" dirty="0"/>
              <a:t>And they that are Christ's have crucified the flesh with the affections and lusts.</a:t>
            </a:r>
            <a:r>
              <a:rPr lang="en-US" baseline="30000" dirty="0"/>
              <a:t> </a:t>
            </a:r>
            <a:r>
              <a:rPr lang="en-US" dirty="0"/>
              <a:t>If we live in the Spirit, let us also walk in the Spirit. Let us not be desirous of vain glory, provoking one another, envying one another.</a:t>
            </a:r>
          </a:p>
          <a:p>
            <a:pPr marL="0" indent="0">
              <a:buNone/>
            </a:pPr>
            <a:endParaRPr lang="en-US" dirty="0"/>
          </a:p>
        </p:txBody>
      </p:sp>
      <p:pic>
        <p:nvPicPr>
          <p:cNvPr id="4" name="Picture 3">
            <a:extLst>
              <a:ext uri="{FF2B5EF4-FFF2-40B4-BE49-F238E27FC236}">
                <a16:creationId xmlns:a16="http://schemas.microsoft.com/office/drawing/2014/main" id="{7037F76F-4D84-4859-81E3-1846E3B603C8}"/>
              </a:ext>
            </a:extLst>
          </p:cNvPr>
          <p:cNvPicPr>
            <a:picLocks noChangeAspect="1"/>
          </p:cNvPicPr>
          <p:nvPr/>
        </p:nvPicPr>
        <p:blipFill>
          <a:blip r:embed="rId2"/>
          <a:stretch>
            <a:fillRect/>
          </a:stretch>
        </p:blipFill>
        <p:spPr>
          <a:xfrm>
            <a:off x="0" y="2907203"/>
            <a:ext cx="6139752" cy="3950797"/>
          </a:xfrm>
          <a:prstGeom prst="rect">
            <a:avLst/>
          </a:prstGeom>
        </p:spPr>
      </p:pic>
      <p:pic>
        <p:nvPicPr>
          <p:cNvPr id="5" name="Picture 4">
            <a:extLst>
              <a:ext uri="{FF2B5EF4-FFF2-40B4-BE49-F238E27FC236}">
                <a16:creationId xmlns:a16="http://schemas.microsoft.com/office/drawing/2014/main" id="{F67D467D-EB6B-4315-8486-A694F2B7F55A}"/>
              </a:ext>
            </a:extLst>
          </p:cNvPr>
          <p:cNvPicPr>
            <a:picLocks noChangeAspect="1"/>
          </p:cNvPicPr>
          <p:nvPr/>
        </p:nvPicPr>
        <p:blipFill>
          <a:blip r:embed="rId3"/>
          <a:stretch>
            <a:fillRect/>
          </a:stretch>
        </p:blipFill>
        <p:spPr>
          <a:xfrm>
            <a:off x="6544684" y="2907202"/>
            <a:ext cx="5647316" cy="3950797"/>
          </a:xfrm>
          <a:prstGeom prst="rect">
            <a:avLst/>
          </a:prstGeom>
        </p:spPr>
      </p:pic>
    </p:spTree>
    <p:extLst>
      <p:ext uri="{BB962C8B-B14F-4D97-AF65-F5344CB8AC3E}">
        <p14:creationId xmlns:p14="http://schemas.microsoft.com/office/powerpoint/2010/main" val="93899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1963-5F25-4F9C-9566-B8742FFBEA3D}"/>
              </a:ext>
            </a:extLst>
          </p:cNvPr>
          <p:cNvSpPr>
            <a:spLocks noGrp="1"/>
          </p:cNvSpPr>
          <p:nvPr>
            <p:ph type="title"/>
          </p:nvPr>
        </p:nvSpPr>
        <p:spPr>
          <a:xfrm>
            <a:off x="838200" y="-174134"/>
            <a:ext cx="10515600" cy="1325563"/>
          </a:xfrm>
        </p:spPr>
        <p:txBody>
          <a:bodyPr>
            <a:normAutofit/>
          </a:bodyPr>
          <a:lstStyle/>
          <a:p>
            <a:pPr algn="ctr"/>
            <a:r>
              <a:rPr lang="en-US" sz="5400" u="sng" dirty="0">
                <a:solidFill>
                  <a:schemeClr val="bg1"/>
                </a:solidFill>
                <a:latin typeface="Script MT Bold" panose="03040602040607080904" pitchFamily="66" charset="0"/>
              </a:rPr>
              <a:t>Salt on Everything!!</a:t>
            </a:r>
          </a:p>
        </p:txBody>
      </p:sp>
      <p:sp>
        <p:nvSpPr>
          <p:cNvPr id="3" name="Content Placeholder 2">
            <a:extLst>
              <a:ext uri="{FF2B5EF4-FFF2-40B4-BE49-F238E27FC236}">
                <a16:creationId xmlns:a16="http://schemas.microsoft.com/office/drawing/2014/main" id="{E1AD6F3E-818A-4C4B-B419-CC255D0B66B5}"/>
              </a:ext>
            </a:extLst>
          </p:cNvPr>
          <p:cNvSpPr>
            <a:spLocks noGrp="1"/>
          </p:cNvSpPr>
          <p:nvPr>
            <p:ph idx="1"/>
          </p:nvPr>
        </p:nvSpPr>
        <p:spPr>
          <a:xfrm>
            <a:off x="239486" y="936171"/>
            <a:ext cx="6574971" cy="5638800"/>
          </a:xfrm>
        </p:spPr>
        <p:txBody>
          <a:bodyPr/>
          <a:lstStyle/>
          <a:p>
            <a:pPr marL="0" indent="0">
              <a:buNone/>
            </a:pPr>
            <a:r>
              <a:rPr lang="en-US" dirty="0">
                <a:solidFill>
                  <a:srgbClr val="FFC000"/>
                </a:solidFill>
              </a:rPr>
              <a:t>Lev. 2:13 “And every oblation of thy meat offering shalt thou season with salt; neither shalt thou suffer the salt of the covenant of thy God to be lacking from thy meat offering: with all thine offerings thou shalt offer salt.”</a:t>
            </a:r>
          </a:p>
          <a:p>
            <a:pPr marL="0" indent="0">
              <a:buNone/>
            </a:pPr>
            <a:endParaRPr lang="en-US" dirty="0">
              <a:solidFill>
                <a:srgbClr val="FFC000"/>
              </a:solidFill>
            </a:endParaRPr>
          </a:p>
          <a:p>
            <a:pPr marL="0" indent="0">
              <a:buNone/>
            </a:pPr>
            <a:r>
              <a:rPr lang="en-US" dirty="0">
                <a:solidFill>
                  <a:srgbClr val="FFC000"/>
                </a:solidFill>
              </a:rPr>
              <a:t>Mark 9:49 “For every one shall be salted with fire, and every sacrifice shall be salted with salt. Salt is good: but if the salt have lost his saltness, wherewith will ye season it? Have salt in yourselves, and have peace one with another.”</a:t>
            </a:r>
          </a:p>
          <a:p>
            <a:pPr marL="0" indent="0">
              <a:buNone/>
            </a:pPr>
            <a:endParaRPr lang="en-US" dirty="0">
              <a:solidFill>
                <a:srgbClr val="FFC000"/>
              </a:solidFill>
            </a:endParaRPr>
          </a:p>
        </p:txBody>
      </p:sp>
      <p:pic>
        <p:nvPicPr>
          <p:cNvPr id="4" name="Picture 3">
            <a:extLst>
              <a:ext uri="{FF2B5EF4-FFF2-40B4-BE49-F238E27FC236}">
                <a16:creationId xmlns:a16="http://schemas.microsoft.com/office/drawing/2014/main" id="{4B08A772-D1A0-466D-8666-1451FF237794}"/>
              </a:ext>
            </a:extLst>
          </p:cNvPr>
          <p:cNvPicPr>
            <a:picLocks noChangeAspect="1"/>
          </p:cNvPicPr>
          <p:nvPr/>
        </p:nvPicPr>
        <p:blipFill rotWithShape="1">
          <a:blip r:embed="rId2"/>
          <a:srcRect l="41202"/>
          <a:stretch/>
        </p:blipFill>
        <p:spPr>
          <a:xfrm>
            <a:off x="7016550" y="1151429"/>
            <a:ext cx="4725711" cy="4596266"/>
          </a:xfrm>
          <a:prstGeom prst="rect">
            <a:avLst/>
          </a:prstGeom>
        </p:spPr>
      </p:pic>
    </p:spTree>
    <p:extLst>
      <p:ext uri="{BB962C8B-B14F-4D97-AF65-F5344CB8AC3E}">
        <p14:creationId xmlns:p14="http://schemas.microsoft.com/office/powerpoint/2010/main" val="2107932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C2BD-E253-4265-A3BD-44AC78E6A465}"/>
              </a:ext>
            </a:extLst>
          </p:cNvPr>
          <p:cNvSpPr>
            <a:spLocks noGrp="1"/>
          </p:cNvSpPr>
          <p:nvPr>
            <p:ph type="title"/>
          </p:nvPr>
        </p:nvSpPr>
        <p:spPr>
          <a:xfrm>
            <a:off x="838200" y="-222698"/>
            <a:ext cx="10515600" cy="1325563"/>
          </a:xfrm>
        </p:spPr>
        <p:txBody>
          <a:bodyPr/>
          <a:lstStyle/>
          <a:p>
            <a:pPr algn="ctr"/>
            <a:r>
              <a:rPr lang="en-US" dirty="0">
                <a:solidFill>
                  <a:srgbClr val="002060"/>
                </a:solidFill>
                <a:latin typeface="Algerian" panose="04020705040A02060702" pitchFamily="82" charset="0"/>
              </a:rPr>
              <a:t>The Drink Offering…</a:t>
            </a:r>
          </a:p>
        </p:txBody>
      </p:sp>
      <p:sp>
        <p:nvSpPr>
          <p:cNvPr id="3" name="Content Placeholder 2">
            <a:extLst>
              <a:ext uri="{FF2B5EF4-FFF2-40B4-BE49-F238E27FC236}">
                <a16:creationId xmlns:a16="http://schemas.microsoft.com/office/drawing/2014/main" id="{B1B4E4DE-D07A-434E-970B-1B42776EE997}"/>
              </a:ext>
            </a:extLst>
          </p:cNvPr>
          <p:cNvSpPr>
            <a:spLocks noGrp="1"/>
          </p:cNvSpPr>
          <p:nvPr>
            <p:ph idx="1"/>
          </p:nvPr>
        </p:nvSpPr>
        <p:spPr>
          <a:xfrm>
            <a:off x="326571" y="1284514"/>
            <a:ext cx="5230167" cy="4892449"/>
          </a:xfrm>
        </p:spPr>
        <p:txBody>
          <a:bodyPr/>
          <a:lstStyle/>
          <a:p>
            <a:pPr marL="514350" indent="-514350">
              <a:buAutoNum type="arabicPeriod"/>
            </a:pPr>
            <a:r>
              <a:rPr lang="en-US" dirty="0"/>
              <a:t>Was to be of wine (Lev. 23:18)</a:t>
            </a:r>
          </a:p>
          <a:p>
            <a:pPr marL="514350" indent="-514350">
              <a:buAutoNum type="arabicPeriod"/>
            </a:pPr>
            <a:r>
              <a:rPr lang="en-US" dirty="0"/>
              <a:t>Hebrew word for drink offering (Lev. 23:13, 18) </a:t>
            </a:r>
            <a:r>
              <a:rPr lang="en-US" i="1" dirty="0" err="1"/>
              <a:t>nesek</a:t>
            </a:r>
            <a:r>
              <a:rPr lang="en-US" i="1" dirty="0"/>
              <a:t>-</a:t>
            </a:r>
            <a:r>
              <a:rPr lang="en-US" dirty="0"/>
              <a:t>to pour out</a:t>
            </a:r>
          </a:p>
          <a:p>
            <a:pPr marL="514350" indent="-514350">
              <a:buAutoNum type="arabicPeriod"/>
            </a:pPr>
            <a:r>
              <a:rPr lang="en-US" dirty="0"/>
              <a:t>Symbolic of blood (Deut. 32:14—”blood of the grape” &amp; Jesus in the Upper Room Communion)</a:t>
            </a:r>
          </a:p>
          <a:p>
            <a:pPr marL="514350" indent="-514350">
              <a:buAutoNum type="arabicPeriod"/>
            </a:pPr>
            <a:endParaRPr lang="en-US" dirty="0"/>
          </a:p>
        </p:txBody>
      </p:sp>
      <p:pic>
        <p:nvPicPr>
          <p:cNvPr id="4" name="Picture 3">
            <a:extLst>
              <a:ext uri="{FF2B5EF4-FFF2-40B4-BE49-F238E27FC236}">
                <a16:creationId xmlns:a16="http://schemas.microsoft.com/office/drawing/2014/main" id="{5F85101E-AFFC-42A0-AEE2-CE96FAAF3DD5}"/>
              </a:ext>
            </a:extLst>
          </p:cNvPr>
          <p:cNvPicPr>
            <a:picLocks noChangeAspect="1"/>
          </p:cNvPicPr>
          <p:nvPr/>
        </p:nvPicPr>
        <p:blipFill>
          <a:blip r:embed="rId2"/>
          <a:stretch>
            <a:fillRect/>
          </a:stretch>
        </p:blipFill>
        <p:spPr>
          <a:xfrm>
            <a:off x="6096000" y="1145494"/>
            <a:ext cx="6096000" cy="4572000"/>
          </a:xfrm>
          <a:prstGeom prst="rect">
            <a:avLst/>
          </a:prstGeom>
        </p:spPr>
      </p:pic>
    </p:spTree>
    <p:extLst>
      <p:ext uri="{BB962C8B-B14F-4D97-AF65-F5344CB8AC3E}">
        <p14:creationId xmlns:p14="http://schemas.microsoft.com/office/powerpoint/2010/main" val="132843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EADA-C991-48A7-AA02-596F370EAEFB}"/>
              </a:ext>
            </a:extLst>
          </p:cNvPr>
          <p:cNvSpPr>
            <a:spLocks noGrp="1"/>
          </p:cNvSpPr>
          <p:nvPr>
            <p:ph type="title"/>
          </p:nvPr>
        </p:nvSpPr>
        <p:spPr>
          <a:xfrm>
            <a:off x="419100" y="-199455"/>
            <a:ext cx="11353800" cy="1325563"/>
          </a:xfrm>
        </p:spPr>
        <p:txBody>
          <a:bodyPr/>
          <a:lstStyle/>
          <a:p>
            <a:r>
              <a:rPr lang="en-US" b="1" dirty="0">
                <a:solidFill>
                  <a:srgbClr val="00CC00"/>
                </a:solidFill>
                <a:effectLst>
                  <a:outerShdw blurRad="38100" dist="38100" dir="2700000" algn="tl">
                    <a:srgbClr val="000000">
                      <a:alpha val="43137"/>
                    </a:srgbClr>
                  </a:outerShdw>
                </a:effectLst>
              </a:rPr>
              <a:t>For us? It means the dedication of life unto death</a:t>
            </a:r>
          </a:p>
        </p:txBody>
      </p:sp>
      <p:sp>
        <p:nvSpPr>
          <p:cNvPr id="3" name="Content Placeholder 2">
            <a:extLst>
              <a:ext uri="{FF2B5EF4-FFF2-40B4-BE49-F238E27FC236}">
                <a16:creationId xmlns:a16="http://schemas.microsoft.com/office/drawing/2014/main" id="{3D617859-E2F1-432C-A217-A0C06C46B096}"/>
              </a:ext>
            </a:extLst>
          </p:cNvPr>
          <p:cNvSpPr>
            <a:spLocks noGrp="1"/>
          </p:cNvSpPr>
          <p:nvPr>
            <p:ph idx="1"/>
          </p:nvPr>
        </p:nvSpPr>
        <p:spPr>
          <a:xfrm>
            <a:off x="4454769" y="1406769"/>
            <a:ext cx="7584831" cy="5277060"/>
          </a:xfrm>
        </p:spPr>
        <p:txBody>
          <a:bodyPr>
            <a:normAutofit/>
          </a:bodyPr>
          <a:lstStyle/>
          <a:p>
            <a:pPr marL="0" indent="0">
              <a:buNone/>
            </a:pPr>
            <a:r>
              <a:rPr lang="en-US" dirty="0"/>
              <a:t>Thine Will be Done O Lord! “Saying, Father, if thou be willing, remove this cup from me: nevertheless not my will, but thine, be done.” Luke 22:42 (the Apostle Paul spoke of being “offered upon the sacrifice” or “poured out” [margin] in Phil. 2:17)</a:t>
            </a:r>
          </a:p>
          <a:p>
            <a:pPr marL="0" indent="0">
              <a:buNone/>
            </a:pPr>
            <a:endParaRPr lang="en-US" dirty="0"/>
          </a:p>
          <a:p>
            <a:pPr marL="0" indent="0">
              <a:buNone/>
            </a:pPr>
            <a:r>
              <a:rPr lang="en-US" dirty="0"/>
              <a:t>Gen. 35:14 “And Jacob set up a pillar in the place where he talked with him, even a pillar of stone: and he poured a drink offering thereon, and he poured oil thereon.”</a:t>
            </a:r>
            <a:br>
              <a:rPr lang="en-US" dirty="0"/>
            </a:br>
            <a:endParaRPr lang="en-US" dirty="0"/>
          </a:p>
        </p:txBody>
      </p:sp>
      <p:pic>
        <p:nvPicPr>
          <p:cNvPr id="4" name="Picture 3">
            <a:extLst>
              <a:ext uri="{FF2B5EF4-FFF2-40B4-BE49-F238E27FC236}">
                <a16:creationId xmlns:a16="http://schemas.microsoft.com/office/drawing/2014/main" id="{C7DA5C68-49EA-4284-9934-090C78BD0C47}"/>
              </a:ext>
            </a:extLst>
          </p:cNvPr>
          <p:cNvPicPr>
            <a:picLocks noChangeAspect="1"/>
          </p:cNvPicPr>
          <p:nvPr/>
        </p:nvPicPr>
        <p:blipFill>
          <a:blip r:embed="rId2"/>
          <a:stretch>
            <a:fillRect/>
          </a:stretch>
        </p:blipFill>
        <p:spPr>
          <a:xfrm>
            <a:off x="1226212" y="4238625"/>
            <a:ext cx="1743075" cy="2619375"/>
          </a:xfrm>
          <a:prstGeom prst="rect">
            <a:avLst/>
          </a:prstGeom>
        </p:spPr>
      </p:pic>
      <p:pic>
        <p:nvPicPr>
          <p:cNvPr id="5" name="Picture 4">
            <a:extLst>
              <a:ext uri="{FF2B5EF4-FFF2-40B4-BE49-F238E27FC236}">
                <a16:creationId xmlns:a16="http://schemas.microsoft.com/office/drawing/2014/main" id="{7F0C7834-205E-4F24-8383-1798016EA660}"/>
              </a:ext>
            </a:extLst>
          </p:cNvPr>
          <p:cNvPicPr>
            <a:picLocks noChangeAspect="1"/>
          </p:cNvPicPr>
          <p:nvPr/>
        </p:nvPicPr>
        <p:blipFill>
          <a:blip r:embed="rId3"/>
          <a:stretch>
            <a:fillRect/>
          </a:stretch>
        </p:blipFill>
        <p:spPr>
          <a:xfrm>
            <a:off x="888491" y="1839302"/>
            <a:ext cx="2809404" cy="2104780"/>
          </a:xfrm>
          <a:prstGeom prst="rect">
            <a:avLst/>
          </a:prstGeom>
        </p:spPr>
      </p:pic>
    </p:spTree>
    <p:extLst>
      <p:ext uri="{BB962C8B-B14F-4D97-AF65-F5344CB8AC3E}">
        <p14:creationId xmlns:p14="http://schemas.microsoft.com/office/powerpoint/2010/main" val="152388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C867-340F-476C-A353-08D5F409E685}"/>
              </a:ext>
            </a:extLst>
          </p:cNvPr>
          <p:cNvSpPr>
            <a:spLocks noGrp="1"/>
          </p:cNvSpPr>
          <p:nvPr>
            <p:ph type="title"/>
          </p:nvPr>
        </p:nvSpPr>
        <p:spPr>
          <a:xfrm>
            <a:off x="522514" y="-288018"/>
            <a:ext cx="10831286" cy="1325563"/>
          </a:xfrm>
        </p:spPr>
        <p:txBody>
          <a:bodyPr/>
          <a:lstStyle/>
          <a:p>
            <a:pPr algn="ctr"/>
            <a:r>
              <a:rPr lang="en-US" i="1" u="sng" dirty="0">
                <a:solidFill>
                  <a:srgbClr val="7030A0"/>
                </a:solidFill>
                <a:effectLst>
                  <a:outerShdw blurRad="38100" dist="38100" dir="2700000" algn="tl">
                    <a:srgbClr val="000000">
                      <a:alpha val="43137"/>
                    </a:srgbClr>
                  </a:outerShdw>
                </a:effectLst>
                <a:latin typeface="Bodoni MT Condensed" panose="02070606080606020203" pitchFamily="18" charset="0"/>
              </a:rPr>
              <a:t>Meat Offerings Accompanied by Drink Offerings and Burnt Offerings</a:t>
            </a:r>
          </a:p>
        </p:txBody>
      </p:sp>
      <p:sp>
        <p:nvSpPr>
          <p:cNvPr id="3" name="Content Placeholder 2">
            <a:extLst>
              <a:ext uri="{FF2B5EF4-FFF2-40B4-BE49-F238E27FC236}">
                <a16:creationId xmlns:a16="http://schemas.microsoft.com/office/drawing/2014/main" id="{1128DA5E-FCC8-4120-A6C3-1480E48D3AFC}"/>
              </a:ext>
            </a:extLst>
          </p:cNvPr>
          <p:cNvSpPr>
            <a:spLocks noGrp="1"/>
          </p:cNvSpPr>
          <p:nvPr>
            <p:ph idx="1"/>
          </p:nvPr>
        </p:nvSpPr>
        <p:spPr>
          <a:xfrm>
            <a:off x="0" y="1037545"/>
            <a:ext cx="7032171" cy="6248400"/>
          </a:xfrm>
        </p:spPr>
        <p:txBody>
          <a:bodyPr>
            <a:normAutofit/>
          </a:bodyPr>
          <a:lstStyle/>
          <a:p>
            <a:pPr marL="0" indent="0">
              <a:buNone/>
            </a:pPr>
            <a:r>
              <a:rPr lang="en-US" dirty="0"/>
              <a:t>Numbers 15:2-5 “Speak unto the children of Israel, and say unto them, When ye be come into the land of your habitations, which I give unto you, And will make an offering by fire unto the </a:t>
            </a:r>
            <a:r>
              <a:rPr lang="en-US" cap="small" dirty="0">
                <a:effectLst/>
              </a:rPr>
              <a:t>Lord</a:t>
            </a:r>
            <a:r>
              <a:rPr lang="en-US" dirty="0"/>
              <a:t>, </a:t>
            </a:r>
            <a:r>
              <a:rPr lang="en-US" b="1" dirty="0"/>
              <a:t>a burnt offering</a:t>
            </a:r>
            <a:r>
              <a:rPr lang="en-US" dirty="0"/>
              <a:t>, or a sacrifice in performing a vow, or in a freewill offering, or in your solemn feasts, to make a sweet </a:t>
            </a:r>
            <a:r>
              <a:rPr lang="en-US" dirty="0" err="1"/>
              <a:t>savour</a:t>
            </a:r>
            <a:r>
              <a:rPr lang="en-US" dirty="0"/>
              <a:t> unto the </a:t>
            </a:r>
            <a:r>
              <a:rPr lang="en-US" cap="small" dirty="0">
                <a:effectLst/>
              </a:rPr>
              <a:t>Lord</a:t>
            </a:r>
            <a:r>
              <a:rPr lang="en-US" dirty="0"/>
              <a:t>, of the herd or of the flock: </a:t>
            </a:r>
            <a:r>
              <a:rPr lang="en-US" b="1" dirty="0"/>
              <a:t>Then shall he that </a:t>
            </a:r>
            <a:r>
              <a:rPr lang="en-US" b="1" dirty="0" err="1"/>
              <a:t>offereth</a:t>
            </a:r>
            <a:r>
              <a:rPr lang="en-US" b="1" dirty="0"/>
              <a:t> his offering unto the </a:t>
            </a:r>
            <a:r>
              <a:rPr lang="en-US" b="1" cap="small" dirty="0">
                <a:effectLst/>
              </a:rPr>
              <a:t>Lord</a:t>
            </a:r>
            <a:r>
              <a:rPr lang="en-US" b="1" dirty="0"/>
              <a:t> bring a meat offering of a tenth deal of flour mingled with the fourth part of an </a:t>
            </a:r>
            <a:r>
              <a:rPr lang="en-US" b="1" dirty="0" err="1"/>
              <a:t>hin</a:t>
            </a:r>
            <a:r>
              <a:rPr lang="en-US" b="1" dirty="0"/>
              <a:t> of oil. And the fourth part of </a:t>
            </a:r>
            <a:r>
              <a:rPr lang="en-US" b="1" u="sng" dirty="0"/>
              <a:t>an </a:t>
            </a:r>
            <a:r>
              <a:rPr lang="en-US" b="1" u="sng" dirty="0" err="1"/>
              <a:t>hin</a:t>
            </a:r>
            <a:r>
              <a:rPr lang="en-US" b="1" u="sng" dirty="0"/>
              <a:t> of wine </a:t>
            </a:r>
            <a:r>
              <a:rPr lang="en-US" b="1" dirty="0"/>
              <a:t>for a drink offering </a:t>
            </a:r>
            <a:r>
              <a:rPr lang="en-US" b="1" u="sng" dirty="0"/>
              <a:t>shalt thou prepare with the burnt offering or sacrifice</a:t>
            </a:r>
            <a:r>
              <a:rPr lang="en-US" dirty="0"/>
              <a:t>, for one lamb.”</a:t>
            </a:r>
          </a:p>
          <a:p>
            <a:pPr marL="0" indent="0">
              <a:buNone/>
            </a:pPr>
            <a:endParaRPr lang="en-US" dirty="0"/>
          </a:p>
        </p:txBody>
      </p:sp>
      <p:pic>
        <p:nvPicPr>
          <p:cNvPr id="4" name="Picture 3">
            <a:extLst>
              <a:ext uri="{FF2B5EF4-FFF2-40B4-BE49-F238E27FC236}">
                <a16:creationId xmlns:a16="http://schemas.microsoft.com/office/drawing/2014/main" id="{341FFA5D-A371-4D66-B4C8-F2701A37ACC7}"/>
              </a:ext>
            </a:extLst>
          </p:cNvPr>
          <p:cNvPicPr>
            <a:picLocks noChangeAspect="1"/>
          </p:cNvPicPr>
          <p:nvPr/>
        </p:nvPicPr>
        <p:blipFill>
          <a:blip r:embed="rId2"/>
          <a:stretch>
            <a:fillRect/>
          </a:stretch>
        </p:blipFill>
        <p:spPr>
          <a:xfrm>
            <a:off x="7023645" y="1959997"/>
            <a:ext cx="5168355" cy="3457347"/>
          </a:xfrm>
          <a:prstGeom prst="rect">
            <a:avLst/>
          </a:prstGeom>
        </p:spPr>
      </p:pic>
    </p:spTree>
    <p:extLst>
      <p:ext uri="{BB962C8B-B14F-4D97-AF65-F5344CB8AC3E}">
        <p14:creationId xmlns:p14="http://schemas.microsoft.com/office/powerpoint/2010/main" val="367291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C745-3661-45DC-8C1D-900F0D15CE93}"/>
              </a:ext>
            </a:extLst>
          </p:cNvPr>
          <p:cNvSpPr>
            <a:spLocks noGrp="1"/>
          </p:cNvSpPr>
          <p:nvPr>
            <p:ph type="title"/>
          </p:nvPr>
        </p:nvSpPr>
        <p:spPr>
          <a:xfrm>
            <a:off x="838200" y="0"/>
            <a:ext cx="10515600" cy="1325563"/>
          </a:xfrm>
        </p:spPr>
        <p:txBody>
          <a:bodyPr/>
          <a:lstStyle/>
          <a:p>
            <a:r>
              <a:rPr lang="en-US" dirty="0">
                <a:solidFill>
                  <a:srgbClr val="FFC000"/>
                </a:solidFill>
                <a:latin typeface="Algerian" panose="04020705040A02060702" pitchFamily="82" charset="0"/>
              </a:rPr>
              <a:t>Other Uses</a:t>
            </a:r>
          </a:p>
        </p:txBody>
      </p:sp>
      <p:sp>
        <p:nvSpPr>
          <p:cNvPr id="3" name="Content Placeholder 2">
            <a:extLst>
              <a:ext uri="{FF2B5EF4-FFF2-40B4-BE49-F238E27FC236}">
                <a16:creationId xmlns:a16="http://schemas.microsoft.com/office/drawing/2014/main" id="{96E79199-02DA-428F-8AE6-DEFB90044F72}"/>
              </a:ext>
            </a:extLst>
          </p:cNvPr>
          <p:cNvSpPr>
            <a:spLocks noGrp="1"/>
          </p:cNvSpPr>
          <p:nvPr>
            <p:ph idx="1"/>
          </p:nvPr>
        </p:nvSpPr>
        <p:spPr>
          <a:xfrm>
            <a:off x="298939" y="1045030"/>
            <a:ext cx="7321062" cy="5447846"/>
          </a:xfrm>
        </p:spPr>
        <p:txBody>
          <a:bodyPr>
            <a:normAutofit lnSpcReduction="10000"/>
          </a:bodyPr>
          <a:lstStyle/>
          <a:p>
            <a:pPr marL="0" indent="0">
              <a:buNone/>
            </a:pPr>
            <a:r>
              <a:rPr lang="en-US" dirty="0">
                <a:solidFill>
                  <a:schemeClr val="bg1"/>
                </a:solidFill>
              </a:rPr>
              <a:t>1. Burnt Offerings, morning and evening 	(Numbers 15)</a:t>
            </a:r>
          </a:p>
          <a:p>
            <a:pPr marL="0" indent="0">
              <a:buNone/>
            </a:pPr>
            <a:r>
              <a:rPr lang="en-US" dirty="0">
                <a:solidFill>
                  <a:schemeClr val="bg1"/>
                </a:solidFill>
              </a:rPr>
              <a:t>2. Wave sheaf on the 2</a:t>
            </a:r>
            <a:r>
              <a:rPr lang="en-US" baseline="30000" dirty="0">
                <a:solidFill>
                  <a:schemeClr val="bg1"/>
                </a:solidFill>
              </a:rPr>
              <a:t>nd</a:t>
            </a:r>
            <a:r>
              <a:rPr lang="en-US" dirty="0">
                <a:solidFill>
                  <a:schemeClr val="bg1"/>
                </a:solidFill>
              </a:rPr>
              <a:t> day of the Feast of 	Unleavened Bread (Lev. 	23:10-13)</a:t>
            </a:r>
          </a:p>
          <a:p>
            <a:pPr marL="0" indent="0">
              <a:buNone/>
            </a:pPr>
            <a:r>
              <a:rPr lang="en-US" dirty="0">
                <a:solidFill>
                  <a:schemeClr val="bg1"/>
                </a:solidFill>
              </a:rPr>
              <a:t>3. Pentecost (Lev. 23:16-17)</a:t>
            </a:r>
          </a:p>
          <a:p>
            <a:pPr marL="0" indent="0">
              <a:buNone/>
            </a:pPr>
            <a:r>
              <a:rPr lang="en-US" dirty="0">
                <a:solidFill>
                  <a:schemeClr val="bg1"/>
                </a:solidFill>
              </a:rPr>
              <a:t>4. Offering for Jealousy (Numbers 5:15)</a:t>
            </a:r>
          </a:p>
          <a:p>
            <a:pPr marL="0" indent="0">
              <a:buNone/>
            </a:pPr>
            <a:r>
              <a:rPr lang="en-US" dirty="0">
                <a:solidFill>
                  <a:schemeClr val="bg1"/>
                </a:solidFill>
              </a:rPr>
              <a:t>6. Cleansing of lepers [no oil or frankincense (Lev. 	14:10)</a:t>
            </a:r>
          </a:p>
          <a:p>
            <a:pPr marL="0" indent="0">
              <a:buNone/>
            </a:pPr>
            <a:r>
              <a:rPr lang="en-US" dirty="0">
                <a:solidFill>
                  <a:schemeClr val="bg1"/>
                </a:solidFill>
              </a:rPr>
              <a:t>7. Sin-Trespass Offering when sinner cannot 	provide the minimum turtledoves [no oil 	or frankincense (Lev. 5:11)</a:t>
            </a:r>
          </a:p>
          <a:p>
            <a:pPr marL="0" indent="0">
              <a:buNone/>
            </a:pPr>
            <a:r>
              <a:rPr lang="en-US" dirty="0">
                <a:solidFill>
                  <a:schemeClr val="bg1"/>
                </a:solidFill>
              </a:rPr>
              <a:t>8. </a:t>
            </a:r>
            <a:r>
              <a:rPr lang="en-US" dirty="0" err="1">
                <a:solidFill>
                  <a:schemeClr val="bg1"/>
                </a:solidFill>
              </a:rPr>
              <a:t>Firstfruits</a:t>
            </a:r>
            <a:r>
              <a:rPr lang="en-US" dirty="0">
                <a:solidFill>
                  <a:schemeClr val="bg1"/>
                </a:solidFill>
              </a:rPr>
              <a:t> is a form of meat offering (Lev. 2:12)</a:t>
            </a:r>
          </a:p>
        </p:txBody>
      </p:sp>
      <p:pic>
        <p:nvPicPr>
          <p:cNvPr id="4" name="Picture 3">
            <a:extLst>
              <a:ext uri="{FF2B5EF4-FFF2-40B4-BE49-F238E27FC236}">
                <a16:creationId xmlns:a16="http://schemas.microsoft.com/office/drawing/2014/main" id="{11DA8EE8-61DC-41AC-8674-198A40310549}"/>
              </a:ext>
            </a:extLst>
          </p:cNvPr>
          <p:cNvPicPr>
            <a:picLocks noChangeAspect="1"/>
          </p:cNvPicPr>
          <p:nvPr/>
        </p:nvPicPr>
        <p:blipFill>
          <a:blip r:embed="rId2"/>
          <a:stretch>
            <a:fillRect/>
          </a:stretch>
        </p:blipFill>
        <p:spPr>
          <a:xfrm>
            <a:off x="7321062" y="467362"/>
            <a:ext cx="4571999" cy="3032759"/>
          </a:xfrm>
          <a:prstGeom prst="rect">
            <a:avLst/>
          </a:prstGeom>
        </p:spPr>
      </p:pic>
      <p:pic>
        <p:nvPicPr>
          <p:cNvPr id="5" name="Picture 4">
            <a:extLst>
              <a:ext uri="{FF2B5EF4-FFF2-40B4-BE49-F238E27FC236}">
                <a16:creationId xmlns:a16="http://schemas.microsoft.com/office/drawing/2014/main" id="{577BC989-E340-4743-A170-E853ADA8BDB2}"/>
              </a:ext>
            </a:extLst>
          </p:cNvPr>
          <p:cNvPicPr>
            <a:picLocks noChangeAspect="1"/>
          </p:cNvPicPr>
          <p:nvPr/>
        </p:nvPicPr>
        <p:blipFill>
          <a:blip r:embed="rId3"/>
          <a:stretch>
            <a:fillRect/>
          </a:stretch>
        </p:blipFill>
        <p:spPr>
          <a:xfrm>
            <a:off x="7620001" y="3602358"/>
            <a:ext cx="3994062" cy="2863667"/>
          </a:xfrm>
          <a:prstGeom prst="rect">
            <a:avLst/>
          </a:prstGeom>
        </p:spPr>
      </p:pic>
    </p:spTree>
    <p:extLst>
      <p:ext uri="{BB962C8B-B14F-4D97-AF65-F5344CB8AC3E}">
        <p14:creationId xmlns:p14="http://schemas.microsoft.com/office/powerpoint/2010/main" val="77591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2593-EEC1-440F-A5B1-B1A2003E4058}"/>
              </a:ext>
            </a:extLst>
          </p:cNvPr>
          <p:cNvSpPr>
            <a:spLocks noGrp="1"/>
          </p:cNvSpPr>
          <p:nvPr>
            <p:ph type="title"/>
          </p:nvPr>
        </p:nvSpPr>
        <p:spPr>
          <a:xfrm>
            <a:off x="838200" y="-391886"/>
            <a:ext cx="10515600" cy="1325563"/>
          </a:xfrm>
        </p:spPr>
        <p:txBody>
          <a:bodyPr>
            <a:normAutofit fontScale="90000"/>
          </a:bodyPr>
          <a:lstStyle/>
          <a:p>
            <a:r>
              <a:rPr lang="en-US" sz="6000" u="sng" dirty="0">
                <a:solidFill>
                  <a:srgbClr val="002060"/>
                </a:solidFill>
                <a:latin typeface="Aldhabi" panose="01000000000000000000" pitchFamily="2" charset="-78"/>
                <a:cs typeface="Aldhabi" panose="01000000000000000000" pitchFamily="2" charset="-78"/>
              </a:rPr>
              <a:t>Cause to Effect: The Process of Burnt to Meat Offering</a:t>
            </a:r>
          </a:p>
        </p:txBody>
      </p:sp>
      <p:sp>
        <p:nvSpPr>
          <p:cNvPr id="3" name="Content Placeholder 2">
            <a:extLst>
              <a:ext uri="{FF2B5EF4-FFF2-40B4-BE49-F238E27FC236}">
                <a16:creationId xmlns:a16="http://schemas.microsoft.com/office/drawing/2014/main" id="{17DC339D-CC29-49CF-AB12-BF5E645EDD01}"/>
              </a:ext>
            </a:extLst>
          </p:cNvPr>
          <p:cNvSpPr>
            <a:spLocks noGrp="1"/>
          </p:cNvSpPr>
          <p:nvPr>
            <p:ph idx="1"/>
          </p:nvPr>
        </p:nvSpPr>
        <p:spPr>
          <a:xfrm>
            <a:off x="4484915" y="1107850"/>
            <a:ext cx="7707085" cy="5243286"/>
          </a:xfrm>
        </p:spPr>
        <p:txBody>
          <a:bodyPr>
            <a:normAutofit/>
          </a:bodyPr>
          <a:lstStyle/>
          <a:p>
            <a:pPr marL="0" indent="0">
              <a:buNone/>
            </a:pPr>
            <a:r>
              <a:rPr lang="en-US" dirty="0"/>
              <a:t>2 Cor. 8:1-5 “Moreover, brethren, we do you to wit of the </a:t>
            </a:r>
            <a:r>
              <a:rPr lang="en-US" b="1" dirty="0"/>
              <a:t>grace of God bestowed on the churches of Macedonia</a:t>
            </a:r>
            <a:r>
              <a:rPr lang="en-US" dirty="0"/>
              <a:t>; </a:t>
            </a:r>
            <a:r>
              <a:rPr lang="en-US" b="1" u="sng" dirty="0"/>
              <a:t>How that in a great trial of affliction the abundance of their joy and their deep poverty abounded unto the riches of their liberality</a:t>
            </a:r>
            <a:r>
              <a:rPr lang="en-US" dirty="0"/>
              <a:t>. For to their power, I bear record, yea, and </a:t>
            </a:r>
            <a:r>
              <a:rPr lang="en-US" b="1" u="sng" dirty="0"/>
              <a:t>beyond their power they were willing of themselves; Praying us with much </a:t>
            </a:r>
            <a:r>
              <a:rPr lang="en-US" b="1" u="sng" dirty="0" err="1"/>
              <a:t>intreaty</a:t>
            </a:r>
            <a:r>
              <a:rPr lang="en-US" b="1" u="sng" dirty="0"/>
              <a:t> that we would receive the gift</a:t>
            </a:r>
            <a:r>
              <a:rPr lang="en-US" dirty="0"/>
              <a:t>, and take upon us the fellowship of the ministering to the saints. </a:t>
            </a:r>
            <a:r>
              <a:rPr lang="en-US" b="1" u="sng" dirty="0"/>
              <a:t>And this they did, not as we hoped, but first gave their own selves to the Lord, and unto us by the will of God</a:t>
            </a:r>
            <a:r>
              <a:rPr lang="en-US" dirty="0"/>
              <a:t>.”</a:t>
            </a:r>
          </a:p>
          <a:p>
            <a:pPr marL="0" indent="0">
              <a:buNone/>
            </a:pPr>
            <a:endParaRPr lang="en-US" dirty="0"/>
          </a:p>
        </p:txBody>
      </p:sp>
      <p:pic>
        <p:nvPicPr>
          <p:cNvPr id="4" name="Picture 3">
            <a:extLst>
              <a:ext uri="{FF2B5EF4-FFF2-40B4-BE49-F238E27FC236}">
                <a16:creationId xmlns:a16="http://schemas.microsoft.com/office/drawing/2014/main" id="{06C779F5-2B96-4E23-95FC-0439018FAAB1}"/>
              </a:ext>
            </a:extLst>
          </p:cNvPr>
          <p:cNvPicPr>
            <a:picLocks noChangeAspect="1"/>
          </p:cNvPicPr>
          <p:nvPr/>
        </p:nvPicPr>
        <p:blipFill rotWithShape="1">
          <a:blip r:embed="rId2"/>
          <a:srcRect l="35970"/>
          <a:stretch/>
        </p:blipFill>
        <p:spPr>
          <a:xfrm>
            <a:off x="0" y="895359"/>
            <a:ext cx="4326060" cy="5067281"/>
          </a:xfrm>
          <a:prstGeom prst="rect">
            <a:avLst/>
          </a:prstGeom>
        </p:spPr>
      </p:pic>
    </p:spTree>
    <p:extLst>
      <p:ext uri="{BB962C8B-B14F-4D97-AF65-F5344CB8AC3E}">
        <p14:creationId xmlns:p14="http://schemas.microsoft.com/office/powerpoint/2010/main" val="400512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C399-A371-495D-914F-5E51C630655F}"/>
              </a:ext>
            </a:extLst>
          </p:cNvPr>
          <p:cNvSpPr>
            <a:spLocks noGrp="1"/>
          </p:cNvSpPr>
          <p:nvPr>
            <p:ph type="title"/>
          </p:nvPr>
        </p:nvSpPr>
        <p:spPr>
          <a:xfrm>
            <a:off x="838200" y="-374512"/>
            <a:ext cx="10515600" cy="1325563"/>
          </a:xfrm>
        </p:spPr>
        <p:txBody>
          <a:bodyPr/>
          <a:lstStyle/>
          <a:p>
            <a:pPr algn="ctr"/>
            <a:r>
              <a:rPr lang="en-US" dirty="0">
                <a:solidFill>
                  <a:schemeClr val="accent1"/>
                </a:solidFill>
                <a:latin typeface="Rockwell Condensed" panose="02060603050405020104" pitchFamily="18" charset="0"/>
              </a:rPr>
              <a:t>What did it signify?</a:t>
            </a:r>
          </a:p>
        </p:txBody>
      </p:sp>
      <p:sp>
        <p:nvSpPr>
          <p:cNvPr id="3" name="Content Placeholder 2">
            <a:extLst>
              <a:ext uri="{FF2B5EF4-FFF2-40B4-BE49-F238E27FC236}">
                <a16:creationId xmlns:a16="http://schemas.microsoft.com/office/drawing/2014/main" id="{27AA3773-EDE6-4430-9FFD-2D255B8D094F}"/>
              </a:ext>
            </a:extLst>
          </p:cNvPr>
          <p:cNvSpPr>
            <a:spLocks noGrp="1"/>
          </p:cNvSpPr>
          <p:nvPr>
            <p:ph idx="1"/>
          </p:nvPr>
        </p:nvSpPr>
        <p:spPr>
          <a:xfrm>
            <a:off x="-70338" y="474251"/>
            <a:ext cx="12356123" cy="6267144"/>
          </a:xfrm>
        </p:spPr>
        <p:txBody>
          <a:bodyPr>
            <a:normAutofit/>
          </a:bodyPr>
          <a:lstStyle/>
          <a:p>
            <a:pPr marL="0" indent="0">
              <a:buNone/>
            </a:pPr>
            <a:r>
              <a:rPr lang="en-US" sz="2600" dirty="0"/>
              <a:t>Like the burnt offerings, the meat offerings were given of the sinners substance as a freewill offering. This offering had a few special purposes. It is a thank offering and was the dedication of material goods or wealth/blessings and works, whereas the burnt offering is dedication of self. The leftovers were for the priest sustainment (Lev. 2:10; 7:9) [except when it was from the priests’ personal meat offering—Lev. 6:23]. It was most importantly a symbol of communion with God, (thus the food and drink) which comes only through the blood sacrifice of Jesus Christ as the Sin Offering (and Burnt Offering) and the entire submission of ourselves as the Burnt Offering—these prerequisites completed, we may now through the Holy Spirit (oil) Christ’s Righteousness, merits, and mediation (frankincense) partake in fellowship with the Creator! In the daily, typologically speaking, it is a symbol of partaking of the word of God every morning and evening, praying that the anointing oil (Holy Spirit) may be upon our reading, and communion time.</a:t>
            </a:r>
          </a:p>
        </p:txBody>
      </p:sp>
      <p:sp>
        <p:nvSpPr>
          <p:cNvPr id="4" name="Rectangle 3">
            <a:extLst>
              <a:ext uri="{FF2B5EF4-FFF2-40B4-BE49-F238E27FC236}">
                <a16:creationId xmlns:a16="http://schemas.microsoft.com/office/drawing/2014/main" id="{C87E3A20-66B8-44DE-AE97-7AE83BAB3E1D}"/>
              </a:ext>
            </a:extLst>
          </p:cNvPr>
          <p:cNvSpPr/>
          <p:nvPr/>
        </p:nvSpPr>
        <p:spPr>
          <a:xfrm>
            <a:off x="4944207" y="4972405"/>
            <a:ext cx="6922477" cy="1815882"/>
          </a:xfrm>
          <a:prstGeom prst="rect">
            <a:avLst/>
          </a:prstGeom>
        </p:spPr>
        <p:txBody>
          <a:bodyPr wrap="square">
            <a:spAutoFit/>
          </a:bodyPr>
          <a:lstStyle/>
          <a:p>
            <a:r>
              <a:rPr lang="en-US" sz="2800" dirty="0">
                <a:solidFill>
                  <a:srgbClr val="002060"/>
                </a:solidFill>
              </a:rPr>
              <a:t>Rev. 3:20 “Behold, I stand at the door, and knock: if any man hear my voice, and open the door, I will come in to him, and </a:t>
            </a:r>
            <a:r>
              <a:rPr lang="en-US" sz="2800" b="1" dirty="0">
                <a:solidFill>
                  <a:srgbClr val="002060"/>
                </a:solidFill>
              </a:rPr>
              <a:t>will sup with him</a:t>
            </a:r>
            <a:r>
              <a:rPr lang="en-US" sz="2800" dirty="0">
                <a:solidFill>
                  <a:srgbClr val="002060"/>
                </a:solidFill>
              </a:rPr>
              <a:t>, and he with me.”</a:t>
            </a:r>
          </a:p>
        </p:txBody>
      </p:sp>
      <p:pic>
        <p:nvPicPr>
          <p:cNvPr id="5" name="Picture 4">
            <a:extLst>
              <a:ext uri="{FF2B5EF4-FFF2-40B4-BE49-F238E27FC236}">
                <a16:creationId xmlns:a16="http://schemas.microsoft.com/office/drawing/2014/main" id="{9FF75801-ADBF-4491-8D61-1815BA370ED2}"/>
              </a:ext>
            </a:extLst>
          </p:cNvPr>
          <p:cNvPicPr>
            <a:picLocks noChangeAspect="1"/>
          </p:cNvPicPr>
          <p:nvPr/>
        </p:nvPicPr>
        <p:blipFill>
          <a:blip r:embed="rId2"/>
          <a:stretch>
            <a:fillRect/>
          </a:stretch>
        </p:blipFill>
        <p:spPr>
          <a:xfrm>
            <a:off x="1119554" y="4902693"/>
            <a:ext cx="2936631" cy="1955307"/>
          </a:xfrm>
          <a:prstGeom prst="rect">
            <a:avLst/>
          </a:prstGeom>
        </p:spPr>
      </p:pic>
    </p:spTree>
    <p:extLst>
      <p:ext uri="{BB962C8B-B14F-4D97-AF65-F5344CB8AC3E}">
        <p14:creationId xmlns:p14="http://schemas.microsoft.com/office/powerpoint/2010/main" val="63783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6E5381-3108-48AE-9A66-FB76C4424E63}"/>
              </a:ext>
            </a:extLst>
          </p:cNvPr>
          <p:cNvSpPr>
            <a:spLocks noGrp="1"/>
          </p:cNvSpPr>
          <p:nvPr>
            <p:ph idx="1"/>
          </p:nvPr>
        </p:nvSpPr>
        <p:spPr>
          <a:xfrm>
            <a:off x="328246" y="375138"/>
            <a:ext cx="11699630" cy="6283570"/>
          </a:xfrm>
        </p:spPr>
        <p:txBody>
          <a:bodyPr>
            <a:normAutofit/>
          </a:bodyPr>
          <a:lstStyle/>
          <a:p>
            <a:pPr marL="0" indent="0">
              <a:buNone/>
            </a:pPr>
            <a:r>
              <a:rPr lang="en-US" dirty="0"/>
              <a:t>“The religious services, the prayers, the praise, the penitent confession of sin ascend from true believers as incense to the heavenly sanctuary; but passing through the corrupt channels of humanity, they are so defiled that unless purified by blood, they can never be of value with God. </a:t>
            </a:r>
            <a:r>
              <a:rPr lang="en-US" b="1" dirty="0"/>
              <a:t>They ascend not in spotless purity, and unless the Intercessor who is at the God’s right hand presents and purifies all by His righteousness, it is not acceptable to God</a:t>
            </a:r>
            <a:r>
              <a:rPr lang="en-US" dirty="0"/>
              <a:t>. All incense from earthly tabernacles must be moist with the cleansing drops of the blood of Christ. </a:t>
            </a:r>
            <a:r>
              <a:rPr lang="en-US" b="1" dirty="0"/>
              <a:t>He holds before the Father the censer of His own merits, in which there is no taint of earthly corruption. He gathers into this censer the prayers, the praise, and the confessions of His people and with these He puts His own spotless righteousness</a:t>
            </a:r>
            <a:r>
              <a:rPr lang="en-US" dirty="0"/>
              <a:t>. Then, perfumed with the merits of Christ’s propitiation, the incense comes up before God wholly and entirely acceptable. </a:t>
            </a:r>
            <a:r>
              <a:rPr lang="en-US" b="1" dirty="0"/>
              <a:t>O, that all may see that </a:t>
            </a:r>
            <a:r>
              <a:rPr lang="en-US" b="1" u="sng" dirty="0"/>
              <a:t>everything in obedience, in penitence, in praise and thanksgivin</a:t>
            </a:r>
            <a:r>
              <a:rPr lang="en-US" b="1" dirty="0"/>
              <a:t>g must be placed upon the glowing fire of the righteousness of Chris</a:t>
            </a:r>
            <a:r>
              <a:rPr lang="en-US" dirty="0"/>
              <a:t>t. The fragrance of this righteousness ascends like a cloud around the mercy seat”—MS 50, 1900</a:t>
            </a:r>
          </a:p>
        </p:txBody>
      </p:sp>
    </p:spTree>
    <p:extLst>
      <p:ext uri="{BB962C8B-B14F-4D97-AF65-F5344CB8AC3E}">
        <p14:creationId xmlns:p14="http://schemas.microsoft.com/office/powerpoint/2010/main" val="3675536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E0DD-2659-426F-A64D-780605B59EFF}"/>
              </a:ext>
            </a:extLst>
          </p:cNvPr>
          <p:cNvSpPr>
            <a:spLocks noGrp="1"/>
          </p:cNvSpPr>
          <p:nvPr>
            <p:ph type="title"/>
          </p:nvPr>
        </p:nvSpPr>
        <p:spPr>
          <a:xfrm>
            <a:off x="838200" y="-129809"/>
            <a:ext cx="10515600" cy="1325563"/>
          </a:xfrm>
        </p:spPr>
        <p:txBody>
          <a:bodyPr/>
          <a:lstStyle/>
          <a:p>
            <a:pPr algn="r"/>
            <a:r>
              <a:rPr lang="en-US" dirty="0">
                <a:solidFill>
                  <a:srgbClr val="FF0000"/>
                </a:solidFill>
                <a:latin typeface="Aharoni" panose="02010803020104030203" pitchFamily="2" charset="-79"/>
                <a:cs typeface="Aharoni" panose="02010803020104030203" pitchFamily="2" charset="-79"/>
              </a:rPr>
              <a:t>Meat Offerings…</a:t>
            </a:r>
          </a:p>
        </p:txBody>
      </p:sp>
      <p:sp>
        <p:nvSpPr>
          <p:cNvPr id="3" name="Content Placeholder 2">
            <a:extLst>
              <a:ext uri="{FF2B5EF4-FFF2-40B4-BE49-F238E27FC236}">
                <a16:creationId xmlns:a16="http://schemas.microsoft.com/office/drawing/2014/main" id="{1A7C05F9-752A-4889-9C07-478BE191B237}"/>
              </a:ext>
            </a:extLst>
          </p:cNvPr>
          <p:cNvSpPr>
            <a:spLocks noGrp="1"/>
          </p:cNvSpPr>
          <p:nvPr>
            <p:ph idx="1"/>
          </p:nvPr>
        </p:nvSpPr>
        <p:spPr>
          <a:xfrm>
            <a:off x="3727938" y="1195754"/>
            <a:ext cx="8464062" cy="5662245"/>
          </a:xfrm>
        </p:spPr>
        <p:txBody>
          <a:bodyPr>
            <a:normAutofit/>
          </a:bodyPr>
          <a:lstStyle/>
          <a:p>
            <a:pPr marL="0" indent="0">
              <a:buNone/>
            </a:pPr>
            <a:r>
              <a:rPr lang="en-US" dirty="0"/>
              <a:t>Lev. 2:1-4 “And when any will </a:t>
            </a:r>
            <a:r>
              <a:rPr lang="en-US" b="1" dirty="0"/>
              <a:t>offer a meat offering unto the </a:t>
            </a:r>
            <a:r>
              <a:rPr lang="en-US" b="1" cap="small" dirty="0">
                <a:effectLst/>
              </a:rPr>
              <a:t>Lord</a:t>
            </a:r>
            <a:r>
              <a:rPr lang="en-US" b="1" dirty="0"/>
              <a:t>, his offering shall be of </a:t>
            </a:r>
            <a:r>
              <a:rPr lang="en-US" b="1" u="sng" dirty="0"/>
              <a:t>fine flour</a:t>
            </a:r>
            <a:r>
              <a:rPr lang="en-US" dirty="0"/>
              <a:t>; and </a:t>
            </a:r>
            <a:r>
              <a:rPr lang="en-US" b="1" dirty="0"/>
              <a:t>he shall </a:t>
            </a:r>
            <a:r>
              <a:rPr lang="en-US" b="1" u="sng" dirty="0"/>
              <a:t>pour oil upon </a:t>
            </a:r>
            <a:r>
              <a:rPr lang="en-US" b="1" dirty="0"/>
              <a:t>it, and put </a:t>
            </a:r>
            <a:r>
              <a:rPr lang="en-US" b="1" u="sng" dirty="0"/>
              <a:t>frankincense</a:t>
            </a:r>
            <a:r>
              <a:rPr lang="en-US" b="1" dirty="0"/>
              <a:t> thereon</a:t>
            </a:r>
            <a:r>
              <a:rPr lang="en-US" dirty="0"/>
              <a:t>: And he shall </a:t>
            </a:r>
            <a:r>
              <a:rPr lang="en-US" b="1" dirty="0"/>
              <a:t>bring it to Aaron's sons the priests</a:t>
            </a:r>
            <a:r>
              <a:rPr lang="en-US" dirty="0"/>
              <a:t>: and he shall take thereout his handful of the flour thereof, and of the oil thereof, with all the frankincense thereof; and the priest </a:t>
            </a:r>
            <a:r>
              <a:rPr lang="en-US" b="1" dirty="0"/>
              <a:t>shall burn the memorial of it upon the altar,</a:t>
            </a:r>
            <a:r>
              <a:rPr lang="en-US" dirty="0"/>
              <a:t> to be an offering made by fire, of a sweet </a:t>
            </a:r>
            <a:r>
              <a:rPr lang="en-US" dirty="0" err="1"/>
              <a:t>savour</a:t>
            </a:r>
            <a:r>
              <a:rPr lang="en-US" dirty="0"/>
              <a:t> unto the </a:t>
            </a:r>
            <a:r>
              <a:rPr lang="en-US" cap="small" dirty="0">
                <a:effectLst/>
              </a:rPr>
              <a:t>Lord</a:t>
            </a:r>
            <a:r>
              <a:rPr lang="en-US" dirty="0"/>
              <a:t>: </a:t>
            </a:r>
            <a:r>
              <a:rPr lang="en-US" b="1" dirty="0"/>
              <a:t>And the remnant of the meat offering shall be Aaron's and his sons'</a:t>
            </a:r>
            <a:r>
              <a:rPr lang="en-US" dirty="0"/>
              <a:t>: </a:t>
            </a:r>
            <a:r>
              <a:rPr lang="en-US" b="1" u="sng" dirty="0"/>
              <a:t>it is a thing most holy</a:t>
            </a:r>
            <a:r>
              <a:rPr lang="en-US" dirty="0"/>
              <a:t> of the offerings of the </a:t>
            </a:r>
            <a:r>
              <a:rPr lang="en-US" cap="small" dirty="0">
                <a:effectLst/>
              </a:rPr>
              <a:t>Lord</a:t>
            </a:r>
            <a:r>
              <a:rPr lang="en-US" dirty="0"/>
              <a:t> made by fire. And if thou bring an oblation of a meat offering </a:t>
            </a:r>
            <a:r>
              <a:rPr lang="en-US" dirty="0" err="1"/>
              <a:t>baken</a:t>
            </a:r>
            <a:r>
              <a:rPr lang="en-US" dirty="0"/>
              <a:t> in the oven, </a:t>
            </a:r>
            <a:r>
              <a:rPr lang="en-US" b="1" dirty="0"/>
              <a:t>it shall be unleavened cakes of fine flour mingled with oil</a:t>
            </a:r>
            <a:r>
              <a:rPr lang="en-US" dirty="0"/>
              <a:t>, or unleavened wafers anointed with oil.</a:t>
            </a:r>
          </a:p>
          <a:p>
            <a:pPr marL="0" indent="0">
              <a:buNone/>
            </a:pPr>
            <a:endParaRPr lang="en-US" dirty="0"/>
          </a:p>
        </p:txBody>
      </p:sp>
      <p:pic>
        <p:nvPicPr>
          <p:cNvPr id="4" name="Picture 3">
            <a:extLst>
              <a:ext uri="{FF2B5EF4-FFF2-40B4-BE49-F238E27FC236}">
                <a16:creationId xmlns:a16="http://schemas.microsoft.com/office/drawing/2014/main" id="{6C1DE435-2D1F-42DF-B06F-ED6C04858B50}"/>
              </a:ext>
            </a:extLst>
          </p:cNvPr>
          <p:cNvPicPr>
            <a:picLocks noChangeAspect="1"/>
          </p:cNvPicPr>
          <p:nvPr/>
        </p:nvPicPr>
        <p:blipFill rotWithShape="1">
          <a:blip r:embed="rId2"/>
          <a:srcRect t="29777" r="53364" b="10233"/>
          <a:stretch/>
        </p:blipFill>
        <p:spPr>
          <a:xfrm>
            <a:off x="211016" y="711128"/>
            <a:ext cx="2860431" cy="2665365"/>
          </a:xfrm>
          <a:prstGeom prst="rect">
            <a:avLst/>
          </a:prstGeom>
        </p:spPr>
      </p:pic>
      <p:pic>
        <p:nvPicPr>
          <p:cNvPr id="5" name="Picture 4">
            <a:extLst>
              <a:ext uri="{FF2B5EF4-FFF2-40B4-BE49-F238E27FC236}">
                <a16:creationId xmlns:a16="http://schemas.microsoft.com/office/drawing/2014/main" id="{C8A6A975-E2F8-4438-B7BC-CCDA2A901592}"/>
              </a:ext>
            </a:extLst>
          </p:cNvPr>
          <p:cNvPicPr>
            <a:picLocks noChangeAspect="1"/>
          </p:cNvPicPr>
          <p:nvPr/>
        </p:nvPicPr>
        <p:blipFill rotWithShape="1">
          <a:blip r:embed="rId2"/>
          <a:srcRect l="50000" t="27455" r="6825"/>
          <a:stretch/>
        </p:blipFill>
        <p:spPr>
          <a:xfrm>
            <a:off x="211015" y="3376493"/>
            <a:ext cx="2860432" cy="3481506"/>
          </a:xfrm>
          <a:prstGeom prst="rect">
            <a:avLst/>
          </a:prstGeom>
        </p:spPr>
      </p:pic>
    </p:spTree>
    <p:extLst>
      <p:ext uri="{BB962C8B-B14F-4D97-AF65-F5344CB8AC3E}">
        <p14:creationId xmlns:p14="http://schemas.microsoft.com/office/powerpoint/2010/main" val="4263513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6939-55DD-4CED-A883-7F249C6828C6}"/>
              </a:ext>
            </a:extLst>
          </p:cNvPr>
          <p:cNvSpPr>
            <a:spLocks noGrp="1"/>
          </p:cNvSpPr>
          <p:nvPr>
            <p:ph type="title"/>
          </p:nvPr>
        </p:nvSpPr>
        <p:spPr>
          <a:xfrm>
            <a:off x="838200" y="-222703"/>
            <a:ext cx="10515600" cy="1325563"/>
          </a:xfrm>
        </p:spPr>
        <p:txBody>
          <a:bodyPr/>
          <a:lstStyle/>
          <a:p>
            <a:pPr algn="ctr"/>
            <a:r>
              <a:rPr lang="en-US" b="1" i="1" u="sng" dirty="0">
                <a:solidFill>
                  <a:srgbClr val="002060"/>
                </a:solidFill>
                <a:effectLst>
                  <a:outerShdw blurRad="38100" dist="38100" dir="2700000" algn="tl">
                    <a:srgbClr val="000000">
                      <a:alpha val="43137"/>
                    </a:srgbClr>
                  </a:outerShdw>
                </a:effectLst>
              </a:rPr>
              <a:t>The Symbols Unlocked…</a:t>
            </a:r>
          </a:p>
        </p:txBody>
      </p:sp>
      <p:sp>
        <p:nvSpPr>
          <p:cNvPr id="3" name="Content Placeholder 2">
            <a:extLst>
              <a:ext uri="{FF2B5EF4-FFF2-40B4-BE49-F238E27FC236}">
                <a16:creationId xmlns:a16="http://schemas.microsoft.com/office/drawing/2014/main" id="{5FB1BAAF-81B9-47AA-8DBA-25E03041054D}"/>
              </a:ext>
            </a:extLst>
          </p:cNvPr>
          <p:cNvSpPr>
            <a:spLocks noGrp="1"/>
          </p:cNvSpPr>
          <p:nvPr>
            <p:ph idx="1"/>
          </p:nvPr>
        </p:nvSpPr>
        <p:spPr>
          <a:xfrm>
            <a:off x="4376056" y="718458"/>
            <a:ext cx="7815944" cy="6139542"/>
          </a:xfrm>
        </p:spPr>
        <p:txBody>
          <a:bodyPr/>
          <a:lstStyle/>
          <a:p>
            <a:pPr marL="0" indent="0">
              <a:buNone/>
            </a:pPr>
            <a:r>
              <a:rPr lang="en-US" dirty="0"/>
              <a:t>What is the bread?</a:t>
            </a:r>
          </a:p>
          <a:p>
            <a:pPr marL="0" indent="0">
              <a:buNone/>
            </a:pPr>
            <a:r>
              <a:rPr lang="en-US" dirty="0"/>
              <a:t>Like all the offerings, Jesus is the meat offering. He gave His flesh (bread) for the sinner. </a:t>
            </a:r>
          </a:p>
          <a:p>
            <a:pPr marL="0" indent="0">
              <a:buNone/>
            </a:pPr>
            <a:endParaRPr lang="en-US" dirty="0"/>
          </a:p>
          <a:p>
            <a:pPr marL="0" indent="0">
              <a:buNone/>
            </a:pPr>
            <a:r>
              <a:rPr lang="en-US" dirty="0">
                <a:solidFill>
                  <a:srgbClr val="FF0000"/>
                </a:solidFill>
              </a:rPr>
              <a:t>John 6:51 “</a:t>
            </a:r>
            <a:r>
              <a:rPr lang="en-US" b="1" dirty="0">
                <a:solidFill>
                  <a:srgbClr val="FF0000"/>
                </a:solidFill>
              </a:rPr>
              <a:t>I am the living bread</a:t>
            </a:r>
            <a:r>
              <a:rPr lang="en-US" dirty="0">
                <a:solidFill>
                  <a:srgbClr val="FF0000"/>
                </a:solidFill>
              </a:rPr>
              <a:t> which came down from heaven: </a:t>
            </a:r>
            <a:r>
              <a:rPr lang="en-US" b="1" dirty="0">
                <a:solidFill>
                  <a:srgbClr val="FF0000"/>
                </a:solidFill>
              </a:rPr>
              <a:t>if any man eat of this bread, he shall live for ever</a:t>
            </a:r>
            <a:r>
              <a:rPr lang="en-US" dirty="0">
                <a:solidFill>
                  <a:srgbClr val="FF0000"/>
                </a:solidFill>
              </a:rPr>
              <a:t>: </a:t>
            </a:r>
            <a:r>
              <a:rPr lang="en-US" b="1" u="sng" dirty="0">
                <a:solidFill>
                  <a:srgbClr val="FF0000"/>
                </a:solidFill>
              </a:rPr>
              <a:t>and the bread that I will give is my flesh</a:t>
            </a:r>
            <a:r>
              <a:rPr lang="en-US" dirty="0">
                <a:solidFill>
                  <a:srgbClr val="FF0000"/>
                </a:solidFill>
              </a:rPr>
              <a:t>, which I will give for the life of the world.</a:t>
            </a:r>
          </a:p>
          <a:p>
            <a:pPr marL="0" indent="0">
              <a:buNone/>
            </a:pPr>
            <a:endParaRPr lang="en-US" dirty="0">
              <a:solidFill>
                <a:srgbClr val="FF0000"/>
              </a:solidFill>
            </a:endParaRPr>
          </a:p>
          <a:p>
            <a:pPr marL="0" indent="0">
              <a:buNone/>
            </a:pPr>
            <a:r>
              <a:rPr lang="en-US" dirty="0">
                <a:solidFill>
                  <a:srgbClr val="FF0000"/>
                </a:solidFill>
              </a:rPr>
              <a:t>Matthew 4:4 “But he answered and said, It is written, </a:t>
            </a:r>
            <a:r>
              <a:rPr lang="en-US" b="1" dirty="0">
                <a:solidFill>
                  <a:srgbClr val="FF0000"/>
                </a:solidFill>
              </a:rPr>
              <a:t>Man shall not live by bread alone, but by every word that </a:t>
            </a:r>
            <a:r>
              <a:rPr lang="en-US" b="1" dirty="0" err="1">
                <a:solidFill>
                  <a:srgbClr val="FF0000"/>
                </a:solidFill>
              </a:rPr>
              <a:t>proceedeth</a:t>
            </a:r>
            <a:r>
              <a:rPr lang="en-US" b="1" dirty="0">
                <a:solidFill>
                  <a:srgbClr val="FF0000"/>
                </a:solidFill>
              </a:rPr>
              <a:t> out of the mouth of God.”</a:t>
            </a:r>
          </a:p>
        </p:txBody>
      </p:sp>
      <p:pic>
        <p:nvPicPr>
          <p:cNvPr id="4" name="Picture 3">
            <a:extLst>
              <a:ext uri="{FF2B5EF4-FFF2-40B4-BE49-F238E27FC236}">
                <a16:creationId xmlns:a16="http://schemas.microsoft.com/office/drawing/2014/main" id="{8E74230F-97CD-45E4-9738-69ADB9E4A940}"/>
              </a:ext>
            </a:extLst>
          </p:cNvPr>
          <p:cNvPicPr>
            <a:picLocks noChangeAspect="1"/>
          </p:cNvPicPr>
          <p:nvPr/>
        </p:nvPicPr>
        <p:blipFill>
          <a:blip r:embed="rId2"/>
          <a:stretch>
            <a:fillRect/>
          </a:stretch>
        </p:blipFill>
        <p:spPr>
          <a:xfrm>
            <a:off x="0" y="1992086"/>
            <a:ext cx="4274475" cy="3592286"/>
          </a:xfrm>
          <a:prstGeom prst="rect">
            <a:avLst/>
          </a:prstGeom>
        </p:spPr>
      </p:pic>
    </p:spTree>
    <p:extLst>
      <p:ext uri="{BB962C8B-B14F-4D97-AF65-F5344CB8AC3E}">
        <p14:creationId xmlns:p14="http://schemas.microsoft.com/office/powerpoint/2010/main" val="25260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2A35-CE38-4AB6-8CBA-7B45C22E9E3A}"/>
              </a:ext>
            </a:extLst>
          </p:cNvPr>
          <p:cNvSpPr>
            <a:spLocks noGrp="1"/>
          </p:cNvSpPr>
          <p:nvPr>
            <p:ph type="title"/>
          </p:nvPr>
        </p:nvSpPr>
        <p:spPr>
          <a:xfrm>
            <a:off x="838200" y="-266246"/>
            <a:ext cx="10515600" cy="1325563"/>
          </a:xfrm>
        </p:spPr>
        <p:txBody>
          <a:bodyPr/>
          <a:lstStyle/>
          <a:p>
            <a:pPr algn="ctr"/>
            <a:r>
              <a:rPr lang="en-US" u="sng" dirty="0">
                <a:solidFill>
                  <a:srgbClr val="FFC000"/>
                </a:solidFill>
                <a:latin typeface="Bernard MT Condensed" panose="02050806060905020404" pitchFamily="18" charset="0"/>
              </a:rPr>
              <a:t>Unleavened, A Requirement!</a:t>
            </a:r>
          </a:p>
        </p:txBody>
      </p:sp>
      <p:sp>
        <p:nvSpPr>
          <p:cNvPr id="3" name="Content Placeholder 2">
            <a:extLst>
              <a:ext uri="{FF2B5EF4-FFF2-40B4-BE49-F238E27FC236}">
                <a16:creationId xmlns:a16="http://schemas.microsoft.com/office/drawing/2014/main" id="{E881E367-5065-433E-9D59-4C2CCF9528B4}"/>
              </a:ext>
            </a:extLst>
          </p:cNvPr>
          <p:cNvSpPr>
            <a:spLocks noGrp="1"/>
          </p:cNvSpPr>
          <p:nvPr>
            <p:ph idx="1"/>
          </p:nvPr>
        </p:nvSpPr>
        <p:spPr>
          <a:xfrm>
            <a:off x="281353" y="1377723"/>
            <a:ext cx="6494585" cy="5480277"/>
          </a:xfrm>
        </p:spPr>
        <p:txBody>
          <a:bodyPr>
            <a:normAutofit/>
          </a:bodyPr>
          <a:lstStyle/>
          <a:p>
            <a:pPr marL="0" indent="0">
              <a:buNone/>
            </a:pPr>
            <a:r>
              <a:rPr lang="en-US" dirty="0"/>
              <a:t>Lev. 2:5-6,  10-11 “And if thy oblation be a meat offering </a:t>
            </a:r>
            <a:r>
              <a:rPr lang="en-US" dirty="0" err="1"/>
              <a:t>baken</a:t>
            </a:r>
            <a:r>
              <a:rPr lang="en-US" dirty="0"/>
              <a:t> in a pan, it shall be of </a:t>
            </a:r>
            <a:r>
              <a:rPr lang="en-US" b="1" dirty="0"/>
              <a:t>fine flour unleavened, mingled with oil</a:t>
            </a:r>
            <a:r>
              <a:rPr lang="en-US" dirty="0"/>
              <a:t>. </a:t>
            </a:r>
            <a:r>
              <a:rPr lang="en-US" b="1" u="sng" dirty="0"/>
              <a:t>Thou shalt part it in pieces, and pour oil thereon: it is a meat offering</a:t>
            </a:r>
            <a:r>
              <a:rPr lang="en-US" dirty="0"/>
              <a:t>. . . . And that which is left of the meat offering shall be Aaron's and his sons': </a:t>
            </a:r>
            <a:r>
              <a:rPr lang="en-US" b="1" dirty="0"/>
              <a:t>it is a thing most holy</a:t>
            </a:r>
            <a:r>
              <a:rPr lang="en-US" dirty="0"/>
              <a:t> of the offerings of the </a:t>
            </a:r>
            <a:r>
              <a:rPr lang="en-US" cap="small" dirty="0">
                <a:effectLst/>
              </a:rPr>
              <a:t>Lord</a:t>
            </a:r>
            <a:r>
              <a:rPr lang="en-US" dirty="0"/>
              <a:t> made by fire. </a:t>
            </a:r>
            <a:r>
              <a:rPr lang="en-US" b="1" u="sng" dirty="0"/>
              <a:t>No meat offering, which ye shall bring unto the </a:t>
            </a:r>
            <a:r>
              <a:rPr lang="en-US" b="1" u="sng" cap="small" dirty="0">
                <a:effectLst/>
              </a:rPr>
              <a:t>Lord</a:t>
            </a:r>
            <a:r>
              <a:rPr lang="en-US" b="1" u="sng" dirty="0"/>
              <a:t>, shall be made with leaven: for ye shall burn no leaven, nor any honey, in any offering of the </a:t>
            </a:r>
            <a:r>
              <a:rPr lang="en-US" b="1" u="sng" cap="small" dirty="0">
                <a:effectLst/>
              </a:rPr>
              <a:t>Lord</a:t>
            </a:r>
            <a:r>
              <a:rPr lang="en-US" b="1" u="sng" dirty="0"/>
              <a:t> made by fire.</a:t>
            </a:r>
          </a:p>
          <a:p>
            <a:pPr marL="0" indent="0">
              <a:buNone/>
            </a:pPr>
            <a:endParaRPr lang="en-US" dirty="0"/>
          </a:p>
          <a:p>
            <a:pPr marL="0" indent="0">
              <a:buNone/>
            </a:pPr>
            <a:endParaRPr lang="en-US" b="1" dirty="0"/>
          </a:p>
        </p:txBody>
      </p:sp>
      <p:pic>
        <p:nvPicPr>
          <p:cNvPr id="4" name="Picture 3">
            <a:extLst>
              <a:ext uri="{FF2B5EF4-FFF2-40B4-BE49-F238E27FC236}">
                <a16:creationId xmlns:a16="http://schemas.microsoft.com/office/drawing/2014/main" id="{1DECFC38-EFA6-446A-8B40-24ACB19FE36A}"/>
              </a:ext>
            </a:extLst>
          </p:cNvPr>
          <p:cNvPicPr>
            <a:picLocks noChangeAspect="1"/>
          </p:cNvPicPr>
          <p:nvPr/>
        </p:nvPicPr>
        <p:blipFill>
          <a:blip r:embed="rId2"/>
          <a:stretch>
            <a:fillRect/>
          </a:stretch>
        </p:blipFill>
        <p:spPr>
          <a:xfrm>
            <a:off x="7206344" y="1069861"/>
            <a:ext cx="4435431" cy="3048000"/>
          </a:xfrm>
          <a:prstGeom prst="rect">
            <a:avLst/>
          </a:prstGeom>
        </p:spPr>
      </p:pic>
      <p:sp>
        <p:nvSpPr>
          <p:cNvPr id="5" name="TextBox 4">
            <a:extLst>
              <a:ext uri="{FF2B5EF4-FFF2-40B4-BE49-F238E27FC236}">
                <a16:creationId xmlns:a16="http://schemas.microsoft.com/office/drawing/2014/main" id="{773970DE-7723-4F65-ACC7-D075EBACD3B0}"/>
              </a:ext>
            </a:extLst>
          </p:cNvPr>
          <p:cNvSpPr txBox="1"/>
          <p:nvPr/>
        </p:nvSpPr>
        <p:spPr>
          <a:xfrm>
            <a:off x="6931231" y="4397829"/>
            <a:ext cx="4985656" cy="2246769"/>
          </a:xfrm>
          <a:prstGeom prst="rect">
            <a:avLst/>
          </a:prstGeom>
          <a:noFill/>
        </p:spPr>
        <p:txBody>
          <a:bodyPr wrap="square" rtlCol="0">
            <a:spAutoFit/>
          </a:bodyPr>
          <a:lstStyle/>
          <a:p>
            <a:r>
              <a:rPr lang="en-US" sz="2800" dirty="0">
                <a:solidFill>
                  <a:srgbClr val="7030A0"/>
                </a:solidFill>
                <a:effectLst>
                  <a:outerShdw blurRad="38100" dist="38100" dir="2700000" algn="tl">
                    <a:srgbClr val="000000">
                      <a:alpha val="43137"/>
                    </a:srgbClr>
                  </a:outerShdw>
                </a:effectLst>
              </a:rPr>
              <a:t>2 Tim. 2:15 “Study to shew thyself approved unto God, a workman that </a:t>
            </a:r>
            <a:r>
              <a:rPr lang="en-US" sz="2800" dirty="0" err="1">
                <a:solidFill>
                  <a:srgbClr val="7030A0"/>
                </a:solidFill>
                <a:effectLst>
                  <a:outerShdw blurRad="38100" dist="38100" dir="2700000" algn="tl">
                    <a:srgbClr val="000000">
                      <a:alpha val="43137"/>
                    </a:srgbClr>
                  </a:outerShdw>
                </a:effectLst>
              </a:rPr>
              <a:t>needeth</a:t>
            </a:r>
            <a:r>
              <a:rPr lang="en-US" sz="2800" dirty="0">
                <a:solidFill>
                  <a:srgbClr val="7030A0"/>
                </a:solidFill>
                <a:effectLst>
                  <a:outerShdw blurRad="38100" dist="38100" dir="2700000" algn="tl">
                    <a:srgbClr val="000000">
                      <a:alpha val="43137"/>
                    </a:srgbClr>
                  </a:outerShdw>
                </a:effectLst>
              </a:rPr>
              <a:t> not to be ashamed, rightly dividing the word of truth.”</a:t>
            </a:r>
          </a:p>
        </p:txBody>
      </p:sp>
    </p:spTree>
    <p:extLst>
      <p:ext uri="{BB962C8B-B14F-4D97-AF65-F5344CB8AC3E}">
        <p14:creationId xmlns:p14="http://schemas.microsoft.com/office/powerpoint/2010/main" val="247144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2136</Words>
  <Application>Microsoft Office PowerPoint</Application>
  <PresentationFormat>Widescreen</PresentationFormat>
  <Paragraphs>63</Paragraphs>
  <Slides>19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Aharoni</vt:lpstr>
      <vt:lpstr>Aldhabi</vt:lpstr>
      <vt:lpstr>Algerian</vt:lpstr>
      <vt:lpstr>Andalus</vt:lpstr>
      <vt:lpstr>Arial</vt:lpstr>
      <vt:lpstr>Arial Black</vt:lpstr>
      <vt:lpstr>Baskerville Old Face</vt:lpstr>
      <vt:lpstr>Bernard MT Condensed</vt:lpstr>
      <vt:lpstr>Bodoni MT Condensed</vt:lpstr>
      <vt:lpstr>Calibri</vt:lpstr>
      <vt:lpstr>Calibri Light</vt:lpstr>
      <vt:lpstr>Informal Roman</vt:lpstr>
      <vt:lpstr>Rockwell Condensed</vt:lpstr>
      <vt:lpstr>Script MT Bold</vt:lpstr>
      <vt:lpstr>Office Theme</vt:lpstr>
      <vt:lpstr>The Meat (Meal) and Drink Offerings</vt:lpstr>
      <vt:lpstr>Meat Offerings Accompanied by Drink Offerings and Burnt Offerings</vt:lpstr>
      <vt:lpstr>Other Uses</vt:lpstr>
      <vt:lpstr>Cause to Effect: The Process of Burnt to Meat Offering</vt:lpstr>
      <vt:lpstr>What did it signify?</vt:lpstr>
      <vt:lpstr>PowerPoint Presentation</vt:lpstr>
      <vt:lpstr>Meat Offerings…</vt:lpstr>
      <vt:lpstr>The Symbols Unlocked…</vt:lpstr>
      <vt:lpstr>Unleavened, A Requirement!</vt:lpstr>
      <vt:lpstr>What is Leaven?</vt:lpstr>
      <vt:lpstr>The Oil is the Spirit…</vt:lpstr>
      <vt:lpstr>PowerPoint Presentation</vt:lpstr>
      <vt:lpstr>Anointing of David…</vt:lpstr>
      <vt:lpstr>Put the bread and oil together! By Beholding His Word We are changed by the Holy Spirit</vt:lpstr>
      <vt:lpstr>The Importance of the Spirit</vt:lpstr>
      <vt:lpstr>How do we know we have the Spirit?</vt:lpstr>
      <vt:lpstr>Salt on Everything!!</vt:lpstr>
      <vt:lpstr>The Drink Offering…</vt:lpstr>
      <vt:lpstr>For us? It means the dedication of life unto death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Meat (Meal), Drink, and Peace Offerings</dc:title>
  <dc:creator>Kody</dc:creator>
  <cp:lastModifiedBy>Kody</cp:lastModifiedBy>
  <cp:revision>26</cp:revision>
  <dcterms:created xsi:type="dcterms:W3CDTF">2018-06-29T23:03:46Z</dcterms:created>
  <dcterms:modified xsi:type="dcterms:W3CDTF">2018-06-30T10:54:32Z</dcterms:modified>
</cp:coreProperties>
</file>