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6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58F074-807B-4866-9353-AE44703BDDFB}" type="datetimeFigureOut">
              <a:rPr lang="en-US" smtClean="0"/>
              <a:pPr/>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B6D9B-E881-457C-B89C-B78FF7ECECE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58F074-807B-4866-9353-AE44703BDDFB}" type="datetimeFigureOut">
              <a:rPr lang="en-US" smtClean="0"/>
              <a:pPr/>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B6D9B-E881-457C-B89C-B78FF7ECEC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58F074-807B-4866-9353-AE44703BDDFB}" type="datetimeFigureOut">
              <a:rPr lang="en-US" smtClean="0"/>
              <a:pPr/>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B6D9B-E881-457C-B89C-B78FF7ECECE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58F074-807B-4866-9353-AE44703BDDFB}" type="datetimeFigureOut">
              <a:rPr lang="en-US" smtClean="0"/>
              <a:pPr/>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B6D9B-E881-457C-B89C-B78FF7ECEC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58F074-807B-4866-9353-AE44703BDDFB}" type="datetimeFigureOut">
              <a:rPr lang="en-US" smtClean="0"/>
              <a:pPr/>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B6D9B-E881-457C-B89C-B78FF7ECECE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58F074-807B-4866-9353-AE44703BDDFB}" type="datetimeFigureOut">
              <a:rPr lang="en-US" smtClean="0"/>
              <a:pPr/>
              <a:t>8/30/2013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B6D9B-E881-457C-B89C-B78FF7ECEC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58F074-807B-4866-9353-AE44703BDDFB}" type="datetimeFigureOut">
              <a:rPr lang="en-US" smtClean="0"/>
              <a:pPr/>
              <a:t>8/30/2013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0B6D9B-E881-457C-B89C-B78FF7ECECE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58F074-807B-4866-9353-AE44703BDDFB}" type="datetimeFigureOut">
              <a:rPr lang="en-US" smtClean="0"/>
              <a:pPr/>
              <a:t>8/30/2013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0B6D9B-E881-457C-B89C-B78FF7ECEC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58F074-807B-4866-9353-AE44703BDDFB}" type="datetimeFigureOut">
              <a:rPr lang="en-US" smtClean="0"/>
              <a:pPr/>
              <a:t>8/30/2013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0B6D9B-E881-457C-B89C-B78FF7ECEC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58F074-807B-4866-9353-AE44703BDDFB}" type="datetimeFigureOut">
              <a:rPr lang="en-US" smtClean="0"/>
              <a:pPr/>
              <a:t>8/30/2013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B6D9B-E881-457C-B89C-B78FF7ECEC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58F074-807B-4866-9353-AE44703BDDFB}" type="datetimeFigureOut">
              <a:rPr lang="en-US" smtClean="0"/>
              <a:pPr/>
              <a:t>8/30/2013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B6D9B-E881-457C-B89C-B78FF7ECECE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8F074-807B-4866-9353-AE44703BDDFB}" type="datetimeFigureOut">
              <a:rPr lang="en-US" smtClean="0"/>
              <a:pPr/>
              <a:t>8/30/2013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B6D9B-E881-457C-B89C-B78FF7ECEC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kingjamesbibleonline.org/Revelation-2-13/" TargetMode="External"/><Relationship Id="rId7" Type="http://schemas.openxmlformats.org/officeDocument/2006/relationships/hyperlink" Target="http://www.kingjamesbibleonline.org/Revelation-2-17/" TargetMode="External"/><Relationship Id="rId2" Type="http://schemas.openxmlformats.org/officeDocument/2006/relationships/hyperlink" Target="http://www.kingjamesbibleonline.org/Revelation-2-12/" TargetMode="External"/><Relationship Id="rId1" Type="http://schemas.openxmlformats.org/officeDocument/2006/relationships/slideLayout" Target="../slideLayouts/slideLayout2.xml"/><Relationship Id="rId6" Type="http://schemas.openxmlformats.org/officeDocument/2006/relationships/hyperlink" Target="http://www.kingjamesbibleonline.org/Revelation-2-16/" TargetMode="External"/><Relationship Id="rId5" Type="http://schemas.openxmlformats.org/officeDocument/2006/relationships/hyperlink" Target="http://www.kingjamesbibleonline.org/Revelation-2-15/" TargetMode="External"/><Relationship Id="rId4" Type="http://schemas.openxmlformats.org/officeDocument/2006/relationships/hyperlink" Target="http://www.kingjamesbibleonline.org/Revelation-2-14/"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www.kingjamesbibleonline.org/Numbers-31-16/"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www.kingjamesbibleonline.org/Revelation-2-24/" TargetMode="External"/><Relationship Id="rId13" Type="http://schemas.openxmlformats.org/officeDocument/2006/relationships/hyperlink" Target="http://www.kingjamesbibleonline.org/Revelation-2-29/" TargetMode="External"/><Relationship Id="rId3" Type="http://schemas.openxmlformats.org/officeDocument/2006/relationships/hyperlink" Target="http://www.kingjamesbibleonline.org/Revelation-2-19/" TargetMode="External"/><Relationship Id="rId7" Type="http://schemas.openxmlformats.org/officeDocument/2006/relationships/hyperlink" Target="http://www.kingjamesbibleonline.org/Revelation-2-23/" TargetMode="External"/><Relationship Id="rId12" Type="http://schemas.openxmlformats.org/officeDocument/2006/relationships/hyperlink" Target="http://www.kingjamesbibleonline.org/Revelation-2-28/" TargetMode="External"/><Relationship Id="rId2" Type="http://schemas.openxmlformats.org/officeDocument/2006/relationships/hyperlink" Target="http://www.kingjamesbibleonline.org/Revelation-2-18/" TargetMode="External"/><Relationship Id="rId1" Type="http://schemas.openxmlformats.org/officeDocument/2006/relationships/slideLayout" Target="../slideLayouts/slideLayout2.xml"/><Relationship Id="rId6" Type="http://schemas.openxmlformats.org/officeDocument/2006/relationships/hyperlink" Target="http://www.kingjamesbibleonline.org/Revelation-2-22/" TargetMode="External"/><Relationship Id="rId11" Type="http://schemas.openxmlformats.org/officeDocument/2006/relationships/hyperlink" Target="http://www.kingjamesbibleonline.org/Revelation-2-27/" TargetMode="External"/><Relationship Id="rId5" Type="http://schemas.openxmlformats.org/officeDocument/2006/relationships/hyperlink" Target="http://www.kingjamesbibleonline.org/Revelation-2-21/" TargetMode="External"/><Relationship Id="rId10" Type="http://schemas.openxmlformats.org/officeDocument/2006/relationships/hyperlink" Target="http://www.kingjamesbibleonline.org/Revelation-2-26/" TargetMode="External"/><Relationship Id="rId4" Type="http://schemas.openxmlformats.org/officeDocument/2006/relationships/hyperlink" Target="http://www.kingjamesbibleonline.org/Revelation-2-20/" TargetMode="External"/><Relationship Id="rId9" Type="http://schemas.openxmlformats.org/officeDocument/2006/relationships/hyperlink" Target="http://www.kingjamesbibleonline.org/Revelation-2-25/"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kingjamesbibleonline.org/2-Peter-1-4/" TargetMode="External"/><Relationship Id="rId2" Type="http://schemas.openxmlformats.org/officeDocument/2006/relationships/hyperlink" Target="http://www.kingjamesbibleonline.org/Jude-1-24/"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kingjamesbibleonline.org/Revelation-2-9/" TargetMode="External"/><Relationship Id="rId2" Type="http://schemas.openxmlformats.org/officeDocument/2006/relationships/hyperlink" Target="http://www.kingjamesbibleonline.org/Revelation-2-8/" TargetMode="External"/><Relationship Id="rId1" Type="http://schemas.openxmlformats.org/officeDocument/2006/relationships/slideLayout" Target="../slideLayouts/slideLayout2.xml"/><Relationship Id="rId5" Type="http://schemas.openxmlformats.org/officeDocument/2006/relationships/hyperlink" Target="http://www.kingjamesbibleonline.org/Revelation-2-11/" TargetMode="External"/><Relationship Id="rId4" Type="http://schemas.openxmlformats.org/officeDocument/2006/relationships/hyperlink" Target="http://www.kingjamesbibleonline.org/Revelation-2-1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002060"/>
                </a:solidFill>
              </a:rPr>
              <a:t>Revelation 2</a:t>
            </a:r>
            <a:endParaRPr lang="en-US" u="sng" dirty="0">
              <a:solidFill>
                <a:srgbClr val="002060"/>
              </a:solidFill>
            </a:endParaRPr>
          </a:p>
        </p:txBody>
      </p:sp>
      <p:sp>
        <p:nvSpPr>
          <p:cNvPr id="3" name="Subtitle 2"/>
          <p:cNvSpPr>
            <a:spLocks noGrp="1"/>
          </p:cNvSpPr>
          <p:nvPr>
            <p:ph type="subTitle" idx="1"/>
          </p:nvPr>
        </p:nvSpPr>
        <p:spPr/>
        <p:txBody>
          <a:bodyPr/>
          <a:lstStyle/>
          <a:p>
            <a:r>
              <a:rPr lang="en-US" u="sng" dirty="0" smtClean="0">
                <a:solidFill>
                  <a:srgbClr val="C00000"/>
                </a:solidFill>
              </a:rPr>
              <a:t>A Look at the First 4 Churches</a:t>
            </a:r>
            <a:endParaRPr lang="en-US" u="sng"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10 Years of Persecution</a:t>
            </a:r>
            <a:endParaRPr lang="en-US" u="sng" dirty="0">
              <a:solidFill>
                <a:srgbClr val="002060"/>
              </a:solidFill>
            </a:endParaRPr>
          </a:p>
        </p:txBody>
      </p:sp>
      <p:sp>
        <p:nvSpPr>
          <p:cNvPr id="3" name="Content Placeholder 2"/>
          <p:cNvSpPr>
            <a:spLocks noGrp="1"/>
          </p:cNvSpPr>
          <p:nvPr>
            <p:ph sz="half" idx="1"/>
          </p:nvPr>
        </p:nvSpPr>
        <p:spPr>
          <a:xfrm>
            <a:off x="0" y="1143000"/>
            <a:ext cx="4572000" cy="6019800"/>
          </a:xfrm>
        </p:spPr>
        <p:txBody>
          <a:bodyPr>
            <a:normAutofit fontScale="92500" lnSpcReduction="10000"/>
          </a:bodyPr>
          <a:lstStyle/>
          <a:p>
            <a:r>
              <a:rPr lang="en-US" dirty="0" smtClean="0"/>
              <a:t>Diocletian started the 10 year period of persecution.  The year-day principle applies here; 10 days=10 years.  This period of 10 years ended with the Edict of Milan that was passed by Constantine in 313 AD.  This Edict stopped the persecution, but paved the way for the paganism that now walked into the church.  This time of church history, along with Philadelphia, were the only times the church remained pure!  Not even Ephesus was pure!</a:t>
            </a:r>
            <a:endParaRPr lang="en-US"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572001" y="1143000"/>
            <a:ext cx="4572000" cy="5715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00B0F0"/>
                </a:solidFill>
              </a:rPr>
              <a:t>Pergamos 313-538</a:t>
            </a:r>
            <a:endParaRPr lang="en-US" u="sng" dirty="0">
              <a:solidFill>
                <a:srgbClr val="00B0F0"/>
              </a:solidFill>
            </a:endParaRPr>
          </a:p>
        </p:txBody>
      </p:sp>
      <p:sp>
        <p:nvSpPr>
          <p:cNvPr id="3" name="Content Placeholder 2"/>
          <p:cNvSpPr>
            <a:spLocks noGrp="1"/>
          </p:cNvSpPr>
          <p:nvPr>
            <p:ph idx="1"/>
          </p:nvPr>
        </p:nvSpPr>
        <p:spPr>
          <a:xfrm>
            <a:off x="0" y="609600"/>
            <a:ext cx="9144000" cy="6248400"/>
          </a:xfrm>
        </p:spPr>
        <p:txBody>
          <a:bodyPr>
            <a:normAutofit fontScale="85000" lnSpcReduction="20000"/>
          </a:bodyPr>
          <a:lstStyle/>
          <a:p>
            <a:r>
              <a:rPr lang="en-US" dirty="0" smtClean="0"/>
              <a:t>“</a:t>
            </a:r>
            <a:r>
              <a:rPr lang="en-US" dirty="0" smtClean="0">
                <a:hlinkClick r:id="rId2" tooltip="View more translations of Revelation 2:12"/>
              </a:rPr>
              <a:t>And to the angel of the church in Pergamos write; These things saith he which hath the sharp sword with two edges;</a:t>
            </a:r>
            <a:r>
              <a:rPr lang="en-US" dirty="0"/>
              <a:t> </a:t>
            </a:r>
            <a:r>
              <a:rPr lang="en-US" dirty="0" smtClean="0"/>
              <a:t> </a:t>
            </a:r>
            <a:r>
              <a:rPr lang="en-US" dirty="0" smtClean="0">
                <a:hlinkClick r:id="rId3" tooltip="View more translations of Revelation 2:13"/>
              </a:rPr>
              <a:t>I know thy works, and where thou dwellest, even where Satan's seat is: and thou holdest fast my name, and hast not denied my faith, even in those days wherein Antipas [was] my faithful martyr, who was slain among you, where Satan dwelleth.</a:t>
            </a:r>
            <a:r>
              <a:rPr lang="en-US" dirty="0" smtClean="0"/>
              <a:t> </a:t>
            </a:r>
            <a:r>
              <a:rPr lang="en-US" dirty="0" smtClean="0">
                <a:hlinkClick r:id="rId4" tooltip="View more translations of Revelation 2:14"/>
              </a:rPr>
              <a:t>But I have a few things against thee, because thou hast there them that hold the doctrine of Balaam, who taught Balac to cast a stumblingblock before the children of Israel, to eat things sacrificed unto idols, and to commit fornication.</a:t>
            </a:r>
            <a:r>
              <a:rPr lang="en-US" dirty="0"/>
              <a:t> </a:t>
            </a:r>
            <a:r>
              <a:rPr lang="en-US" dirty="0" smtClean="0"/>
              <a:t> </a:t>
            </a:r>
            <a:r>
              <a:rPr lang="en-US" dirty="0" smtClean="0">
                <a:hlinkClick r:id="rId5" tooltip="View more translations of Revelation 2:15"/>
              </a:rPr>
              <a:t>So hast thou also them that hold the doctrine of the Nicolaitans, which thing I hate.</a:t>
            </a:r>
            <a:r>
              <a:rPr lang="en-US" dirty="0"/>
              <a:t> </a:t>
            </a:r>
            <a:r>
              <a:rPr lang="en-US" dirty="0" smtClean="0"/>
              <a:t> </a:t>
            </a:r>
            <a:r>
              <a:rPr lang="en-US" dirty="0" smtClean="0">
                <a:hlinkClick r:id="rId6" tooltip="View more translations of Revelation 2:16"/>
              </a:rPr>
              <a:t>Repent; or else I will come unto thee quickly, and will fight against them with the sword of my mouth.</a:t>
            </a:r>
            <a:r>
              <a:rPr lang="en-US" dirty="0"/>
              <a:t> </a:t>
            </a:r>
            <a:r>
              <a:rPr lang="en-US" dirty="0" smtClean="0"/>
              <a:t> </a:t>
            </a:r>
            <a:r>
              <a:rPr lang="en-US" dirty="0" smtClean="0">
                <a:hlinkClick r:id="rId7" tooltip="View more translations of Revelation 2:17"/>
              </a:rPr>
              <a:t>He that hath an ear, let him hear what the Spirit saith unto the churches; To him that overcometh will I give to eat of the hidden manna, and will give him a white stone, and in the stone a new name written, which no man knoweth saving he that receiveth [it].</a:t>
            </a:r>
            <a:r>
              <a:rPr lang="en-US" dirty="0" smtClean="0"/>
              <a:t>”  Revelation 2:12-17</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609600"/>
          </a:xfrm>
        </p:spPr>
        <p:txBody>
          <a:bodyPr>
            <a:normAutofit fontScale="90000"/>
          </a:bodyPr>
          <a:lstStyle/>
          <a:p>
            <a:r>
              <a:rPr lang="en-US" u="sng" dirty="0" smtClean="0">
                <a:solidFill>
                  <a:srgbClr val="002060"/>
                </a:solidFill>
              </a:rPr>
              <a:t>The Donkey Spoke</a:t>
            </a:r>
            <a:endParaRPr lang="en-US" u="sng" dirty="0">
              <a:solidFill>
                <a:srgbClr val="002060"/>
              </a:solidFill>
            </a:endParaRPr>
          </a:p>
        </p:txBody>
      </p:sp>
      <p:sp>
        <p:nvSpPr>
          <p:cNvPr id="3" name="Content Placeholder 2"/>
          <p:cNvSpPr>
            <a:spLocks noGrp="1"/>
          </p:cNvSpPr>
          <p:nvPr>
            <p:ph sz="half" idx="1"/>
          </p:nvPr>
        </p:nvSpPr>
        <p:spPr>
          <a:xfrm>
            <a:off x="0" y="0"/>
            <a:ext cx="4572000" cy="7391400"/>
          </a:xfrm>
        </p:spPr>
        <p:txBody>
          <a:bodyPr>
            <a:normAutofit fontScale="70000" lnSpcReduction="20000"/>
          </a:bodyPr>
          <a:lstStyle/>
          <a:p>
            <a:r>
              <a:rPr lang="en-US" dirty="0" smtClean="0"/>
              <a:t>No more fitting character could fit the church of this time period; it was a time of great compromise.  With the conversion of Constantine in the early part of the 4</a:t>
            </a:r>
            <a:r>
              <a:rPr lang="en-US" baseline="30000" dirty="0" smtClean="0"/>
              <a:t>th</a:t>
            </a:r>
            <a:r>
              <a:rPr lang="en-US" dirty="0" smtClean="0"/>
              <a:t> century, the world walked into the church and the horrors of paganism took over.</a:t>
            </a:r>
          </a:p>
          <a:p>
            <a:r>
              <a:rPr lang="en-US" dirty="0" smtClean="0"/>
              <a:t>“The spirit of compromise and conformity was restrained for a time by the fierce persecutions which the church endured under paganism. But as persecution ceased, and Christianity entered the courts and palaces of kings, she laid aside the humble simplicity of Christ and His apostles for the pomp and pride of pagan priests and rulers; and in place of the requirements of God, she substituted human theories and traditions. The nominal conversion of Constantine,… caused great rejoicing; and the world, cloaked with a form of righteousness, walked into the church. Now the work of corruption rapidly progressed. Paganism, while appearing to be vanquished, became the conqueror.”  GC, pg. 49,50 </a:t>
            </a:r>
          </a:p>
          <a:p>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609600"/>
            <a:ext cx="4572000" cy="6248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Compromise</a:t>
            </a:r>
            <a:endParaRPr lang="en-US" u="sng" dirty="0">
              <a:solidFill>
                <a:srgbClr val="002060"/>
              </a:solidFill>
            </a:endParaRPr>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r>
              <a:rPr lang="en-US" dirty="0" smtClean="0"/>
              <a:t>From Numbers 22-24, we find Balaam was the great compromiser.  He would do anything for money, even go against God and His people.  He perverted the worship of God in order to curse God’s people. Balaam used  enchantments and wizardry  to try to bring a curse upon God’s people.  When everything failed, it was Balaam that told the Midianite women to steal into the camp and seduce the Israelites away from God.  “</a:t>
            </a:r>
            <a:r>
              <a:rPr lang="en-US" dirty="0" smtClean="0">
                <a:hlinkClick r:id="rId2" tooltip="View more translations of Numbers 31:16"/>
              </a:rPr>
              <a:t>Behold, these caused the children of Israel, through the counsel of Balaam, to commit trespass against the LORD in the matter of Peor, and there was a plague among the congregation of the LORD.</a:t>
            </a:r>
            <a:r>
              <a:rPr lang="en-US" dirty="0" smtClean="0"/>
              <a:t>”  Numbers 31:16</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C00000"/>
                </a:solidFill>
              </a:rPr>
              <a:t>Pagans and Christians Unite</a:t>
            </a:r>
            <a:endParaRPr lang="en-US" u="sng" dirty="0">
              <a:solidFill>
                <a:srgbClr val="C00000"/>
              </a:solidFill>
            </a:endParaRPr>
          </a:p>
        </p:txBody>
      </p:sp>
      <p:sp>
        <p:nvSpPr>
          <p:cNvPr id="3" name="Content Placeholder 2"/>
          <p:cNvSpPr>
            <a:spLocks noGrp="1"/>
          </p:cNvSpPr>
          <p:nvPr>
            <p:ph idx="1"/>
          </p:nvPr>
        </p:nvSpPr>
        <p:spPr>
          <a:xfrm>
            <a:off x="0" y="762000"/>
            <a:ext cx="9144000" cy="6096000"/>
          </a:xfrm>
        </p:spPr>
        <p:txBody>
          <a:bodyPr>
            <a:normAutofit fontScale="85000" lnSpcReduction="20000"/>
          </a:bodyPr>
          <a:lstStyle/>
          <a:p>
            <a:r>
              <a:rPr lang="en-US" dirty="0" smtClean="0"/>
              <a:t>This compromise between paganism and Christianity resulted in the development of "the man of sin" foretold in prophecy as opposing and exalting himself above God. That gigantic system of false religion is a masterpiece of Satan's power--a monument of his efforts to seat himself upon the throne to rule the earth according to his will. Satan once endeavored to form a compromise with Christ. He came to the Son of God in the wilderness of temptation, and showing Him all the kingdoms of the world and the glory of them, offered to give all into His hands if He would but acknowledge the supremacy of the prince of darkness. Christ rebuked the presumptuous tempter and forced him to depart. But Satan meets with greater success in presenting the same temptations to man. To secure worldly gains and honors, the church was led to seek the favor and support of the great men of earth; and having thus rejected Christ, she was induced to yield allegiance to the representative of Satan--the bishop of Rome.”  GC, pg. 50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Even the Nicolaitines Come in!</a:t>
            </a:r>
            <a:endParaRPr lang="en-US" u="sng" dirty="0">
              <a:solidFill>
                <a:srgbClr val="002060"/>
              </a:solidFill>
            </a:endParaRPr>
          </a:p>
        </p:txBody>
      </p:sp>
      <p:sp>
        <p:nvSpPr>
          <p:cNvPr id="4" name="Content Placeholder 3"/>
          <p:cNvSpPr>
            <a:spLocks noGrp="1"/>
          </p:cNvSpPr>
          <p:nvPr>
            <p:ph sz="half" idx="2"/>
          </p:nvPr>
        </p:nvSpPr>
        <p:spPr>
          <a:xfrm>
            <a:off x="4572000" y="1143000"/>
            <a:ext cx="4572000" cy="5715000"/>
          </a:xfrm>
        </p:spPr>
        <p:txBody>
          <a:bodyPr>
            <a:normAutofit/>
          </a:bodyPr>
          <a:lstStyle/>
          <a:p>
            <a:r>
              <a:rPr lang="en-US" dirty="0" smtClean="0"/>
              <a:t>During this time of horrible apostasy, the doctrine came into the church that a man could be saved in his sins.  This was the doctrine of the Nicolaitines.  There were those in this time, called antipas, or anti church fathers, who were commended for their faithfulness.  They refused the inroads of paganism into the church.</a:t>
            </a:r>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1143000"/>
            <a:ext cx="4876800" cy="5715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C00000"/>
                </a:solidFill>
              </a:rPr>
              <a:t>Thyatira- 538-1517</a:t>
            </a:r>
            <a:endParaRPr lang="en-US" u="sng" dirty="0">
              <a:solidFill>
                <a:srgbClr val="C00000"/>
              </a:solidFill>
            </a:endParaRPr>
          </a:p>
        </p:txBody>
      </p:sp>
      <p:sp>
        <p:nvSpPr>
          <p:cNvPr id="3" name="Content Placeholder 2"/>
          <p:cNvSpPr>
            <a:spLocks noGrp="1"/>
          </p:cNvSpPr>
          <p:nvPr>
            <p:ph idx="1"/>
          </p:nvPr>
        </p:nvSpPr>
        <p:spPr>
          <a:xfrm>
            <a:off x="0" y="762000"/>
            <a:ext cx="9144000" cy="6096000"/>
          </a:xfrm>
        </p:spPr>
        <p:txBody>
          <a:bodyPr>
            <a:normAutofit fontScale="70000" lnSpcReduction="20000"/>
          </a:bodyPr>
          <a:lstStyle/>
          <a:p>
            <a:r>
              <a:rPr lang="en-US" dirty="0" smtClean="0"/>
              <a:t>“</a:t>
            </a:r>
            <a:r>
              <a:rPr lang="en-US" dirty="0" smtClean="0">
                <a:hlinkClick r:id="rId2" tooltip="View more translations of Revelation 2:18"/>
              </a:rPr>
              <a:t>And unto the angel of the church in Thyatira write; These things saith the Son of God, who hath his eyes like unto a flame of fire, and his feet [are] like fine brass;</a:t>
            </a:r>
            <a:r>
              <a:rPr lang="en-US" dirty="0" smtClean="0"/>
              <a:t> </a:t>
            </a:r>
            <a:r>
              <a:rPr lang="en-US" dirty="0" smtClean="0">
                <a:hlinkClick r:id="rId3" tooltip="View more translations of Revelation 2:19"/>
              </a:rPr>
              <a:t>I know thy works, and charity, and service, and faith, and thy patience, and thy works; and the last [to be] more than the first.</a:t>
            </a:r>
            <a:r>
              <a:rPr lang="en-US" dirty="0" smtClean="0"/>
              <a:t>  </a:t>
            </a:r>
            <a:r>
              <a:rPr lang="en-US" dirty="0" smtClean="0">
                <a:hlinkClick r:id="rId4" tooltip="View more translations of Revelation 2:20"/>
              </a:rPr>
              <a:t>Notwithstanding I have a few things against thee, because thou sufferest that woman Jezebel, which calleth herself a prophetess, to teach and to seduce my servants to commit fornication, and to eat things sacrificed unto idols.</a:t>
            </a:r>
            <a:r>
              <a:rPr lang="en-US" dirty="0" smtClean="0"/>
              <a:t> </a:t>
            </a:r>
            <a:r>
              <a:rPr lang="en-US" dirty="0" smtClean="0">
                <a:hlinkClick r:id="rId5" tooltip="View more translations of Revelation 2:21"/>
              </a:rPr>
              <a:t>And I gave her space to repent of her fornication; and she repented not.</a:t>
            </a:r>
            <a:r>
              <a:rPr lang="en-US" dirty="0" smtClean="0"/>
              <a:t>  </a:t>
            </a:r>
            <a:r>
              <a:rPr lang="en-US" dirty="0" smtClean="0">
                <a:hlinkClick r:id="rId6" tooltip="View more translations of Revelation 2:22"/>
              </a:rPr>
              <a:t>Behold, I will cast her into a bed, and them that commit adultery with her into great tribulation, except they repent of their deeds.</a:t>
            </a:r>
            <a:r>
              <a:rPr lang="en-US" dirty="0" smtClean="0"/>
              <a:t> </a:t>
            </a:r>
            <a:r>
              <a:rPr lang="en-US" dirty="0" smtClean="0">
                <a:hlinkClick r:id="rId7" tooltip="View more translations of Revelation 2:23"/>
              </a:rPr>
              <a:t>And I will kill her children with death; and all the churches shall know that I am he which searcheth the reins and hearts: and I will give unto every one of you according to your works.</a:t>
            </a:r>
            <a:r>
              <a:rPr lang="en-US" dirty="0" smtClean="0"/>
              <a:t>  </a:t>
            </a:r>
            <a:r>
              <a:rPr lang="en-US" dirty="0" smtClean="0">
                <a:hlinkClick r:id="rId8" tooltip="View more translations of Revelation 2:24"/>
              </a:rPr>
              <a:t>But unto you I say, and unto the rest in Thyatira, as many as have not this doctrine, and which have not known the depths of Satan, as they speak; I will put upon you none other burden.</a:t>
            </a:r>
            <a:r>
              <a:rPr lang="en-US" dirty="0" smtClean="0"/>
              <a:t> </a:t>
            </a:r>
            <a:r>
              <a:rPr lang="en-US" dirty="0" smtClean="0">
                <a:hlinkClick r:id="rId9" tooltip="View more translations of Revelation 2:25"/>
              </a:rPr>
              <a:t>But that which ye have [already] hold fast till I come.</a:t>
            </a:r>
            <a:r>
              <a:rPr lang="en-US" dirty="0" smtClean="0"/>
              <a:t>  </a:t>
            </a:r>
            <a:r>
              <a:rPr lang="en-US" dirty="0" smtClean="0">
                <a:hlinkClick r:id="rId10" tooltip="View more translations of Revelation 2:26"/>
              </a:rPr>
              <a:t>And he that overcometh, and keepeth my works unto the end, to him will I give power over the nations:</a:t>
            </a:r>
            <a:r>
              <a:rPr lang="en-US" dirty="0" smtClean="0"/>
              <a:t>  </a:t>
            </a:r>
            <a:r>
              <a:rPr lang="en-US" dirty="0" smtClean="0">
                <a:hlinkClick r:id="rId11" tooltip="View more translations of Revelation 2:27"/>
              </a:rPr>
              <a:t>And he shall rule them with a rod of iron; as the vessels of a potter shall they be broken to shivers: even as I received of my Father.</a:t>
            </a:r>
            <a:r>
              <a:rPr lang="en-US" dirty="0" smtClean="0"/>
              <a:t> </a:t>
            </a:r>
            <a:r>
              <a:rPr lang="en-US" dirty="0" smtClean="0">
                <a:hlinkClick r:id="rId12" tooltip="View more translations of Revelation 2:28"/>
              </a:rPr>
              <a:t>And I will give him the morning star.</a:t>
            </a:r>
            <a:r>
              <a:rPr lang="en-US" dirty="0" smtClean="0"/>
              <a:t>  </a:t>
            </a:r>
            <a:r>
              <a:rPr lang="en-US" dirty="0" smtClean="0">
                <a:hlinkClick r:id="rId13" tooltip="View more translations of Revelation 2:29"/>
              </a:rPr>
              <a:t>He that hath an ear, let him hear what the Spirit saith unto the churches.</a:t>
            </a:r>
            <a:r>
              <a:rPr lang="en-US" dirty="0" smtClean="0"/>
              <a:t>”  Revelation 2:18-29</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685800"/>
          </a:xfrm>
        </p:spPr>
        <p:txBody>
          <a:bodyPr>
            <a:normAutofit fontScale="90000"/>
          </a:bodyPr>
          <a:lstStyle/>
          <a:p>
            <a:r>
              <a:rPr lang="en-US" u="sng" dirty="0" smtClean="0">
                <a:solidFill>
                  <a:srgbClr val="FF0000"/>
                </a:solidFill>
              </a:rPr>
              <a:t>Jezebel</a:t>
            </a:r>
            <a:endParaRPr lang="en-US" u="sng" dirty="0">
              <a:solidFill>
                <a:srgbClr val="FF0000"/>
              </a:solidFill>
            </a:endParaRPr>
          </a:p>
        </p:txBody>
      </p:sp>
      <p:sp>
        <p:nvSpPr>
          <p:cNvPr id="3" name="Content Placeholder 2"/>
          <p:cNvSpPr>
            <a:spLocks noGrp="1"/>
          </p:cNvSpPr>
          <p:nvPr>
            <p:ph sz="half" idx="1"/>
          </p:nvPr>
        </p:nvSpPr>
        <p:spPr>
          <a:xfrm>
            <a:off x="0" y="0"/>
            <a:ext cx="4495800" cy="6858000"/>
          </a:xfrm>
        </p:spPr>
        <p:txBody>
          <a:bodyPr>
            <a:normAutofit lnSpcReduction="10000"/>
          </a:bodyPr>
          <a:lstStyle/>
          <a:p>
            <a:r>
              <a:rPr lang="en-US" dirty="0" smtClean="0"/>
              <a:t>No one represented the church of the Dark Ages, the papacy, better than Jezebel.  Her characteristics include:</a:t>
            </a:r>
          </a:p>
          <a:p>
            <a:r>
              <a:rPr lang="en-US" dirty="0" smtClean="0"/>
              <a:t>1. set up a false sanctuary system.</a:t>
            </a:r>
          </a:p>
          <a:p>
            <a:r>
              <a:rPr lang="en-US" dirty="0" smtClean="0"/>
              <a:t>2.  set up traditions above the 10 commandments.</a:t>
            </a:r>
          </a:p>
          <a:p>
            <a:r>
              <a:rPr lang="en-US" dirty="0" smtClean="0"/>
              <a:t>3.  persecuted the followers of Christ.</a:t>
            </a:r>
          </a:p>
          <a:p>
            <a:r>
              <a:rPr lang="en-US" dirty="0" smtClean="0"/>
              <a:t>4.  used the court system to get what she wanted.</a:t>
            </a:r>
          </a:p>
          <a:p>
            <a:r>
              <a:rPr lang="en-US" dirty="0" smtClean="0"/>
              <a:t>All of these characteristics can be found in 1 Kings, chapters 16-21. </a:t>
            </a:r>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572000" y="838200"/>
            <a:ext cx="4571999" cy="6019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002060"/>
                </a:solidFill>
              </a:rPr>
              <a:t>Papacy</a:t>
            </a:r>
            <a:endParaRPr lang="en-US" u="sng" dirty="0">
              <a:solidFill>
                <a:srgbClr val="002060"/>
              </a:solidFill>
            </a:endParaRPr>
          </a:p>
        </p:txBody>
      </p:sp>
      <p:sp>
        <p:nvSpPr>
          <p:cNvPr id="3" name="Content Placeholder 2"/>
          <p:cNvSpPr>
            <a:spLocks noGrp="1"/>
          </p:cNvSpPr>
          <p:nvPr>
            <p:ph idx="1"/>
          </p:nvPr>
        </p:nvSpPr>
        <p:spPr>
          <a:xfrm>
            <a:off x="0" y="762000"/>
            <a:ext cx="9144000" cy="6096000"/>
          </a:xfrm>
        </p:spPr>
        <p:txBody>
          <a:bodyPr>
            <a:normAutofit fontScale="92500" lnSpcReduction="20000"/>
          </a:bodyPr>
          <a:lstStyle/>
          <a:p>
            <a:r>
              <a:rPr lang="en-US" dirty="0" smtClean="0"/>
              <a:t>“This compromise between paganism and Christianity resulted in the development of "the man of sin" foretold in prophecy as opposing and exalting himself above God. That gigantic system of false religion is a masterpiece of Satan's power--a monument of his efforts to seat himself upon the throne to rule the earth according to his will.”… To secure worldly gains and honors, the church was led to seek the favor and support of the great men of earth; and having thus rejected Christ, she was induced to yield allegiance to the representative of Satan--the bishop of Rome. </a:t>
            </a:r>
          </a:p>
          <a:p>
            <a:r>
              <a:rPr lang="en-US" dirty="0" smtClean="0"/>
              <a:t>It is one of the leading doctrines of Romanism that the pope is the visible head of the universal church of Christ, invested with supreme authority over bishops and pastors in all parts of the world.”  GC, pg. 50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The Faithful-John Wycliffe</a:t>
            </a:r>
            <a:endParaRPr lang="en-US" u="sng" dirty="0">
              <a:solidFill>
                <a:srgbClr val="FF0000"/>
              </a:solidFill>
            </a:endParaRPr>
          </a:p>
        </p:txBody>
      </p:sp>
      <p:sp>
        <p:nvSpPr>
          <p:cNvPr id="4" name="Content Placeholder 3"/>
          <p:cNvSpPr>
            <a:spLocks noGrp="1"/>
          </p:cNvSpPr>
          <p:nvPr>
            <p:ph sz="half" idx="2"/>
          </p:nvPr>
        </p:nvSpPr>
        <p:spPr>
          <a:xfrm>
            <a:off x="4648200" y="1143000"/>
            <a:ext cx="4495800" cy="5715000"/>
          </a:xfrm>
        </p:spPr>
        <p:txBody>
          <a:bodyPr>
            <a:normAutofit/>
          </a:bodyPr>
          <a:lstStyle/>
          <a:p>
            <a:r>
              <a:rPr lang="en-US" dirty="0" smtClean="0"/>
              <a:t>No matter how bad it got during the Dark Ages of Rome, God has always had His faithful ones.  During this time of darkness, the Walden sees, the Hussites, and Albigences of France were alive and sharing Christ with others.  Never has there been a time when God did not have His faithful witnesses for the truth.</a:t>
            </a:r>
            <a:endParaRPr lang="en-US"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0" y="1143000"/>
            <a:ext cx="4572000" cy="5715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Churches in John’s Day</a:t>
            </a:r>
            <a:endParaRPr lang="en-US" u="sng" dirty="0">
              <a:solidFill>
                <a:srgbClr val="C00000"/>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143000"/>
            <a:ext cx="9144000" cy="5715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002060"/>
                </a:solidFill>
              </a:rPr>
              <a:t>Summary of Revelation 2</a:t>
            </a:r>
            <a:endParaRPr lang="en-US" u="sng" dirty="0">
              <a:solidFill>
                <a:srgbClr val="002060"/>
              </a:solidFill>
            </a:endParaRPr>
          </a:p>
        </p:txBody>
      </p:sp>
      <p:sp>
        <p:nvSpPr>
          <p:cNvPr id="3" name="Content Placeholder 2"/>
          <p:cNvSpPr>
            <a:spLocks noGrp="1"/>
          </p:cNvSpPr>
          <p:nvPr>
            <p:ph idx="1"/>
          </p:nvPr>
        </p:nvSpPr>
        <p:spPr>
          <a:xfrm>
            <a:off x="0" y="762000"/>
            <a:ext cx="9144000" cy="6096000"/>
          </a:xfrm>
        </p:spPr>
        <p:txBody>
          <a:bodyPr>
            <a:noAutofit/>
          </a:bodyPr>
          <a:lstStyle/>
          <a:p>
            <a:r>
              <a:rPr lang="en-US" sz="3600" dirty="0" smtClean="0"/>
              <a:t>Revelation 2 looks at the church from the time of the Apostolic Era down through the Dark Ages.  Again, the time frame for these churches is:</a:t>
            </a:r>
          </a:p>
          <a:p>
            <a:r>
              <a:rPr lang="en-US" sz="3600" dirty="0" smtClean="0"/>
              <a:t>Ephesus 31-100 AD-  the Apostolic Age</a:t>
            </a:r>
          </a:p>
          <a:p>
            <a:r>
              <a:rPr lang="en-US" sz="3600" dirty="0" smtClean="0"/>
              <a:t>Smyrna 100-313 AD- the church under persecution.</a:t>
            </a:r>
          </a:p>
          <a:p>
            <a:r>
              <a:rPr lang="en-US" sz="3600" dirty="0" smtClean="0"/>
              <a:t>Pergamos 313-538 AD-  the church of compromise.</a:t>
            </a:r>
          </a:p>
          <a:p>
            <a:r>
              <a:rPr lang="en-US" sz="3600" dirty="0" smtClean="0"/>
              <a:t>Thyatira </a:t>
            </a:r>
            <a:r>
              <a:rPr lang="en-US" sz="3600" smtClean="0"/>
              <a:t>538-1517 AD church of </a:t>
            </a:r>
            <a:r>
              <a:rPr lang="en-US" sz="3600" dirty="0" smtClean="0"/>
              <a:t>Dark Ages.</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914400"/>
          </a:xfrm>
        </p:spPr>
        <p:txBody>
          <a:bodyPr/>
          <a:lstStyle/>
          <a:p>
            <a:r>
              <a:rPr lang="en-US" u="sng" dirty="0" smtClean="0">
                <a:solidFill>
                  <a:srgbClr val="002060"/>
                </a:solidFill>
              </a:rPr>
              <a:t>Ephesus</a:t>
            </a:r>
            <a:endParaRPr lang="en-US" u="sng" dirty="0">
              <a:solidFill>
                <a:srgbClr val="002060"/>
              </a:solidFill>
            </a:endParaRPr>
          </a:p>
        </p:txBody>
      </p:sp>
      <p:sp>
        <p:nvSpPr>
          <p:cNvPr id="4" name="Content Placeholder 3"/>
          <p:cNvSpPr>
            <a:spLocks noGrp="1"/>
          </p:cNvSpPr>
          <p:nvPr>
            <p:ph sz="half" idx="2"/>
          </p:nvPr>
        </p:nvSpPr>
        <p:spPr>
          <a:xfrm>
            <a:off x="4572000" y="762000"/>
            <a:ext cx="4572000" cy="6096000"/>
          </a:xfrm>
        </p:spPr>
        <p:txBody>
          <a:bodyPr>
            <a:normAutofit/>
          </a:bodyPr>
          <a:lstStyle/>
          <a:p>
            <a:r>
              <a:rPr lang="en-US" dirty="0" smtClean="0"/>
              <a:t>The churches in Revelation 2 and 3 have application in 3 different ways.</a:t>
            </a:r>
          </a:p>
          <a:p>
            <a:r>
              <a:rPr lang="en-US" dirty="0" smtClean="0"/>
              <a:t>1.  They apply to literal churches in John’s day.</a:t>
            </a:r>
          </a:p>
          <a:p>
            <a:r>
              <a:rPr lang="en-US" dirty="0" smtClean="0"/>
              <a:t>2.  They apply to individual Christians who manifest such characteristics.</a:t>
            </a:r>
          </a:p>
          <a:p>
            <a:r>
              <a:rPr lang="en-US" dirty="0" smtClean="0"/>
              <a:t>3</a:t>
            </a:r>
            <a:r>
              <a:rPr lang="en-US" u="sng" dirty="0" smtClean="0">
                <a:solidFill>
                  <a:srgbClr val="C00000"/>
                </a:solidFill>
              </a:rPr>
              <a:t>.  They apply historically to the Christian Church from John’s day till the end of time.  This will be the focus of our study.</a:t>
            </a:r>
            <a:endParaRPr lang="en-US" u="sng" dirty="0">
              <a:solidFill>
                <a:srgbClr val="C00000"/>
              </a:solidFill>
            </a:endParaRPr>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0"/>
            <a:ext cx="4876800"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FF0000"/>
                </a:solidFill>
              </a:rPr>
              <a:t>Confirmed</a:t>
            </a:r>
            <a:endParaRPr lang="en-US" u="sng" dirty="0">
              <a:solidFill>
                <a:srgbClr val="FF0000"/>
              </a:solidFill>
            </a:endParaRPr>
          </a:p>
        </p:txBody>
      </p:sp>
      <p:sp>
        <p:nvSpPr>
          <p:cNvPr id="3" name="Content Placeholder 2"/>
          <p:cNvSpPr>
            <a:spLocks noGrp="1"/>
          </p:cNvSpPr>
          <p:nvPr>
            <p:ph idx="1"/>
          </p:nvPr>
        </p:nvSpPr>
        <p:spPr>
          <a:xfrm>
            <a:off x="0" y="685800"/>
            <a:ext cx="9144000" cy="6172200"/>
          </a:xfrm>
        </p:spPr>
        <p:txBody>
          <a:bodyPr>
            <a:normAutofit lnSpcReduction="10000"/>
          </a:bodyPr>
          <a:lstStyle/>
          <a:p>
            <a:r>
              <a:rPr lang="en-US" dirty="0" smtClean="0"/>
              <a:t>“</a:t>
            </a:r>
            <a:r>
              <a:rPr lang="en-US" u="sng" dirty="0" smtClean="0">
                <a:solidFill>
                  <a:srgbClr val="002060"/>
                </a:solidFill>
              </a:rPr>
              <a:t>The names of the seven churches are symbolic of the church in different periods of the Christian Era. The number 7 indicates completeness, and is symbolic of the fact that the messages extend to the end of time, </a:t>
            </a:r>
            <a:r>
              <a:rPr lang="en-US" dirty="0" smtClean="0"/>
              <a:t>while the symbols used reveal the condition of the church at different periods in the history of the word. </a:t>
            </a:r>
            <a:endParaRPr lang="en-US" b="1" dirty="0" smtClean="0"/>
          </a:p>
          <a:p>
            <a:r>
              <a:rPr lang="en-US" dirty="0" smtClean="0"/>
              <a:t>Christ is spoken of as walking in the midst of the golden candlesticks. Thus is symbolized His relation to the churches. He is in constant communication with His people. He knows their true state. He observes their order, their piety, their devotion.”  AA, pgs. 585,586</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u="sng" dirty="0" smtClean="0">
                <a:solidFill>
                  <a:srgbClr val="002060"/>
                </a:solidFill>
              </a:rPr>
              <a:t>Ephesus  31-100 AD</a:t>
            </a:r>
            <a:endParaRPr lang="en-US" u="sng" dirty="0">
              <a:solidFill>
                <a:srgbClr val="002060"/>
              </a:solidFill>
            </a:endParaRPr>
          </a:p>
        </p:txBody>
      </p:sp>
      <p:sp>
        <p:nvSpPr>
          <p:cNvPr id="3" name="Content Placeholder 2"/>
          <p:cNvSpPr>
            <a:spLocks noGrp="1"/>
          </p:cNvSpPr>
          <p:nvPr>
            <p:ph idx="1"/>
          </p:nvPr>
        </p:nvSpPr>
        <p:spPr>
          <a:xfrm>
            <a:off x="0" y="685800"/>
            <a:ext cx="9144000" cy="6172200"/>
          </a:xfrm>
        </p:spPr>
        <p:txBody>
          <a:bodyPr>
            <a:normAutofit fontScale="85000" lnSpcReduction="20000"/>
          </a:bodyPr>
          <a:lstStyle/>
          <a:p>
            <a:r>
              <a:rPr lang="en-US" dirty="0" smtClean="0"/>
              <a:t>“Unto the angel of the church of Ephesus write; These things saith he that holdeth the seven stars in his right hand, who walketh in the midst of the seven golden candlesticks;  I know thy works, and thy labour, and thy patience, and how thou canst not bear them which are evil: and thou hast tried them which say they are apostles, and are not, and hast found them liars:  And hast borne, and hast patience, and for my name's sake hast laboured, and hast not fainted. Nevertheless I have somewhat against thee, because thou hast left thy first love. Remember therefore from whence thou art fallen, and repent, and do the first works; or else I will come unto thee quickly, and will remove thy candlestick out of his place, except thou repent. But this thou hast, that thou hatest the deeds of the Nicolaitans, which I also hate. He that hath an ear, let him hear what the Spirit saith unto the churches; To him that overcometh will I give to eat of the tree of life, which is in the midst of the paradise of God.”  Revelation 2:1-7</a:t>
            </a:r>
          </a:p>
          <a:p>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C00000"/>
                </a:solidFill>
                <a:latin typeface="Algerian" pitchFamily="82" charset="0"/>
              </a:rPr>
              <a:t>Left their first love</a:t>
            </a:r>
            <a:endParaRPr lang="en-US" u="sng" dirty="0">
              <a:solidFill>
                <a:srgbClr val="C00000"/>
              </a:solidFill>
              <a:latin typeface="Algerian" pitchFamily="82" charset="0"/>
            </a:endParaRPr>
          </a:p>
        </p:txBody>
      </p:sp>
      <p:sp>
        <p:nvSpPr>
          <p:cNvPr id="3" name="Content Placeholder 2"/>
          <p:cNvSpPr>
            <a:spLocks noGrp="1"/>
          </p:cNvSpPr>
          <p:nvPr>
            <p:ph sz="half" idx="1"/>
          </p:nvPr>
        </p:nvSpPr>
        <p:spPr>
          <a:xfrm>
            <a:off x="0" y="762000"/>
            <a:ext cx="4495800" cy="6096000"/>
          </a:xfrm>
        </p:spPr>
        <p:txBody>
          <a:bodyPr>
            <a:normAutofit/>
          </a:bodyPr>
          <a:lstStyle/>
          <a:p>
            <a:r>
              <a:rPr lang="en-US" dirty="0" smtClean="0"/>
              <a:t>The early church was known for its evangelistic fervor.  (Colossians 1:23 declares “which ye have heard, [and] </a:t>
            </a:r>
            <a:r>
              <a:rPr lang="en-US" u="sng" dirty="0" smtClean="0"/>
              <a:t>which was preached to every creature</a:t>
            </a:r>
            <a:r>
              <a:rPr lang="en-US" dirty="0" smtClean="0"/>
              <a:t>…”)  However, after a time, they lost their focus on evangelism and started going after new theories and ideas and were rebuked for this!  </a:t>
            </a:r>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572000" y="762000"/>
            <a:ext cx="4572000" cy="6096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914400"/>
          </a:xfrm>
        </p:spPr>
        <p:txBody>
          <a:bodyPr/>
          <a:lstStyle/>
          <a:p>
            <a:r>
              <a:rPr lang="en-US" u="sng" dirty="0" smtClean="0">
                <a:solidFill>
                  <a:srgbClr val="C00000"/>
                </a:solidFill>
              </a:rPr>
              <a:t>The Nicolaitines </a:t>
            </a:r>
            <a:endParaRPr lang="en-US" u="sng" dirty="0">
              <a:solidFill>
                <a:srgbClr val="C00000"/>
              </a:solidFill>
            </a:endParaRPr>
          </a:p>
        </p:txBody>
      </p:sp>
      <p:sp>
        <p:nvSpPr>
          <p:cNvPr id="3" name="Content Placeholder 2"/>
          <p:cNvSpPr>
            <a:spLocks noGrp="1"/>
          </p:cNvSpPr>
          <p:nvPr>
            <p:ph sz="half" idx="1"/>
          </p:nvPr>
        </p:nvSpPr>
        <p:spPr>
          <a:xfrm>
            <a:off x="0" y="1143000"/>
            <a:ext cx="4495800" cy="5715000"/>
          </a:xfrm>
        </p:spPr>
        <p:txBody>
          <a:bodyPr>
            <a:normAutofit fontScale="77500" lnSpcReduction="20000"/>
          </a:bodyPr>
          <a:lstStyle/>
          <a:p>
            <a:r>
              <a:rPr lang="en-US" b="1" i="1" u="sng" dirty="0" smtClean="0">
                <a:solidFill>
                  <a:srgbClr val="FF0000"/>
                </a:solidFill>
              </a:rPr>
              <a:t>“But the doctrine is now largely taught that the gospel of Christ has made the law of God of none effect; that by "believing" we are released from the necessity of being doers of the word. But this is the doctrine of the Nicolaitans, which Christ so unsparingly condemned…They declare that we have only to believe on Jesus Christ, and that faith is all-sufficient: that the righteousness of Christ is to be the sinner's credentials; that this imputed righteousness fulfills the law for us, and that we are under no obligation to obey the law of God</a:t>
            </a:r>
            <a:r>
              <a:rPr lang="en-US" dirty="0" smtClean="0"/>
              <a:t>.”  Bible Echo, February 8, 1897</a:t>
            </a:r>
            <a:endParaRPr lang="en-US" dirty="0"/>
          </a:p>
        </p:txBody>
      </p:sp>
      <p:sp>
        <p:nvSpPr>
          <p:cNvPr id="4" name="Content Placeholder 3"/>
          <p:cNvSpPr>
            <a:spLocks noGrp="1"/>
          </p:cNvSpPr>
          <p:nvPr>
            <p:ph sz="half" idx="2"/>
          </p:nvPr>
        </p:nvSpPr>
        <p:spPr>
          <a:xfrm>
            <a:off x="4572000" y="0"/>
            <a:ext cx="4572000" cy="6858000"/>
          </a:xfrm>
        </p:spPr>
        <p:txBody>
          <a:bodyPr>
            <a:normAutofit fontScale="77500" lnSpcReduction="20000"/>
          </a:bodyPr>
          <a:lstStyle/>
          <a:p>
            <a:r>
              <a:rPr lang="en-US" dirty="0" smtClean="0"/>
              <a:t>To every church, a promise is given to the over comer.  To the church of Ephesus is given the promise of the tree of life.  Adam and Eve lost access to this tree by their disobedience and those who will partake of its fruit will be those, who through faith in Jesus Christ, have learned the lesson of sin and have gained victory over sin.  </a:t>
            </a:r>
          </a:p>
          <a:p>
            <a:r>
              <a:rPr lang="en-US" dirty="0" smtClean="0"/>
              <a:t>“</a:t>
            </a:r>
            <a:r>
              <a:rPr lang="en-US" dirty="0" smtClean="0">
                <a:hlinkClick r:id="rId2" tooltip="View more translations of Jude 1:24"/>
              </a:rPr>
              <a:t>Now unto him that is able to keep you from falling, and to present you faultless before the presence of his glory with exceeding joy,</a:t>
            </a:r>
            <a:r>
              <a:rPr lang="en-US" dirty="0" smtClean="0"/>
              <a:t>”  Jude 24</a:t>
            </a:r>
          </a:p>
          <a:p>
            <a:r>
              <a:rPr lang="en-US" dirty="0" smtClean="0"/>
              <a:t>“</a:t>
            </a:r>
            <a:r>
              <a:rPr lang="en-US" dirty="0" smtClean="0">
                <a:hlinkClick r:id="rId3" tooltip="View more translations of 2 Peter 1:4"/>
              </a:rPr>
              <a:t>Whereby are given unto us exceeding great and precious promises: that by these ye might be partakers of the divine nature, having escaped the corruption that is in the world through lust.</a:t>
            </a:r>
            <a:r>
              <a:rPr lang="en-US" dirty="0" smtClean="0"/>
              <a:t>”  2Peter 1:4</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002060"/>
                </a:solidFill>
              </a:rPr>
              <a:t>Smyrna 100-313 AD</a:t>
            </a:r>
            <a:endParaRPr lang="en-US" u="sng" dirty="0">
              <a:solidFill>
                <a:srgbClr val="002060"/>
              </a:solidFill>
            </a:endParaRPr>
          </a:p>
        </p:txBody>
      </p:sp>
      <p:sp>
        <p:nvSpPr>
          <p:cNvPr id="3" name="Content Placeholder 2"/>
          <p:cNvSpPr>
            <a:spLocks noGrp="1"/>
          </p:cNvSpPr>
          <p:nvPr>
            <p:ph idx="1"/>
          </p:nvPr>
        </p:nvSpPr>
        <p:spPr>
          <a:xfrm>
            <a:off x="0" y="762000"/>
            <a:ext cx="9144000" cy="6096000"/>
          </a:xfrm>
        </p:spPr>
        <p:txBody>
          <a:bodyPr>
            <a:normAutofit fontScale="92500"/>
          </a:bodyPr>
          <a:lstStyle/>
          <a:p>
            <a:r>
              <a:rPr lang="en-US" dirty="0" smtClean="0"/>
              <a:t>“</a:t>
            </a:r>
            <a:r>
              <a:rPr lang="en-US" dirty="0" smtClean="0">
                <a:hlinkClick r:id="rId2" tooltip="View more translations of Revelation 2:8"/>
              </a:rPr>
              <a:t>And unto the angel of the church in Smyrna write; These things saith the first and the last, which was dead, and is alive;</a:t>
            </a:r>
            <a:r>
              <a:rPr lang="en-US" dirty="0" smtClean="0"/>
              <a:t> </a:t>
            </a:r>
            <a:r>
              <a:rPr lang="en-US" dirty="0" smtClean="0">
                <a:hlinkClick r:id="rId3" tooltip="View more translations of Revelation 2:9"/>
              </a:rPr>
              <a:t>I know thy works, and tribulation, and poverty, (but thou art rich) and I know the blasphemy of them which say they are Jews, and are not, but are the synagogue of Satan.</a:t>
            </a:r>
            <a:r>
              <a:rPr lang="en-US" dirty="0"/>
              <a:t> </a:t>
            </a:r>
            <a:r>
              <a:rPr lang="en-US" dirty="0" smtClean="0">
                <a:hlinkClick r:id="rId4" tooltip="View more translations of Revelation 2:10"/>
              </a:rPr>
              <a:t>Fear none of those things which thou shalt suffer: behold, the devil shall cast some of you into prison, that ye may be tried; and ye shall have tribulation ten days: be thou faithful unto death, and I will give thee a crown of life.</a:t>
            </a:r>
            <a:r>
              <a:rPr lang="en-US" dirty="0" smtClean="0"/>
              <a:t> </a:t>
            </a:r>
            <a:r>
              <a:rPr lang="en-US" dirty="0" smtClean="0">
                <a:hlinkClick r:id="rId5" tooltip="View more translations of Revelation 2:11"/>
              </a:rPr>
              <a:t>He that hath an ear, let him hear what the Spirit saith unto the churches; He that overcometh shall not be hurt of the second death.</a:t>
            </a:r>
            <a:r>
              <a:rPr lang="en-US" dirty="0" smtClean="0"/>
              <a:t>”  Revelation 2:8-11</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FF0000"/>
                </a:solidFill>
              </a:rPr>
              <a:t>Persecution from Pagan Rome</a:t>
            </a:r>
            <a:endParaRPr lang="en-US" u="sng" dirty="0">
              <a:solidFill>
                <a:srgbClr val="FF0000"/>
              </a:solidFill>
            </a:endParaRPr>
          </a:p>
        </p:txBody>
      </p:sp>
      <p:sp>
        <p:nvSpPr>
          <p:cNvPr id="4" name="Content Placeholder 3"/>
          <p:cNvSpPr>
            <a:spLocks noGrp="1"/>
          </p:cNvSpPr>
          <p:nvPr>
            <p:ph sz="half" idx="2"/>
          </p:nvPr>
        </p:nvSpPr>
        <p:spPr>
          <a:xfrm>
            <a:off x="4572000" y="685800"/>
            <a:ext cx="4572000" cy="6172200"/>
          </a:xfrm>
        </p:spPr>
        <p:txBody>
          <a:bodyPr>
            <a:normAutofit fontScale="77500" lnSpcReduction="20000"/>
          </a:bodyPr>
          <a:lstStyle/>
          <a:p>
            <a:r>
              <a:rPr lang="en-US" dirty="0" smtClean="0"/>
              <a:t>During this time of Smyrna, there were many who claimed to be following Christ, but they were actually following the devil. </a:t>
            </a:r>
          </a:p>
          <a:p>
            <a:r>
              <a:rPr lang="en-US" dirty="0" smtClean="0"/>
              <a:t>“The same principle that actuated Satan in the courts of heaven to war against God is now working in the children of disobedience, and actuates them to manufacture spurious commandments that contradict the statutes of Jehovah.”  ST, 6-11-1894</a:t>
            </a:r>
          </a:p>
          <a:p>
            <a:r>
              <a:rPr lang="en-US" dirty="0" smtClean="0"/>
              <a:t>It was also a time of great persecution for the followers of Christ.  Nearly all the Roman Emperors during that time persecuted the followers of Christ.  The persecution culminated in the 10 year period of 303-313 when Diocletian started killing Christians!</a:t>
            </a:r>
            <a:endParaRPr lang="en-US"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0" y="762000"/>
            <a:ext cx="4876800" cy="6096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3619</TotalTime>
  <Words>2593</Words>
  <Application>Microsoft Office PowerPoint</Application>
  <PresentationFormat>On-screen Show (4:3)</PresentationFormat>
  <Paragraphs>59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Revelation 2</vt:lpstr>
      <vt:lpstr>Churches in John’s Day</vt:lpstr>
      <vt:lpstr>Ephesus</vt:lpstr>
      <vt:lpstr>Confirmed</vt:lpstr>
      <vt:lpstr>Ephesus  31-100 AD</vt:lpstr>
      <vt:lpstr>Left their first love</vt:lpstr>
      <vt:lpstr>The Nicolaitines </vt:lpstr>
      <vt:lpstr>Smyrna 100-313 AD</vt:lpstr>
      <vt:lpstr>Persecution from Pagan Rome</vt:lpstr>
      <vt:lpstr>10 Years of Persecution</vt:lpstr>
      <vt:lpstr>Pergamos 313-538</vt:lpstr>
      <vt:lpstr>The Donkey Spoke</vt:lpstr>
      <vt:lpstr>Compromise</vt:lpstr>
      <vt:lpstr>Pagans and Christians Unite</vt:lpstr>
      <vt:lpstr>Even the Nicolaitines Come in!</vt:lpstr>
      <vt:lpstr>Thyatira- 538-1517</vt:lpstr>
      <vt:lpstr>Jezebel</vt:lpstr>
      <vt:lpstr>Papacy</vt:lpstr>
      <vt:lpstr>The Faithful-John Wycliffe</vt:lpstr>
      <vt:lpstr>Summary of Revelation 2</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2</dc:title>
  <dc:creator>Dad</dc:creator>
  <cp:lastModifiedBy>Dad</cp:lastModifiedBy>
  <cp:revision>10</cp:revision>
  <dcterms:created xsi:type="dcterms:W3CDTF">2010-07-22T13:58:31Z</dcterms:created>
  <dcterms:modified xsi:type="dcterms:W3CDTF">2013-08-30T16:34:35Z</dcterms:modified>
</cp:coreProperties>
</file>