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81A5D6-6686-764F-B2CE-5B485322F6E7}"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105212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1A5D6-6686-764F-B2CE-5B485322F6E7}"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2167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1A5D6-6686-764F-B2CE-5B485322F6E7}"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328341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1A5D6-6686-764F-B2CE-5B485322F6E7}"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95185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1A5D6-6686-764F-B2CE-5B485322F6E7}"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300905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1A5D6-6686-764F-B2CE-5B485322F6E7}"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237160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1A5D6-6686-764F-B2CE-5B485322F6E7}" type="datetimeFigureOut">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39092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81A5D6-6686-764F-B2CE-5B485322F6E7}" type="datetimeFigureOut">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303042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1A5D6-6686-764F-B2CE-5B485322F6E7}" type="datetimeFigureOut">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418545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1A5D6-6686-764F-B2CE-5B485322F6E7}"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386555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1A5D6-6686-764F-B2CE-5B485322F6E7}"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486F-DD09-B04A-B14C-D18DA81CC61C}" type="slidenum">
              <a:rPr lang="en-US" smtClean="0"/>
              <a:t>‹#›</a:t>
            </a:fld>
            <a:endParaRPr lang="en-US"/>
          </a:p>
        </p:txBody>
      </p:sp>
    </p:spTree>
    <p:extLst>
      <p:ext uri="{BB962C8B-B14F-4D97-AF65-F5344CB8AC3E}">
        <p14:creationId xmlns:p14="http://schemas.microsoft.com/office/powerpoint/2010/main" val="184301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1A5D6-6686-764F-B2CE-5B485322F6E7}" type="datetimeFigureOut">
              <a:rPr lang="en-US" smtClean="0"/>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0486F-DD09-B04A-B14C-D18DA81CC61C}" type="slidenum">
              <a:rPr lang="en-US" smtClean="0"/>
              <a:t>‹#›</a:t>
            </a:fld>
            <a:endParaRPr lang="en-US"/>
          </a:p>
        </p:txBody>
      </p:sp>
    </p:spTree>
    <p:extLst>
      <p:ext uri="{BB962C8B-B14F-4D97-AF65-F5344CB8AC3E}">
        <p14:creationId xmlns:p14="http://schemas.microsoft.com/office/powerpoint/2010/main" val="270970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3905"/>
            <a:ext cx="9144000" cy="2146546"/>
          </a:xfrm>
        </p:spPr>
        <p:txBody>
          <a:bodyPr/>
          <a:lstStyle/>
          <a:p>
            <a:r>
              <a:rPr lang="en-US" b="1" i="1" u="sng" dirty="0" smtClean="0">
                <a:solidFill>
                  <a:srgbClr val="FF0000"/>
                </a:solidFill>
              </a:rPr>
              <a:t>Touching the Lord’s Anointed</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643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2154"/>
          </a:xfrm>
        </p:spPr>
        <p:txBody>
          <a:bodyPr/>
          <a:lstStyle/>
          <a:p>
            <a:r>
              <a:rPr lang="en-US" b="1" i="1" u="sng" dirty="0" smtClean="0">
                <a:solidFill>
                  <a:srgbClr val="FF0000"/>
                </a:solidFill>
              </a:rPr>
              <a:t>Rebukes the Lord’s Anointed!</a:t>
            </a:r>
            <a:endParaRPr lang="en-US" b="1" i="1" u="sng" dirty="0">
              <a:solidFill>
                <a:srgbClr val="FF0000"/>
              </a:solidFill>
            </a:endParaRPr>
          </a:p>
        </p:txBody>
      </p:sp>
      <p:sp>
        <p:nvSpPr>
          <p:cNvPr id="3" name="Content Placeholder 2"/>
          <p:cNvSpPr>
            <a:spLocks noGrp="1"/>
          </p:cNvSpPr>
          <p:nvPr>
            <p:ph idx="1"/>
          </p:nvPr>
        </p:nvSpPr>
        <p:spPr>
          <a:xfrm>
            <a:off x="0" y="668462"/>
            <a:ext cx="9144000" cy="6189538"/>
          </a:xfrm>
        </p:spPr>
        <p:txBody>
          <a:bodyPr>
            <a:normAutofit fontScale="85000" lnSpcReduction="10000"/>
          </a:bodyPr>
          <a:lstStyle/>
          <a:p>
            <a:r>
              <a:rPr lang="en-US" dirty="0" smtClean="0"/>
              <a:t>“It </a:t>
            </a:r>
            <a:r>
              <a:rPr lang="en-US" dirty="0"/>
              <a:t>is natural for the wrongdoer to hold the messengers of God responsible for the calamities that come as the sure result of a departure from the way of righteousness. Those </a:t>
            </a:r>
            <a:r>
              <a:rPr lang="en-US" dirty="0" smtClean="0"/>
              <a:t>who </a:t>
            </a:r>
            <a:r>
              <a:rPr lang="en-US" dirty="0"/>
              <a:t>place themselves in Satan's power are unable to see things as God sees them. When the mirror of truth is held up before them, they become indignant at the thought of receiving reproof. Blinded by sin, they refuse to repent; they feel that God's servants have turned against them and are worthy of severest censure. Standing in conscious innocence before Ahab, Elijah makes no attempt to excuse himself or to flatter the king. Nor does he seek to evade the king's wrath by the good news that the drought is almost over. He has no apology to offer. Indignant, and jealous for the honor of God, he casts back the imputation of Ahab, fearlessly declaring to the king that it is </a:t>
            </a:r>
            <a:r>
              <a:rPr lang="en-US" i="1" dirty="0"/>
              <a:t>his </a:t>
            </a:r>
            <a:r>
              <a:rPr lang="en-US" dirty="0"/>
              <a:t>sins, and the sins of </a:t>
            </a:r>
            <a:r>
              <a:rPr lang="en-US" i="1" dirty="0"/>
              <a:t>his </a:t>
            </a:r>
            <a:r>
              <a:rPr lang="en-US" dirty="0"/>
              <a:t>fathers, that have brought upon Israel this terrible calamity</a:t>
            </a:r>
            <a:r>
              <a:rPr lang="en-US" dirty="0" smtClean="0"/>
              <a:t>.”  PK, pgs. 139, 140</a:t>
            </a:r>
            <a:endParaRPr lang="en-US" dirty="0"/>
          </a:p>
          <a:p>
            <a:endParaRPr lang="en-US" dirty="0"/>
          </a:p>
        </p:txBody>
      </p:sp>
    </p:spTree>
    <p:extLst>
      <p:ext uri="{BB962C8B-B14F-4D97-AF65-F5344CB8AC3E}">
        <p14:creationId xmlns:p14="http://schemas.microsoft.com/office/powerpoint/2010/main" val="256034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2558"/>
          </a:xfrm>
        </p:spPr>
        <p:txBody>
          <a:bodyPr/>
          <a:lstStyle/>
          <a:p>
            <a:r>
              <a:rPr lang="en-US" b="1" i="1" u="sng" dirty="0" smtClean="0">
                <a:solidFill>
                  <a:srgbClr val="0000FF"/>
                </a:solidFill>
              </a:rPr>
              <a:t>Were Nathan and Elijah Wrong?</a:t>
            </a:r>
            <a:endParaRPr lang="en-US" b="1" i="1" u="sng" dirty="0">
              <a:solidFill>
                <a:srgbClr val="0000FF"/>
              </a:solidFill>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t="323" b="323"/>
          <a:stretch>
            <a:fillRect/>
          </a:stretch>
        </p:blipFill>
        <p:spPr>
          <a:xfrm>
            <a:off x="0" y="768732"/>
            <a:ext cx="4945864" cy="6089268"/>
          </a:xfrm>
        </p:spPr>
      </p:pic>
      <p:sp>
        <p:nvSpPr>
          <p:cNvPr id="4" name="Content Placeholder 3"/>
          <p:cNvSpPr>
            <a:spLocks noGrp="1"/>
          </p:cNvSpPr>
          <p:nvPr>
            <p:ph sz="half" idx="2"/>
          </p:nvPr>
        </p:nvSpPr>
        <p:spPr>
          <a:xfrm>
            <a:off x="4648200" y="768731"/>
            <a:ext cx="4495800" cy="6089269"/>
          </a:xfrm>
        </p:spPr>
        <p:txBody>
          <a:bodyPr>
            <a:normAutofit/>
          </a:bodyPr>
          <a:lstStyle/>
          <a:p>
            <a:r>
              <a:rPr lang="en-US" dirty="0" smtClean="0"/>
              <a:t>Were these two men wrong for rebuking the wicked and evil teachings/deeds of these apostate leaders?  The Lord’s anointed were dead in the wrong and they, along with those who were being led astray by them, needed a warning blast and the Lord’s anointed were rebuked!</a:t>
            </a:r>
            <a:endParaRPr lang="en-US" dirty="0"/>
          </a:p>
        </p:txBody>
      </p:sp>
    </p:spTree>
    <p:extLst>
      <p:ext uri="{BB962C8B-B14F-4D97-AF65-F5344CB8AC3E}">
        <p14:creationId xmlns:p14="http://schemas.microsoft.com/office/powerpoint/2010/main" val="230424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2558"/>
          </a:xfrm>
        </p:spPr>
        <p:txBody>
          <a:bodyPr/>
          <a:lstStyle/>
          <a:p>
            <a:r>
              <a:rPr lang="en-US" b="1" i="1" u="sng" dirty="0" smtClean="0">
                <a:solidFill>
                  <a:srgbClr val="0000FF"/>
                </a:solidFill>
              </a:rPr>
              <a:t>Yeah, but I follow Jesus…..</a:t>
            </a:r>
            <a:endParaRPr lang="en-US" b="1" i="1" u="sng" dirty="0">
              <a:solidFill>
                <a:srgbClr val="0000FF"/>
              </a:solidFill>
            </a:endParaRPr>
          </a:p>
        </p:txBody>
      </p:sp>
      <p:sp>
        <p:nvSpPr>
          <p:cNvPr id="3" name="Content Placeholder 2"/>
          <p:cNvSpPr>
            <a:spLocks noGrp="1"/>
          </p:cNvSpPr>
          <p:nvPr>
            <p:ph sz="half" idx="1"/>
          </p:nvPr>
        </p:nvSpPr>
        <p:spPr>
          <a:xfrm>
            <a:off x="0" y="802154"/>
            <a:ext cx="4648200" cy="6055846"/>
          </a:xfrm>
        </p:spPr>
        <p:txBody>
          <a:bodyPr>
            <a:normAutofit/>
          </a:bodyPr>
          <a:lstStyle/>
          <a:p>
            <a:r>
              <a:rPr lang="en-US" sz="3600" dirty="0" smtClean="0"/>
              <a:t>How did Jesus, the most loving, kind, and gracious man who ever lived deal with the Lord’s anointed?  How did He speak to the leaders of His day who were leading the people astray by false teachings?</a:t>
            </a:r>
            <a:endParaRPr lang="en-US" sz="36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9766" r="19766"/>
          <a:stretch>
            <a:fillRect/>
          </a:stretch>
        </p:blipFill>
        <p:spPr>
          <a:xfrm>
            <a:off x="4648200" y="802154"/>
            <a:ext cx="4495800" cy="6055846"/>
          </a:xfrm>
        </p:spPr>
      </p:pic>
    </p:spTree>
    <p:extLst>
      <p:ext uri="{BB962C8B-B14F-4D97-AF65-F5344CB8AC3E}">
        <p14:creationId xmlns:p14="http://schemas.microsoft.com/office/powerpoint/2010/main" val="3269339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443"/>
          </a:xfrm>
        </p:spPr>
        <p:txBody>
          <a:bodyPr/>
          <a:lstStyle/>
          <a:p>
            <a:r>
              <a:rPr lang="en-US" b="1" i="1" u="sng" dirty="0" smtClean="0">
                <a:solidFill>
                  <a:srgbClr val="FF0000"/>
                </a:solidFill>
              </a:rPr>
              <a:t>Hypocrites!!</a:t>
            </a:r>
            <a:endParaRPr lang="en-US" b="1" i="1" u="sng" dirty="0">
              <a:solidFill>
                <a:srgbClr val="FF0000"/>
              </a:solidFill>
            </a:endParaRPr>
          </a:p>
        </p:txBody>
      </p:sp>
      <p:sp>
        <p:nvSpPr>
          <p:cNvPr id="3" name="Content Placeholder 2"/>
          <p:cNvSpPr>
            <a:spLocks noGrp="1"/>
          </p:cNvSpPr>
          <p:nvPr>
            <p:ph idx="1"/>
          </p:nvPr>
        </p:nvSpPr>
        <p:spPr>
          <a:xfrm>
            <a:off x="0" y="651750"/>
            <a:ext cx="9144000" cy="6206250"/>
          </a:xfrm>
        </p:spPr>
        <p:txBody>
          <a:bodyPr>
            <a:normAutofit/>
          </a:bodyPr>
          <a:lstStyle/>
          <a:p>
            <a:r>
              <a:rPr lang="en-US" dirty="0" smtClean="0"/>
              <a:t>“Woe </a:t>
            </a:r>
            <a:r>
              <a:rPr lang="en-US" dirty="0"/>
              <a:t>unto you, scribes and Pharisees, hypocrites! for ye make clean the outside of the cup and of the platter, but within they are full of extortion and excess</a:t>
            </a:r>
            <a:r>
              <a:rPr lang="en-US" dirty="0" smtClean="0"/>
              <a:t>.  </a:t>
            </a:r>
            <a:r>
              <a:rPr lang="en-US" i="1" dirty="0"/>
              <a:t>Thou</a:t>
            </a:r>
            <a:r>
              <a:rPr lang="en-US" dirty="0"/>
              <a:t> blind Pharisee, cleanse first that </a:t>
            </a:r>
            <a:r>
              <a:rPr lang="en-US" i="1" dirty="0"/>
              <a:t>which is</a:t>
            </a:r>
            <a:r>
              <a:rPr lang="en-US" dirty="0"/>
              <a:t> within the cup and platter, that the outside of them may be clean also</a:t>
            </a:r>
            <a:r>
              <a:rPr lang="en-US" dirty="0" smtClean="0"/>
              <a:t>.  </a:t>
            </a:r>
            <a:r>
              <a:rPr lang="en-US" dirty="0"/>
              <a:t>Woe unto you, scribes and Pharisees, hypocrites! for ye are like unto whited sepulchres, which indeed appear beautiful outward, but are within full of dead </a:t>
            </a:r>
            <a:r>
              <a:rPr lang="en-US" i="1" dirty="0"/>
              <a:t>men's</a:t>
            </a:r>
            <a:r>
              <a:rPr lang="en-US" dirty="0"/>
              <a:t> bones, and of all uncleanness</a:t>
            </a:r>
            <a:r>
              <a:rPr lang="en-US" dirty="0" smtClean="0"/>
              <a:t>.  </a:t>
            </a:r>
            <a:r>
              <a:rPr lang="en-US" dirty="0"/>
              <a:t>Even so ye also outwardly appear righteous unto men, but within ye are full of hypocrisy and iniquity</a:t>
            </a:r>
            <a:r>
              <a:rPr lang="en-US" dirty="0" smtClean="0"/>
              <a:t>.”  Matthew 23:25-28</a:t>
            </a:r>
            <a:endParaRPr lang="en-US" dirty="0"/>
          </a:p>
          <a:p>
            <a:endParaRPr lang="en-US" dirty="0"/>
          </a:p>
        </p:txBody>
      </p:sp>
    </p:spTree>
    <p:extLst>
      <p:ext uri="{BB962C8B-B14F-4D97-AF65-F5344CB8AC3E}">
        <p14:creationId xmlns:p14="http://schemas.microsoft.com/office/powerpoint/2010/main" val="251940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5577"/>
          </a:xfrm>
        </p:spPr>
        <p:txBody>
          <a:bodyPr/>
          <a:lstStyle/>
          <a:p>
            <a:r>
              <a:rPr lang="en-US" b="1" i="1" u="sng" dirty="0" smtClean="0">
                <a:solidFill>
                  <a:srgbClr val="FF0000"/>
                </a:solidFill>
              </a:rPr>
              <a:t>It Got Better!</a:t>
            </a:r>
            <a:endParaRPr lang="en-US" b="1" i="1" u="sng" dirty="0">
              <a:solidFill>
                <a:srgbClr val="FF0000"/>
              </a:solidFill>
            </a:endParaRPr>
          </a:p>
        </p:txBody>
      </p:sp>
      <p:sp>
        <p:nvSpPr>
          <p:cNvPr id="3" name="Content Placeholder 2"/>
          <p:cNvSpPr>
            <a:spLocks noGrp="1"/>
          </p:cNvSpPr>
          <p:nvPr>
            <p:ph idx="1"/>
          </p:nvPr>
        </p:nvSpPr>
        <p:spPr>
          <a:xfrm>
            <a:off x="0" y="651750"/>
            <a:ext cx="9144000" cy="6206250"/>
          </a:xfrm>
        </p:spPr>
        <p:txBody>
          <a:bodyPr>
            <a:normAutofit fontScale="92500" lnSpcReduction="10000"/>
          </a:bodyPr>
          <a:lstStyle/>
          <a:p>
            <a:r>
              <a:rPr lang="en-US" dirty="0" smtClean="0"/>
              <a:t>“</a:t>
            </a:r>
            <a:r>
              <a:rPr lang="en-US" dirty="0"/>
              <a:t>Jesus said unto them, If God were your Father, ye would love me: for I proceeded forth and came from God; neither came I of myself, but he sent me</a:t>
            </a:r>
            <a:r>
              <a:rPr lang="en-US" dirty="0" smtClean="0"/>
              <a:t>. Why </a:t>
            </a:r>
            <a:r>
              <a:rPr lang="en-US" dirty="0"/>
              <a:t>do ye not understand my speech? </a:t>
            </a:r>
            <a:r>
              <a:rPr lang="en-US" i="1" dirty="0"/>
              <a:t>even</a:t>
            </a:r>
            <a:r>
              <a:rPr lang="en-US" dirty="0"/>
              <a:t> because ye cannot hear my word</a:t>
            </a:r>
            <a:r>
              <a:rPr lang="en-US" dirty="0" smtClean="0"/>
              <a:t>.  </a:t>
            </a:r>
            <a:r>
              <a:rPr lang="en-US" b="1" i="1" u="sng" dirty="0"/>
              <a:t>Ye are of your father the devil, and the lusts of your father ye will do. He was a murderer from the beginning, and abode not in the truth, because there is no truth in him. When he speaketh a lie, he speaketh of his own: for he is a liar, and the father of it</a:t>
            </a:r>
            <a:r>
              <a:rPr lang="en-US" b="1" i="1" u="sng" dirty="0" smtClean="0"/>
              <a:t>.  </a:t>
            </a:r>
            <a:r>
              <a:rPr lang="en-US" dirty="0"/>
              <a:t>And because I tell </a:t>
            </a:r>
            <a:r>
              <a:rPr lang="en-US" i="1" dirty="0"/>
              <a:t>you</a:t>
            </a:r>
            <a:r>
              <a:rPr lang="en-US" dirty="0"/>
              <a:t> the truth, ye believe me not</a:t>
            </a:r>
            <a:r>
              <a:rPr lang="en-US" dirty="0" smtClean="0"/>
              <a:t>.  </a:t>
            </a:r>
            <a:r>
              <a:rPr lang="en-US" dirty="0"/>
              <a:t>Which of you convinceth me of sin? And if I say the truth, why do ye not believe me</a:t>
            </a:r>
            <a:r>
              <a:rPr lang="en-US" dirty="0" smtClean="0"/>
              <a:t>?  </a:t>
            </a:r>
            <a:r>
              <a:rPr lang="en-US" dirty="0"/>
              <a:t>He that is of God heareth God's words: ye therefore hear </a:t>
            </a:r>
            <a:r>
              <a:rPr lang="en-US" i="1" dirty="0"/>
              <a:t>them</a:t>
            </a:r>
            <a:r>
              <a:rPr lang="en-US" dirty="0"/>
              <a:t> not, because ye are not of God</a:t>
            </a:r>
            <a:r>
              <a:rPr lang="en-US" dirty="0" smtClean="0"/>
              <a:t>.”  John 8:42-47</a:t>
            </a:r>
            <a:endParaRPr lang="en-US" dirty="0"/>
          </a:p>
          <a:p>
            <a:endParaRPr lang="en-US" dirty="0"/>
          </a:p>
        </p:txBody>
      </p:sp>
    </p:spTree>
    <p:extLst>
      <p:ext uri="{BB962C8B-B14F-4D97-AF65-F5344CB8AC3E}">
        <p14:creationId xmlns:p14="http://schemas.microsoft.com/office/powerpoint/2010/main" val="7135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33692"/>
          </a:xfrm>
        </p:spPr>
        <p:txBody>
          <a:bodyPr>
            <a:normAutofit fontScale="90000"/>
          </a:bodyPr>
          <a:lstStyle/>
          <a:p>
            <a:endParaRPr lang="en-US" dirty="0"/>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13806" r="13806"/>
          <a:stretch>
            <a:fillRect/>
          </a:stretch>
        </p:blipFill>
        <p:spPr>
          <a:xfrm>
            <a:off x="0" y="0"/>
            <a:ext cx="4648200" cy="6858000"/>
          </a:xfrm>
        </p:spPr>
      </p:pic>
      <p:sp>
        <p:nvSpPr>
          <p:cNvPr id="4" name="Content Placeholder 3"/>
          <p:cNvSpPr>
            <a:spLocks noGrp="1"/>
          </p:cNvSpPr>
          <p:nvPr>
            <p:ph sz="half" idx="2"/>
          </p:nvPr>
        </p:nvSpPr>
        <p:spPr>
          <a:xfrm>
            <a:off x="4648200" y="133694"/>
            <a:ext cx="4495800" cy="6724306"/>
          </a:xfrm>
        </p:spPr>
        <p:txBody>
          <a:bodyPr>
            <a:noAutofit/>
          </a:bodyPr>
          <a:lstStyle/>
          <a:p>
            <a:r>
              <a:rPr lang="en-US" sz="3600" dirty="0" smtClean="0"/>
              <a:t>Jesus let them have it.  The Lord’s Anointed let the ‘lord’s anointed have it’.  He told the leaders they were of the devil, leading people astray, and would suffer the wrath of God!  He told them they were devilish hypocrites!!! </a:t>
            </a:r>
            <a:endParaRPr lang="en-US" sz="3600" dirty="0"/>
          </a:p>
        </p:txBody>
      </p:sp>
    </p:spTree>
    <p:extLst>
      <p:ext uri="{BB962C8B-B14F-4D97-AF65-F5344CB8AC3E}">
        <p14:creationId xmlns:p14="http://schemas.microsoft.com/office/powerpoint/2010/main" val="2226806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lnSpcReduction="10000"/>
          </a:bodyPr>
          <a:lstStyle/>
          <a:p>
            <a:r>
              <a:rPr lang="en-US" dirty="0" smtClean="0"/>
              <a:t>“Christ's </a:t>
            </a:r>
            <a:r>
              <a:rPr lang="en-US" dirty="0"/>
              <a:t>indignation was directed against the hypocrisy, the gross sins, by which men were destroying their own souls, deceiving the people and dishonoring God. In the specious deceptive reasoning of the priests and rulers He discerned the working of satanic agencies. Keen and searching had been His denunciation of sin; but He spoke no words of retaliation. He had a holy wrath against the prince of darkness</a:t>
            </a:r>
            <a:r>
              <a:rPr lang="en-US" dirty="0" smtClean="0"/>
              <a:t>;”  DA, pg. 619</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8416" r="8416"/>
          <a:stretch>
            <a:fillRect/>
          </a:stretch>
        </p:blipFill>
        <p:spPr>
          <a:xfrm>
            <a:off x="4648200" y="0"/>
            <a:ext cx="4495800" cy="6858000"/>
          </a:xfrm>
        </p:spPr>
      </p:pic>
    </p:spTree>
    <p:extLst>
      <p:ext uri="{BB962C8B-B14F-4D97-AF65-F5344CB8AC3E}">
        <p14:creationId xmlns:p14="http://schemas.microsoft.com/office/powerpoint/2010/main" val="331240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solidFill>
                  <a:srgbClr val="000090"/>
                </a:solidFill>
              </a:rPr>
              <a:t>How About John the Baptist?</a:t>
            </a:r>
            <a:endParaRPr lang="en-US" b="1" i="1" u="sng" dirty="0">
              <a:solidFill>
                <a:srgbClr val="000090"/>
              </a:solidFill>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t="2267" b="2267"/>
          <a:stretch>
            <a:fillRect/>
          </a:stretch>
        </p:blipFill>
        <p:spPr>
          <a:xfrm>
            <a:off x="0" y="735308"/>
            <a:ext cx="4648200" cy="6122692"/>
          </a:xfrm>
        </p:spPr>
      </p:pic>
      <p:sp>
        <p:nvSpPr>
          <p:cNvPr id="4" name="Content Placeholder 3"/>
          <p:cNvSpPr>
            <a:spLocks noGrp="1"/>
          </p:cNvSpPr>
          <p:nvPr>
            <p:ph sz="half" idx="2"/>
          </p:nvPr>
        </p:nvSpPr>
        <p:spPr>
          <a:xfrm>
            <a:off x="4648200" y="735308"/>
            <a:ext cx="4495800" cy="6122692"/>
          </a:xfrm>
        </p:spPr>
        <p:txBody>
          <a:bodyPr>
            <a:normAutofit fontScale="92500" lnSpcReduction="10000"/>
          </a:bodyPr>
          <a:lstStyle/>
          <a:p>
            <a:pPr marL="0" indent="0">
              <a:buNone/>
            </a:pPr>
            <a:r>
              <a:rPr lang="en-US" dirty="0" smtClean="0"/>
              <a:t>“ </a:t>
            </a:r>
            <a:r>
              <a:rPr lang="en-US" dirty="0"/>
              <a:t>And were baptized of him in Jordan, confessing their sins</a:t>
            </a:r>
            <a:r>
              <a:rPr lang="en-US" dirty="0" smtClean="0"/>
              <a:t>.  </a:t>
            </a:r>
            <a:r>
              <a:rPr lang="en-US" dirty="0"/>
              <a:t>But when he saw many of the Pharisees and Sadducees come to his baptism, he said unto them, O generation of vipers, who hath warned you to flee from the wrath to come</a:t>
            </a:r>
            <a:r>
              <a:rPr lang="en-US" dirty="0" smtClean="0"/>
              <a:t>? Bring </a:t>
            </a:r>
            <a:r>
              <a:rPr lang="en-US" dirty="0"/>
              <a:t>forth therefore fruits meet for </a:t>
            </a:r>
            <a:r>
              <a:rPr lang="en-US" dirty="0" smtClean="0"/>
              <a:t>repentance: And </a:t>
            </a:r>
            <a:r>
              <a:rPr lang="en-US" dirty="0"/>
              <a:t>think not to say within yourselves, We have Abraham to </a:t>
            </a:r>
            <a:r>
              <a:rPr lang="en-US" i="1" dirty="0"/>
              <a:t>our</a:t>
            </a:r>
            <a:r>
              <a:rPr lang="en-US" dirty="0"/>
              <a:t> father: for I say unto you, that God is able of these stones to raise up children unto Abraham</a:t>
            </a:r>
            <a:r>
              <a:rPr lang="en-US" dirty="0" smtClean="0"/>
              <a:t>.”  Matthew 3:6-9</a:t>
            </a:r>
            <a:endParaRPr lang="en-US" dirty="0"/>
          </a:p>
        </p:txBody>
      </p:sp>
    </p:spTree>
    <p:extLst>
      <p:ext uri="{BB962C8B-B14F-4D97-AF65-F5344CB8AC3E}">
        <p14:creationId xmlns:p14="http://schemas.microsoft.com/office/powerpoint/2010/main" val="2649629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50404"/>
          </a:xfrm>
        </p:spPr>
        <p:txBody>
          <a:bodyPr>
            <a:normAutofit fontScale="90000"/>
          </a:bodyPr>
          <a:lstStyle/>
          <a:p>
            <a:endParaRPr lang="en-US" dirty="0"/>
          </a:p>
        </p:txBody>
      </p:sp>
      <p:sp>
        <p:nvSpPr>
          <p:cNvPr id="3" name="Content Placeholder 2"/>
          <p:cNvSpPr>
            <a:spLocks noGrp="1"/>
          </p:cNvSpPr>
          <p:nvPr>
            <p:ph sz="half" idx="1"/>
          </p:nvPr>
        </p:nvSpPr>
        <p:spPr>
          <a:xfrm>
            <a:off x="0" y="334231"/>
            <a:ext cx="4495800" cy="6523769"/>
          </a:xfrm>
        </p:spPr>
        <p:txBody>
          <a:bodyPr>
            <a:normAutofit/>
          </a:bodyPr>
          <a:lstStyle/>
          <a:p>
            <a:r>
              <a:rPr lang="en-US" dirty="0" smtClean="0"/>
              <a:t>If speaking out against apostate leaders and calling sin by its right name was touching the Lord’s anointed, then John the Baptist was guilty.  How ridiculous!!</a:t>
            </a:r>
          </a:p>
          <a:p>
            <a:r>
              <a:rPr lang="en-US" dirty="0" smtClean="0"/>
              <a:t>John, Jesus, Elijah, and Nathan loved people too much to allow them to remain in their sins and not warn them; especially the leaders!!</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20952" r="20952"/>
          <a:stretch>
            <a:fillRect/>
          </a:stretch>
        </p:blipFill>
        <p:spPr>
          <a:xfrm>
            <a:off x="4495800" y="0"/>
            <a:ext cx="4648200" cy="6858000"/>
          </a:xfrm>
        </p:spPr>
      </p:pic>
    </p:spTree>
    <p:extLst>
      <p:ext uri="{BB962C8B-B14F-4D97-AF65-F5344CB8AC3E}">
        <p14:creationId xmlns:p14="http://schemas.microsoft.com/office/powerpoint/2010/main" val="104395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5846"/>
          </a:xfrm>
        </p:spPr>
        <p:txBody>
          <a:bodyPr/>
          <a:lstStyle/>
          <a:p>
            <a:r>
              <a:rPr lang="en-US" b="1" i="1" u="sng" dirty="0" smtClean="0">
                <a:solidFill>
                  <a:srgbClr val="000090"/>
                </a:solidFill>
              </a:rPr>
              <a:t>What About Us?</a:t>
            </a:r>
            <a:endParaRPr lang="en-US" b="1" i="1" u="sng" dirty="0">
              <a:solidFill>
                <a:srgbClr val="000090"/>
              </a:solidFill>
            </a:endParaRPr>
          </a:p>
        </p:txBody>
      </p:sp>
      <p:sp>
        <p:nvSpPr>
          <p:cNvPr id="3" name="Content Placeholder 2"/>
          <p:cNvSpPr>
            <a:spLocks noGrp="1"/>
          </p:cNvSpPr>
          <p:nvPr>
            <p:ph idx="1"/>
          </p:nvPr>
        </p:nvSpPr>
        <p:spPr>
          <a:xfrm>
            <a:off x="0" y="785443"/>
            <a:ext cx="9144000" cy="6072557"/>
          </a:xfrm>
        </p:spPr>
        <p:txBody>
          <a:bodyPr>
            <a:normAutofit fontScale="85000" lnSpcReduction="20000"/>
          </a:bodyPr>
          <a:lstStyle/>
          <a:p>
            <a:r>
              <a:rPr lang="en-US" dirty="0" smtClean="0"/>
              <a:t>“The </a:t>
            </a:r>
            <a:r>
              <a:rPr lang="en-US" dirty="0"/>
              <a:t>forerunner of Christ's first advent was a very plain-spoken man. He rebuked sin, and called things by their right names. He laid the ax at the root of the tree. He thus addressed one class of professed converts who came to be baptized of him in Jordan: "O generation of vipers, who hath warned you to flee from the wrath to come? Bring forth therefore fruits meet for repentance. . . . And now also the ax is laid unto the root of the trees: therefore every tree which </a:t>
            </a:r>
            <a:r>
              <a:rPr lang="en-US" dirty="0" err="1"/>
              <a:t>bringeth</a:t>
            </a:r>
            <a:r>
              <a:rPr lang="en-US" dirty="0"/>
              <a:t> not forth good fruit is hewn down, and cast into the fire." </a:t>
            </a:r>
          </a:p>
          <a:p>
            <a:r>
              <a:rPr lang="en-US" dirty="0"/>
              <a:t>In this fearful time, just before Christ is to come the second time</a:t>
            </a:r>
            <a:r>
              <a:rPr lang="en-US" b="1" i="1" u="sng" dirty="0"/>
              <a:t>, God's faithful preachers will have to bear a still more pointed testimony than was borne by John the Baptist. </a:t>
            </a:r>
            <a:r>
              <a:rPr lang="en-US" dirty="0"/>
              <a:t>A responsible, important work is before them; and those who speak smooth things, God will not acknowledge as His shepherds. A fearful woe is upon them</a:t>
            </a:r>
            <a:r>
              <a:rPr lang="en-US" dirty="0" smtClean="0"/>
              <a:t>.”  Volume 1 Testimonies, pg. 321 </a:t>
            </a:r>
            <a:endParaRPr lang="en-US" dirty="0"/>
          </a:p>
          <a:p>
            <a:endParaRPr lang="en-US" dirty="0"/>
          </a:p>
        </p:txBody>
      </p:sp>
    </p:spTree>
    <p:extLst>
      <p:ext uri="{BB962C8B-B14F-4D97-AF65-F5344CB8AC3E}">
        <p14:creationId xmlns:p14="http://schemas.microsoft.com/office/powerpoint/2010/main" val="512011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274638"/>
          </a:xfrm>
        </p:spPr>
        <p:txBody>
          <a:bodyPr>
            <a:normAutofit fontScale="90000"/>
          </a:bodyPr>
          <a:lstStyle/>
          <a:p>
            <a:endParaRPr lang="en-US" dirty="0"/>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19910" r="19910"/>
          <a:stretch>
            <a:fillRect/>
          </a:stretch>
        </p:blipFill>
        <p:spPr>
          <a:xfrm>
            <a:off x="0" y="0"/>
            <a:ext cx="4648200" cy="6858000"/>
          </a:xfrm>
        </p:spPr>
      </p:pic>
      <p:sp>
        <p:nvSpPr>
          <p:cNvPr id="4" name="Content Placeholder 3"/>
          <p:cNvSpPr>
            <a:spLocks noGrp="1"/>
          </p:cNvSpPr>
          <p:nvPr>
            <p:ph sz="half" idx="2"/>
          </p:nvPr>
        </p:nvSpPr>
        <p:spPr>
          <a:xfrm>
            <a:off x="4648200" y="274639"/>
            <a:ext cx="4495800" cy="6583361"/>
          </a:xfrm>
        </p:spPr>
        <p:txBody>
          <a:bodyPr>
            <a:normAutofit/>
          </a:bodyPr>
          <a:lstStyle/>
          <a:p>
            <a:r>
              <a:rPr lang="en-US" sz="3200" dirty="0" smtClean="0"/>
              <a:t>David’s golden opportunity had come.  Saul, his enemy, was in his grasp.  David’s men encouraged him to take Saul’s head off.  He deserved it, even anyone does!  What would David do?  His time had arrived!</a:t>
            </a:r>
            <a:endParaRPr lang="en-US" sz="3200" dirty="0"/>
          </a:p>
        </p:txBody>
      </p:sp>
    </p:spTree>
    <p:extLst>
      <p:ext uri="{BB962C8B-B14F-4D97-AF65-F5344CB8AC3E}">
        <p14:creationId xmlns:p14="http://schemas.microsoft.com/office/powerpoint/2010/main" val="1377467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dex.jpg"/>
          <p:cNvPicPr>
            <a:picLocks noGrp="1" noChangeAspect="1"/>
          </p:cNvPicPr>
          <p:nvPr>
            <p:ph idx="1"/>
          </p:nvPr>
        </p:nvPicPr>
        <p:blipFill>
          <a:blip r:embed="rId2">
            <a:extLst>
              <a:ext uri="{28A0092B-C50C-407E-A947-70E740481C1C}">
                <a14:useLocalDpi xmlns:a14="http://schemas.microsoft.com/office/drawing/2010/main" val="0"/>
              </a:ext>
            </a:extLst>
          </a:blip>
          <a:srcRect t="8678" b="8678"/>
          <a:stretch>
            <a:fillRect/>
          </a:stretch>
        </p:blipFill>
        <p:spPr>
          <a:xfrm>
            <a:off x="0" y="0"/>
            <a:ext cx="9144000" cy="6858000"/>
          </a:xfrm>
        </p:spPr>
      </p:pic>
    </p:spTree>
    <p:extLst>
      <p:ext uri="{BB962C8B-B14F-4D97-AF65-F5344CB8AC3E}">
        <p14:creationId xmlns:p14="http://schemas.microsoft.com/office/powerpoint/2010/main" val="357395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5846"/>
          </a:xfrm>
        </p:spPr>
        <p:txBody>
          <a:bodyPr/>
          <a:lstStyle/>
          <a:p>
            <a:r>
              <a:rPr lang="en-US" b="1" i="1" u="sng" dirty="0" smtClean="0">
                <a:solidFill>
                  <a:srgbClr val="FF0000"/>
                </a:solidFill>
              </a:rPr>
              <a:t>The Decision </a:t>
            </a:r>
            <a:endParaRPr lang="en-US" b="1" i="1" u="sng" dirty="0">
              <a:solidFill>
                <a:srgbClr val="FF0000"/>
              </a:solidFill>
            </a:endParaRPr>
          </a:p>
        </p:txBody>
      </p:sp>
      <p:sp>
        <p:nvSpPr>
          <p:cNvPr id="3" name="Content Placeholder 2"/>
          <p:cNvSpPr>
            <a:spLocks noGrp="1"/>
          </p:cNvSpPr>
          <p:nvPr>
            <p:ph idx="1"/>
          </p:nvPr>
        </p:nvSpPr>
        <p:spPr>
          <a:xfrm>
            <a:off x="0" y="785443"/>
            <a:ext cx="9144000" cy="6072557"/>
          </a:xfrm>
        </p:spPr>
        <p:txBody>
          <a:bodyPr>
            <a:normAutofit fontScale="92500" lnSpcReduction="10000"/>
          </a:bodyPr>
          <a:lstStyle/>
          <a:p>
            <a:r>
              <a:rPr lang="en-US" dirty="0" smtClean="0"/>
              <a:t>“And he came to the sheepcotes by the way, where </a:t>
            </a:r>
            <a:r>
              <a:rPr lang="en-US" i="1" dirty="0" smtClean="0"/>
              <a:t>was</a:t>
            </a:r>
            <a:r>
              <a:rPr lang="en-US" dirty="0" smtClean="0"/>
              <a:t> a cave; and Saul went in to cover his feet: and David and his men remained in the sides of the cave.</a:t>
            </a:r>
            <a:r>
              <a:rPr lang="en-US" dirty="0"/>
              <a:t> </a:t>
            </a:r>
            <a:r>
              <a:rPr lang="en-US" dirty="0" smtClean="0"/>
              <a:t>And the men of David said unto him, Behold the day of which the LORD said unto thee, Behold, I will deliver thine enemy into thine hand, that thou mayest do to him as it shall seem good unto thee. Then David arose, and cut off the skirt of Saul's robe </a:t>
            </a:r>
            <a:r>
              <a:rPr lang="en-US" dirty="0" err="1" smtClean="0"/>
              <a:t>privily</a:t>
            </a:r>
            <a:r>
              <a:rPr lang="en-US" dirty="0" smtClean="0"/>
              <a:t>.</a:t>
            </a:r>
            <a:r>
              <a:rPr lang="en-US" dirty="0"/>
              <a:t> </a:t>
            </a:r>
            <a:r>
              <a:rPr lang="en-US" dirty="0" smtClean="0"/>
              <a:t> And it came to pass afterward, that David's heart smote him, because he had cut off Saul's skirt.</a:t>
            </a:r>
            <a:r>
              <a:rPr lang="en-US" dirty="0"/>
              <a:t> </a:t>
            </a:r>
            <a:r>
              <a:rPr lang="en-US" dirty="0" smtClean="0"/>
              <a:t>And he said unto his men, The LORD forbid that I should do this thing unto my master, the LORD'S anointed, to stretch forth mine hand against him, seeing he </a:t>
            </a:r>
            <a:r>
              <a:rPr lang="en-US" i="1" dirty="0" smtClean="0"/>
              <a:t>is</a:t>
            </a:r>
            <a:r>
              <a:rPr lang="en-US" dirty="0" smtClean="0"/>
              <a:t> the anointed of the LORD.”  1 Sam.24:3-6</a:t>
            </a:r>
          </a:p>
          <a:p>
            <a:endParaRPr lang="en-US" dirty="0"/>
          </a:p>
        </p:txBody>
      </p:sp>
    </p:spTree>
    <p:extLst>
      <p:ext uri="{BB962C8B-B14F-4D97-AF65-F5344CB8AC3E}">
        <p14:creationId xmlns:p14="http://schemas.microsoft.com/office/powerpoint/2010/main" val="15620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FF0000"/>
                </a:solidFill>
              </a:rPr>
              <a:t>David Didn’t Kill Him!</a:t>
            </a:r>
            <a:endParaRPr lang="en-US" b="1" i="1" u="sng" dirty="0">
              <a:solidFill>
                <a:srgbClr val="FF0000"/>
              </a:solidFill>
            </a:endParaRPr>
          </a:p>
        </p:txBody>
      </p:sp>
      <p:sp>
        <p:nvSpPr>
          <p:cNvPr id="3" name="Content Placeholder 2"/>
          <p:cNvSpPr>
            <a:spLocks noGrp="1"/>
          </p:cNvSpPr>
          <p:nvPr>
            <p:ph sz="half" idx="1"/>
          </p:nvPr>
        </p:nvSpPr>
        <p:spPr>
          <a:xfrm>
            <a:off x="0" y="752020"/>
            <a:ext cx="4495800" cy="6105980"/>
          </a:xfrm>
        </p:spPr>
        <p:txBody>
          <a:bodyPr>
            <a:normAutofit/>
          </a:bodyPr>
          <a:lstStyle/>
          <a:p>
            <a:r>
              <a:rPr lang="en-US" dirty="0" smtClean="0"/>
              <a:t>David did not kill the king.  David surely warned people of Saul’s wickedness.  The news of Saul’s wicked deeds spread over the land.  Everyone knew of the troubles at the head of the work!  David was so concerned about the leadership that he took his parents out of the country!</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t="3441" b="3441"/>
          <a:stretch>
            <a:fillRect/>
          </a:stretch>
        </p:blipFill>
        <p:spPr>
          <a:xfrm>
            <a:off x="4495800" y="752020"/>
            <a:ext cx="4648200" cy="6105980"/>
          </a:xfrm>
        </p:spPr>
      </p:pic>
    </p:spTree>
    <p:extLst>
      <p:ext uri="{BB962C8B-B14F-4D97-AF65-F5344CB8AC3E}">
        <p14:creationId xmlns:p14="http://schemas.microsoft.com/office/powerpoint/2010/main" val="157113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FF0000"/>
                </a:solidFill>
              </a:rPr>
              <a:t>People on the Move!</a:t>
            </a:r>
            <a:endParaRPr lang="en-US" b="1" i="1" u="sng" dirty="0">
              <a:solidFill>
                <a:srgbClr val="FF0000"/>
              </a:solidFill>
            </a:endParaRPr>
          </a:p>
        </p:txBody>
      </p:sp>
      <p:sp>
        <p:nvSpPr>
          <p:cNvPr id="3" name="Content Placeholder 2"/>
          <p:cNvSpPr>
            <a:spLocks noGrp="1"/>
          </p:cNvSpPr>
          <p:nvPr>
            <p:ph idx="1"/>
          </p:nvPr>
        </p:nvSpPr>
        <p:spPr>
          <a:xfrm>
            <a:off x="0" y="735308"/>
            <a:ext cx="9144000" cy="6122692"/>
          </a:xfrm>
        </p:spPr>
        <p:txBody>
          <a:bodyPr>
            <a:normAutofit fontScale="92500" lnSpcReduction="10000"/>
          </a:bodyPr>
          <a:lstStyle/>
          <a:p>
            <a:r>
              <a:rPr lang="en-US" dirty="0" smtClean="0"/>
              <a:t>“David </a:t>
            </a:r>
            <a:r>
              <a:rPr lang="en-US" dirty="0"/>
              <a:t>therefore departed thence, and escaped to the cave Adullam: and when his brethren and all his father's house heard </a:t>
            </a:r>
            <a:r>
              <a:rPr lang="en-US" i="1" dirty="0"/>
              <a:t>it</a:t>
            </a:r>
            <a:r>
              <a:rPr lang="en-US" dirty="0"/>
              <a:t>, they went down thither to him</a:t>
            </a:r>
            <a:r>
              <a:rPr lang="en-US" dirty="0" smtClean="0"/>
              <a:t>. And </a:t>
            </a:r>
            <a:r>
              <a:rPr lang="en-US" dirty="0"/>
              <a:t>every one </a:t>
            </a:r>
            <a:r>
              <a:rPr lang="en-US" i="1" dirty="0"/>
              <a:t>that was</a:t>
            </a:r>
            <a:r>
              <a:rPr lang="en-US" dirty="0"/>
              <a:t> in distress, and every one that </a:t>
            </a:r>
            <a:r>
              <a:rPr lang="en-US" i="1" dirty="0"/>
              <a:t>was</a:t>
            </a:r>
            <a:r>
              <a:rPr lang="en-US" dirty="0"/>
              <a:t> in debt, and every one </a:t>
            </a:r>
            <a:r>
              <a:rPr lang="en-US" i="1" dirty="0"/>
              <a:t>that was</a:t>
            </a:r>
            <a:r>
              <a:rPr lang="en-US" dirty="0"/>
              <a:t> discontented, gathered themselves unto him; and he became a captain over them: and there were with him about four hundred men</a:t>
            </a:r>
            <a:r>
              <a:rPr lang="en-US" dirty="0" smtClean="0"/>
              <a:t>.  </a:t>
            </a:r>
            <a:r>
              <a:rPr lang="en-US" dirty="0"/>
              <a:t>And David went thence to Mizpeh of Moab: and he said unto the king of Moab, Let my father and my mother, I pray thee, come forth, </a:t>
            </a:r>
            <a:r>
              <a:rPr lang="en-US" i="1" dirty="0"/>
              <a:t>and be</a:t>
            </a:r>
            <a:r>
              <a:rPr lang="en-US" dirty="0"/>
              <a:t> with you, till I know what God will do for me</a:t>
            </a:r>
            <a:r>
              <a:rPr lang="en-US" dirty="0" smtClean="0"/>
              <a:t>.  </a:t>
            </a:r>
            <a:r>
              <a:rPr lang="en-US" dirty="0"/>
              <a:t>And he brought them before the king of Moab: and they dwelt with him all the while that David was in the hold</a:t>
            </a:r>
            <a:r>
              <a:rPr lang="en-US" dirty="0" smtClean="0"/>
              <a:t>.”  1 Sam. 22:1-4</a:t>
            </a:r>
            <a:endParaRPr lang="en-US" dirty="0"/>
          </a:p>
          <a:p>
            <a:endParaRPr lang="en-US" dirty="0"/>
          </a:p>
        </p:txBody>
      </p:sp>
    </p:spTree>
    <p:extLst>
      <p:ext uri="{BB962C8B-B14F-4D97-AF65-F5344CB8AC3E}">
        <p14:creationId xmlns:p14="http://schemas.microsoft.com/office/powerpoint/2010/main" val="132716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0404"/>
          </a:xfrm>
        </p:spPr>
        <p:txBody>
          <a:bodyPr>
            <a:normAutofit fontScale="90000"/>
          </a:bodyPr>
          <a:lstStyle/>
          <a:p>
            <a:endParaRPr lang="en-US" dirty="0"/>
          </a:p>
        </p:txBody>
      </p:sp>
      <p:pic>
        <p:nvPicPr>
          <p:cNvPr id="5" name="Content Placeholder 4" descr="index.png"/>
          <p:cNvPicPr>
            <a:picLocks noGrp="1" noChangeAspect="1"/>
          </p:cNvPicPr>
          <p:nvPr>
            <p:ph sz="half" idx="1"/>
          </p:nvPr>
        </p:nvPicPr>
        <p:blipFill>
          <a:blip r:embed="rId2">
            <a:extLst>
              <a:ext uri="{28A0092B-C50C-407E-A947-70E740481C1C}">
                <a14:useLocalDpi xmlns:a14="http://schemas.microsoft.com/office/drawing/2010/main" val="0"/>
              </a:ext>
            </a:extLst>
          </a:blip>
          <a:srcRect t="2037" b="2037"/>
          <a:stretch>
            <a:fillRect/>
          </a:stretch>
        </p:blipFill>
        <p:spPr>
          <a:xfrm>
            <a:off x="0" y="0"/>
            <a:ext cx="4648200" cy="6858000"/>
          </a:xfrm>
        </p:spPr>
      </p:pic>
      <p:sp>
        <p:nvSpPr>
          <p:cNvPr id="4" name="Content Placeholder 3"/>
          <p:cNvSpPr>
            <a:spLocks noGrp="1"/>
          </p:cNvSpPr>
          <p:nvPr>
            <p:ph sz="half" idx="2"/>
          </p:nvPr>
        </p:nvSpPr>
        <p:spPr>
          <a:xfrm>
            <a:off x="4648200" y="300808"/>
            <a:ext cx="4495800" cy="6557192"/>
          </a:xfrm>
        </p:spPr>
        <p:txBody>
          <a:bodyPr>
            <a:normAutofit/>
          </a:bodyPr>
          <a:lstStyle/>
          <a:p>
            <a:r>
              <a:rPr lang="en-US" sz="3200" dirty="0" smtClean="0"/>
              <a:t>David’s story teaches that we do not kill someone put in a position by God!  It does not teach that we do not warn others of the apostate teachings of a wicked ruler who is bent on teaching false doctrine and leading people astray!</a:t>
            </a:r>
            <a:endParaRPr lang="en-US" sz="3200" dirty="0"/>
          </a:p>
        </p:txBody>
      </p:sp>
    </p:spTree>
    <p:extLst>
      <p:ext uri="{BB962C8B-B14F-4D97-AF65-F5344CB8AC3E}">
        <p14:creationId xmlns:p14="http://schemas.microsoft.com/office/powerpoint/2010/main" val="137644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2423"/>
          </a:xfrm>
        </p:spPr>
        <p:txBody>
          <a:bodyPr/>
          <a:lstStyle/>
          <a:p>
            <a:r>
              <a:rPr lang="en-US" b="1" i="1" u="sng" dirty="0" smtClean="0">
                <a:solidFill>
                  <a:srgbClr val="000090"/>
                </a:solidFill>
              </a:rPr>
              <a:t>Nathan and David</a:t>
            </a:r>
            <a:endParaRPr lang="en-US" b="1" i="1" u="sng" dirty="0">
              <a:solidFill>
                <a:srgbClr val="000090"/>
              </a:solidFill>
            </a:endParaRPr>
          </a:p>
        </p:txBody>
      </p:sp>
      <p:pic>
        <p:nvPicPr>
          <p:cNvPr id="4" name="Content Placeholder 3" descr="index.jpg"/>
          <p:cNvPicPr>
            <a:picLocks noGrp="1" noChangeAspect="1"/>
          </p:cNvPicPr>
          <p:nvPr>
            <p:ph idx="1"/>
          </p:nvPr>
        </p:nvPicPr>
        <p:blipFill>
          <a:blip r:embed="rId2">
            <a:extLst>
              <a:ext uri="{28A0092B-C50C-407E-A947-70E740481C1C}">
                <a14:useLocalDpi xmlns:a14="http://schemas.microsoft.com/office/drawing/2010/main" val="0"/>
              </a:ext>
            </a:extLst>
          </a:blip>
          <a:srcRect l="7184" r="7184"/>
          <a:stretch>
            <a:fillRect/>
          </a:stretch>
        </p:blipFill>
        <p:spPr>
          <a:xfrm>
            <a:off x="0" y="735308"/>
            <a:ext cx="9144000" cy="6122692"/>
          </a:xfrm>
        </p:spPr>
      </p:pic>
    </p:spTree>
    <p:extLst>
      <p:ext uri="{BB962C8B-B14F-4D97-AF65-F5344CB8AC3E}">
        <p14:creationId xmlns:p14="http://schemas.microsoft.com/office/powerpoint/2010/main" val="369368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173"/>
          </a:xfrm>
        </p:spPr>
        <p:txBody>
          <a:bodyPr>
            <a:normAutofit fontScale="90000"/>
          </a:bodyPr>
          <a:lstStyle/>
          <a:p>
            <a:r>
              <a:rPr lang="en-US" b="1" i="1" u="sng" dirty="0" smtClean="0">
                <a:solidFill>
                  <a:srgbClr val="FF0000"/>
                </a:solidFill>
              </a:rPr>
              <a:t>Rebukes the Anointed of the Lord!</a:t>
            </a:r>
            <a:endParaRPr lang="en-US" b="1" i="1" u="sng" dirty="0">
              <a:solidFill>
                <a:srgbClr val="FF0000"/>
              </a:solidFill>
            </a:endParaRPr>
          </a:p>
        </p:txBody>
      </p:sp>
      <p:sp>
        <p:nvSpPr>
          <p:cNvPr id="3" name="Content Placeholder 2"/>
          <p:cNvSpPr>
            <a:spLocks noGrp="1"/>
          </p:cNvSpPr>
          <p:nvPr>
            <p:ph idx="1"/>
          </p:nvPr>
        </p:nvSpPr>
        <p:spPr>
          <a:xfrm>
            <a:off x="0" y="685173"/>
            <a:ext cx="9144000" cy="6172827"/>
          </a:xfrm>
        </p:spPr>
        <p:txBody>
          <a:bodyPr>
            <a:noAutofit/>
          </a:bodyPr>
          <a:lstStyle/>
          <a:p>
            <a:r>
              <a:rPr lang="en-US" sz="2400" dirty="0" smtClean="0"/>
              <a:t>“And </a:t>
            </a:r>
            <a:r>
              <a:rPr lang="en-US" sz="2400" dirty="0"/>
              <a:t>there came a traveller unto the rich man, and he spared to take of his own flock and of his own herd, to dress for the wayfaring man that was come unto him; but took the poor man's lamb, and dressed it for the man that was come to </a:t>
            </a:r>
            <a:r>
              <a:rPr lang="en-US" sz="2400" dirty="0" smtClean="0"/>
              <a:t>him….  </a:t>
            </a:r>
            <a:r>
              <a:rPr lang="en-US" sz="2400" dirty="0"/>
              <a:t>And he shall restore the lamb fourfold, because he did this thing, and because he had no pity</a:t>
            </a:r>
            <a:r>
              <a:rPr lang="en-US" sz="2400" dirty="0" smtClean="0"/>
              <a:t>.  </a:t>
            </a:r>
            <a:r>
              <a:rPr lang="en-US" sz="2400" dirty="0"/>
              <a:t>And Nathan said to David, Thou </a:t>
            </a:r>
            <a:r>
              <a:rPr lang="en-US" sz="2400" i="1" dirty="0"/>
              <a:t>art</a:t>
            </a:r>
            <a:r>
              <a:rPr lang="en-US" sz="2400" dirty="0"/>
              <a:t> the man. Thus saith the LORD God of Israel, I anointed thee king over Israel, and I delivered thee out of the hand of Saul</a:t>
            </a:r>
            <a:r>
              <a:rPr lang="en-US" sz="2400" dirty="0" smtClean="0"/>
              <a:t>;  </a:t>
            </a:r>
            <a:r>
              <a:rPr lang="en-US" sz="2400" dirty="0"/>
              <a:t>And I gave thee thy master's house, and thy master's wives into thy bosom, and gave thee the house of Israel and of Judah; and if </a:t>
            </a:r>
            <a:r>
              <a:rPr lang="en-US" sz="2400" i="1" dirty="0"/>
              <a:t>that had been</a:t>
            </a:r>
            <a:r>
              <a:rPr lang="en-US" sz="2400" dirty="0"/>
              <a:t> too little, I would moreover have given unto thee such and such things</a:t>
            </a:r>
            <a:r>
              <a:rPr lang="en-US" sz="2400" dirty="0" smtClean="0"/>
              <a:t>.  </a:t>
            </a:r>
            <a:r>
              <a:rPr lang="en-US" sz="2400" dirty="0"/>
              <a:t>Wherefore hast thou despised the commandment of the LORD, to do evil in his sight? thou hast killed Uriah the Hittite with the sword, and hast taken his wife </a:t>
            </a:r>
            <a:r>
              <a:rPr lang="en-US" sz="2400" i="1" dirty="0"/>
              <a:t>to be</a:t>
            </a:r>
            <a:r>
              <a:rPr lang="en-US" sz="2400" dirty="0"/>
              <a:t> thy wife, and hast slain him with the sword of the children of Ammon</a:t>
            </a:r>
            <a:r>
              <a:rPr lang="en-US" sz="2400" dirty="0" smtClean="0"/>
              <a:t>. Now </a:t>
            </a:r>
            <a:r>
              <a:rPr lang="en-US" sz="2400" dirty="0"/>
              <a:t>therefore the sword shall never depart from thine house; because thou hast despised me, and hast taken the wife of Uriah the Hittite to be thy wife</a:t>
            </a:r>
            <a:r>
              <a:rPr lang="en-US" sz="2400" dirty="0" smtClean="0"/>
              <a:t>.”  2 Samuel 12:4-10</a:t>
            </a:r>
            <a:endParaRPr lang="en-US" sz="2400" dirty="0"/>
          </a:p>
        </p:txBody>
      </p:sp>
    </p:spTree>
    <p:extLst>
      <p:ext uri="{BB962C8B-B14F-4D97-AF65-F5344CB8AC3E}">
        <p14:creationId xmlns:p14="http://schemas.microsoft.com/office/powerpoint/2010/main" val="327410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FF0000"/>
                </a:solidFill>
              </a:rPr>
              <a:t>Elijah Blasts the Leader!</a:t>
            </a:r>
            <a:endParaRPr lang="en-US" b="1" i="1" u="sng" dirty="0">
              <a:solidFill>
                <a:srgbClr val="FF0000"/>
              </a:solidFill>
            </a:endParaRPr>
          </a:p>
        </p:txBody>
      </p:sp>
      <p:sp>
        <p:nvSpPr>
          <p:cNvPr id="3" name="Content Placeholder 2"/>
          <p:cNvSpPr>
            <a:spLocks noGrp="1"/>
          </p:cNvSpPr>
          <p:nvPr>
            <p:ph sz="half" idx="1"/>
          </p:nvPr>
        </p:nvSpPr>
        <p:spPr>
          <a:xfrm>
            <a:off x="0" y="802154"/>
            <a:ext cx="4648200" cy="6055846"/>
          </a:xfrm>
        </p:spPr>
        <p:txBody>
          <a:bodyPr>
            <a:normAutofit/>
          </a:bodyPr>
          <a:lstStyle/>
          <a:p>
            <a:r>
              <a:rPr lang="en-US" dirty="0" smtClean="0"/>
              <a:t>“</a:t>
            </a:r>
            <a:r>
              <a:rPr lang="en-US" dirty="0"/>
              <a:t>And it came to pass, when Ahab saw Elijah, that Ahab said unto him, </a:t>
            </a:r>
            <a:r>
              <a:rPr lang="en-US" i="1" dirty="0"/>
              <a:t>Art</a:t>
            </a:r>
            <a:r>
              <a:rPr lang="en-US" dirty="0"/>
              <a:t> thou he that troubleth Israel</a:t>
            </a:r>
            <a:r>
              <a:rPr lang="en-US" dirty="0" smtClean="0"/>
              <a:t>?  </a:t>
            </a:r>
            <a:r>
              <a:rPr lang="en-US" dirty="0"/>
              <a:t>And he answered, I have not troubled Israel; but thou, and thy father's house, in that ye have forsaken the commandments of the LORD, and thou hast followed </a:t>
            </a:r>
            <a:r>
              <a:rPr lang="en-US" dirty="0" err="1"/>
              <a:t>Baalim</a:t>
            </a:r>
            <a:r>
              <a:rPr lang="en-US" dirty="0" smtClean="0"/>
              <a:t>.”  1 Kings 18:17,18</a:t>
            </a:r>
            <a:endParaRPr lang="en-US" dirty="0"/>
          </a:p>
          <a:p>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15357" r="15357"/>
          <a:stretch>
            <a:fillRect/>
          </a:stretch>
        </p:blipFill>
        <p:spPr>
          <a:xfrm>
            <a:off x="4648200" y="735308"/>
            <a:ext cx="4495800" cy="6122692"/>
          </a:xfrm>
        </p:spPr>
      </p:pic>
    </p:spTree>
    <p:extLst>
      <p:ext uri="{BB962C8B-B14F-4D97-AF65-F5344CB8AC3E}">
        <p14:creationId xmlns:p14="http://schemas.microsoft.com/office/powerpoint/2010/main" val="1409564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1382</TotalTime>
  <Words>1939</Words>
  <Application>Microsoft Macintosh PowerPoint</Application>
  <PresentationFormat>On-screen Show (4:3)</PresentationFormat>
  <Paragraphs>33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Touching the Lord’s Anointed</vt:lpstr>
      <vt:lpstr>PowerPoint Presentation</vt:lpstr>
      <vt:lpstr>The Decision </vt:lpstr>
      <vt:lpstr>David Didn’t Kill Him!</vt:lpstr>
      <vt:lpstr>People on the Move!</vt:lpstr>
      <vt:lpstr>PowerPoint Presentation</vt:lpstr>
      <vt:lpstr>Nathan and David</vt:lpstr>
      <vt:lpstr>Rebukes the Anointed of the Lord!</vt:lpstr>
      <vt:lpstr>Elijah Blasts the Leader!</vt:lpstr>
      <vt:lpstr>Rebukes the Lord’s Anointed!</vt:lpstr>
      <vt:lpstr>Were Nathan and Elijah Wrong?</vt:lpstr>
      <vt:lpstr>Yeah, but I follow Jesus…..</vt:lpstr>
      <vt:lpstr>Hypocrites!!</vt:lpstr>
      <vt:lpstr>It Got Better!</vt:lpstr>
      <vt:lpstr>PowerPoint Presentation</vt:lpstr>
      <vt:lpstr>PowerPoint Presentation</vt:lpstr>
      <vt:lpstr>How About John the Baptist?</vt:lpstr>
      <vt:lpstr>PowerPoint Presentation</vt:lpstr>
      <vt:lpstr>What About Us?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Touching the Lord’s Anointed</dc:title>
  <dc:creator>Erica Hughes</dc:creator>
  <cp:lastModifiedBy>Erica Hughes</cp:lastModifiedBy>
  <cp:revision>20</cp:revision>
  <dcterms:created xsi:type="dcterms:W3CDTF">2015-02-05T13:09:04Z</dcterms:created>
  <dcterms:modified xsi:type="dcterms:W3CDTF">2015-02-07T01:17:25Z</dcterms:modified>
</cp:coreProperties>
</file>