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44" d="100"/>
          <a:sy n="44" d="100"/>
        </p:scale>
        <p:origin x="-654"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59891B-1B8B-4274-8B5A-76C9B3CC6FB6}" type="datetimeFigureOut">
              <a:rPr lang="en-US" smtClean="0"/>
              <a:t>8/21/2012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8BBAC4-CFB0-4D53-ADBF-AF841008436C}"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59891B-1B8B-4274-8B5A-76C9B3CC6FB6}" type="datetimeFigureOut">
              <a:rPr lang="en-US" smtClean="0"/>
              <a:t>8/22/2012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8BBAC4-CFB0-4D53-ADBF-AF841008436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59891B-1B8B-4274-8B5A-76C9B3CC6FB6}" type="datetimeFigureOut">
              <a:rPr lang="en-US" smtClean="0"/>
              <a:t>8/22/2012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8BBAC4-CFB0-4D53-ADBF-AF841008436C}"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59891B-1B8B-4274-8B5A-76C9B3CC6FB6}" type="datetimeFigureOut">
              <a:rPr lang="en-US" smtClean="0"/>
              <a:t>8/22/2012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8BBAC4-CFB0-4D53-ADBF-AF841008436C}"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59891B-1B8B-4274-8B5A-76C9B3CC6FB6}" type="datetimeFigureOut">
              <a:rPr lang="en-US" smtClean="0"/>
              <a:t>8/22/2012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68BBAC4-CFB0-4D53-ADBF-AF841008436C}"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59891B-1B8B-4274-8B5A-76C9B3CC6FB6}" type="datetimeFigureOut">
              <a:rPr lang="en-US" smtClean="0"/>
              <a:t>8/22/2012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8BBAC4-CFB0-4D53-ADBF-AF841008436C}"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59891B-1B8B-4274-8B5A-76C9B3CC6FB6}" type="datetimeFigureOut">
              <a:rPr lang="en-US" smtClean="0"/>
              <a:t>8/22/2012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68BBAC4-CFB0-4D53-ADBF-AF841008436C}"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59891B-1B8B-4274-8B5A-76C9B3CC6FB6}" type="datetimeFigureOut">
              <a:rPr lang="en-US" smtClean="0"/>
              <a:t>8/22/2012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68BBAC4-CFB0-4D53-ADBF-AF841008436C}"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59891B-1B8B-4274-8B5A-76C9B3CC6FB6}" type="datetimeFigureOut">
              <a:rPr lang="en-US" smtClean="0"/>
              <a:t>8/22/2012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68BBAC4-CFB0-4D53-ADBF-AF841008436C}"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59891B-1B8B-4274-8B5A-76C9B3CC6FB6}" type="datetimeFigureOut">
              <a:rPr lang="en-US" smtClean="0"/>
              <a:t>8/22/2012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8BBAC4-CFB0-4D53-ADBF-AF841008436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59891B-1B8B-4274-8B5A-76C9B3CC6FB6}" type="datetimeFigureOut">
              <a:rPr lang="en-US" smtClean="0"/>
              <a:t>8/22/2012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68BBAC4-CFB0-4D53-ADBF-AF841008436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59891B-1B8B-4274-8B5A-76C9B3CC6FB6}" type="datetimeFigureOut">
              <a:rPr lang="en-US" smtClean="0"/>
              <a:t>8/21/2012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8BBAC4-CFB0-4D53-ADBF-AF841008436C}"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u="sng" dirty="0" smtClean="0">
                <a:solidFill>
                  <a:srgbClr val="002060"/>
                </a:solidFill>
              </a:rPr>
              <a:t>Ezekiel, pt. 5</a:t>
            </a:r>
            <a:endParaRPr lang="en-US" u="sng" dirty="0">
              <a:solidFill>
                <a:srgbClr val="002060"/>
              </a:solidFill>
            </a:endParaRPr>
          </a:p>
        </p:txBody>
      </p:sp>
      <p:sp>
        <p:nvSpPr>
          <p:cNvPr id="3" name="Subtitle 2"/>
          <p:cNvSpPr>
            <a:spLocks noGrp="1"/>
          </p:cNvSpPr>
          <p:nvPr>
            <p:ph type="subTitle" idx="1"/>
          </p:nvPr>
        </p:nvSpPr>
        <p:spPr/>
        <p:txBody>
          <a:bodyPr>
            <a:normAutofit/>
          </a:bodyPr>
          <a:lstStyle/>
          <a:p>
            <a:r>
              <a:rPr lang="en-US" sz="6000" b="1" u="sng" dirty="0" smtClean="0">
                <a:solidFill>
                  <a:srgbClr val="FF0000"/>
                </a:solidFill>
              </a:rPr>
              <a:t>‘The Mark’</a:t>
            </a:r>
            <a:endParaRPr lang="en-US" sz="6000" b="1" u="sng" dirty="0">
              <a:solidFill>
                <a:srgbClr val="FF000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endParaRPr lang="en-US" dirty="0"/>
          </a:p>
        </p:txBody>
      </p:sp>
      <p:sp>
        <p:nvSpPr>
          <p:cNvPr id="3" name="Content Placeholder 2"/>
          <p:cNvSpPr>
            <a:spLocks noGrp="1"/>
          </p:cNvSpPr>
          <p:nvPr>
            <p:ph idx="1"/>
          </p:nvPr>
        </p:nvSpPr>
        <p:spPr>
          <a:xfrm>
            <a:off x="0" y="304800"/>
            <a:ext cx="9144000" cy="6553200"/>
          </a:xfrm>
        </p:spPr>
        <p:txBody>
          <a:bodyPr>
            <a:noAutofit/>
          </a:bodyPr>
          <a:lstStyle/>
          <a:p>
            <a:r>
              <a:rPr lang="en-US" sz="2800" dirty="0" smtClean="0"/>
              <a:t> </a:t>
            </a:r>
            <a:r>
              <a:rPr lang="en-US" sz="2800" i="1" dirty="0" smtClean="0"/>
              <a:t>"The Chinese had a mother goddess called </a:t>
            </a:r>
            <a:r>
              <a:rPr lang="en-US" sz="2800" i="1" dirty="0" err="1" smtClean="0"/>
              <a:t>Shingmoo</a:t>
            </a:r>
            <a:r>
              <a:rPr lang="en-US" sz="2800" i="1" dirty="0" smtClean="0"/>
              <a:t> or the 'Holy Mother. 'She is pictured with child in arms and rays of glory around her head. The ancient Germans worshipped the virgin </a:t>
            </a:r>
            <a:r>
              <a:rPr lang="en-US" sz="2800" i="1" dirty="0" err="1" smtClean="0"/>
              <a:t>Hertha</a:t>
            </a:r>
            <a:r>
              <a:rPr lang="en-US" sz="2800" i="1" dirty="0" smtClean="0"/>
              <a:t> with child in arms. The Scandinavians called her </a:t>
            </a:r>
            <a:r>
              <a:rPr lang="en-US" sz="2800" i="1" dirty="0" err="1" smtClean="0"/>
              <a:t>Disa</a:t>
            </a:r>
            <a:r>
              <a:rPr lang="en-US" sz="2800" i="1" dirty="0" smtClean="0"/>
              <a:t>, who was also pictured with child. The Etruscans called her Nutria and among the Druids the Virgo-</a:t>
            </a:r>
            <a:r>
              <a:rPr lang="en-US" sz="2800" i="1" dirty="0" err="1" smtClean="0"/>
              <a:t>Patitura</a:t>
            </a:r>
            <a:r>
              <a:rPr lang="en-US" sz="2800" i="1" dirty="0" smtClean="0"/>
              <a:t> was worshipped as the 'Mother of God.' In India, she was known as </a:t>
            </a:r>
            <a:r>
              <a:rPr lang="en-US" sz="2800" i="1" dirty="0" err="1" smtClean="0"/>
              <a:t>Indrani</a:t>
            </a:r>
            <a:r>
              <a:rPr lang="en-US" sz="2800" i="1" dirty="0" smtClean="0"/>
              <a:t>, who also was represented with child in arms. The mother goddess was known as Aphrodite to the Greeks; Nona, to the Sumerians; and as Venus to her devotees in the olden days of Rome, and her child was Jupiter. . . . In Asia, the mother was known as Cybele and the child as </a:t>
            </a:r>
            <a:r>
              <a:rPr lang="en-US" sz="2800" i="1" dirty="0" err="1" smtClean="0"/>
              <a:t>Deoius</a:t>
            </a:r>
            <a:r>
              <a:rPr lang="en-US" sz="2800" i="1" dirty="0" smtClean="0"/>
              <a:t>.</a:t>
            </a:r>
            <a:r>
              <a:rPr lang="en-US" sz="2800" dirty="0"/>
              <a:t> </a:t>
            </a:r>
            <a:r>
              <a:rPr lang="en-US" sz="2800" i="1" dirty="0" smtClean="0"/>
              <a:t>But regardless of her name or place,' says one writer, 'she was the wife of Baal, the virgin queen of heaven,</a:t>
            </a:r>
            <a:endParaRPr lang="en-US" sz="2800"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2060"/>
                </a:solidFill>
              </a:rPr>
              <a:t>Mother goddess</a:t>
            </a:r>
            <a:endParaRPr lang="en-US" u="sng" dirty="0">
              <a:solidFill>
                <a:srgbClr val="002060"/>
              </a:solidFill>
            </a:endParaRPr>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i="1" dirty="0" smtClean="0"/>
              <a:t>When the children of Israel fell into apostasy, they too were defiled with this mother goddess worship. As we read in Judges 2:13: 'They forsook the Lord, and served Baal and </a:t>
            </a:r>
            <a:r>
              <a:rPr lang="en-US" i="1" dirty="0" err="1" smtClean="0"/>
              <a:t>Ashtaroth</a:t>
            </a:r>
            <a:r>
              <a:rPr lang="en-US" i="1" dirty="0" smtClean="0"/>
              <a:t>.‘</a:t>
            </a:r>
            <a:r>
              <a:rPr lang="en-US" dirty="0" smtClean="0"/>
              <a:t> </a:t>
            </a:r>
            <a:r>
              <a:rPr lang="en-US" i="1" dirty="0" smtClean="0"/>
              <a:t> One of the titles by which the goddess was known among them was 'the queen of heaven'(Jer. 44:17-19). . . . The prophet Jeremiah rebuked them for worshipping her.</a:t>
            </a:r>
            <a:endParaRPr lang="en-US" dirty="0" smtClean="0"/>
          </a:p>
          <a:p>
            <a:r>
              <a:rPr lang="en-US" i="1" dirty="0" smtClean="0"/>
              <a:t>. . .In Ephesus, the great mother was known as Diana. The temple dedicated to her in that city was one of the seven wonders of the ancient world! Not only at Ephesus, but throughout all Asia and the world was the goddess worshipped (Acts 19:27). In Egypt, the mother was known as Isis and her child as Horus. . . . This false worship, having spread from Babylon to the various nations, in different names and forms, finally became established at Rome and throughout the Roman Empire. "</a:t>
            </a:r>
            <a:endParaRPr lang="en-US" dirty="0" smtClean="0"/>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914400"/>
          </a:xfrm>
        </p:spPr>
        <p:txBody>
          <a:bodyPr>
            <a:normAutofit/>
          </a:bodyPr>
          <a:lstStyle/>
          <a:p>
            <a:r>
              <a:rPr lang="en-US" u="sng" dirty="0" smtClean="0">
                <a:solidFill>
                  <a:srgbClr val="002060"/>
                </a:solidFill>
                <a:latin typeface="Algerian" pitchFamily="82" charset="0"/>
              </a:rPr>
              <a:t>Sun Worship</a:t>
            </a:r>
            <a:endParaRPr lang="en-US" u="sng" dirty="0">
              <a:solidFill>
                <a:srgbClr val="002060"/>
              </a:solidFill>
              <a:latin typeface="Algerian" pitchFamily="82" charset="0"/>
            </a:endParaRPr>
          </a:p>
        </p:txBody>
      </p:sp>
      <p:sp>
        <p:nvSpPr>
          <p:cNvPr id="3" name="Content Placeholder 2"/>
          <p:cNvSpPr>
            <a:spLocks noGrp="1"/>
          </p:cNvSpPr>
          <p:nvPr>
            <p:ph sz="half" idx="1"/>
          </p:nvPr>
        </p:nvSpPr>
        <p:spPr>
          <a:xfrm>
            <a:off x="0" y="0"/>
            <a:ext cx="4495800" cy="6858000"/>
          </a:xfrm>
        </p:spPr>
        <p:txBody>
          <a:bodyPr>
            <a:normAutofit fontScale="85000" lnSpcReduction="20000"/>
          </a:bodyPr>
          <a:lstStyle/>
          <a:p>
            <a:r>
              <a:rPr lang="en-US" dirty="0" smtClean="0"/>
              <a:t>“</a:t>
            </a:r>
            <a:r>
              <a:rPr lang="en-US" dirty="0"/>
              <a:t> And he brought me into the inner court of the LORD'S house, and, behold, at the door of the temple of the LORD, between the porch and the altar, </a:t>
            </a:r>
            <a:r>
              <a:rPr lang="en-US" i="1" dirty="0"/>
              <a:t>were</a:t>
            </a:r>
            <a:r>
              <a:rPr lang="en-US" dirty="0"/>
              <a:t> about five and twenty men, with their backs toward the temple of the LORD, and their faces toward the east; and they worshipped the sun toward the </a:t>
            </a:r>
            <a:r>
              <a:rPr lang="en-US" dirty="0" smtClean="0"/>
              <a:t>east. Then </a:t>
            </a:r>
            <a:r>
              <a:rPr lang="en-US" dirty="0"/>
              <a:t>he said unto me, Hast thou seen </a:t>
            </a:r>
            <a:r>
              <a:rPr lang="en-US" i="1" dirty="0"/>
              <a:t>this</a:t>
            </a:r>
            <a:r>
              <a:rPr lang="en-US" dirty="0"/>
              <a:t>, O son of man? Is it a light thing to the house of Judah that they commit the abominations which they commit here? for they have filled the land with violence, and have returned to provoke me to anger: and, lo, they put the branch to their nose</a:t>
            </a:r>
            <a:r>
              <a:rPr lang="en-US" dirty="0" smtClean="0"/>
              <a:t>.”  Ezekiel 8:16, 17</a:t>
            </a:r>
            <a:endParaRPr lang="en-US" dirty="0"/>
          </a:p>
          <a:p>
            <a:endParaRPr lang="en-US" dirty="0"/>
          </a:p>
        </p:txBody>
      </p:sp>
      <p:pic>
        <p:nvPicPr>
          <p:cNvPr id="4098"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normAutofit/>
          </a:bodyPr>
          <a:lstStyle/>
          <a:p>
            <a:r>
              <a:rPr lang="en-US" u="sng" dirty="0" smtClean="0"/>
              <a:t>Where it All Ends</a:t>
            </a:r>
            <a:endParaRPr lang="en-US" u="sng" dirty="0"/>
          </a:p>
        </p:txBody>
      </p:sp>
      <p:sp>
        <p:nvSpPr>
          <p:cNvPr id="3" name="Content Placeholder 2"/>
          <p:cNvSpPr>
            <a:spLocks noGrp="1"/>
          </p:cNvSpPr>
          <p:nvPr>
            <p:ph idx="1"/>
          </p:nvPr>
        </p:nvSpPr>
        <p:spPr>
          <a:xfrm>
            <a:off x="0" y="762000"/>
            <a:ext cx="9144000" cy="6096000"/>
          </a:xfrm>
        </p:spPr>
        <p:txBody>
          <a:bodyPr>
            <a:normAutofit fontScale="92500" lnSpcReduction="20000"/>
          </a:bodyPr>
          <a:lstStyle/>
          <a:p>
            <a:r>
              <a:rPr lang="en-US" dirty="0" smtClean="0"/>
              <a:t>“The Lord has a controversy with his professed people in these last days. In this controversy men in responsible positions will take a course directly opposite to that pursued by Nehemiah. They will not only ignore and despise the Sabbath themselves, but they will try to keep it from others by burying it beneath the rubbish of custom and tradition. </a:t>
            </a:r>
            <a:r>
              <a:rPr lang="en-US" u="sng" dirty="0" smtClean="0">
                <a:solidFill>
                  <a:srgbClr val="000099"/>
                </a:solidFill>
                <a:latin typeface="Aharoni" pitchFamily="2" charset="-79"/>
                <a:cs typeface="Aharoni" pitchFamily="2" charset="-79"/>
              </a:rPr>
              <a:t>In churches and in large gatherings in the open air, ministers will urge upon the people the necessity of keeping the first day of the week. </a:t>
            </a:r>
            <a:r>
              <a:rPr lang="en-US" dirty="0" smtClean="0"/>
              <a:t>There are calamities on sea and land: and these calamities will increase, one disaster following close upon another; and the little band of conscientious Sabbath-keepers will be pointed out as the ones who are bringing the wrath of God upon the world by their disregard of Sunday.”  RH, March 18,1884 </a:t>
            </a:r>
          </a:p>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4114800" cy="838200"/>
          </a:xfrm>
        </p:spPr>
        <p:txBody>
          <a:bodyPr/>
          <a:lstStyle/>
          <a:p>
            <a:r>
              <a:rPr lang="en-US" u="sng" dirty="0" smtClean="0">
                <a:solidFill>
                  <a:srgbClr val="002060"/>
                </a:solidFill>
              </a:rPr>
              <a:t>The End</a:t>
            </a:r>
            <a:endParaRPr lang="en-US" u="sng" dirty="0">
              <a:solidFill>
                <a:srgbClr val="002060"/>
              </a:solidFill>
            </a:endParaRPr>
          </a:p>
        </p:txBody>
      </p:sp>
      <p:sp>
        <p:nvSpPr>
          <p:cNvPr id="4" name="Content Placeholder 3"/>
          <p:cNvSpPr>
            <a:spLocks noGrp="1"/>
          </p:cNvSpPr>
          <p:nvPr>
            <p:ph sz="half" idx="2"/>
          </p:nvPr>
        </p:nvSpPr>
        <p:spPr>
          <a:xfrm>
            <a:off x="4572000" y="0"/>
            <a:ext cx="4572000" cy="6858000"/>
          </a:xfrm>
        </p:spPr>
        <p:txBody>
          <a:bodyPr>
            <a:normAutofit fontScale="77500" lnSpcReduction="20000"/>
          </a:bodyPr>
          <a:lstStyle/>
          <a:p>
            <a:r>
              <a:rPr lang="en-US" baseline="30000" dirty="0" smtClean="0"/>
              <a:t>“</a:t>
            </a:r>
            <a:r>
              <a:rPr lang="en-US" dirty="0" smtClean="0"/>
              <a:t>And </a:t>
            </a:r>
            <a:r>
              <a:rPr lang="en-US" dirty="0"/>
              <a:t>the glory of the God of Israel was gone up from the cherub, whereupon he was, to the threshold of the house. And he called to the man clothed with linen, which </a:t>
            </a:r>
            <a:r>
              <a:rPr lang="en-US" i="1" dirty="0"/>
              <a:t>had</a:t>
            </a:r>
            <a:r>
              <a:rPr lang="en-US" dirty="0"/>
              <a:t> the writer's inkhorn by his side</a:t>
            </a:r>
            <a:r>
              <a:rPr lang="en-US" dirty="0" smtClean="0"/>
              <a:t>;</a:t>
            </a:r>
            <a:r>
              <a:rPr lang="en-US" dirty="0"/>
              <a:t> And the LORD said unto him, Go through the midst of the city, through the midst of Jerusalem, </a:t>
            </a:r>
            <a:r>
              <a:rPr lang="en-US" b="1" u="sng" dirty="0"/>
              <a:t>and set a mark upon the foreheads of the men that sigh and that cry for all the abominations that be done in the midst thereof</a:t>
            </a:r>
            <a:r>
              <a:rPr lang="en-US" b="1" u="sng" dirty="0" smtClean="0"/>
              <a:t>.</a:t>
            </a:r>
            <a:r>
              <a:rPr lang="en-US" dirty="0" smtClean="0"/>
              <a:t> </a:t>
            </a:r>
            <a:r>
              <a:rPr lang="en-US" dirty="0"/>
              <a:t> And to the others he said in mine hearing, Go ye after him through the city, and smite: let not your eye spare, neither have ye pity</a:t>
            </a:r>
            <a:r>
              <a:rPr lang="en-US" dirty="0" smtClean="0"/>
              <a:t>:  </a:t>
            </a:r>
            <a:r>
              <a:rPr lang="en-US" dirty="0"/>
              <a:t> Slay utterly old </a:t>
            </a:r>
            <a:r>
              <a:rPr lang="en-US" i="1" dirty="0"/>
              <a:t>and</a:t>
            </a:r>
            <a:r>
              <a:rPr lang="en-US" dirty="0"/>
              <a:t> young, both maids, and little children, and women: but come not near any man upon whom </a:t>
            </a:r>
            <a:r>
              <a:rPr lang="en-US" i="1" dirty="0"/>
              <a:t>is</a:t>
            </a:r>
            <a:r>
              <a:rPr lang="en-US" dirty="0"/>
              <a:t> the mark; and begin at my sanctuary. Then they began at the ancient men which </a:t>
            </a:r>
            <a:r>
              <a:rPr lang="en-US" i="1" dirty="0"/>
              <a:t>were</a:t>
            </a:r>
            <a:r>
              <a:rPr lang="en-US" dirty="0"/>
              <a:t> before the house</a:t>
            </a:r>
            <a:r>
              <a:rPr lang="en-US" dirty="0" smtClean="0"/>
              <a:t>.”  Ezekiel 9:3-6</a:t>
            </a:r>
            <a:endParaRPr lang="en-US" dirty="0"/>
          </a:p>
          <a:p>
            <a:endParaRPr lang="en-US" dirty="0"/>
          </a:p>
        </p:txBody>
      </p:sp>
      <p:pic>
        <p:nvPicPr>
          <p:cNvPr id="5122"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0" y="762000"/>
            <a:ext cx="4876800" cy="6096000"/>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2060"/>
                </a:solidFill>
              </a:rPr>
              <a:t>Sighing and Crying</a:t>
            </a:r>
            <a:endParaRPr lang="en-US" u="sng" dirty="0">
              <a:solidFill>
                <a:srgbClr val="002060"/>
              </a:solidFill>
            </a:endParaRPr>
          </a:p>
        </p:txBody>
      </p:sp>
      <p:sp>
        <p:nvSpPr>
          <p:cNvPr id="3" name="Content Placeholder 2"/>
          <p:cNvSpPr>
            <a:spLocks noGrp="1"/>
          </p:cNvSpPr>
          <p:nvPr>
            <p:ph idx="1"/>
          </p:nvPr>
        </p:nvSpPr>
        <p:spPr>
          <a:xfrm>
            <a:off x="0" y="838200"/>
            <a:ext cx="9144000" cy="6019800"/>
          </a:xfrm>
        </p:spPr>
        <p:txBody>
          <a:bodyPr>
            <a:normAutofit fontScale="85000" lnSpcReduction="20000"/>
          </a:bodyPr>
          <a:lstStyle/>
          <a:p>
            <a:r>
              <a:rPr lang="en-US" dirty="0" smtClean="0"/>
              <a:t>“is with reluctance that the Lord withdraws His presence from those who have been blessed with  great light and who have felt the power of the word in ministering to others. They were once His  faithful servants, favoured with His presence and guidance; but they departed from Him and led others  into error, and therefore are brought under the divine displeasure. </a:t>
            </a:r>
            <a:r>
              <a:rPr lang="en-US" dirty="0"/>
              <a:t> </a:t>
            </a:r>
            <a:r>
              <a:rPr lang="en-US" dirty="0" smtClean="0"/>
              <a:t>The day of God's vengeance is just upon us. The seal of God will be placed upon the foreheads of  those only who sigh and cry for the abominations done in the land. Those who link in sympathy with the world are eating and drinking with the drunken and will surely be destroyed with the workers of  iniquity. "The eyes of the Lord are over the righteous, and His ears are open unto their prayers: but the face of the Lord is against them that do evil." </a:t>
            </a:r>
            <a:r>
              <a:rPr lang="en-US" dirty="0"/>
              <a:t> </a:t>
            </a:r>
            <a:r>
              <a:rPr lang="en-US" dirty="0" smtClean="0"/>
              <a:t>Our own course of action will determine whether we shall receive the seal of the living God or be cut down by the destroying weapons.”  5 Testimonies, pg. 212</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0"/>
          </a:xfrm>
        </p:spPr>
        <p:txBody>
          <a:bodyPr/>
          <a:lstStyle/>
          <a:p>
            <a:r>
              <a:rPr lang="en-US" u="sng" dirty="0" smtClean="0">
                <a:solidFill>
                  <a:srgbClr val="002060"/>
                </a:solidFill>
              </a:rPr>
              <a:t>No Spot</a:t>
            </a:r>
            <a:endParaRPr lang="en-US" u="sng" dirty="0">
              <a:solidFill>
                <a:srgbClr val="002060"/>
              </a:solidFill>
            </a:endParaRPr>
          </a:p>
        </p:txBody>
      </p:sp>
      <p:sp>
        <p:nvSpPr>
          <p:cNvPr id="3" name="Content Placeholder 2"/>
          <p:cNvSpPr>
            <a:spLocks noGrp="1"/>
          </p:cNvSpPr>
          <p:nvPr>
            <p:ph idx="1"/>
          </p:nvPr>
        </p:nvSpPr>
        <p:spPr>
          <a:xfrm>
            <a:off x="0" y="685800"/>
            <a:ext cx="9144000" cy="6172200"/>
          </a:xfrm>
        </p:spPr>
        <p:txBody>
          <a:bodyPr>
            <a:normAutofit fontScale="92500" lnSpcReduction="20000"/>
          </a:bodyPr>
          <a:lstStyle/>
          <a:p>
            <a:r>
              <a:rPr lang="en-US" dirty="0" smtClean="0"/>
              <a:t>“Not one of us will ever receive the seal of God while our characters have one spot or stain upon them. It is left with us to remedy the defects in our characters, to cleanse the soul temple of every defilement. Then the latter rain will fall upon us as the early rain fell upon the disciples on the Day of Pentecost. We are too easily satisfied with our attainments. We feel rich and increased with goods and know not that we are "wretched, and miserable, and poor, and blind, and naked." Now is the time to heed the admonition of the True Witness: "I counsel thee to buy of Me gold tried in the fire, that thou mayest be rich; and white raiment, that thou mayest be clothed, and that the shame of thy nakedness do not appear; and anoint thine eyes with eye salve, that thou mayest see."  5 Testimonies, pg. 214, 215</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002060"/>
                </a:solidFill>
              </a:rPr>
              <a:t>Prepare to Meet Thy God!!!</a:t>
            </a:r>
            <a:endParaRPr lang="en-US" u="sng" dirty="0">
              <a:solidFill>
                <a:srgbClr val="002060"/>
              </a:solidFill>
            </a:endParaRPr>
          </a:p>
        </p:txBody>
      </p:sp>
      <p:sp>
        <p:nvSpPr>
          <p:cNvPr id="3" name="Content Placeholder 2"/>
          <p:cNvSpPr>
            <a:spLocks noGrp="1"/>
          </p:cNvSpPr>
          <p:nvPr>
            <p:ph idx="1"/>
          </p:nvPr>
        </p:nvSpPr>
        <p:spPr>
          <a:xfrm>
            <a:off x="0" y="685800"/>
            <a:ext cx="9144000" cy="6172200"/>
          </a:xfrm>
        </p:spPr>
        <p:txBody>
          <a:bodyPr>
            <a:normAutofit fontScale="77500" lnSpcReduction="20000"/>
          </a:bodyPr>
          <a:lstStyle/>
          <a:p>
            <a:r>
              <a:rPr lang="en-US" dirty="0" smtClean="0"/>
              <a:t>“It is now that we  must wash our robes of character and make them white in the blood of the Lamb. It is now that we must overcome pride, passion, and spiritual slothfulness. It is now that we must awake and make determined effort for symmetry of character. "Today if ye will hear His voice, harden not your hearts." We are in a most  trying position, waiting, watching for our Lord's appearing. The world is in darkness. "But ye,  brethren," says Paul, "are not in darkness, that that day should overtake you as a thief." It is ever God's  purpose to bring light out of darkness, joy out of sorrow, and rest out of weariness for the waiting,  longing soul. </a:t>
            </a:r>
            <a:r>
              <a:rPr lang="en-US" dirty="0"/>
              <a:t> </a:t>
            </a:r>
            <a:r>
              <a:rPr lang="en-US" dirty="0" smtClean="0"/>
              <a:t>What are you doing, brethren, in the great work of preparation? Those who are uniting with the world  are receiving the worldly mould and preparing for the mark of the beast. Those who are distrustful of self, who are humbling themselves before God and purifying their souls by obeying the truth these are receiving the heavenly mould and preparing for the seal of God in their foreheads. When the decree  goes forth and the stamp is impressed, their character will remain pure and spotless for eternity.”  5 T., pgs. 215, 216</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0" y="0"/>
            <a:ext cx="4114800" cy="838200"/>
          </a:xfrm>
        </p:spPr>
        <p:txBody>
          <a:bodyPr/>
          <a:lstStyle/>
          <a:p>
            <a:r>
              <a:rPr lang="en-US" u="sng" dirty="0" smtClean="0">
                <a:solidFill>
                  <a:srgbClr val="FF0000"/>
                </a:solidFill>
              </a:rPr>
              <a:t>Judgment</a:t>
            </a:r>
            <a:endParaRPr lang="en-US" u="sng" dirty="0">
              <a:solidFill>
                <a:srgbClr val="FF0000"/>
              </a:solidFill>
            </a:endParaRPr>
          </a:p>
        </p:txBody>
      </p:sp>
      <p:sp>
        <p:nvSpPr>
          <p:cNvPr id="3" name="Content Placeholder 2"/>
          <p:cNvSpPr>
            <a:spLocks noGrp="1"/>
          </p:cNvSpPr>
          <p:nvPr>
            <p:ph sz="half" idx="1"/>
          </p:nvPr>
        </p:nvSpPr>
        <p:spPr>
          <a:xfrm>
            <a:off x="0" y="0"/>
            <a:ext cx="4572000" cy="6858000"/>
          </a:xfrm>
        </p:spPr>
        <p:txBody>
          <a:bodyPr>
            <a:normAutofit fontScale="85000" lnSpcReduction="10000"/>
          </a:bodyPr>
          <a:lstStyle/>
          <a:p>
            <a:r>
              <a:rPr lang="en-US" baseline="30000" dirty="0"/>
              <a:t>7</a:t>
            </a:r>
            <a:r>
              <a:rPr lang="en-US" dirty="0"/>
              <a:t> And he said unto them, Defile the house, and fill the courts with the slain: go ye forth. And they went forth, and slew in the city</a:t>
            </a:r>
            <a:r>
              <a:rPr lang="en-US" dirty="0" smtClean="0"/>
              <a:t>. </a:t>
            </a:r>
            <a:r>
              <a:rPr lang="en-US" dirty="0"/>
              <a:t> And it came to pass, while they were slaying them, and I was left, that I fell upon my face, and cried, and said, Ah Lord GOD! wilt thou destroy all the residue of Israel in thy pouring out of thy fury upon Jerusalem</a:t>
            </a:r>
            <a:r>
              <a:rPr lang="en-US" dirty="0" smtClean="0"/>
              <a:t>? </a:t>
            </a:r>
            <a:r>
              <a:rPr lang="en-US" dirty="0"/>
              <a:t> Then said he unto me, The iniquity of the house of Israel and Judah </a:t>
            </a:r>
            <a:r>
              <a:rPr lang="en-US" i="1" dirty="0"/>
              <a:t>is</a:t>
            </a:r>
            <a:r>
              <a:rPr lang="en-US" dirty="0"/>
              <a:t> exceeding great, and the land is full of blood, and the city full of perverseness: for they say, The LORD hath forsaken the earth, and the LORD seeth </a:t>
            </a:r>
            <a:r>
              <a:rPr lang="en-US" dirty="0" smtClean="0"/>
              <a:t>not.”  Ezekiel 9:7-9</a:t>
            </a:r>
            <a:endParaRPr lang="en-US" dirty="0"/>
          </a:p>
          <a:p>
            <a:endParaRPr lang="en-US" dirty="0"/>
          </a:p>
        </p:txBody>
      </p:sp>
      <p:pic>
        <p:nvPicPr>
          <p:cNvPr id="614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0" y="762000"/>
            <a:ext cx="4572000" cy="6096000"/>
          </a:xfrm>
          <a:prstGeom prst="rect">
            <a:avLst/>
          </a:prstGeom>
          <a:noFill/>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953000" cy="838200"/>
          </a:xfrm>
        </p:spPr>
        <p:txBody>
          <a:bodyPr>
            <a:normAutofit fontScale="90000"/>
          </a:bodyPr>
          <a:lstStyle/>
          <a:p>
            <a:r>
              <a:rPr lang="en-US" u="sng" dirty="0" smtClean="0">
                <a:solidFill>
                  <a:srgbClr val="FF0000"/>
                </a:solidFill>
              </a:rPr>
              <a:t>Nothing is Impossible</a:t>
            </a:r>
            <a:endParaRPr lang="en-US" u="sng" dirty="0">
              <a:solidFill>
                <a:srgbClr val="FF0000"/>
              </a:solidFill>
            </a:endParaRPr>
          </a:p>
        </p:txBody>
      </p:sp>
      <p:sp>
        <p:nvSpPr>
          <p:cNvPr id="4" name="Content Placeholder 3"/>
          <p:cNvSpPr>
            <a:spLocks noGrp="1"/>
          </p:cNvSpPr>
          <p:nvPr>
            <p:ph sz="half" idx="2"/>
          </p:nvPr>
        </p:nvSpPr>
        <p:spPr>
          <a:xfrm>
            <a:off x="4572000" y="0"/>
            <a:ext cx="4572000" cy="6858000"/>
          </a:xfrm>
        </p:spPr>
        <p:txBody>
          <a:bodyPr>
            <a:normAutofit fontScale="92500" lnSpcReduction="20000"/>
          </a:bodyPr>
          <a:lstStyle/>
          <a:p>
            <a:r>
              <a:rPr lang="en-US" dirty="0" smtClean="0"/>
              <a:t>“Fellow </a:t>
            </a:r>
            <a:r>
              <a:rPr lang="en-US" dirty="0"/>
              <a:t>Christian, Satan knows your weakness; therefore cling to Jesus. Abiding in God's love, you may stand every test. The righteousness of Christ alone can give you power to stem the tide of evil that is sweeping over the world. Bring faith into your experience. Faith lightens every burden, relieves every weariness. Providences that are now mysterious you may solve by continued trust in God. Walk by faith in the path He marks out. Trials will come, but go forward</a:t>
            </a:r>
            <a:r>
              <a:rPr lang="en-US" dirty="0" smtClean="0"/>
              <a:t>.”  PK, pg. 175</a:t>
            </a:r>
            <a:endParaRPr lang="en-US" dirty="0"/>
          </a:p>
        </p:txBody>
      </p:sp>
      <p:pic>
        <p:nvPicPr>
          <p:cNvPr id="7170"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1" y="762000"/>
            <a:ext cx="4572000" cy="6096000"/>
          </a:xfrm>
          <a:prstGeom prst="rect">
            <a:avLst/>
          </a:prstGeo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rPr>
              <a:t>For Our Time</a:t>
            </a:r>
            <a:endParaRPr lang="en-US" u="sng" dirty="0">
              <a:solidFill>
                <a:srgbClr val="FF0000"/>
              </a:solidFill>
            </a:endParaRPr>
          </a:p>
        </p:txBody>
      </p:sp>
      <p:sp>
        <p:nvSpPr>
          <p:cNvPr id="3" name="Content Placeholder 2"/>
          <p:cNvSpPr>
            <a:spLocks noGrp="1"/>
          </p:cNvSpPr>
          <p:nvPr>
            <p:ph idx="1"/>
          </p:nvPr>
        </p:nvSpPr>
        <p:spPr>
          <a:xfrm>
            <a:off x="0" y="685800"/>
            <a:ext cx="9144000" cy="6172200"/>
          </a:xfrm>
        </p:spPr>
        <p:txBody>
          <a:bodyPr>
            <a:normAutofit fontScale="85000" lnSpcReduction="10000"/>
          </a:bodyPr>
          <a:lstStyle/>
          <a:p>
            <a:r>
              <a:rPr lang="en-US" dirty="0" smtClean="0"/>
              <a:t>“</a:t>
            </a:r>
            <a:r>
              <a:rPr lang="en-US" b="1" u="sng" dirty="0" smtClean="0"/>
              <a:t>The prophet, looking down the ages, had this time presented before his vision. </a:t>
            </a:r>
            <a:r>
              <a:rPr lang="en-US" dirty="0" smtClean="0"/>
              <a:t>The nations of this age have been the recipients of unprecedented mercies. The choicest of heaven's blessings have been given  them, but increased pride, covetousness, idolatry, contempt of God, and base ingratitude are written against them. They are fast closing up their account with God. But that which causes me to tremble is the fact that those who have had the greatest light and </a:t>
            </a:r>
          </a:p>
          <a:p>
            <a:r>
              <a:rPr lang="en-US" dirty="0" smtClean="0"/>
              <a:t>privileges have become contaminated by the prevailing iniquity. Influenced by the unrighteous around  them, many, even of those who profess the truth, have grown cold and are borne down by the strong current of evil. The universal scorn thrown upon true piety and holiness leads those who do not </a:t>
            </a:r>
          </a:p>
          <a:p>
            <a:r>
              <a:rPr lang="en-US" dirty="0" smtClean="0"/>
              <a:t>connect closely with God to lose their reverence for His law.”  5 Testimonies, pgs. 208, 209</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FF0000"/>
                </a:solidFill>
                <a:latin typeface="Algerian" pitchFamily="82" charset="0"/>
              </a:rPr>
              <a:t>A Work to Do!</a:t>
            </a:r>
            <a:endParaRPr lang="en-US" u="sng" dirty="0">
              <a:solidFill>
                <a:srgbClr val="FF0000"/>
              </a:solidFill>
              <a:latin typeface="Algerian" pitchFamily="82" charset="0"/>
            </a:endParaRPr>
          </a:p>
        </p:txBody>
      </p:sp>
      <p:sp>
        <p:nvSpPr>
          <p:cNvPr id="3" name="Content Placeholder 2"/>
          <p:cNvSpPr>
            <a:spLocks noGrp="1"/>
          </p:cNvSpPr>
          <p:nvPr>
            <p:ph idx="1"/>
          </p:nvPr>
        </p:nvSpPr>
        <p:spPr>
          <a:xfrm>
            <a:off x="0" y="685800"/>
            <a:ext cx="9144000" cy="6172200"/>
          </a:xfrm>
        </p:spPr>
        <p:txBody>
          <a:bodyPr>
            <a:normAutofit fontScale="85000" lnSpcReduction="20000"/>
          </a:bodyPr>
          <a:lstStyle/>
          <a:p>
            <a:r>
              <a:rPr lang="en-US" dirty="0" smtClean="0"/>
              <a:t>The rapidly swelling figures show that the time for God's visitation has  about come. Although loath to punish, nevertheless He will punish, and that speedily. Those who walk in the light will see signs of the approaching peril; but they are not to sit in quiet, unconcerned  expectancy of the ruin, comforting themselves with the belief that God will shelter His people in the day of visitation. Far from it. </a:t>
            </a:r>
            <a:r>
              <a:rPr lang="en-US" b="1" u="sng" dirty="0" smtClean="0"/>
              <a:t>They should realize that it is their duty to labour diligently to save others,  looking with strong faith to God for help.</a:t>
            </a:r>
            <a:r>
              <a:rPr lang="en-US" dirty="0" smtClean="0"/>
              <a:t> "The effectual fervent prayer of a righteous man availeth  much." The leaven of godliness has not entirely lost its power. At the time when the danger and depression of the church are greatest, </a:t>
            </a:r>
            <a:r>
              <a:rPr lang="en-US" b="1" u="sng" dirty="0" smtClean="0"/>
              <a:t>the little company who are standing in the light will be sighing and crying for the abominations that are done in the land. But more especially will their prayers arise in behalf of the church</a:t>
            </a:r>
            <a:r>
              <a:rPr lang="en-US" dirty="0" smtClean="0"/>
              <a:t> because its members are doing after the mare doing after the manner of the world.”  5T, pgs. 209, 210</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b="1" u="sng" dirty="0" smtClean="0">
                <a:solidFill>
                  <a:srgbClr val="0070C0"/>
                </a:solidFill>
              </a:rPr>
              <a:t>Context for the Quote</a:t>
            </a:r>
            <a:endParaRPr lang="en-US" b="1" u="sng" dirty="0">
              <a:solidFill>
                <a:srgbClr val="0070C0"/>
              </a:solidFill>
            </a:endParaRPr>
          </a:p>
        </p:txBody>
      </p:sp>
      <p:sp>
        <p:nvSpPr>
          <p:cNvPr id="3" name="Content Placeholder 2"/>
          <p:cNvSpPr>
            <a:spLocks noGrp="1"/>
          </p:cNvSpPr>
          <p:nvPr>
            <p:ph sz="half" idx="1"/>
          </p:nvPr>
        </p:nvSpPr>
        <p:spPr>
          <a:xfrm>
            <a:off x="0" y="685800"/>
            <a:ext cx="4495800" cy="6477000"/>
          </a:xfrm>
        </p:spPr>
        <p:txBody>
          <a:bodyPr>
            <a:normAutofit/>
          </a:bodyPr>
          <a:lstStyle/>
          <a:p>
            <a:r>
              <a:rPr lang="en-US" sz="3200" dirty="0" smtClean="0"/>
              <a:t>Repeatedly, this passage in 5</a:t>
            </a:r>
            <a:r>
              <a:rPr lang="en-US" sz="3200" baseline="30000" dirty="0" smtClean="0"/>
              <a:t>th</a:t>
            </a:r>
            <a:r>
              <a:rPr lang="en-US" sz="3200" dirty="0" smtClean="0"/>
              <a:t> Testimonies, is applied to the final days of earth’s history.  Ezekiel, chapters 8 and 9, are the focal point of the prophets words!  Clearly, our study today is looking at our day!!!!!!!!!!!</a:t>
            </a:r>
            <a:endParaRPr lang="en-US" sz="3200" dirty="0"/>
          </a:p>
        </p:txBody>
      </p:sp>
      <p:pic>
        <p:nvPicPr>
          <p:cNvPr id="1026"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1" y="762000"/>
            <a:ext cx="4572000" cy="6096000"/>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200"/>
          </a:xfrm>
        </p:spPr>
        <p:txBody>
          <a:bodyPr>
            <a:normAutofit fontScale="90000"/>
          </a:bodyPr>
          <a:lstStyle/>
          <a:p>
            <a:r>
              <a:rPr lang="en-US" u="sng" dirty="0" smtClean="0">
                <a:solidFill>
                  <a:srgbClr val="0070C0"/>
                </a:solidFill>
              </a:rPr>
              <a:t>Abominations</a:t>
            </a:r>
            <a:endParaRPr lang="en-US" u="sng" dirty="0">
              <a:solidFill>
                <a:srgbClr val="0070C0"/>
              </a:solidFill>
            </a:endParaRPr>
          </a:p>
        </p:txBody>
      </p:sp>
      <p:sp>
        <p:nvSpPr>
          <p:cNvPr id="3" name="Content Placeholder 2"/>
          <p:cNvSpPr>
            <a:spLocks noGrp="1"/>
          </p:cNvSpPr>
          <p:nvPr>
            <p:ph idx="1"/>
          </p:nvPr>
        </p:nvSpPr>
        <p:spPr>
          <a:xfrm>
            <a:off x="0" y="381000"/>
            <a:ext cx="9144000" cy="6477000"/>
          </a:xfrm>
        </p:spPr>
        <p:txBody>
          <a:bodyPr>
            <a:normAutofit fontScale="70000" lnSpcReduction="20000"/>
          </a:bodyPr>
          <a:lstStyle/>
          <a:p>
            <a:r>
              <a:rPr lang="en-US" baseline="30000" dirty="0"/>
              <a:t/>
            </a:r>
            <a:br>
              <a:rPr lang="en-US" baseline="30000" dirty="0"/>
            </a:br>
            <a:r>
              <a:rPr lang="en-US" sz="3400" baseline="30000" dirty="0" smtClean="0"/>
              <a:t>“</a:t>
            </a:r>
            <a:r>
              <a:rPr lang="en-US" sz="3400" dirty="0" smtClean="0"/>
              <a:t>And </a:t>
            </a:r>
            <a:r>
              <a:rPr lang="en-US" sz="3400" dirty="0"/>
              <a:t>it came to pass in the sixth year, in the sixth </a:t>
            </a:r>
            <a:r>
              <a:rPr lang="en-US" sz="3400" i="1" dirty="0"/>
              <a:t>month</a:t>
            </a:r>
            <a:r>
              <a:rPr lang="en-US" sz="3400" dirty="0"/>
              <a:t>, in the fifth </a:t>
            </a:r>
            <a:r>
              <a:rPr lang="en-US" sz="3400" i="1" dirty="0"/>
              <a:t>day</a:t>
            </a:r>
            <a:r>
              <a:rPr lang="en-US" sz="3400" dirty="0"/>
              <a:t> of the month, </a:t>
            </a:r>
            <a:r>
              <a:rPr lang="en-US" sz="3400" i="1" dirty="0"/>
              <a:t>as</a:t>
            </a:r>
            <a:r>
              <a:rPr lang="en-US" sz="3400" dirty="0"/>
              <a:t> I sat in mine house, and the elders of Judah sat before me, that the hand of the Lord GOD fell there upon me</a:t>
            </a:r>
            <a:r>
              <a:rPr lang="en-US" sz="3400" dirty="0" smtClean="0"/>
              <a:t>.</a:t>
            </a:r>
            <a:r>
              <a:rPr lang="en-US" sz="3400" dirty="0"/>
              <a:t> Then I beheld, and lo a likeness as the appearance of fire: from the appearance of his loins even downward, fire; and from his loins even upward, as the appearance of brightness, as the colour of amber</a:t>
            </a:r>
            <a:r>
              <a:rPr lang="en-US" sz="3400" dirty="0" smtClean="0"/>
              <a:t>. </a:t>
            </a:r>
            <a:r>
              <a:rPr lang="en-US" sz="3400" dirty="0"/>
              <a:t> And he put forth the form of an hand, and took me by a lock of mine head; and the spirit lifted me up between the earth and the heaven, and brought me in the visions of God to Jerusalem, to the door of the inner gate that looketh toward the north; where </a:t>
            </a:r>
            <a:r>
              <a:rPr lang="en-US" sz="3400" i="1" dirty="0"/>
              <a:t>was</a:t>
            </a:r>
            <a:r>
              <a:rPr lang="en-US" sz="3400" dirty="0"/>
              <a:t> the seat of the image of jealousy, which provoketh to jealousy</a:t>
            </a:r>
            <a:r>
              <a:rPr lang="en-US" sz="3400" dirty="0" smtClean="0"/>
              <a:t>. </a:t>
            </a:r>
            <a:r>
              <a:rPr lang="en-US" sz="3400" dirty="0"/>
              <a:t> And, behold, the glory of the God of Israel </a:t>
            </a:r>
            <a:r>
              <a:rPr lang="en-US" sz="3400" i="1" dirty="0"/>
              <a:t>was</a:t>
            </a:r>
            <a:r>
              <a:rPr lang="en-US" sz="3400" dirty="0"/>
              <a:t> there, according to the vision that I saw in the plain</a:t>
            </a:r>
            <a:r>
              <a:rPr lang="en-US" sz="3400" dirty="0" smtClean="0"/>
              <a:t>. </a:t>
            </a:r>
            <a:r>
              <a:rPr lang="en-US" sz="3400" dirty="0"/>
              <a:t> Then said he unto me, Son of man, lift up thine eyes now the way toward the north. So I lifted up mine eyes the way toward the north, and behold northward at the gate of the altar this image of jealousy in the entry</a:t>
            </a:r>
            <a:r>
              <a:rPr lang="en-US" sz="3400" dirty="0" smtClean="0"/>
              <a:t>. </a:t>
            </a:r>
            <a:r>
              <a:rPr lang="en-US" sz="3400" dirty="0"/>
              <a:t> He said furthermore unto me, Son of man, seest thou what they do? </a:t>
            </a:r>
            <a:r>
              <a:rPr lang="en-US" sz="3400" i="1" dirty="0"/>
              <a:t>even</a:t>
            </a:r>
            <a:r>
              <a:rPr lang="en-US" sz="3400" dirty="0"/>
              <a:t> the great abominations that the house of Israel committeth here, that I should go far off from my sanctuary? but turn thee yet again, </a:t>
            </a:r>
            <a:r>
              <a:rPr lang="en-US" sz="3400" i="1" dirty="0"/>
              <a:t>and</a:t>
            </a:r>
            <a:r>
              <a:rPr lang="en-US" sz="3400" dirty="0"/>
              <a:t> thou shalt see greater </a:t>
            </a:r>
            <a:r>
              <a:rPr lang="en-US" sz="3400" dirty="0" smtClean="0"/>
              <a:t>abominations.”   Ezekiel 8:1-6</a:t>
            </a:r>
            <a:endParaRPr lang="en-US" sz="3400" dirty="0"/>
          </a:p>
          <a:p>
            <a:endParaRPr lang="en-US" sz="34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4572000" cy="762000"/>
          </a:xfrm>
        </p:spPr>
        <p:txBody>
          <a:bodyPr>
            <a:normAutofit/>
          </a:bodyPr>
          <a:lstStyle/>
          <a:p>
            <a:r>
              <a:rPr lang="en-US" u="sng" dirty="0" smtClean="0">
                <a:solidFill>
                  <a:srgbClr val="0070C0"/>
                </a:solidFill>
              </a:rPr>
              <a:t>Image of Jealousy</a:t>
            </a:r>
            <a:endParaRPr lang="en-US" u="sng" dirty="0">
              <a:solidFill>
                <a:srgbClr val="0070C0"/>
              </a:solidFill>
            </a:endParaRPr>
          </a:p>
        </p:txBody>
      </p:sp>
      <p:sp>
        <p:nvSpPr>
          <p:cNvPr id="4" name="Content Placeholder 3"/>
          <p:cNvSpPr>
            <a:spLocks noGrp="1"/>
          </p:cNvSpPr>
          <p:nvPr>
            <p:ph sz="half" idx="2"/>
          </p:nvPr>
        </p:nvSpPr>
        <p:spPr>
          <a:xfrm>
            <a:off x="4648200" y="0"/>
            <a:ext cx="4495800" cy="6858000"/>
          </a:xfrm>
        </p:spPr>
        <p:txBody>
          <a:bodyPr>
            <a:normAutofit/>
          </a:bodyPr>
          <a:lstStyle/>
          <a:p>
            <a:r>
              <a:rPr lang="en-US" sz="3000" dirty="0" smtClean="0"/>
              <a:t>In the midst of the temple was something getting all the praise and adoration which should have been to God alone!!  God’s professed people had exalted  something and were preoccupied with something that was more important to them than God!  Do we have an image of jealousy?</a:t>
            </a:r>
            <a:endParaRPr lang="en-US" sz="3000" dirty="0"/>
          </a:p>
        </p:txBody>
      </p:sp>
      <p:pic>
        <p:nvPicPr>
          <p:cNvPr id="2050" name="Picture 2" descr="C:\Users\Dad\Contacts\Downloads\images.jpg"/>
          <p:cNvPicPr>
            <a:picLocks noGrp="1" noChangeAspect="1" noChangeArrowheads="1"/>
          </p:cNvPicPr>
          <p:nvPr>
            <p:ph sz="half" idx="1"/>
          </p:nvPr>
        </p:nvPicPr>
        <p:blipFill>
          <a:blip r:embed="rId2" cstate="print"/>
          <a:srcRect/>
          <a:stretch>
            <a:fillRect/>
          </a:stretch>
        </p:blipFill>
        <p:spPr bwMode="auto">
          <a:xfrm>
            <a:off x="1" y="685800"/>
            <a:ext cx="4572000" cy="6172199"/>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838200"/>
          </a:xfrm>
        </p:spPr>
        <p:txBody>
          <a:bodyPr/>
          <a:lstStyle/>
          <a:p>
            <a:r>
              <a:rPr lang="en-US" u="sng" dirty="0" smtClean="0">
                <a:solidFill>
                  <a:srgbClr val="0070C0"/>
                </a:solidFill>
                <a:latin typeface="Algerian" pitchFamily="82" charset="0"/>
              </a:rPr>
              <a:t>Do Anything We Want!</a:t>
            </a:r>
            <a:endParaRPr lang="en-US" u="sng" dirty="0">
              <a:solidFill>
                <a:srgbClr val="0070C0"/>
              </a:solidFill>
              <a:latin typeface="Algerian" pitchFamily="82" charset="0"/>
            </a:endParaRPr>
          </a:p>
        </p:txBody>
      </p:sp>
      <p:sp>
        <p:nvSpPr>
          <p:cNvPr id="3" name="Content Placeholder 2"/>
          <p:cNvSpPr>
            <a:spLocks noGrp="1"/>
          </p:cNvSpPr>
          <p:nvPr>
            <p:ph idx="1"/>
          </p:nvPr>
        </p:nvSpPr>
        <p:spPr>
          <a:xfrm>
            <a:off x="0" y="762000"/>
            <a:ext cx="9144000" cy="6096000"/>
          </a:xfrm>
        </p:spPr>
        <p:txBody>
          <a:bodyPr>
            <a:normAutofit fontScale="85000" lnSpcReduction="10000"/>
          </a:bodyPr>
          <a:lstStyle/>
          <a:p>
            <a:r>
              <a:rPr lang="en-US" dirty="0"/>
              <a:t> And he said unto me, Go in, and behold the wicked abominations that they do here</a:t>
            </a:r>
            <a:r>
              <a:rPr lang="en-US" dirty="0" smtClean="0"/>
              <a:t>. </a:t>
            </a:r>
            <a:r>
              <a:rPr lang="en-US" dirty="0"/>
              <a:t> So I went in and saw; and behold every form of creeping things, and abominable beasts, and all the idols of the house of Israel, </a:t>
            </a:r>
            <a:r>
              <a:rPr lang="en-US" dirty="0" smtClean="0"/>
              <a:t>portrayed </a:t>
            </a:r>
            <a:r>
              <a:rPr lang="en-US" dirty="0"/>
              <a:t>upon the wall round about</a:t>
            </a:r>
            <a:r>
              <a:rPr lang="en-US" dirty="0" smtClean="0"/>
              <a:t>. </a:t>
            </a:r>
            <a:r>
              <a:rPr lang="en-US" dirty="0"/>
              <a:t> And there stood before them seventy men of the ancients of the house of Israel, and in the midst of them stood Jaazaniah the son of Shaphan, with every man his censer in his hand; and a thick cloud of incense went </a:t>
            </a:r>
            <a:r>
              <a:rPr lang="en-US" dirty="0" smtClean="0"/>
              <a:t>up.  Then </a:t>
            </a:r>
            <a:r>
              <a:rPr lang="en-US" dirty="0"/>
              <a:t>said he unto me, Son of man, hast thou seen what the ancients of the house of Israel do in the dark, every man in the chambers of his imagery? for they say, The LORD seeth us not; the LORD hath forsaken the earth</a:t>
            </a:r>
            <a:r>
              <a:rPr lang="en-US" dirty="0" smtClean="0"/>
              <a:t>. </a:t>
            </a:r>
            <a:r>
              <a:rPr lang="en-US" dirty="0"/>
              <a:t> He said also unto me, Turn thee yet again, </a:t>
            </a:r>
            <a:r>
              <a:rPr lang="en-US" i="1" dirty="0"/>
              <a:t>and</a:t>
            </a:r>
            <a:r>
              <a:rPr lang="en-US" dirty="0"/>
              <a:t> thou shalt see greater abominations that they </a:t>
            </a:r>
            <a:r>
              <a:rPr lang="en-US" dirty="0" smtClean="0"/>
              <a:t>do. Then </a:t>
            </a:r>
            <a:r>
              <a:rPr lang="en-US" dirty="0"/>
              <a:t>he brought me to the door of the gate of the LORD'S house which </a:t>
            </a:r>
            <a:r>
              <a:rPr lang="en-US" i="1" dirty="0"/>
              <a:t>was</a:t>
            </a:r>
            <a:r>
              <a:rPr lang="en-US" dirty="0"/>
              <a:t> toward the north; and, behold, there sat women weeping for Tammuz</a:t>
            </a:r>
            <a:r>
              <a:rPr lang="en-US" dirty="0" smtClean="0"/>
              <a:t>.”  Ezekiel 8:9-14</a:t>
            </a:r>
            <a:endParaRPr lang="en-US" dirty="0"/>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685800"/>
          </a:xfrm>
        </p:spPr>
        <p:txBody>
          <a:bodyPr>
            <a:normAutofit fontScale="90000"/>
          </a:bodyPr>
          <a:lstStyle/>
          <a:p>
            <a:r>
              <a:rPr lang="en-US" u="sng" dirty="0" smtClean="0">
                <a:solidFill>
                  <a:srgbClr val="FF0000"/>
                </a:solidFill>
              </a:rPr>
              <a:t>Warning!!!!!!!!</a:t>
            </a:r>
            <a:endParaRPr lang="en-US" u="sng" dirty="0">
              <a:solidFill>
                <a:srgbClr val="FF0000"/>
              </a:solidFill>
            </a:endParaRPr>
          </a:p>
        </p:txBody>
      </p:sp>
      <p:sp>
        <p:nvSpPr>
          <p:cNvPr id="3" name="Content Placeholder 2"/>
          <p:cNvSpPr>
            <a:spLocks noGrp="1"/>
          </p:cNvSpPr>
          <p:nvPr>
            <p:ph idx="1"/>
          </p:nvPr>
        </p:nvSpPr>
        <p:spPr>
          <a:xfrm>
            <a:off x="0" y="609600"/>
            <a:ext cx="9144000" cy="6248400"/>
          </a:xfrm>
        </p:spPr>
        <p:txBody>
          <a:bodyPr>
            <a:normAutofit fontScale="85000" lnSpcReduction="20000"/>
          </a:bodyPr>
          <a:lstStyle/>
          <a:p>
            <a:r>
              <a:rPr lang="en-US" dirty="0" smtClean="0"/>
              <a:t>“The abominations for which the faithful ones were sighing and crying were all that could be discerned  by finite eyes, but by far the worst sins, those which provoked the jealousy of the pure and holy God, were unrevealed. The great Searcher of hearts knoweth every sin committed in secret by the workers of  iniquity. These persons come to feel secure in their deceptions and, because of His long-suffering, say  that the Lord   seeth not, and then act as though He had forsaken the earth. But He will detect their hypocrisy and will  open before others those sins which they were so careful to hide. </a:t>
            </a:r>
            <a:r>
              <a:rPr lang="en-US" dirty="0"/>
              <a:t> </a:t>
            </a:r>
            <a:r>
              <a:rPr lang="en-US" dirty="0" smtClean="0"/>
              <a:t>No superiority of rank, dignity, or worldly wisdom, no position in sacred office, will preserve men  from sacrificing principle when left to their own deceitful hearts. Those who have been regarded as  worthy and righteous prove to be ring-leaders in apostasy and examples in indifference and in the  abuse of God's mercies. Their wicked course He will tolerate no longer, and in His wrath He deals with  them without mercy.”  5 Testimonies, pgs. 211, 212</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34200" y="0"/>
            <a:ext cx="2209800" cy="685800"/>
          </a:xfrm>
        </p:spPr>
        <p:txBody>
          <a:bodyPr>
            <a:normAutofit fontScale="90000"/>
          </a:bodyPr>
          <a:lstStyle/>
          <a:p>
            <a:r>
              <a:rPr lang="en-US" u="sng" dirty="0" smtClean="0">
                <a:solidFill>
                  <a:srgbClr val="002060"/>
                </a:solidFill>
              </a:rPr>
              <a:t>Tammuz</a:t>
            </a:r>
            <a:endParaRPr lang="en-US" u="sng" dirty="0">
              <a:solidFill>
                <a:srgbClr val="002060"/>
              </a:solidFill>
            </a:endParaRPr>
          </a:p>
        </p:txBody>
      </p:sp>
      <p:sp>
        <p:nvSpPr>
          <p:cNvPr id="3" name="Content Placeholder 2"/>
          <p:cNvSpPr>
            <a:spLocks noGrp="1"/>
          </p:cNvSpPr>
          <p:nvPr>
            <p:ph sz="half" idx="1"/>
          </p:nvPr>
        </p:nvSpPr>
        <p:spPr>
          <a:xfrm>
            <a:off x="0" y="0"/>
            <a:ext cx="4495800" cy="6858000"/>
          </a:xfrm>
        </p:spPr>
        <p:txBody>
          <a:bodyPr>
            <a:normAutofit fontScale="92500" lnSpcReduction="20000"/>
          </a:bodyPr>
          <a:lstStyle/>
          <a:p>
            <a:r>
              <a:rPr lang="en-US" dirty="0" smtClean="0"/>
              <a:t>Tammuz was the illegitimate son of Semiramis.   She claimed that he was Nimrod resurrected.  She and her son were worshipped throughout the world.  Tammuz was the Baal of the Old Testament.  Semiramis was Ishtar, Venus, Mother Goddess.  They was worshipped today through the names of Easter-goddess of fertility and Tammuz is the one born Dec. 25!!</a:t>
            </a:r>
          </a:p>
          <a:p>
            <a:r>
              <a:rPr lang="en-US" dirty="0" smtClean="0"/>
              <a:t>The essence of their worship was sexual orgy and immorality-the basis of all heathen religions! This had taken over ancient and modern Adventism!!!!!!</a:t>
            </a:r>
            <a:endParaRPr lang="en-US" dirty="0"/>
          </a:p>
        </p:txBody>
      </p:sp>
      <p:pic>
        <p:nvPicPr>
          <p:cNvPr id="3074" name="Picture 2" descr="C:\Users\Dad\Contacts\Downloads\images.jpg"/>
          <p:cNvPicPr>
            <a:picLocks noGrp="1" noChangeAspect="1" noChangeArrowheads="1"/>
          </p:cNvPicPr>
          <p:nvPr>
            <p:ph sz="half" idx="2"/>
          </p:nvPr>
        </p:nvPicPr>
        <p:blipFill>
          <a:blip r:embed="rId2" cstate="print"/>
          <a:srcRect/>
          <a:stretch>
            <a:fillRect/>
          </a:stretch>
        </p:blipFill>
        <p:spPr bwMode="auto">
          <a:xfrm>
            <a:off x="4572001" y="685800"/>
            <a:ext cx="4572000" cy="6172200"/>
          </a:xfrm>
          <a:prstGeom prst="rect">
            <a:avLst/>
          </a:prstGeom>
          <a:noFill/>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4353</TotalTime>
  <Words>1885</Words>
  <Application>Microsoft Office PowerPoint</Application>
  <PresentationFormat>On-screen Show (4:3)</PresentationFormat>
  <Paragraphs>41</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Office Theme</vt:lpstr>
      <vt:lpstr>Ezekiel, pt. 5</vt:lpstr>
      <vt:lpstr>For Our Time</vt:lpstr>
      <vt:lpstr>A Work to Do!</vt:lpstr>
      <vt:lpstr>Context for the Quote</vt:lpstr>
      <vt:lpstr>Abominations</vt:lpstr>
      <vt:lpstr>Image of Jealousy</vt:lpstr>
      <vt:lpstr>Do Anything We Want!</vt:lpstr>
      <vt:lpstr>Warning!!!!!!!!</vt:lpstr>
      <vt:lpstr>Tammuz</vt:lpstr>
      <vt:lpstr>Slide 10</vt:lpstr>
      <vt:lpstr>Mother goddess</vt:lpstr>
      <vt:lpstr>Sun Worship</vt:lpstr>
      <vt:lpstr>Where it All Ends</vt:lpstr>
      <vt:lpstr>The End</vt:lpstr>
      <vt:lpstr>Sighing and Crying</vt:lpstr>
      <vt:lpstr>No Spot</vt:lpstr>
      <vt:lpstr>Prepare to Meet Thy God!!!</vt:lpstr>
      <vt:lpstr>Judgment</vt:lpstr>
      <vt:lpstr>Nothing is Impossible</vt:lpstr>
    </vt:vector>
  </TitlesOfParts>
  <Company>Southern Adventist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Ezekiel, pt. 5</dc:title>
  <dc:creator>Dad</dc:creator>
  <cp:lastModifiedBy>Dad</cp:lastModifiedBy>
  <cp:revision>3</cp:revision>
  <dcterms:created xsi:type="dcterms:W3CDTF">2012-08-21T10:13:23Z</dcterms:created>
  <dcterms:modified xsi:type="dcterms:W3CDTF">2012-08-24T10:46:36Z</dcterms:modified>
</cp:coreProperties>
</file>