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6" r:id="rId4"/>
    <p:sldId id="277" r:id="rId5"/>
    <p:sldId id="278" r:id="rId6"/>
    <p:sldId id="257" r:id="rId7"/>
    <p:sldId id="258" r:id="rId8"/>
    <p:sldId id="259" r:id="rId9"/>
    <p:sldId id="260" r:id="rId10"/>
    <p:sldId id="261" r:id="rId11"/>
    <p:sldId id="262" r:id="rId12"/>
    <p:sldId id="263" r:id="rId13"/>
    <p:sldId id="264" r:id="rId14"/>
    <p:sldId id="265" r:id="rId15"/>
    <p:sldId id="266" r:id="rId16"/>
    <p:sldId id="267" r:id="rId17"/>
    <p:sldId id="269" r:id="rId18"/>
    <p:sldId id="270" r:id="rId19"/>
    <p:sldId id="268" r:id="rId20"/>
    <p:sldId id="271" r:id="rId21"/>
    <p:sldId id="272" r:id="rId22"/>
    <p:sldId id="273" r:id="rId23"/>
    <p:sldId id="27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7DB76C-4C21-4895-9211-AFA5055ED29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9EFA0-03E1-49AA-AFFD-49CEE47C434D}" type="slidenum">
              <a:rPr lang="en-US" smtClean="0"/>
              <a:t>‹#›</a:t>
            </a:fld>
            <a:endParaRPr lang="en-US"/>
          </a:p>
        </p:txBody>
      </p:sp>
    </p:spTree>
    <p:extLst>
      <p:ext uri="{BB962C8B-B14F-4D97-AF65-F5344CB8AC3E}">
        <p14:creationId xmlns:p14="http://schemas.microsoft.com/office/powerpoint/2010/main" val="3427376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DB76C-4C21-4895-9211-AFA5055ED29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9EFA0-03E1-49AA-AFFD-49CEE47C434D}" type="slidenum">
              <a:rPr lang="en-US" smtClean="0"/>
              <a:t>‹#›</a:t>
            </a:fld>
            <a:endParaRPr lang="en-US"/>
          </a:p>
        </p:txBody>
      </p:sp>
    </p:spTree>
    <p:extLst>
      <p:ext uri="{BB962C8B-B14F-4D97-AF65-F5344CB8AC3E}">
        <p14:creationId xmlns:p14="http://schemas.microsoft.com/office/powerpoint/2010/main" val="97279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DB76C-4C21-4895-9211-AFA5055ED29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9EFA0-03E1-49AA-AFFD-49CEE47C434D}" type="slidenum">
              <a:rPr lang="en-US" smtClean="0"/>
              <a:t>‹#›</a:t>
            </a:fld>
            <a:endParaRPr lang="en-US"/>
          </a:p>
        </p:txBody>
      </p:sp>
    </p:spTree>
    <p:extLst>
      <p:ext uri="{BB962C8B-B14F-4D97-AF65-F5344CB8AC3E}">
        <p14:creationId xmlns:p14="http://schemas.microsoft.com/office/powerpoint/2010/main" val="1714857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DB76C-4C21-4895-9211-AFA5055ED29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9EFA0-03E1-49AA-AFFD-49CEE47C434D}" type="slidenum">
              <a:rPr lang="en-US" smtClean="0"/>
              <a:t>‹#›</a:t>
            </a:fld>
            <a:endParaRPr lang="en-US"/>
          </a:p>
        </p:txBody>
      </p:sp>
    </p:spTree>
    <p:extLst>
      <p:ext uri="{BB962C8B-B14F-4D97-AF65-F5344CB8AC3E}">
        <p14:creationId xmlns:p14="http://schemas.microsoft.com/office/powerpoint/2010/main" val="3447707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7DB76C-4C21-4895-9211-AFA5055ED295}" type="datetimeFigureOut">
              <a:rPr lang="en-US" smtClean="0"/>
              <a:t>12/1/2016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59EFA0-03E1-49AA-AFFD-49CEE47C434D}" type="slidenum">
              <a:rPr lang="en-US" smtClean="0"/>
              <a:t>‹#›</a:t>
            </a:fld>
            <a:endParaRPr lang="en-US"/>
          </a:p>
        </p:txBody>
      </p:sp>
    </p:spTree>
    <p:extLst>
      <p:ext uri="{BB962C8B-B14F-4D97-AF65-F5344CB8AC3E}">
        <p14:creationId xmlns:p14="http://schemas.microsoft.com/office/powerpoint/2010/main" val="81094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7DB76C-4C21-4895-9211-AFA5055ED295}"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9EFA0-03E1-49AA-AFFD-49CEE47C434D}" type="slidenum">
              <a:rPr lang="en-US" smtClean="0"/>
              <a:t>‹#›</a:t>
            </a:fld>
            <a:endParaRPr lang="en-US"/>
          </a:p>
        </p:txBody>
      </p:sp>
    </p:spTree>
    <p:extLst>
      <p:ext uri="{BB962C8B-B14F-4D97-AF65-F5344CB8AC3E}">
        <p14:creationId xmlns:p14="http://schemas.microsoft.com/office/powerpoint/2010/main" val="4266323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7DB76C-4C21-4895-9211-AFA5055ED295}" type="datetimeFigureOut">
              <a:rPr lang="en-US" smtClean="0"/>
              <a:t>12/1/2016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59EFA0-03E1-49AA-AFFD-49CEE47C434D}" type="slidenum">
              <a:rPr lang="en-US" smtClean="0"/>
              <a:t>‹#›</a:t>
            </a:fld>
            <a:endParaRPr lang="en-US"/>
          </a:p>
        </p:txBody>
      </p:sp>
    </p:spTree>
    <p:extLst>
      <p:ext uri="{BB962C8B-B14F-4D97-AF65-F5344CB8AC3E}">
        <p14:creationId xmlns:p14="http://schemas.microsoft.com/office/powerpoint/2010/main" val="722459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7DB76C-4C21-4895-9211-AFA5055ED295}" type="datetimeFigureOut">
              <a:rPr lang="en-US" smtClean="0"/>
              <a:t>12/1/2016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59EFA0-03E1-49AA-AFFD-49CEE47C434D}" type="slidenum">
              <a:rPr lang="en-US" smtClean="0"/>
              <a:t>‹#›</a:t>
            </a:fld>
            <a:endParaRPr lang="en-US"/>
          </a:p>
        </p:txBody>
      </p:sp>
    </p:spTree>
    <p:extLst>
      <p:ext uri="{BB962C8B-B14F-4D97-AF65-F5344CB8AC3E}">
        <p14:creationId xmlns:p14="http://schemas.microsoft.com/office/powerpoint/2010/main" val="1585670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DB76C-4C21-4895-9211-AFA5055ED295}" type="datetimeFigureOut">
              <a:rPr lang="en-US" smtClean="0"/>
              <a:t>12/1/2016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59EFA0-03E1-49AA-AFFD-49CEE47C434D}" type="slidenum">
              <a:rPr lang="en-US" smtClean="0"/>
              <a:t>‹#›</a:t>
            </a:fld>
            <a:endParaRPr lang="en-US"/>
          </a:p>
        </p:txBody>
      </p:sp>
    </p:spTree>
    <p:extLst>
      <p:ext uri="{BB962C8B-B14F-4D97-AF65-F5344CB8AC3E}">
        <p14:creationId xmlns:p14="http://schemas.microsoft.com/office/powerpoint/2010/main" val="2943667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DB76C-4C21-4895-9211-AFA5055ED295}"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9EFA0-03E1-49AA-AFFD-49CEE47C434D}" type="slidenum">
              <a:rPr lang="en-US" smtClean="0"/>
              <a:t>‹#›</a:t>
            </a:fld>
            <a:endParaRPr lang="en-US"/>
          </a:p>
        </p:txBody>
      </p:sp>
    </p:spTree>
    <p:extLst>
      <p:ext uri="{BB962C8B-B14F-4D97-AF65-F5344CB8AC3E}">
        <p14:creationId xmlns:p14="http://schemas.microsoft.com/office/powerpoint/2010/main" val="995866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DB76C-4C21-4895-9211-AFA5055ED295}" type="datetimeFigureOut">
              <a:rPr lang="en-US" smtClean="0"/>
              <a:t>12/1/2016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59EFA0-03E1-49AA-AFFD-49CEE47C434D}" type="slidenum">
              <a:rPr lang="en-US" smtClean="0"/>
              <a:t>‹#›</a:t>
            </a:fld>
            <a:endParaRPr lang="en-US"/>
          </a:p>
        </p:txBody>
      </p:sp>
    </p:spTree>
    <p:extLst>
      <p:ext uri="{BB962C8B-B14F-4D97-AF65-F5344CB8AC3E}">
        <p14:creationId xmlns:p14="http://schemas.microsoft.com/office/powerpoint/2010/main" val="1487547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DB76C-4C21-4895-9211-AFA5055ED295}" type="datetimeFigureOut">
              <a:rPr lang="en-US" smtClean="0"/>
              <a:t>12/1/2016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9EFA0-03E1-49AA-AFFD-49CEE47C434D}" type="slidenum">
              <a:rPr lang="en-US" smtClean="0"/>
              <a:t>‹#›</a:t>
            </a:fld>
            <a:endParaRPr lang="en-US"/>
          </a:p>
        </p:txBody>
      </p:sp>
    </p:spTree>
    <p:extLst>
      <p:ext uri="{BB962C8B-B14F-4D97-AF65-F5344CB8AC3E}">
        <p14:creationId xmlns:p14="http://schemas.microsoft.com/office/powerpoint/2010/main" val="3502668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i="1" u="sng" dirty="0" smtClean="0">
                <a:solidFill>
                  <a:srgbClr val="0070C0"/>
                </a:solidFill>
              </a:rPr>
              <a:t>Melchisedec </a:t>
            </a:r>
            <a:endParaRPr lang="en-US" sz="8000" b="1" i="1" u="sng" dirty="0">
              <a:solidFill>
                <a:srgbClr val="0070C0"/>
              </a:solidFill>
            </a:endParaRPr>
          </a:p>
        </p:txBody>
      </p:sp>
      <p:sp>
        <p:nvSpPr>
          <p:cNvPr id="3" name="Subtitle 2"/>
          <p:cNvSpPr>
            <a:spLocks noGrp="1"/>
          </p:cNvSpPr>
          <p:nvPr>
            <p:ph type="subTitle" idx="1"/>
          </p:nvPr>
        </p:nvSpPr>
        <p:spPr/>
        <p:txBody>
          <a:bodyPr>
            <a:normAutofit/>
          </a:bodyPr>
          <a:lstStyle/>
          <a:p>
            <a:r>
              <a:rPr lang="en-US" sz="6000" b="1" i="1" u="sng" dirty="0" smtClean="0">
                <a:solidFill>
                  <a:srgbClr val="C00000"/>
                </a:solidFill>
              </a:rPr>
              <a:t>Who Are You?</a:t>
            </a:r>
            <a:endParaRPr lang="en-US" sz="6000" b="1" i="1" u="sng" dirty="0">
              <a:solidFill>
                <a:srgbClr val="C00000"/>
              </a:solidFill>
            </a:endParaRPr>
          </a:p>
        </p:txBody>
      </p:sp>
    </p:spTree>
    <p:extLst>
      <p:ext uri="{BB962C8B-B14F-4D97-AF65-F5344CB8AC3E}">
        <p14:creationId xmlns:p14="http://schemas.microsoft.com/office/powerpoint/2010/main" val="3909796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rPr>
              <a:t>Wow and Wow!!!</a:t>
            </a:r>
            <a:endParaRPr lang="en-US" b="1" i="1" u="sng" dirty="0">
              <a:solidFill>
                <a:srgbClr val="C00000"/>
              </a:solidFill>
            </a:endParaRPr>
          </a:p>
        </p:txBody>
      </p:sp>
      <p:sp>
        <p:nvSpPr>
          <p:cNvPr id="3" name="Content Placeholder 2"/>
          <p:cNvSpPr>
            <a:spLocks noGrp="1"/>
          </p:cNvSpPr>
          <p:nvPr>
            <p:ph sz="half" idx="1"/>
          </p:nvPr>
        </p:nvSpPr>
        <p:spPr>
          <a:xfrm>
            <a:off x="0" y="762000"/>
            <a:ext cx="4495800" cy="6096000"/>
          </a:xfrm>
        </p:spPr>
        <p:txBody>
          <a:bodyPr>
            <a:normAutofit lnSpcReduction="10000"/>
          </a:bodyPr>
          <a:lstStyle/>
          <a:p>
            <a:r>
              <a:rPr lang="en-US" dirty="0" smtClean="0"/>
              <a:t>1. King of Righteousness.</a:t>
            </a:r>
          </a:p>
          <a:p>
            <a:r>
              <a:rPr lang="en-US" dirty="0" smtClean="0"/>
              <a:t>2. King of Peace.</a:t>
            </a:r>
          </a:p>
          <a:p>
            <a:r>
              <a:rPr lang="en-US" dirty="0" smtClean="0"/>
              <a:t>3. Without father.</a:t>
            </a:r>
          </a:p>
          <a:p>
            <a:r>
              <a:rPr lang="en-US" dirty="0" smtClean="0"/>
              <a:t>4. Without mother.</a:t>
            </a:r>
          </a:p>
          <a:p>
            <a:r>
              <a:rPr lang="en-US" dirty="0" smtClean="0"/>
              <a:t>5. having neither beginning of days or end of life!!!</a:t>
            </a:r>
          </a:p>
          <a:p>
            <a:r>
              <a:rPr lang="en-US" dirty="0" smtClean="0"/>
              <a:t>6. Paul said, in the 1</a:t>
            </a:r>
            <a:r>
              <a:rPr lang="en-US" baseline="30000" dirty="0" smtClean="0"/>
              <a:t>st</a:t>
            </a:r>
            <a:r>
              <a:rPr lang="en-US" dirty="0" smtClean="0"/>
              <a:t> century, that Melchisedec is alive!</a:t>
            </a:r>
          </a:p>
          <a:p>
            <a:r>
              <a:rPr lang="en-US" dirty="0" smtClean="0"/>
              <a:t>Melchisedec</a:t>
            </a:r>
            <a:r>
              <a:rPr lang="en-US" dirty="0"/>
              <a:t> </a:t>
            </a:r>
            <a:r>
              <a:rPr lang="en-US" dirty="0" smtClean="0"/>
              <a:t>is an </a:t>
            </a:r>
            <a:r>
              <a:rPr lang="en-US" dirty="0"/>
              <a:t>E</a:t>
            </a:r>
            <a:r>
              <a:rPr lang="en-US" dirty="0" smtClean="0"/>
              <a:t>ternal Being!  We can dance, we can spin, we can him and hah; we must deal with what the passage says!</a:t>
            </a:r>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2269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C00000"/>
                </a:solidFill>
                <a:latin typeface="Algerian" panose="04020705040A02060702" pitchFamily="82" charset="0"/>
              </a:rPr>
              <a:t>Without father or mother!</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4000" dirty="0" smtClean="0"/>
              <a:t>I know of NO beings on this earth who have ever lived that can declare this of him or herself.  We must have parents or we do not live.  This man Melchisedec had no parents.  He is an eternal being!  How many people do we know who were considered the King of Righteousness/King of Peace?  Only the Lord Jesus Christ has been referred to as such!</a:t>
            </a:r>
            <a:endParaRPr lang="en-US" sz="4000" dirty="0"/>
          </a:p>
        </p:txBody>
      </p:sp>
    </p:spTree>
    <p:extLst>
      <p:ext uri="{BB962C8B-B14F-4D97-AF65-F5344CB8AC3E}">
        <p14:creationId xmlns:p14="http://schemas.microsoft.com/office/powerpoint/2010/main" val="3354041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2060"/>
                </a:solidFill>
                <a:latin typeface="Algerian" panose="04020705040A02060702" pitchFamily="82" charset="0"/>
              </a:rPr>
              <a:t>No beginning and no end!</a:t>
            </a:r>
            <a:endParaRPr lang="en-US" b="1" i="1" u="sng" dirty="0">
              <a:solidFill>
                <a:srgbClr val="002060"/>
              </a:solidFill>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Someone who has no beginning and has no ending is an Eternal Being!</a:t>
            </a:r>
          </a:p>
          <a:p>
            <a:r>
              <a:rPr lang="en-US" sz="3200" dirty="0" smtClean="0"/>
              <a:t>Revelation 1 declares, “I am Alpha and Omega, the beginning and the ending, saith the Lord, which is, and which was, and which is to come, the Almighty.”  Revelation 1:8  </a:t>
            </a:r>
            <a:endParaRPr lang="en-US" sz="3200"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5158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i="1" u="sng" dirty="0" smtClean="0">
                <a:solidFill>
                  <a:srgbClr val="C00000"/>
                </a:solidFill>
              </a:rPr>
              <a:t>You are Misinterpreting those Verses!</a:t>
            </a:r>
            <a:endParaRPr lang="en-US" b="1" i="1" u="sng" dirty="0">
              <a:solidFill>
                <a:srgbClr val="C00000"/>
              </a:solidFill>
            </a:endParaRPr>
          </a:p>
        </p:txBody>
      </p:sp>
      <p:sp>
        <p:nvSpPr>
          <p:cNvPr id="3" name="Content Placeholder 2"/>
          <p:cNvSpPr>
            <a:spLocks noGrp="1"/>
          </p:cNvSpPr>
          <p:nvPr>
            <p:ph sz="half" idx="1"/>
          </p:nvPr>
        </p:nvSpPr>
        <p:spPr>
          <a:xfrm>
            <a:off x="0" y="685800"/>
            <a:ext cx="4495800" cy="6172200"/>
          </a:xfrm>
        </p:spPr>
        <p:txBody>
          <a:bodyPr/>
          <a:lstStyle/>
          <a:p>
            <a:r>
              <a:rPr lang="en-US" dirty="0" smtClean="0"/>
              <a:t>If there is a question about interpretation, what do we do?  Do we consult the scholars or the wise men or the theologians? Are we at the mercy of worldly wise men or religiously wise men for answers?  No, 100 times no.</a:t>
            </a:r>
          </a:p>
          <a:p>
            <a:r>
              <a:rPr lang="en-US" dirty="0" smtClean="0"/>
              <a:t>We go to the Spirit of Prophecy!  Only to the Spirit of Prophecy!!</a:t>
            </a:r>
            <a:endParaRPr lang="en-US" dirty="0"/>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1" y="762000"/>
            <a:ext cx="4572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9147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7030A0"/>
                </a:solidFill>
              </a:rPr>
              <a:t>Desire of Ages, pgs. 578,579</a:t>
            </a:r>
            <a:endParaRPr lang="en-US" b="1" i="1" u="sng" dirty="0">
              <a:solidFill>
                <a:srgbClr val="7030A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 Yet again the Spirit of God speaks to Jerusalem. Before the day is done, another testimony is borne to Christ. The voice of witness is lifted up, responding to the call from a prophetic past. If Jerusalem will hear the call, if she will receive the Saviour who is entering her gates, she may yet be saved. Reports have reached the rulers in Jerusalem that Jesus is approaching the city with a great concourse of people. But they have no welcome for the Son of God. In fear they go out to meet Him, hoping to disperse the throng. As the procession is about to descend the Mount of Olives, it is intercepted by the rulers. They inquire the cause of the tumultuous rejoicing. As they question, "Who is this?" the disciples, filled with the spirit of inspiration, answer this question. In eloquent strains </a:t>
            </a:r>
            <a:r>
              <a:rPr lang="en-US" b="1" i="1" u="sng" dirty="0" smtClean="0"/>
              <a:t>they repeat the prophecies concerning Christ:  </a:t>
            </a:r>
            <a:r>
              <a:rPr lang="en-US" dirty="0" smtClean="0"/>
              <a:t>Adam will tell you, It is the seed of the woman that shall bruise the serpent's head. </a:t>
            </a:r>
            <a:r>
              <a:rPr lang="en-US" b="1" i="1" u="sng" dirty="0" smtClean="0"/>
              <a:t>Ask Abraham, he will tell you, It is "Melchizedek King of Salem," King of Peace. Gen. 14:18</a:t>
            </a:r>
            <a:r>
              <a:rPr lang="en-US" dirty="0" smtClean="0"/>
              <a:t>. Jacob will tell you, He is Shiloh of the tribe of Judah. Isaiah will tell you, "Immanuel," "Wonderful, Counselor, The mighty God, The everlasting Father, The Prince of Peace." Isa. 7:14; 9:6.</a:t>
            </a:r>
          </a:p>
          <a:p>
            <a:endParaRPr lang="en-US" dirty="0" smtClean="0"/>
          </a:p>
          <a:p>
            <a:endParaRPr lang="en-US" dirty="0"/>
          </a:p>
        </p:txBody>
      </p:sp>
    </p:spTree>
    <p:extLst>
      <p:ext uri="{BB962C8B-B14F-4D97-AF65-F5344CB8AC3E}">
        <p14:creationId xmlns:p14="http://schemas.microsoft.com/office/powerpoint/2010/main" val="11949824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Cont.</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“Jeremiah will tell you, The Branch of David, "the Lord our Righteousness." Jer. 23:6.   Daniel will tell you, He is the Messiah. Hosea will tell you, He is "the Lord God of hosts; the Lord is His memorial." Hosea 12:5. John the Baptist will tell you, He is "the Lamb of God, which taketh away the sin of the world." John 1:29. The great Jehovah has proclaimed from His throne, "This is My beloved Son." Matt. 3:17. We, His disciples, declare, This is Jesus, the Messiah, the Prince of life, the Redeemer of the world. And the prince of the powers of darkness acknowledges Him, saying, "I know Thee who Thou art, the Holy One of God." Mark 1:24”  Desire of Ages pgs. 578, 579</a:t>
            </a:r>
            <a:endParaRPr lang="en-US" dirty="0"/>
          </a:p>
        </p:txBody>
      </p:sp>
    </p:spTree>
    <p:extLst>
      <p:ext uri="{BB962C8B-B14F-4D97-AF65-F5344CB8AC3E}">
        <p14:creationId xmlns:p14="http://schemas.microsoft.com/office/powerpoint/2010/main" val="3001014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Ellen White/Holy </a:t>
            </a:r>
            <a:r>
              <a:rPr lang="en-US" b="1" i="1" u="sng" dirty="0">
                <a:solidFill>
                  <a:srgbClr val="0070C0"/>
                </a:solidFill>
              </a:rPr>
              <a:t>S</a:t>
            </a:r>
            <a:r>
              <a:rPr lang="en-US" b="1" i="1" u="sng" dirty="0" smtClean="0">
                <a:solidFill>
                  <a:srgbClr val="0070C0"/>
                </a:solidFill>
              </a:rPr>
              <a:t>pirit Declare</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sz="3600" dirty="0" smtClean="0"/>
              <a:t>All of those Old Testament statements pointed forward to Christ.  The seed that would bruise the serpents head, Immanuel, Shiloh from the tribe of Judah, the Lord our Righteousness, the Messiah, the Lamb of God.  All of these pointed to Christ.  And in this statement, Ellen white says that Melchizedek was Christ.  Now, let us see what else she says about this mysterious man! She declares that Melchizedek was deity!!!  This confirms Scripture!</a:t>
            </a:r>
            <a:endParaRPr lang="en-US" sz="3600" dirty="0"/>
          </a:p>
        </p:txBody>
      </p:sp>
    </p:spTree>
    <p:extLst>
      <p:ext uri="{BB962C8B-B14F-4D97-AF65-F5344CB8AC3E}">
        <p14:creationId xmlns:p14="http://schemas.microsoft.com/office/powerpoint/2010/main" val="1037028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latin typeface="Algerian" panose="04020705040A02060702" pitchFamily="82" charset="0"/>
              </a:rPr>
              <a:t>Further Comments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“…A morning talk, given at Battle Creek by Mrs. E.G. White, Jan. 20, 1890, printed in the R &amp; H of 2-18-1890, contains the following statement: ‘It was Christ that spoke through Melchisedec, the priest of the Most High God. Melchisedec was not Christ, but the voice of God in the world, the representative of the Father.‘ John 14:17,26 and 16:13-15, tell us who represents the Father in the earth. At the baptism of Christ the Holy Spirit appeared as a dove; on the day of Pentecost, as Cloven tongues of fire. It is not unreasonable (therefore) to conclude that the SAME SPIRIT could appear to Abraham in the person of the King of Salem. (“Priest of the most High God.”)</a:t>
            </a:r>
          </a:p>
          <a:p>
            <a:endParaRPr lang="en-US" dirty="0" smtClean="0"/>
          </a:p>
          <a:p>
            <a:r>
              <a:rPr lang="en-US" dirty="0" smtClean="0"/>
              <a:t>“It was Christ who spoke through Melchizedek, the priest of the most high God. Melchizedek was NOT Christ, but he was the VOICE of God in the world, the REPRESENTATIVE of the Father.” – Selected Messages, Book 1, p. 409.</a:t>
            </a:r>
            <a:endParaRPr lang="en-US" dirty="0"/>
          </a:p>
        </p:txBody>
      </p:sp>
    </p:spTree>
    <p:extLst>
      <p:ext uri="{BB962C8B-B14F-4D97-AF65-F5344CB8AC3E}">
        <p14:creationId xmlns:p14="http://schemas.microsoft.com/office/powerpoint/2010/main" val="3930992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The Bible/SOP Agree!</a:t>
            </a:r>
            <a:endParaRPr lang="en-US" b="1" i="1"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  Hebrews 7 declares Melchisedec to be an eternal being.  The SOP declares the same thing.  Since he was eternal and not the Father or the Son, then it becomes very obvious that Melchisedec was the Holy Spirit in humanity!</a:t>
            </a:r>
            <a:endParaRPr lang="en-US" sz="32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343400" y="762001"/>
            <a:ext cx="48006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60509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Confirmed Again!</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At a council meeting at Avondale School, about the year 1893, there were present Elders Haskell, F.L.H. Baker, G.B. Starr, and their wives, and Sister E.G. White, also W.A. Colcord, who was the editor of the Australian Signs of the Times. Elder Colcord requested the privilege of reading some articles regarding the personality of Melchisedec. We all listened as he read and were surprised that Sister White listened also, with seeming interest, as she was not accustomed to listening to any argumentative writings. “As Elder Colcord was reading, Sister White interrupted him, saying: “Elder Colcord, I would not publish these articles, if I were you.” “Why not?” He inquired. “Because they are not correct.” She answered. He then asked, “Who then was Melchisedec?” She replied, “I will tell you who Melchisedec was. He was the Holy Spirit of God assuming human form. He represented Christ to the people of that generation.” That ended the council.</a:t>
            </a:r>
          </a:p>
          <a:p>
            <a:endParaRPr lang="en-US" dirty="0" smtClean="0"/>
          </a:p>
        </p:txBody>
      </p:sp>
    </p:spTree>
    <p:extLst>
      <p:ext uri="{BB962C8B-B14F-4D97-AF65-F5344CB8AC3E}">
        <p14:creationId xmlns:p14="http://schemas.microsoft.com/office/powerpoint/2010/main" val="114753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rPr>
              <a:t>Not the First Time </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a:bodyPr>
          <a:lstStyle/>
          <a:p>
            <a:r>
              <a:rPr lang="en-US" dirty="0" smtClean="0"/>
              <a:t>Hebrews 7 states more about Melchisedec than any other passage in Scripture.  However, Paul builds to this chapter, having mentioned him in previous chapters as well.  This is not the 1</a:t>
            </a:r>
            <a:r>
              <a:rPr lang="en-US" baseline="30000" dirty="0" smtClean="0"/>
              <a:t>st</a:t>
            </a:r>
            <a:r>
              <a:rPr lang="en-US" dirty="0" smtClean="0"/>
              <a:t> time Paul mentions him.</a:t>
            </a:r>
          </a:p>
          <a:p>
            <a:r>
              <a:rPr lang="en-US" dirty="0" smtClean="0"/>
              <a:t>Notice:</a:t>
            </a:r>
          </a:p>
          <a:p>
            <a:r>
              <a:rPr lang="en-US" dirty="0"/>
              <a:t>“As he saith also in another place, Thou art a priest </a:t>
            </a:r>
            <a:r>
              <a:rPr lang="en-US" b="1" i="1" u="sng" dirty="0"/>
              <a:t>for ever after the order of Melchisedec</a:t>
            </a:r>
            <a:r>
              <a:rPr lang="en-US" dirty="0" smtClean="0"/>
              <a:t>.” Heb. 5:6</a:t>
            </a:r>
          </a:p>
          <a:p>
            <a:r>
              <a:rPr lang="en-US" dirty="0"/>
              <a:t>“Whither the forerunner is for us entered, even Jesus, made an high priest </a:t>
            </a:r>
            <a:r>
              <a:rPr lang="en-US" b="1" i="1" u="sng" dirty="0"/>
              <a:t>for ever after the order of Melchisedec</a:t>
            </a:r>
            <a:r>
              <a:rPr lang="en-US" b="1" i="1" u="sng" dirty="0" smtClean="0"/>
              <a:t>.”</a:t>
            </a:r>
            <a:r>
              <a:rPr lang="en-US" dirty="0" smtClean="0"/>
              <a:t>  Heb. 6:20</a:t>
            </a:r>
            <a:endParaRPr lang="en-US" dirty="0"/>
          </a:p>
        </p:txBody>
      </p:sp>
    </p:spTree>
    <p:extLst>
      <p:ext uri="{BB962C8B-B14F-4D97-AF65-F5344CB8AC3E}">
        <p14:creationId xmlns:p14="http://schemas.microsoft.com/office/powerpoint/2010/main" val="1962831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Cont.</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a:t>Elder Colcord offered no argument to refute her position, and we all seemed perfectly satisfied with the statement; in fact, I had never heard an explanation that was satisfactory </a:t>
            </a:r>
            <a:r>
              <a:rPr lang="en-US" dirty="0" smtClean="0"/>
              <a:t>before. After </a:t>
            </a:r>
            <a:r>
              <a:rPr lang="en-US" dirty="0"/>
              <a:t>the meeting, Elder S.N. Haskell said to me, “Elder Starr, when the Spirit of Prophecy speaks so plainly as that about a matter, it can be proved by the Bible, so let’s look it up</a:t>
            </a:r>
            <a:r>
              <a:rPr lang="en-US" dirty="0" smtClean="0"/>
              <a:t>.” We </a:t>
            </a:r>
            <a:r>
              <a:rPr lang="en-US" dirty="0"/>
              <a:t>found that description of Melchisedec in Hebrews 7:3 was fully met by the Holy Spirit. “Without father, without mother, without descent, having neither beginning of days, nor end of life; but made like unto the Son of God; abideth a high priest continually</a:t>
            </a:r>
            <a:r>
              <a:rPr lang="en-US" dirty="0" smtClean="0"/>
              <a:t>.” We </a:t>
            </a:r>
            <a:r>
              <a:rPr lang="en-US" dirty="0"/>
              <a:t>found that in Hebrews 9:14 that statement, “The Eternal Spirit.” That would meet, also, “Without beginning of days, nor end of life</a:t>
            </a:r>
            <a:r>
              <a:rPr lang="en-US" dirty="0" smtClean="0"/>
              <a:t>.” Then </a:t>
            </a:r>
            <a:r>
              <a:rPr lang="en-US" dirty="0"/>
              <a:t>in Romans 8:26, “likewise the Spirit also helpeth our infirmities: for we know not what we should pray for as we ought: but the Spirit itself maketh intercession for us with groanings which cannot be uttered.” (By man). Thus – These statements make the Holy Spirit a high priest forever. Every specification was met by the Holy Spirit, A HIGH PRIEST FOREVER, but cannot be met by any angel or human being.</a:t>
            </a:r>
          </a:p>
          <a:p>
            <a:endParaRPr lang="en-US" dirty="0"/>
          </a:p>
        </p:txBody>
      </p:sp>
    </p:spTree>
    <p:extLst>
      <p:ext uri="{BB962C8B-B14F-4D97-AF65-F5344CB8AC3E}">
        <p14:creationId xmlns:p14="http://schemas.microsoft.com/office/powerpoint/2010/main" val="3662142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2060"/>
                </a:solidFill>
                <a:latin typeface="Algerian" panose="04020705040A02060702" pitchFamily="82" charset="0"/>
              </a:rPr>
              <a:t>Holy Spirit as Mediator</a:t>
            </a:r>
            <a:endParaRPr lang="en-US" b="1" i="1" u="sng" dirty="0">
              <a:solidFill>
                <a:srgbClr val="00206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a:t>Genesis 14:18 “And Melchizedek king of Salem brought forth bread and wine: and he was the priest of the most high God</a:t>
            </a:r>
            <a:r>
              <a:rPr lang="en-US" dirty="0" smtClean="0"/>
              <a:t>.”</a:t>
            </a:r>
          </a:p>
          <a:p>
            <a:r>
              <a:rPr lang="en-US" dirty="0" smtClean="0"/>
              <a:t>Hebrews 7:3 “Without </a:t>
            </a:r>
            <a:r>
              <a:rPr lang="en-US" dirty="0"/>
              <a:t>father, without mother, without descent, having neither beginning of days, nor end of life; but made like unto the Son of God; abideth a priest continually</a:t>
            </a:r>
            <a:r>
              <a:rPr lang="en-US" dirty="0" smtClean="0"/>
              <a:t>.”  </a:t>
            </a:r>
          </a:p>
          <a:p>
            <a:r>
              <a:rPr lang="en-US" dirty="0"/>
              <a:t>Romans 8:26,27 “Likewise the Spirit also helpeth our infirmities: for we know not what we should pray for as we ought: but the Spirit itself maketh intercession for us with groanings which cannot be uttered</a:t>
            </a:r>
            <a:r>
              <a:rPr lang="en-US" dirty="0" smtClean="0"/>
              <a:t>.  </a:t>
            </a:r>
            <a:r>
              <a:rPr lang="en-US" dirty="0"/>
              <a:t>And he that searcheth the hearts knoweth what is the mind of the Spirit, because he maketh intercession for the saints according to the will of God</a:t>
            </a:r>
            <a:r>
              <a:rPr lang="en-US" dirty="0" smtClean="0"/>
              <a:t>.”</a:t>
            </a:r>
            <a:endParaRPr lang="en-US" dirty="0"/>
          </a:p>
        </p:txBody>
      </p:sp>
    </p:spTree>
    <p:extLst>
      <p:ext uri="{BB962C8B-B14F-4D97-AF65-F5344CB8AC3E}">
        <p14:creationId xmlns:p14="http://schemas.microsoft.com/office/powerpoint/2010/main" val="40185672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b="1" i="1" u="sng" dirty="0" smtClean="0">
                <a:solidFill>
                  <a:srgbClr val="C00000"/>
                </a:solidFill>
                <a:latin typeface="Algerian" panose="04020705040A02060702" pitchFamily="82" charset="0"/>
              </a:rPr>
              <a:t>Under one of two Priesthoods</a:t>
            </a:r>
            <a:endParaRPr lang="en-US" b="1" i="1" u="sng" dirty="0">
              <a:solidFill>
                <a:srgbClr val="C00000"/>
              </a:solidFill>
              <a:latin typeface="Algerian" panose="04020705040A02060702" pitchFamily="82" charset="0"/>
            </a:endParaRPr>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482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4648200" y="762000"/>
            <a:ext cx="44958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9259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anose="04020705040A02060702" pitchFamily="82" charset="0"/>
              </a:rPr>
              <a:t>Which are We Under?</a:t>
            </a:r>
            <a:endParaRPr lang="en-US" b="1" i="1" u="sng" dirty="0">
              <a:solidFill>
                <a:srgbClr val="FF0000"/>
              </a:solidFill>
              <a:latin typeface="Algerian" panose="04020705040A02060702" pitchFamily="82" charset="0"/>
            </a:endParaRPr>
          </a:p>
        </p:txBody>
      </p:sp>
      <p:sp>
        <p:nvSpPr>
          <p:cNvPr id="3" name="Text Placeholder 2"/>
          <p:cNvSpPr>
            <a:spLocks noGrp="1"/>
          </p:cNvSpPr>
          <p:nvPr>
            <p:ph type="body" idx="1"/>
          </p:nvPr>
        </p:nvSpPr>
        <p:spPr>
          <a:xfrm>
            <a:off x="0" y="762001"/>
            <a:ext cx="4648200" cy="457199"/>
          </a:xfrm>
        </p:spPr>
        <p:txBody>
          <a:bodyPr>
            <a:normAutofit lnSpcReduction="10000"/>
          </a:bodyPr>
          <a:lstStyle/>
          <a:p>
            <a:r>
              <a:rPr lang="en-US" i="1" u="sng" dirty="0" smtClean="0"/>
              <a:t>Melchesidec Priesthood/Christ</a:t>
            </a:r>
            <a:endParaRPr lang="en-US" i="1" u="sng" dirty="0"/>
          </a:p>
        </p:txBody>
      </p:sp>
      <p:sp>
        <p:nvSpPr>
          <p:cNvPr id="4" name="Content Placeholder 3"/>
          <p:cNvSpPr>
            <a:spLocks noGrp="1"/>
          </p:cNvSpPr>
          <p:nvPr>
            <p:ph sz="half" idx="2"/>
          </p:nvPr>
        </p:nvSpPr>
        <p:spPr>
          <a:xfrm>
            <a:off x="0" y="1143000"/>
            <a:ext cx="4497388" cy="5714999"/>
          </a:xfrm>
        </p:spPr>
        <p:txBody>
          <a:bodyPr/>
          <a:lstStyle/>
          <a:p>
            <a:r>
              <a:rPr lang="en-US" sz="2800" dirty="0" smtClean="0"/>
              <a:t>The Melchesidec priesthood, as outlined by Paul in Hebrews 7, is representative of our dependence upon Christ and His righteousness. This is the priesthood that the Lord called the Israelites to follow and to understand.  Tragically, they never saw it!</a:t>
            </a:r>
          </a:p>
          <a:p>
            <a:endParaRPr lang="en-US" dirty="0"/>
          </a:p>
        </p:txBody>
      </p:sp>
      <p:sp>
        <p:nvSpPr>
          <p:cNvPr id="5" name="Text Placeholder 4"/>
          <p:cNvSpPr>
            <a:spLocks noGrp="1"/>
          </p:cNvSpPr>
          <p:nvPr>
            <p:ph type="body" sz="quarter" idx="3"/>
          </p:nvPr>
        </p:nvSpPr>
        <p:spPr>
          <a:xfrm>
            <a:off x="4645025" y="762001"/>
            <a:ext cx="4041775" cy="381000"/>
          </a:xfrm>
        </p:spPr>
        <p:txBody>
          <a:bodyPr>
            <a:normAutofit fontScale="92500" lnSpcReduction="20000"/>
          </a:bodyPr>
          <a:lstStyle/>
          <a:p>
            <a:r>
              <a:rPr lang="en-US" i="1" u="sng" dirty="0" smtClean="0"/>
              <a:t>Levitical Priesthood/Papacy</a:t>
            </a:r>
            <a:endParaRPr lang="en-US" i="1" u="sng" dirty="0"/>
          </a:p>
        </p:txBody>
      </p:sp>
      <p:sp>
        <p:nvSpPr>
          <p:cNvPr id="6" name="Content Placeholder 5"/>
          <p:cNvSpPr>
            <a:spLocks noGrp="1"/>
          </p:cNvSpPr>
          <p:nvPr>
            <p:ph sz="quarter" idx="4"/>
          </p:nvPr>
        </p:nvSpPr>
        <p:spPr>
          <a:xfrm>
            <a:off x="4645025" y="1066800"/>
            <a:ext cx="4498975" cy="5791200"/>
          </a:xfrm>
        </p:spPr>
        <p:txBody>
          <a:bodyPr>
            <a:normAutofit/>
          </a:bodyPr>
          <a:lstStyle/>
          <a:p>
            <a:r>
              <a:rPr lang="en-US" sz="2800" dirty="0" smtClean="0"/>
              <a:t>The Levitical priesthood, as Paul outlines in Hebrews 7, is built on the premise that we are depending on ourselves or someone else as our spiritual leader.  This is usurping the authority that belongs to Christ alone!  May we ever look to Jesus and to NO man!</a:t>
            </a:r>
            <a:endParaRPr lang="en-US" sz="2800" dirty="0"/>
          </a:p>
        </p:txBody>
      </p:sp>
    </p:spTree>
    <p:extLst>
      <p:ext uri="{BB962C8B-B14F-4D97-AF65-F5344CB8AC3E}">
        <p14:creationId xmlns:p14="http://schemas.microsoft.com/office/powerpoint/2010/main" val="855231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rPr>
              <a:t>A </a:t>
            </a:r>
            <a:r>
              <a:rPr lang="en-US" b="1" i="1" u="sng" dirty="0">
                <a:solidFill>
                  <a:srgbClr val="0070C0"/>
                </a:solidFill>
              </a:rPr>
              <a:t>H</a:t>
            </a:r>
            <a:r>
              <a:rPr lang="en-US" b="1" i="1" u="sng" dirty="0" smtClean="0">
                <a:solidFill>
                  <a:srgbClr val="0070C0"/>
                </a:solidFill>
              </a:rPr>
              <a:t>eavenly Being</a:t>
            </a:r>
            <a:endParaRPr lang="en-US" b="1" i="1" u="sng" dirty="0">
              <a:solidFill>
                <a:srgbClr val="0070C0"/>
              </a:solidFill>
            </a:endParaRPr>
          </a:p>
        </p:txBody>
      </p:sp>
      <p:sp>
        <p:nvSpPr>
          <p:cNvPr id="3" name="Content Placeholder 2"/>
          <p:cNvSpPr>
            <a:spLocks noGrp="1"/>
          </p:cNvSpPr>
          <p:nvPr>
            <p:ph idx="1"/>
          </p:nvPr>
        </p:nvSpPr>
        <p:spPr>
          <a:xfrm>
            <a:off x="0" y="533400"/>
            <a:ext cx="9144000" cy="6324600"/>
          </a:xfrm>
        </p:spPr>
        <p:txBody>
          <a:bodyPr>
            <a:normAutofit lnSpcReduction="10000"/>
          </a:bodyPr>
          <a:lstStyle/>
          <a:p>
            <a:r>
              <a:rPr lang="en-US" dirty="0" smtClean="0"/>
              <a:t>In both instances, Paul makes it very clear that the Melchisedec priesthood is eternal and it is in contrast with the Levitical priesthood which is earthly, and temporal.  Jesus came thru the Melchisedec order.  Before Hebrews 7, Paul makes it clear that there is something heavenly about Melchisedec and his priesthood.  Then, in Hebrews 7, Paul </a:t>
            </a:r>
            <a:r>
              <a:rPr lang="en-US" dirty="0"/>
              <a:t>declares that he ‘Without father, without mother, without descent, having neither beginning of days, nor end of life; but made like unto the Son of God; abideth a priest continually</a:t>
            </a:r>
            <a:r>
              <a:rPr lang="en-US" dirty="0" smtClean="0"/>
              <a:t>.”  Heb. 7:3  Everything says that Melchisedec is more than human!</a:t>
            </a:r>
            <a:endParaRPr lang="en-US" dirty="0"/>
          </a:p>
        </p:txBody>
      </p:sp>
    </p:spTree>
    <p:extLst>
      <p:ext uri="{BB962C8B-B14F-4D97-AF65-F5344CB8AC3E}">
        <p14:creationId xmlns:p14="http://schemas.microsoft.com/office/powerpoint/2010/main" val="2888572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rPr>
              <a:t>The Broken Record!!!</a:t>
            </a:r>
            <a:endParaRPr lang="en-US" b="1" i="1" u="sng" dirty="0">
              <a:solidFill>
                <a:srgbClr val="0070C0"/>
              </a:solidFill>
            </a:endParaRPr>
          </a:p>
        </p:txBody>
      </p:sp>
      <p:pic>
        <p:nvPicPr>
          <p:cNvPr id="5" name="Content Placeholder 4"/>
          <p:cNvPicPr>
            <a:picLocks noGrp="1" noChangeAspect="1"/>
          </p:cNvPicPr>
          <p:nvPr>
            <p:ph sz="half" idx="1"/>
          </p:nvPr>
        </p:nvPicPr>
        <p:blipFill>
          <a:blip r:embed="rId2"/>
          <a:stretch>
            <a:fillRect/>
          </a:stretch>
        </p:blipFill>
        <p:spPr>
          <a:xfrm>
            <a:off x="0" y="609600"/>
            <a:ext cx="4952999" cy="6248400"/>
          </a:xfrm>
          <a:prstGeom prst="rect">
            <a:avLst/>
          </a:prstGeom>
        </p:spPr>
      </p:pic>
      <p:sp>
        <p:nvSpPr>
          <p:cNvPr id="4" name="Content Placeholder 3"/>
          <p:cNvSpPr>
            <a:spLocks noGrp="1"/>
          </p:cNvSpPr>
          <p:nvPr>
            <p:ph sz="half" idx="2"/>
          </p:nvPr>
        </p:nvSpPr>
        <p:spPr>
          <a:xfrm>
            <a:off x="4648200" y="609600"/>
            <a:ext cx="4495800" cy="6248400"/>
          </a:xfrm>
        </p:spPr>
        <p:txBody>
          <a:bodyPr>
            <a:normAutofit/>
          </a:bodyPr>
          <a:lstStyle/>
          <a:p>
            <a:r>
              <a:rPr lang="en-US" dirty="0" smtClean="0"/>
              <a:t>“For </a:t>
            </a:r>
            <a:r>
              <a:rPr lang="en-US" dirty="0"/>
              <a:t>he testifieth, Thou art a priest for ever after the order of Melchisedec</a:t>
            </a:r>
            <a:r>
              <a:rPr lang="en-US" dirty="0" smtClean="0"/>
              <a:t>.”  Heb. 7:17</a:t>
            </a:r>
          </a:p>
          <a:p>
            <a:r>
              <a:rPr lang="en-US" dirty="0" smtClean="0"/>
              <a:t>“The </a:t>
            </a:r>
            <a:r>
              <a:rPr lang="en-US" dirty="0"/>
              <a:t>Lord sware and will not repent, Thou art a priest for ever after the order of Melchisedec</a:t>
            </a:r>
            <a:r>
              <a:rPr lang="en-US" dirty="0" smtClean="0"/>
              <a:t>:)”  verse 21</a:t>
            </a:r>
            <a:endParaRPr lang="en-US" dirty="0"/>
          </a:p>
        </p:txBody>
      </p:sp>
    </p:spTree>
    <p:extLst>
      <p:ext uri="{BB962C8B-B14F-4D97-AF65-F5344CB8AC3E}">
        <p14:creationId xmlns:p14="http://schemas.microsoft.com/office/powerpoint/2010/main" val="3549769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FF0000"/>
                </a:solidFill>
                <a:latin typeface="Algerian" panose="04020705040A02060702" pitchFamily="82" charset="0"/>
              </a:rPr>
              <a:t>A Wonderful Priest!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609600"/>
            <a:ext cx="9144000" cy="6248400"/>
          </a:xfrm>
        </p:spPr>
        <p:txBody>
          <a:bodyPr>
            <a:normAutofit fontScale="92500" lnSpcReduction="20000"/>
          </a:bodyPr>
          <a:lstStyle/>
          <a:p>
            <a:r>
              <a:rPr lang="en-US" dirty="0" smtClean="0"/>
              <a:t>“And </a:t>
            </a:r>
            <a:r>
              <a:rPr lang="en-US" dirty="0"/>
              <a:t>thou shalt take two onyx stones, and grave on them the names of the children of Israel</a:t>
            </a:r>
            <a:r>
              <a:rPr lang="en-US" dirty="0" smtClean="0"/>
              <a:t>:  </a:t>
            </a:r>
            <a:r>
              <a:rPr lang="en-US" dirty="0"/>
              <a:t>Six of their names on one stone, and the other six names of the rest on the other stone, according to their birth</a:t>
            </a:r>
            <a:r>
              <a:rPr lang="en-US" dirty="0" smtClean="0"/>
              <a:t>. </a:t>
            </a:r>
            <a:r>
              <a:rPr lang="en-US" dirty="0"/>
              <a:t>With the work of an engraver in stone, like the engravings of a signet, shalt thou engrave the two stones with the names of the children of Israel: thou shalt make them to be set in ouches of gold</a:t>
            </a:r>
            <a:r>
              <a:rPr lang="en-US" dirty="0" smtClean="0"/>
              <a:t>. </a:t>
            </a:r>
            <a:r>
              <a:rPr lang="en-US" dirty="0"/>
              <a:t>And thou shalt put the two stones upon the shoulders of the ephod for stones of memorial unto the children of Israel: and </a:t>
            </a:r>
            <a:r>
              <a:rPr lang="en-US" b="1" i="1" u="sng" dirty="0"/>
              <a:t>Aaron shall bear their names before the LORD upon his two shoulders for a memorial</a:t>
            </a:r>
            <a:r>
              <a:rPr lang="en-US" b="1" i="1" u="sng" dirty="0" smtClean="0"/>
              <a:t>.”</a:t>
            </a:r>
            <a:r>
              <a:rPr lang="en-US" dirty="0" smtClean="0"/>
              <a:t>  Ex. 28:9-12</a:t>
            </a:r>
          </a:p>
          <a:p>
            <a:r>
              <a:rPr lang="en-US" b="1" i="1" dirty="0"/>
              <a:t> </a:t>
            </a:r>
            <a:r>
              <a:rPr lang="en-US" b="1" i="1" dirty="0" smtClean="0"/>
              <a:t>“</a:t>
            </a:r>
            <a:r>
              <a:rPr lang="en-US" dirty="0" smtClean="0"/>
              <a:t>And </a:t>
            </a:r>
            <a:r>
              <a:rPr lang="en-US" dirty="0"/>
              <a:t>Aaron shall bear the names of the children of Israel </a:t>
            </a:r>
            <a:r>
              <a:rPr lang="en-US" b="1" i="1" u="sng" dirty="0"/>
              <a:t>in the breastplate of judgment upon his heart</a:t>
            </a:r>
            <a:r>
              <a:rPr lang="en-US" dirty="0"/>
              <a:t>, when he goeth in unto the holy place, for a memorial before the LORD continually</a:t>
            </a:r>
            <a:r>
              <a:rPr lang="en-US" dirty="0" smtClean="0"/>
              <a:t>.”  Ex. 28:29</a:t>
            </a:r>
            <a:endParaRPr lang="en-US" dirty="0"/>
          </a:p>
        </p:txBody>
      </p:sp>
    </p:spTree>
    <p:extLst>
      <p:ext uri="{BB962C8B-B14F-4D97-AF65-F5344CB8AC3E}">
        <p14:creationId xmlns:p14="http://schemas.microsoft.com/office/powerpoint/2010/main" val="3924798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C00000"/>
                </a:solidFill>
              </a:rPr>
              <a:t>Mysterious Man!</a:t>
            </a:r>
            <a:endParaRPr lang="en-US" b="1" i="1" u="sng" dirty="0">
              <a:solidFill>
                <a:srgbClr val="C0000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600" dirty="0" smtClean="0"/>
              <a:t>Who was he?  Mystery and wonder has surrounded this man for a long time.  There is not a huge supply of material on him, but there is enough to make a case for who he was.  Let us dig in and find out who he is!!</a:t>
            </a:r>
            <a:endParaRPr lang="en-US" sz="36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685800"/>
            <a:ext cx="4648200" cy="6172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8083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F0"/>
                </a:solidFill>
                <a:latin typeface="Algerian" panose="04020705040A02060702" pitchFamily="82" charset="0"/>
              </a:rPr>
              <a:t>The Bible Says</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“And the king of Sodom went out to meet him after his return from the slaughter of Chedorlaomer, and of the kings that were with him, at the valley of Shaveh, which is the king's dale.  And Melchizedek king of Salem brought forth bread and wine: and he was the priest of the most high God. And he blessed him, and said, Blessed be Abram of the most high God, possessor of heaven and earth: And blessed be the most high God, which hath delivered thine enemies into thy hand. And he gave him tithes of all.”  Genesis 14:17-20</a:t>
            </a:r>
            <a:endParaRPr lang="en-US" dirty="0"/>
          </a:p>
        </p:txBody>
      </p:sp>
    </p:spTree>
    <p:extLst>
      <p:ext uri="{BB962C8B-B14F-4D97-AF65-F5344CB8AC3E}">
        <p14:creationId xmlns:p14="http://schemas.microsoft.com/office/powerpoint/2010/main" val="18659661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B0F0"/>
                </a:solidFill>
                <a:latin typeface="Algerian" panose="04020705040A02060702" pitchFamily="82" charset="0"/>
              </a:rPr>
              <a:t>Building a Resume</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4800" dirty="0" smtClean="0"/>
              <a:t>1. King of Salem.</a:t>
            </a:r>
          </a:p>
          <a:p>
            <a:r>
              <a:rPr lang="en-US" sz="4800" dirty="0" smtClean="0"/>
              <a:t>2. Priest of the Most High God.</a:t>
            </a:r>
          </a:p>
          <a:p>
            <a:r>
              <a:rPr lang="en-US" sz="4800" dirty="0" smtClean="0"/>
              <a:t>3. Abraham paid tithes to him.</a:t>
            </a:r>
            <a:endParaRPr lang="en-US" sz="4800"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343401" y="762000"/>
            <a:ext cx="48006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86898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B0F0"/>
                </a:solidFill>
                <a:latin typeface="Algerian" panose="04020705040A02060702" pitchFamily="82" charset="0"/>
              </a:rPr>
              <a:t>Let the explosion Begin!</a:t>
            </a:r>
            <a:endParaRPr lang="en-US" b="1" i="1" u="sng" dirty="0">
              <a:solidFill>
                <a:srgbClr val="00B0F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“For this Melchisedec, king of Salem, priest of the most high God, who met Abraham returning from the slaughter of the kings, and blessed him; To whom also Abraham gave a tenth part of all; first being by interpretation </a:t>
            </a:r>
            <a:r>
              <a:rPr lang="en-US" b="1" i="1" u="sng" dirty="0" smtClean="0"/>
              <a:t>King of righteousness</a:t>
            </a:r>
            <a:r>
              <a:rPr lang="en-US" dirty="0" smtClean="0"/>
              <a:t>, and after that also </a:t>
            </a:r>
            <a:r>
              <a:rPr lang="en-US" b="1" i="1" u="sng" dirty="0" smtClean="0"/>
              <a:t>King of Salem</a:t>
            </a:r>
            <a:r>
              <a:rPr lang="en-US" dirty="0" smtClean="0"/>
              <a:t>, which is, </a:t>
            </a:r>
            <a:r>
              <a:rPr lang="en-US" b="1" i="1" u="sng" dirty="0" smtClean="0"/>
              <a:t>King of peace</a:t>
            </a:r>
            <a:r>
              <a:rPr lang="en-US" dirty="0" smtClean="0"/>
              <a:t>;  </a:t>
            </a:r>
            <a:r>
              <a:rPr lang="en-US" b="1" i="1" u="sng" dirty="0" smtClean="0"/>
              <a:t>Without father, without mother, without descent, having neither beginning of days, nor end of life; but made like unto the Son of God; abideth a priest continually.</a:t>
            </a:r>
            <a:r>
              <a:rPr lang="en-US" dirty="0" smtClean="0"/>
              <a:t>  Now consider </a:t>
            </a:r>
            <a:r>
              <a:rPr lang="en-US" b="1" i="1" u="sng" dirty="0" smtClean="0"/>
              <a:t>how great this man was</a:t>
            </a:r>
            <a:r>
              <a:rPr lang="en-US" dirty="0" smtClean="0"/>
              <a:t>, unto whom even the patriarch Abraham gave the tenth of the spoils.  And verily they that are of the sons of Levi, who receive the office of the priesthood, have a commandment to take tithes of the people according to the law, that is, of their brethren, though they come out of the loins of Abraham:  But he whose descent is not counted from them received tithes of Abraham, and blessed him that had the promises. And without all contradiction the less is blessed of the better.  And here men that die receive tithes; but there he receiveth them, </a:t>
            </a:r>
            <a:r>
              <a:rPr lang="en-US" b="1" i="1" u="sng" dirty="0" smtClean="0"/>
              <a:t>of whom it is witnessed that he liveth</a:t>
            </a:r>
            <a:r>
              <a:rPr lang="en-US" dirty="0" smtClean="0"/>
              <a:t>.”  Hebrews 7:1-8</a:t>
            </a:r>
            <a:endParaRPr lang="en-US" dirty="0"/>
          </a:p>
        </p:txBody>
      </p:sp>
    </p:spTree>
    <p:extLst>
      <p:ext uri="{BB962C8B-B14F-4D97-AF65-F5344CB8AC3E}">
        <p14:creationId xmlns:p14="http://schemas.microsoft.com/office/powerpoint/2010/main" val="2558341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2627</Words>
  <Application>Microsoft Office PowerPoint</Application>
  <PresentationFormat>On-screen Show (4:3)</PresentationFormat>
  <Paragraphs>67</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Algerian</vt:lpstr>
      <vt:lpstr>Arial</vt:lpstr>
      <vt:lpstr>Calibri</vt:lpstr>
      <vt:lpstr>Office Theme</vt:lpstr>
      <vt:lpstr>Melchisedec </vt:lpstr>
      <vt:lpstr>Not the First Time </vt:lpstr>
      <vt:lpstr>A Heavenly Being</vt:lpstr>
      <vt:lpstr>The Broken Record!!!</vt:lpstr>
      <vt:lpstr>A Wonderful Priest!</vt:lpstr>
      <vt:lpstr>Mysterious Man!</vt:lpstr>
      <vt:lpstr>The Bible Says</vt:lpstr>
      <vt:lpstr>Building a Resume</vt:lpstr>
      <vt:lpstr>Let the explosion Begin!</vt:lpstr>
      <vt:lpstr>Wow and Wow!!!</vt:lpstr>
      <vt:lpstr>Without father or mother!</vt:lpstr>
      <vt:lpstr>No beginning and no end!</vt:lpstr>
      <vt:lpstr>You are Misinterpreting those Verses!</vt:lpstr>
      <vt:lpstr>Desire of Ages, pgs. 578,579</vt:lpstr>
      <vt:lpstr>Cont.</vt:lpstr>
      <vt:lpstr>Ellen White/Holy Spirit Declare</vt:lpstr>
      <vt:lpstr>Further Comments</vt:lpstr>
      <vt:lpstr>The Bible/SOP Agree!</vt:lpstr>
      <vt:lpstr>Confirmed Again!</vt:lpstr>
      <vt:lpstr>Cont.</vt:lpstr>
      <vt:lpstr>Holy Spirit as Mediator</vt:lpstr>
      <vt:lpstr>Under one of two Priesthoods</vt:lpstr>
      <vt:lpstr>Which are We Under?</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Melchisedec</dc:title>
  <dc:creator>.</dc:creator>
  <cp:lastModifiedBy>All Public</cp:lastModifiedBy>
  <cp:revision>21</cp:revision>
  <dcterms:created xsi:type="dcterms:W3CDTF">2016-01-29T21:39:57Z</dcterms:created>
  <dcterms:modified xsi:type="dcterms:W3CDTF">2016-12-01T20:56:42Z</dcterms:modified>
</cp:coreProperties>
</file>