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063A90-F424-4516-8647-EDCC6CB1B44F}" type="datetimeFigureOut">
              <a:rPr lang="en-US" smtClean="0"/>
              <a:pPr/>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63A90-F424-4516-8647-EDCC6CB1B44F}" type="datetimeFigureOut">
              <a:rPr lang="en-US" smtClean="0"/>
              <a:pPr/>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63A90-F424-4516-8647-EDCC6CB1B44F}" type="datetimeFigureOut">
              <a:rPr lang="en-US" smtClean="0"/>
              <a:pPr/>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63A90-F424-4516-8647-EDCC6CB1B44F}" type="datetimeFigureOut">
              <a:rPr lang="en-US" smtClean="0"/>
              <a:pPr/>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063A90-F424-4516-8647-EDCC6CB1B44F}" type="datetimeFigureOut">
              <a:rPr lang="en-US" smtClean="0"/>
              <a:pPr/>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063A90-F424-4516-8647-EDCC6CB1B44F}" type="datetimeFigureOut">
              <a:rPr lang="en-US" smtClean="0"/>
              <a:pPr/>
              <a:t>7/20/2012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063A90-F424-4516-8647-EDCC6CB1B44F}" type="datetimeFigureOut">
              <a:rPr lang="en-US" smtClean="0"/>
              <a:pPr/>
              <a:t>7/20/2012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063A90-F424-4516-8647-EDCC6CB1B44F}" type="datetimeFigureOut">
              <a:rPr lang="en-US" smtClean="0"/>
              <a:pPr/>
              <a:t>7/20/2012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63A90-F424-4516-8647-EDCC6CB1B44F}" type="datetimeFigureOut">
              <a:rPr lang="en-US" smtClean="0"/>
              <a:pPr/>
              <a:t>7/20/2012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63A90-F424-4516-8647-EDCC6CB1B44F}" type="datetimeFigureOut">
              <a:rPr lang="en-US" smtClean="0"/>
              <a:pPr/>
              <a:t>7/20/2012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63A90-F424-4516-8647-EDCC6CB1B44F}" type="datetimeFigureOut">
              <a:rPr lang="en-US" smtClean="0"/>
              <a:pPr/>
              <a:t>7/20/2012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87CB3-DA20-48E1-BF2B-48815F3975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63A90-F424-4516-8647-EDCC6CB1B44F}" type="datetimeFigureOut">
              <a:rPr lang="en-US" smtClean="0"/>
              <a:pPr/>
              <a:t>7/20/2012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87CB3-DA20-48E1-BF2B-48815F3975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solidFill>
                  <a:srgbClr val="FF0000"/>
                </a:solidFill>
                <a:latin typeface="Algerian" pitchFamily="82" charset="0"/>
              </a:rPr>
              <a:t>Ezekiel, pt. 2</a:t>
            </a:r>
            <a:endParaRPr lang="en-US" sz="5400"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400" u="sng" dirty="0" smtClean="0">
                <a:solidFill>
                  <a:srgbClr val="002060"/>
                </a:solidFill>
                <a:latin typeface="Algerian" pitchFamily="82" charset="0"/>
              </a:rPr>
              <a:t>‘The Call’</a:t>
            </a:r>
            <a:endParaRPr lang="en-US" sz="4400" u="sng" dirty="0">
              <a:solidFill>
                <a:srgbClr val="00206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Advent Experience</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lnSpcReduction="10000"/>
          </a:bodyPr>
          <a:lstStyle/>
          <a:p>
            <a:r>
              <a:rPr lang="en-US" dirty="0" smtClean="0"/>
              <a:t>“Moreover </a:t>
            </a:r>
            <a:r>
              <a:rPr lang="en-US" dirty="0"/>
              <a:t>he said unto me, Son of man, eat that thou findest; eat this roll, and go speak unto the house of </a:t>
            </a:r>
            <a:r>
              <a:rPr lang="en-US" dirty="0" smtClean="0"/>
              <a:t>Israel.  So </a:t>
            </a:r>
            <a:r>
              <a:rPr lang="en-US" dirty="0"/>
              <a:t>I opened my mouth, and he caused me to eat that </a:t>
            </a:r>
            <a:r>
              <a:rPr lang="en-US" dirty="0" smtClean="0"/>
              <a:t>roll.  And </a:t>
            </a:r>
            <a:r>
              <a:rPr lang="en-US" dirty="0"/>
              <a:t>he said unto me, Son of man, cause thy belly to eat, and fill thy bowels with this roll that I give thee. Then did I eat </a:t>
            </a:r>
            <a:r>
              <a:rPr lang="en-US" i="1" dirty="0"/>
              <a:t>it</a:t>
            </a:r>
            <a:r>
              <a:rPr lang="en-US" dirty="0"/>
              <a:t>; and it was in my mouth as honey for sweetness</a:t>
            </a:r>
            <a:r>
              <a:rPr lang="en-US" dirty="0" smtClean="0"/>
              <a:t>.”  Ezekiel 3:1-3</a:t>
            </a:r>
            <a:endParaRPr lang="en-US" dirty="0"/>
          </a:p>
          <a:p>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876800" cy="6172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FF0000"/>
                </a:solidFill>
              </a:rPr>
              <a:t>1844 </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fontScale="40000" lnSpcReduction="20000"/>
          </a:bodyPr>
          <a:lstStyle/>
          <a:p>
            <a:r>
              <a:rPr lang="en-US" sz="5100" dirty="0" smtClean="0"/>
              <a:t>“And </a:t>
            </a:r>
            <a:r>
              <a:rPr lang="en-US" sz="5100" dirty="0"/>
              <a:t>the voice which I heard from heaven spake unto me again, and said, Go </a:t>
            </a:r>
            <a:r>
              <a:rPr lang="en-US" sz="5100" i="1" dirty="0"/>
              <a:t>and</a:t>
            </a:r>
            <a:r>
              <a:rPr lang="en-US" sz="5100" dirty="0"/>
              <a:t> take the little book which is open in the hand of the angel which standeth upon the sea and upon the </a:t>
            </a:r>
            <a:r>
              <a:rPr lang="en-US" sz="5100" dirty="0" smtClean="0"/>
              <a:t>earth.  And </a:t>
            </a:r>
            <a:r>
              <a:rPr lang="en-US" sz="5100" dirty="0"/>
              <a:t>I went unto the angel, and said unto him, Give me the little book. And he said unto me, Take </a:t>
            </a:r>
            <a:r>
              <a:rPr lang="en-US" sz="5100" i="1" dirty="0"/>
              <a:t>it</a:t>
            </a:r>
            <a:r>
              <a:rPr lang="en-US" sz="5100" dirty="0"/>
              <a:t>, and eat it up; and it shall make thy belly bitter, but it shall be in thy mouth sweet as </a:t>
            </a:r>
            <a:r>
              <a:rPr lang="en-US" sz="5100" dirty="0" smtClean="0"/>
              <a:t>honey.  And </a:t>
            </a:r>
            <a:r>
              <a:rPr lang="en-US" sz="5100" dirty="0"/>
              <a:t>I took the little book out of the angel's hand, and ate it up; and it was in my mouth sweet as honey: and as soon as I had eaten it, my belly was </a:t>
            </a:r>
            <a:r>
              <a:rPr lang="en-US" sz="5100" dirty="0" smtClean="0"/>
              <a:t>bitter.  And </a:t>
            </a:r>
            <a:r>
              <a:rPr lang="en-US" sz="5100" dirty="0"/>
              <a:t>he said unto me, Thou must prophesy again before many peoples, and nations, and tongues, and kings</a:t>
            </a:r>
            <a:r>
              <a:rPr lang="en-US" sz="5100" dirty="0" smtClean="0"/>
              <a:t>.”    Rev. 10:8-11</a:t>
            </a:r>
            <a:endParaRPr lang="en-US" sz="5100" dirty="0"/>
          </a:p>
          <a:p>
            <a:r>
              <a:rPr lang="en-US" sz="5100" dirty="0"/>
              <a:t> </a:t>
            </a:r>
          </a:p>
          <a:p>
            <a:endParaRPr lang="en-US" dirty="0"/>
          </a:p>
        </p:txBody>
      </p:sp>
      <p:sp>
        <p:nvSpPr>
          <p:cNvPr id="4" name="Content Placeholder 3"/>
          <p:cNvSpPr>
            <a:spLocks noGrp="1"/>
          </p:cNvSpPr>
          <p:nvPr>
            <p:ph sz="half" idx="2"/>
          </p:nvPr>
        </p:nvSpPr>
        <p:spPr>
          <a:xfrm>
            <a:off x="4648200" y="685800"/>
            <a:ext cx="4495800" cy="6172200"/>
          </a:xfrm>
        </p:spPr>
        <p:txBody>
          <a:bodyPr>
            <a:noAutofit/>
          </a:bodyPr>
          <a:lstStyle/>
          <a:p>
            <a:r>
              <a:rPr lang="en-US" sz="3400" dirty="0" smtClean="0"/>
              <a:t>The experience of Ezekiel was just like that of the early Advent people.  They ate the book of Daniel, were delighted with what it said, but were saddened when Christ didn’t return in 1844.  This is Revelation 10 ‘s </a:t>
            </a:r>
            <a:r>
              <a:rPr lang="en-US" sz="3400" dirty="0" smtClean="0"/>
              <a:t> </a:t>
            </a:r>
            <a:r>
              <a:rPr lang="en-US" sz="3400" dirty="0" smtClean="0"/>
              <a:t>theme.</a:t>
            </a:r>
            <a:endParaRPr lang="en-US" sz="3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God is being Rejected</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 </a:t>
            </a:r>
            <a:r>
              <a:rPr lang="en-US" dirty="0" smtClean="0"/>
              <a:t>”But </a:t>
            </a:r>
            <a:r>
              <a:rPr lang="en-US" b="1" u="sng" dirty="0" smtClean="0"/>
              <a:t>the house of Israel will not hearken unto thee; for they will not hearken unto me</a:t>
            </a:r>
            <a:r>
              <a:rPr lang="en-US" dirty="0" smtClean="0"/>
              <a:t>: for all the house of Israel </a:t>
            </a:r>
            <a:r>
              <a:rPr lang="en-US" i="1" dirty="0" smtClean="0"/>
              <a:t>are</a:t>
            </a:r>
            <a:r>
              <a:rPr lang="en-US" dirty="0" smtClean="0"/>
              <a:t> impudent and </a:t>
            </a:r>
            <a:r>
              <a:rPr lang="en-US" dirty="0" smtClean="0"/>
              <a:t>hardhearted. Behold</a:t>
            </a:r>
            <a:r>
              <a:rPr lang="en-US" dirty="0" smtClean="0"/>
              <a:t>, I have made thy face strong against their faces, and thy forehead strong against their foreheads</a:t>
            </a:r>
            <a:r>
              <a:rPr lang="en-US" dirty="0" smtClean="0"/>
              <a:t>. </a:t>
            </a:r>
            <a:r>
              <a:rPr lang="en-US" dirty="0" smtClean="0"/>
              <a:t> As an adamant harder than flint have I made thy forehead: fear them not, neither be dismayed at their looks, though they </a:t>
            </a:r>
            <a:r>
              <a:rPr lang="en-US" i="1" dirty="0" smtClean="0"/>
              <a:t>be</a:t>
            </a:r>
            <a:r>
              <a:rPr lang="en-US" dirty="0" smtClean="0"/>
              <a:t> a rebellious house</a:t>
            </a:r>
            <a:r>
              <a:rPr lang="en-US" dirty="0" smtClean="0"/>
              <a:t>. </a:t>
            </a:r>
            <a:r>
              <a:rPr lang="en-US" dirty="0" smtClean="0"/>
              <a:t> Moreover he said unto me, Son of man, all my words that I shall speak unto thee receive in thine heart, and hear with thine </a:t>
            </a:r>
            <a:r>
              <a:rPr lang="en-US" dirty="0" smtClean="0"/>
              <a:t>ears.</a:t>
            </a:r>
            <a:r>
              <a:rPr lang="en-US" dirty="0" smtClean="0"/>
              <a:t> </a:t>
            </a:r>
            <a:r>
              <a:rPr lang="en-US" dirty="0" smtClean="0"/>
              <a:t>And </a:t>
            </a:r>
            <a:r>
              <a:rPr lang="en-US" dirty="0" smtClean="0"/>
              <a:t>go, get thee to them of the captivity, unto the children of thy people, and speak unto them, and tell them, Thus saith the Lord GOD; whether they will hear, or whether they will </a:t>
            </a:r>
            <a:r>
              <a:rPr lang="en-US" dirty="0" smtClean="0"/>
              <a:t>forbear.”  Ezekiel 3:7-11</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Just Like Samuel</a:t>
            </a:r>
            <a:endParaRPr lang="en-US" u="sng" dirty="0">
              <a:solidFill>
                <a:srgbClr val="FF0000"/>
              </a:solidFill>
            </a:endParaRPr>
          </a:p>
        </p:txBody>
      </p:sp>
      <p:sp>
        <p:nvSpPr>
          <p:cNvPr id="3" name="Content Placeholder 2"/>
          <p:cNvSpPr>
            <a:spLocks noGrp="1"/>
          </p:cNvSpPr>
          <p:nvPr>
            <p:ph sz="half" idx="1"/>
          </p:nvPr>
        </p:nvSpPr>
        <p:spPr>
          <a:xfrm>
            <a:off x="0" y="685800"/>
            <a:ext cx="4572000" cy="6172200"/>
          </a:xfrm>
        </p:spPr>
        <p:txBody>
          <a:bodyPr>
            <a:normAutofit fontScale="92500" lnSpcReduction="10000"/>
          </a:bodyPr>
          <a:lstStyle/>
          <a:p>
            <a:r>
              <a:rPr lang="en-US" dirty="0" smtClean="0"/>
              <a:t> </a:t>
            </a:r>
            <a:r>
              <a:rPr lang="en-US" dirty="0" smtClean="0"/>
              <a:t>”And </a:t>
            </a:r>
            <a:r>
              <a:rPr lang="en-US" dirty="0" smtClean="0"/>
              <a:t>said unto him, Behold, thou art old, and thy sons walk not in thy ways: now make us a king to judge us like all the </a:t>
            </a:r>
            <a:r>
              <a:rPr lang="en-US" dirty="0" smtClean="0"/>
              <a:t>nations. But </a:t>
            </a:r>
            <a:r>
              <a:rPr lang="en-US" dirty="0" smtClean="0"/>
              <a:t>the thing displeased Samuel, when they said, Give us a king to judge us. And Samuel prayed unto the </a:t>
            </a:r>
            <a:r>
              <a:rPr lang="en-US" dirty="0" smtClean="0"/>
              <a:t>LORD. And </a:t>
            </a:r>
            <a:r>
              <a:rPr lang="en-US" dirty="0" smtClean="0"/>
              <a:t>the LORD said unto Samuel, </a:t>
            </a:r>
            <a:r>
              <a:rPr lang="en-US" b="1" dirty="0" smtClean="0"/>
              <a:t>Hearken unto the voice of the people in all that they say unto thee: for they have not rejected thee, but they have rejected me, that I should not reign over them</a:t>
            </a:r>
            <a:r>
              <a:rPr lang="en-US" b="1" dirty="0" smtClean="0"/>
              <a:t>.”  </a:t>
            </a:r>
            <a:r>
              <a:rPr lang="en-US" dirty="0" smtClean="0"/>
              <a:t>1 Samuel 8:5-7</a:t>
            </a:r>
            <a:endParaRPr lang="en-US" dirty="0" smtClean="0"/>
          </a:p>
          <a:p>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Watchman on the Wall</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a:t>
            </a:r>
            <a:r>
              <a:rPr lang="en-US" dirty="0" smtClean="0"/>
              <a:t> Son of man, I have made thee a watchman unto the house of Israel: therefore hear the word at my mouth, and give them warning from </a:t>
            </a:r>
            <a:r>
              <a:rPr lang="en-US" dirty="0" smtClean="0"/>
              <a:t>me. When </a:t>
            </a:r>
            <a:r>
              <a:rPr lang="en-US" dirty="0" smtClean="0"/>
              <a:t>I say unto the wicked, Thou shalt surely die; and thou givest him not warning, nor speakest to warn the wicked from his wicked way, to save his life; the same wicked </a:t>
            </a:r>
            <a:r>
              <a:rPr lang="en-US" i="1" dirty="0" smtClean="0"/>
              <a:t>man</a:t>
            </a:r>
            <a:r>
              <a:rPr lang="en-US" dirty="0" smtClean="0"/>
              <a:t> shall die in his iniquity; but his blood will I require at thine hand</a:t>
            </a:r>
            <a:r>
              <a:rPr lang="en-US" dirty="0" smtClean="0"/>
              <a:t>. </a:t>
            </a:r>
            <a:r>
              <a:rPr lang="en-US" dirty="0" smtClean="0"/>
              <a:t> Yet if thou warn the wicked, and he turn not from his wickedness, nor from his wicked way, he shall die in his iniquity; but thou hast delivered thy soul</a:t>
            </a:r>
            <a:r>
              <a:rPr lang="en-US" dirty="0" smtClean="0"/>
              <a:t>. </a:t>
            </a:r>
            <a:r>
              <a:rPr lang="en-US" dirty="0" smtClean="0"/>
              <a:t> Again, When a righteous </a:t>
            </a:r>
            <a:r>
              <a:rPr lang="en-US" i="1" dirty="0" smtClean="0"/>
              <a:t>man</a:t>
            </a:r>
            <a:r>
              <a:rPr lang="en-US" dirty="0" smtClean="0"/>
              <a:t> doth turn from his righteousness, and commit iniquity, and I lay a </a:t>
            </a:r>
            <a:r>
              <a:rPr lang="en-US" dirty="0" smtClean="0"/>
              <a:t>stumbling block </a:t>
            </a:r>
            <a:r>
              <a:rPr lang="en-US" dirty="0" smtClean="0"/>
              <a:t>before him, he shall die: because thou hast not given him warning, he shall die in his sin, and his righteousness which he hath done shall not be remembered; but his blood will I require at thine hand</a:t>
            </a:r>
            <a:r>
              <a:rPr lang="en-US" dirty="0" smtClean="0"/>
              <a:t>. </a:t>
            </a:r>
            <a:r>
              <a:rPr lang="en-US" dirty="0" smtClean="0"/>
              <a:t> Nevertheless if thou warn the righteous </a:t>
            </a:r>
            <a:r>
              <a:rPr lang="en-US" i="1" dirty="0" smtClean="0"/>
              <a:t>man</a:t>
            </a:r>
            <a:r>
              <a:rPr lang="en-US" dirty="0" smtClean="0"/>
              <a:t>, that the righteous sin not, and he doth not sin, he shall surely live, because he is warned; also thou hast delivered thy soul</a:t>
            </a:r>
            <a:r>
              <a:rPr lang="en-US" dirty="0" smtClean="0"/>
              <a:t>.”  Ezekiel 3:17-21</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rPr>
              <a:t>Protector, Warning Blaster</a:t>
            </a:r>
            <a:endParaRPr lang="en-US" b="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The watchman stood guard over the city.  He watched with vigilance for the enemies approach.  When he saw the first sign of approach, he would sound the warning blast.  Those who heeded the blast made preparation; those who didn’t were in trouble!</a:t>
            </a:r>
            <a:endParaRPr lang="en-US" sz="3200"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The Glory Remains</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 </a:t>
            </a:r>
            <a:r>
              <a:rPr lang="en-US" sz="3600" dirty="0" smtClean="0"/>
              <a:t>”Then </a:t>
            </a:r>
            <a:r>
              <a:rPr lang="en-US" sz="3600" dirty="0" smtClean="0"/>
              <a:t>the spirit took me up, and I heard behind me a voice of a great rushing, </a:t>
            </a:r>
            <a:r>
              <a:rPr lang="en-US" sz="3600" i="1" dirty="0" smtClean="0"/>
              <a:t>saying</a:t>
            </a:r>
            <a:r>
              <a:rPr lang="en-US" sz="3600" dirty="0" smtClean="0"/>
              <a:t>, Blessed </a:t>
            </a:r>
            <a:r>
              <a:rPr lang="en-US" sz="3600" i="1" dirty="0" smtClean="0"/>
              <a:t>be</a:t>
            </a:r>
            <a:r>
              <a:rPr lang="en-US" sz="3600" dirty="0" smtClean="0"/>
              <a:t> the glory of the LORD from his place</a:t>
            </a:r>
            <a:r>
              <a:rPr lang="en-US" sz="3600" dirty="0" smtClean="0"/>
              <a:t>.</a:t>
            </a:r>
            <a:r>
              <a:rPr lang="en-US" sz="3600" dirty="0" smtClean="0"/>
              <a:t> </a:t>
            </a:r>
            <a:r>
              <a:rPr lang="en-US" sz="3600" i="1" u="sng" dirty="0" smtClean="0"/>
              <a:t>I heard</a:t>
            </a:r>
            <a:r>
              <a:rPr lang="en-US" sz="3600" u="sng" dirty="0" smtClean="0"/>
              <a:t> also the noise of the wings of the living creatures that touched one another, and the noise of the wheels over against them, and a noise of a great </a:t>
            </a:r>
            <a:r>
              <a:rPr lang="en-US" sz="3600" u="sng" dirty="0" smtClean="0"/>
              <a:t>rushing…</a:t>
            </a:r>
            <a:r>
              <a:rPr lang="en-US" sz="3600" dirty="0" smtClean="0"/>
              <a:t>Then </a:t>
            </a:r>
            <a:r>
              <a:rPr lang="en-US" sz="3600" dirty="0" smtClean="0"/>
              <a:t>I arose, and went forth into the plain: and, behold, the glory of the LORD stood there, as the glory which I saw by the river of Chebar: and I fell on my face</a:t>
            </a:r>
            <a:r>
              <a:rPr lang="en-US" sz="3600" dirty="0" smtClean="0"/>
              <a:t>.”  Ezekiel 3:12,13,23</a:t>
            </a:r>
            <a:endParaRPr lang="en-US" sz="3600"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normAutofit/>
          </a:bodyPr>
          <a:lstStyle/>
          <a:p>
            <a:r>
              <a:rPr lang="en-US" u="sng" dirty="0" smtClean="0">
                <a:solidFill>
                  <a:srgbClr val="002060"/>
                </a:solidFill>
              </a:rPr>
              <a:t>Presence of Christ</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Ezekiel would face continual opposition.  He would face the ire and hate of ancient Adventism and the heathen.  He was to share the truth, regardless of the consequences.  What kept him going was the repeated vision of God’s continual presence on His throne!</a:t>
            </a:r>
            <a:endParaRPr lang="en-US" sz="3200"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002060"/>
                </a:solidFill>
              </a:rPr>
              <a:t>Guards His Children Still!</a:t>
            </a:r>
            <a:endParaRPr lang="en-US" b="1"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“In </a:t>
            </a:r>
            <a:r>
              <a:rPr lang="en-US" dirty="0" smtClean="0"/>
              <a:t>the vision of the prophet Ezekiel there was the appearance of a hand beneath the wings of the cherubim. This is to teach God's servants that it is divine power that gives success. Those whom God employs as His messengers are not to feel that His work is dependent on them. Finite beings are not left to carry this burden of responsibility. He who slumbers not, who is continually at work for the accomplishment of His designs, will carry forward His work. He will thwart the purposes of wicked men and will bring to confusion the counsels of those who plot mischief against His people. He who is the King, the Lord of hosts, sitteth between the cherubim, and amidst the strife and tumult of nations. He guards His children still. When the strongholds of kings shall be overthrown, when the arrows of wrath shall strike through the hearts of His enemies, His people will be safe in His hands</a:t>
            </a:r>
            <a:r>
              <a:rPr lang="en-US" dirty="0" smtClean="0"/>
              <a:t>.”  PK., pg. 176</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Review</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Ezekiel was a captive slave in the foreign land of Babylon.  Because of the apostasy of His people, he beheld the dismantling of his goals, his church, and his nation.  Ezekiel was given a vision of the glory of God, seated high upon His throne.  He beheld the workings of Christ as He guides the affairs of earth, the overruling providence for good.  He saw the work of cherubim as they look after God’s children, guiding them to safe paths.  After seeing this, being given the assurance of God’s plan and purpose, Ezekiel was asked to do something!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The Vision</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“This vision was given to Ezekiel at a time when his mind</a:t>
            </a:r>
          </a:p>
          <a:p>
            <a:r>
              <a:rPr lang="en-US" dirty="0" smtClean="0"/>
              <a:t>was filled with gloomy forebodings. He saw the land of his</a:t>
            </a:r>
          </a:p>
          <a:p>
            <a:r>
              <a:rPr lang="en-US" dirty="0" smtClean="0"/>
              <a:t>fathers lying desolate. The city that was once full of</a:t>
            </a:r>
          </a:p>
          <a:p>
            <a:r>
              <a:rPr lang="en-US" dirty="0" smtClean="0"/>
              <a:t>people was no longer inhabited. The voice of mirth and the</a:t>
            </a:r>
          </a:p>
          <a:p>
            <a:r>
              <a:rPr lang="en-US" dirty="0" smtClean="0"/>
              <a:t>song of praise were no more heard within her walls. The</a:t>
            </a:r>
          </a:p>
          <a:p>
            <a:r>
              <a:rPr lang="en-US" dirty="0" smtClean="0"/>
              <a:t>prophet himself was a stranger in a strange land, where</a:t>
            </a:r>
          </a:p>
          <a:p>
            <a:r>
              <a:rPr lang="en-US" dirty="0" smtClean="0"/>
              <a:t>boundless ambition and savage cruelty reigned supreme. That</a:t>
            </a:r>
          </a:p>
          <a:p>
            <a:r>
              <a:rPr lang="en-US" dirty="0" smtClean="0"/>
              <a:t>which he saw and heard of human tyranny and wrong</a:t>
            </a:r>
          </a:p>
          <a:p>
            <a:r>
              <a:rPr lang="en-US" dirty="0" smtClean="0"/>
              <a:t>distressed his soul, and he mourned bitterly day and night.</a:t>
            </a:r>
          </a:p>
          <a:p>
            <a:r>
              <a:rPr lang="en-US" dirty="0" smtClean="0"/>
              <a:t>But the wonderful symbols presented before him beside the</a:t>
            </a:r>
          </a:p>
          <a:p>
            <a:r>
              <a:rPr lang="en-US" dirty="0" smtClean="0"/>
              <a:t>river Chebar revealed an overruling power mightier than</a:t>
            </a:r>
          </a:p>
          <a:p>
            <a:r>
              <a:rPr lang="en-US" dirty="0" smtClean="0"/>
              <a:t>that of earthly rulers. Above the proud and cruel monarchs</a:t>
            </a:r>
          </a:p>
          <a:p>
            <a:r>
              <a:rPr lang="en-US" dirty="0" smtClean="0"/>
              <a:t>of Assyria and Babylon the God of mercy and truth was</a:t>
            </a:r>
          </a:p>
          <a:p>
            <a:r>
              <a:rPr lang="en-US" dirty="0" smtClean="0"/>
              <a:t>enthroned.”  5 Testimonies, pg. 752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2060"/>
                </a:solidFill>
              </a:rPr>
              <a:t>Wheels in Wheels</a:t>
            </a:r>
            <a:endParaRPr lang="en-US" u="sng" dirty="0">
              <a:solidFill>
                <a:srgbClr val="002060"/>
              </a:solidFill>
            </a:endParaRPr>
          </a:p>
        </p:txBody>
      </p:sp>
      <p:sp>
        <p:nvSpPr>
          <p:cNvPr id="3" name="Content Placeholder 2"/>
          <p:cNvSpPr>
            <a:spLocks noGrp="1"/>
          </p:cNvSpPr>
          <p:nvPr>
            <p:ph sz="half" idx="1"/>
          </p:nvPr>
        </p:nvSpPr>
        <p:spPr>
          <a:xfrm>
            <a:off x="0" y="762000"/>
            <a:ext cx="4495800" cy="6096000"/>
          </a:xfrm>
        </p:spPr>
        <p:txBody>
          <a:bodyPr>
            <a:normAutofit fontScale="85000" lnSpcReduction="10000"/>
          </a:bodyPr>
          <a:lstStyle/>
          <a:p>
            <a:r>
              <a:rPr lang="en-US" dirty="0" smtClean="0"/>
              <a:t> The wheel like complications that appeared to the prophet</a:t>
            </a:r>
          </a:p>
          <a:p>
            <a:r>
              <a:rPr lang="en-US" dirty="0" smtClean="0"/>
              <a:t>to be involved in such confusion were under the guidance of</a:t>
            </a:r>
          </a:p>
          <a:p>
            <a:r>
              <a:rPr lang="en-US" dirty="0" smtClean="0"/>
              <a:t>an infinite hand. The Spirit of God, revealed to him as</a:t>
            </a:r>
          </a:p>
          <a:p>
            <a:r>
              <a:rPr lang="en-US" dirty="0" smtClean="0"/>
              <a:t>moving and directing these wheels, brought harmony out of confusion; so the whole world was under His control.</a:t>
            </a:r>
          </a:p>
          <a:p>
            <a:r>
              <a:rPr lang="en-US" dirty="0" smtClean="0"/>
              <a:t>Myriads of glorified beings were ready at His word to</a:t>
            </a:r>
          </a:p>
          <a:p>
            <a:r>
              <a:rPr lang="en-US" dirty="0" smtClean="0"/>
              <a:t>overrule the power and policy of evil men, and bring good</a:t>
            </a:r>
          </a:p>
          <a:p>
            <a:r>
              <a:rPr lang="en-US" dirty="0" smtClean="0"/>
              <a:t>to His faithful ones.”  5 Test., pg. 752</a:t>
            </a:r>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09600"/>
            <a:ext cx="4571999" cy="6248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Ezekiel 2:1-8</a:t>
            </a:r>
            <a:endParaRPr lang="en-US" u="sng" dirty="0">
              <a:solidFill>
                <a:srgbClr val="002060"/>
              </a:solidFill>
            </a:endParaRPr>
          </a:p>
        </p:txBody>
      </p:sp>
      <p:sp>
        <p:nvSpPr>
          <p:cNvPr id="3" name="Content Placeholder 2"/>
          <p:cNvSpPr>
            <a:spLocks noGrp="1"/>
          </p:cNvSpPr>
          <p:nvPr>
            <p:ph idx="1"/>
          </p:nvPr>
        </p:nvSpPr>
        <p:spPr>
          <a:xfrm>
            <a:off x="0" y="533400"/>
            <a:ext cx="9144000" cy="6324600"/>
          </a:xfrm>
        </p:spPr>
        <p:txBody>
          <a:bodyPr>
            <a:normAutofit fontScale="77500" lnSpcReduction="20000"/>
          </a:bodyPr>
          <a:lstStyle/>
          <a:p>
            <a:r>
              <a:rPr lang="en-US" baseline="30000" dirty="0"/>
              <a:t/>
            </a:r>
            <a:br>
              <a:rPr lang="en-US" baseline="30000" dirty="0"/>
            </a:br>
            <a:r>
              <a:rPr lang="en-US" dirty="0" smtClean="0"/>
              <a:t>”And </a:t>
            </a:r>
            <a:r>
              <a:rPr lang="en-US" dirty="0"/>
              <a:t>he said unto me, Son of man, stand upon thy feet, and I will speak unto </a:t>
            </a:r>
            <a:r>
              <a:rPr lang="en-US" dirty="0" smtClean="0"/>
              <a:t>thee.</a:t>
            </a:r>
            <a:r>
              <a:rPr lang="en-US" dirty="0"/>
              <a:t> </a:t>
            </a:r>
            <a:r>
              <a:rPr lang="en-US" dirty="0" smtClean="0"/>
              <a:t> And </a:t>
            </a:r>
            <a:r>
              <a:rPr lang="en-US" dirty="0"/>
              <a:t>the spirit entered into me when he spake unto me, and set me upon my feet, that I heard him that spake unto me</a:t>
            </a:r>
            <a:r>
              <a:rPr lang="en-US" dirty="0" smtClean="0"/>
              <a:t>. </a:t>
            </a:r>
            <a:r>
              <a:rPr lang="en-US" dirty="0"/>
              <a:t> And he said unto me, Son of man, I send thee to the children of Israel, to a rebellious nation that hath rebelled against me: they and their fathers have transgressed against me, </a:t>
            </a:r>
            <a:r>
              <a:rPr lang="en-US" i="1" dirty="0"/>
              <a:t>even</a:t>
            </a:r>
            <a:r>
              <a:rPr lang="en-US" dirty="0"/>
              <a:t> unto this very </a:t>
            </a:r>
            <a:r>
              <a:rPr lang="en-US" dirty="0" smtClean="0"/>
              <a:t>day.  For</a:t>
            </a:r>
            <a:r>
              <a:rPr lang="en-US" dirty="0"/>
              <a:t> </a:t>
            </a:r>
            <a:r>
              <a:rPr lang="en-US" i="1" dirty="0"/>
              <a:t>they are</a:t>
            </a:r>
            <a:r>
              <a:rPr lang="en-US" dirty="0"/>
              <a:t> impudent children and </a:t>
            </a:r>
            <a:r>
              <a:rPr lang="en-US" dirty="0" smtClean="0"/>
              <a:t>stiff hearted</a:t>
            </a:r>
            <a:r>
              <a:rPr lang="en-US" dirty="0"/>
              <a:t>. I do send thee unto them; and thou shalt say unto them, Thus saith the Lord </a:t>
            </a:r>
            <a:r>
              <a:rPr lang="en-US" dirty="0" smtClean="0"/>
              <a:t>GOD.  And </a:t>
            </a:r>
            <a:r>
              <a:rPr lang="en-US" dirty="0"/>
              <a:t>they, whether they will hear, or whether they will forbear, (for they </a:t>
            </a:r>
            <a:r>
              <a:rPr lang="en-US" i="1" dirty="0"/>
              <a:t>are</a:t>
            </a:r>
            <a:r>
              <a:rPr lang="en-US" dirty="0"/>
              <a:t> a rebellious house,) yet shall know that there hath been a prophet among </a:t>
            </a:r>
            <a:r>
              <a:rPr lang="en-US" dirty="0" smtClean="0"/>
              <a:t>them.  And </a:t>
            </a:r>
            <a:r>
              <a:rPr lang="en-US" dirty="0"/>
              <a:t>thou, son of man, be not afraid of them, neither be afraid of their words, though briers and thorns </a:t>
            </a:r>
            <a:r>
              <a:rPr lang="en-US" i="1" dirty="0"/>
              <a:t>be</a:t>
            </a:r>
            <a:r>
              <a:rPr lang="en-US" dirty="0"/>
              <a:t> with thee, and thou dost dwell among scorpions: be not afraid of their words, nor be dismayed at their looks, though they </a:t>
            </a:r>
            <a:r>
              <a:rPr lang="en-US" i="1" dirty="0"/>
              <a:t>be</a:t>
            </a:r>
            <a:r>
              <a:rPr lang="en-US" dirty="0"/>
              <a:t> a rebellious </a:t>
            </a:r>
            <a:r>
              <a:rPr lang="en-US" dirty="0" smtClean="0"/>
              <a:t>house.  And </a:t>
            </a:r>
            <a:r>
              <a:rPr lang="en-US" dirty="0"/>
              <a:t>thou shalt speak my words unto them, whether they will hear, or whether they will forbear: for they </a:t>
            </a:r>
            <a:r>
              <a:rPr lang="en-US" i="1" dirty="0"/>
              <a:t>are</a:t>
            </a:r>
            <a:r>
              <a:rPr lang="en-US" dirty="0"/>
              <a:t> most </a:t>
            </a:r>
            <a:r>
              <a:rPr lang="en-US" dirty="0" smtClean="0"/>
              <a:t>rebellious.  But </a:t>
            </a:r>
            <a:r>
              <a:rPr lang="en-US" dirty="0"/>
              <a:t>thou, son of man, hear what I say unto thee; Be not thou rebellious like that rebellious house: open thy mouth, and eat that I give thee</a:t>
            </a:r>
            <a:r>
              <a:rPr lang="en-US" dirty="0" smtClean="0"/>
              <a:t>.”  </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u="sng" dirty="0" smtClean="0">
                <a:solidFill>
                  <a:srgbClr val="002060"/>
                </a:solidFill>
              </a:rPr>
              <a:t>Repetition of Statements</a:t>
            </a:r>
            <a:endParaRPr lang="en-US" u="sng" dirty="0">
              <a:solidFill>
                <a:srgbClr val="002060"/>
              </a:solidFill>
            </a:endParaRPr>
          </a:p>
        </p:txBody>
      </p:sp>
      <p:sp>
        <p:nvSpPr>
          <p:cNvPr id="4" name="Content Placeholder 3"/>
          <p:cNvSpPr>
            <a:spLocks noGrp="1"/>
          </p:cNvSpPr>
          <p:nvPr>
            <p:ph sz="half" idx="2"/>
          </p:nvPr>
        </p:nvSpPr>
        <p:spPr>
          <a:xfrm>
            <a:off x="4648200" y="533400"/>
            <a:ext cx="4495800" cy="6324600"/>
          </a:xfrm>
        </p:spPr>
        <p:txBody>
          <a:bodyPr>
            <a:normAutofit/>
          </a:bodyPr>
          <a:lstStyle/>
          <a:p>
            <a:r>
              <a:rPr lang="en-US" dirty="0" smtClean="0"/>
              <a:t>In these passages are statements that are repeated throughout Ezekiel, chapters 2 and 3.</a:t>
            </a:r>
          </a:p>
          <a:p>
            <a:r>
              <a:rPr lang="en-US" dirty="0" smtClean="0"/>
              <a:t>1.  God’s professed people are rebellious and stiff hearted.</a:t>
            </a:r>
          </a:p>
          <a:p>
            <a:r>
              <a:rPr lang="en-US" dirty="0" smtClean="0"/>
              <a:t>2.  Ezekiel is to speak God’s Word to them.</a:t>
            </a:r>
          </a:p>
          <a:p>
            <a:r>
              <a:rPr lang="en-US" dirty="0" smtClean="0"/>
              <a:t>3.  He is to give the message regardless of consequences ‘whether they will hear or whether they will forbear’.</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09600"/>
            <a:ext cx="4953000" cy="6248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The Only Solution</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only solution to our carnal minds; the only source that can change and empower us to do right is the Word of God, Jesus Christ.  Apart from Him, we are sunk in hopeless despair.  With Him, we can do all things.  </a:t>
            </a:r>
          </a:p>
          <a:p>
            <a:r>
              <a:rPr lang="en-US" dirty="0" smtClean="0"/>
              <a:t>“</a:t>
            </a:r>
            <a:r>
              <a:rPr lang="en-US" dirty="0"/>
              <a:t>As they feed upon His word, they find that it is spirit and life. The word destroys the natural, earthly nature, and imparts a new life in Christ Jesus. The Holy Spirit comes to the soul as a Comforter. By the transforming agency of His grace, the image of God is reproduced in the disciple; he becomes a new creature. Love takes the place of hatred, and the heart receives the divine similitude. This is what it means to live "by every word that proceedeth out of the mouth of God." This is eating the Bread that comes down from heaven</a:t>
            </a:r>
            <a:r>
              <a:rPr lang="en-US" dirty="0" smtClean="0"/>
              <a:t>.”  DA, pg. 391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Our Commission</a:t>
            </a:r>
            <a:endParaRPr lang="en-US" u="sng" dirty="0">
              <a:solidFill>
                <a:srgbClr val="00206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a:t>
            </a:r>
            <a:r>
              <a:rPr lang="en-US" dirty="0"/>
              <a:t>And I saw another angel fly in the midst of heaven, having the everlasting gospel to preach unto them that dwell on the earth, and to every nation, and kindred, and tongue, and people</a:t>
            </a:r>
            <a:r>
              <a:rPr lang="en-US" dirty="0" smtClean="0"/>
              <a:t>,…”  Rev. 14:6</a:t>
            </a:r>
          </a:p>
          <a:p>
            <a:r>
              <a:rPr lang="en-US" dirty="0" smtClean="0"/>
              <a:t>“And </a:t>
            </a:r>
            <a:r>
              <a:rPr lang="en-US" dirty="0"/>
              <a:t>this gospel of the kingdom shall be preached in all the world for a witness unto all nations; and then shall the end come</a:t>
            </a:r>
            <a:r>
              <a:rPr lang="en-US" dirty="0" smtClean="0"/>
              <a:t>.”  Matthew 24:14</a:t>
            </a:r>
            <a:endParaRPr lang="en-US" dirty="0"/>
          </a:p>
          <a:p>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1999" cy="6172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Give the Warning!</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400" dirty="0" smtClean="0"/>
              <a:t>But we </a:t>
            </a:r>
            <a:r>
              <a:rPr lang="en-US" sz="3400" dirty="0"/>
              <a:t>see that the God of heaven sometimes commissions men to teach that which is regarded as contrary to the established doctrines. Because those </a:t>
            </a:r>
            <a:r>
              <a:rPr lang="en-US" sz="3400" dirty="0" smtClean="0"/>
              <a:t>who were </a:t>
            </a:r>
            <a:r>
              <a:rPr lang="en-US" sz="3400" dirty="0"/>
              <a:t>once the depositaries of truth became unfaithful to their sacred trust, the Lord chose others who would receive the bright beams of the Sun of Righteousness, and would advocate truths that were not in accordance with the ideas of the religious leaders. </a:t>
            </a:r>
            <a:r>
              <a:rPr lang="en-US" sz="3400" dirty="0" smtClean="0"/>
              <a:t>”  Gospel Workers, pgs. 69, 70</a:t>
            </a:r>
            <a:endParaRPr lang="en-US" sz="3400" dirty="0"/>
          </a:p>
          <a:p>
            <a:endParaRPr lang="en-US" sz="3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1204</Words>
  <Application>Microsoft Office PowerPoint</Application>
  <PresentationFormat>On-screen Show (4:3)</PresentationFormat>
  <Paragraphs>62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2</vt:lpstr>
      <vt:lpstr>Review</vt:lpstr>
      <vt:lpstr>The Vision</vt:lpstr>
      <vt:lpstr>Wheels in Wheels</vt:lpstr>
      <vt:lpstr>Ezekiel 2:1-8</vt:lpstr>
      <vt:lpstr>Repetition of Statements</vt:lpstr>
      <vt:lpstr>The Only Solution</vt:lpstr>
      <vt:lpstr>Our Commission</vt:lpstr>
      <vt:lpstr>Give the Warning!</vt:lpstr>
      <vt:lpstr>Advent Experience</vt:lpstr>
      <vt:lpstr>1844 </vt:lpstr>
      <vt:lpstr>God is being Rejected</vt:lpstr>
      <vt:lpstr>Just Like Samuel</vt:lpstr>
      <vt:lpstr>Watchman on the Wall</vt:lpstr>
      <vt:lpstr>Protector, Warning Blaster</vt:lpstr>
      <vt:lpstr>The Glory Remains</vt:lpstr>
      <vt:lpstr>Presence of Christ</vt:lpstr>
      <vt:lpstr>Guards His Children Still!</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2</dc:title>
  <dc:creator>Dad</dc:creator>
  <cp:lastModifiedBy>Dad</cp:lastModifiedBy>
  <cp:revision>6</cp:revision>
  <dcterms:created xsi:type="dcterms:W3CDTF">2012-07-19T10:02:20Z</dcterms:created>
  <dcterms:modified xsi:type="dcterms:W3CDTF">2012-07-20T13:26:22Z</dcterms:modified>
</cp:coreProperties>
</file>