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1" r:id="rId6"/>
    <p:sldId id="258" r:id="rId7"/>
    <p:sldId id="262" r:id="rId8"/>
    <p:sldId id="263" r:id="rId9"/>
    <p:sldId id="265" r:id="rId10"/>
    <p:sldId id="264" r:id="rId11"/>
    <p:sldId id="266" r:id="rId12"/>
    <p:sldId id="267" r:id="rId13"/>
    <p:sldId id="268" r:id="rId14"/>
    <p:sldId id="269" r:id="rId15"/>
    <p:sldId id="270" r:id="rId16"/>
    <p:sldId id="274" r:id="rId17"/>
    <p:sldId id="271" r:id="rId18"/>
    <p:sldId id="272" r:id="rId19"/>
    <p:sldId id="2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E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1" d="100"/>
          <a:sy n="51" d="100"/>
        </p:scale>
        <p:origin x="-135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6CC4A5-7FE4-6B42-AFF1-7C871AAED5F4}" type="datetimeFigureOut">
              <a:rPr lang="en-US" smtClean="0"/>
              <a:t>4/8/17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A19BA-BF2E-1C46-AC8D-94DB730BBB43}" type="slidenum">
              <a:rPr lang="en-US" smtClean="0"/>
              <a:t>‹#›</a:t>
            </a:fld>
            <a:endParaRPr lang="en-US"/>
          </a:p>
        </p:txBody>
      </p:sp>
    </p:spTree>
    <p:extLst>
      <p:ext uri="{BB962C8B-B14F-4D97-AF65-F5344CB8AC3E}">
        <p14:creationId xmlns:p14="http://schemas.microsoft.com/office/powerpoint/2010/main" val="3581808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CC4A5-7FE4-6B42-AFF1-7C871AAED5F4}" type="datetimeFigureOut">
              <a:rPr lang="en-US" smtClean="0"/>
              <a:t>4/8/17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A19BA-BF2E-1C46-AC8D-94DB730BBB43}" type="slidenum">
              <a:rPr lang="en-US" smtClean="0"/>
              <a:t>‹#›</a:t>
            </a:fld>
            <a:endParaRPr lang="en-US"/>
          </a:p>
        </p:txBody>
      </p:sp>
    </p:spTree>
    <p:extLst>
      <p:ext uri="{BB962C8B-B14F-4D97-AF65-F5344CB8AC3E}">
        <p14:creationId xmlns:p14="http://schemas.microsoft.com/office/powerpoint/2010/main" val="2881743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CC4A5-7FE4-6B42-AFF1-7C871AAED5F4}" type="datetimeFigureOut">
              <a:rPr lang="en-US" smtClean="0"/>
              <a:t>4/8/17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A19BA-BF2E-1C46-AC8D-94DB730BBB43}" type="slidenum">
              <a:rPr lang="en-US" smtClean="0"/>
              <a:t>‹#›</a:t>
            </a:fld>
            <a:endParaRPr lang="en-US"/>
          </a:p>
        </p:txBody>
      </p:sp>
    </p:spTree>
    <p:extLst>
      <p:ext uri="{BB962C8B-B14F-4D97-AF65-F5344CB8AC3E}">
        <p14:creationId xmlns:p14="http://schemas.microsoft.com/office/powerpoint/2010/main" val="227058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6CC4A5-7FE4-6B42-AFF1-7C871AAED5F4}" type="datetimeFigureOut">
              <a:rPr lang="en-US" smtClean="0"/>
              <a:t>4/8/17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A19BA-BF2E-1C46-AC8D-94DB730BBB43}" type="slidenum">
              <a:rPr lang="en-US" smtClean="0"/>
              <a:t>‹#›</a:t>
            </a:fld>
            <a:endParaRPr lang="en-US"/>
          </a:p>
        </p:txBody>
      </p:sp>
    </p:spTree>
    <p:extLst>
      <p:ext uri="{BB962C8B-B14F-4D97-AF65-F5344CB8AC3E}">
        <p14:creationId xmlns:p14="http://schemas.microsoft.com/office/powerpoint/2010/main" val="532072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6CC4A5-7FE4-6B42-AFF1-7C871AAED5F4}" type="datetimeFigureOut">
              <a:rPr lang="en-US" smtClean="0"/>
              <a:t>4/8/17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A19BA-BF2E-1C46-AC8D-94DB730BBB43}" type="slidenum">
              <a:rPr lang="en-US" smtClean="0"/>
              <a:t>‹#›</a:t>
            </a:fld>
            <a:endParaRPr lang="en-US"/>
          </a:p>
        </p:txBody>
      </p:sp>
    </p:spTree>
    <p:extLst>
      <p:ext uri="{BB962C8B-B14F-4D97-AF65-F5344CB8AC3E}">
        <p14:creationId xmlns:p14="http://schemas.microsoft.com/office/powerpoint/2010/main" val="2062690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6CC4A5-7FE4-6B42-AFF1-7C871AAED5F4}" type="datetimeFigureOut">
              <a:rPr lang="en-US" smtClean="0"/>
              <a:t>4/8/17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A19BA-BF2E-1C46-AC8D-94DB730BBB43}" type="slidenum">
              <a:rPr lang="en-US" smtClean="0"/>
              <a:t>‹#›</a:t>
            </a:fld>
            <a:endParaRPr lang="en-US"/>
          </a:p>
        </p:txBody>
      </p:sp>
    </p:spTree>
    <p:extLst>
      <p:ext uri="{BB962C8B-B14F-4D97-AF65-F5344CB8AC3E}">
        <p14:creationId xmlns:p14="http://schemas.microsoft.com/office/powerpoint/2010/main" val="295692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6CC4A5-7FE4-6B42-AFF1-7C871AAED5F4}" type="datetimeFigureOut">
              <a:rPr lang="en-US" smtClean="0"/>
              <a:t>4/8/17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8A19BA-BF2E-1C46-AC8D-94DB730BBB43}" type="slidenum">
              <a:rPr lang="en-US" smtClean="0"/>
              <a:t>‹#›</a:t>
            </a:fld>
            <a:endParaRPr lang="en-US"/>
          </a:p>
        </p:txBody>
      </p:sp>
    </p:spTree>
    <p:extLst>
      <p:ext uri="{BB962C8B-B14F-4D97-AF65-F5344CB8AC3E}">
        <p14:creationId xmlns:p14="http://schemas.microsoft.com/office/powerpoint/2010/main" val="2738802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6CC4A5-7FE4-6B42-AFF1-7C871AAED5F4}" type="datetimeFigureOut">
              <a:rPr lang="en-US" smtClean="0"/>
              <a:t>4/8/17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8A19BA-BF2E-1C46-AC8D-94DB730BBB43}" type="slidenum">
              <a:rPr lang="en-US" smtClean="0"/>
              <a:t>‹#›</a:t>
            </a:fld>
            <a:endParaRPr lang="en-US"/>
          </a:p>
        </p:txBody>
      </p:sp>
    </p:spTree>
    <p:extLst>
      <p:ext uri="{BB962C8B-B14F-4D97-AF65-F5344CB8AC3E}">
        <p14:creationId xmlns:p14="http://schemas.microsoft.com/office/powerpoint/2010/main" val="219332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CC4A5-7FE4-6B42-AFF1-7C871AAED5F4}" type="datetimeFigureOut">
              <a:rPr lang="en-US" smtClean="0"/>
              <a:t>4/8/17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8A19BA-BF2E-1C46-AC8D-94DB730BBB43}" type="slidenum">
              <a:rPr lang="en-US" smtClean="0"/>
              <a:t>‹#›</a:t>
            </a:fld>
            <a:endParaRPr lang="en-US"/>
          </a:p>
        </p:txBody>
      </p:sp>
    </p:spTree>
    <p:extLst>
      <p:ext uri="{BB962C8B-B14F-4D97-AF65-F5344CB8AC3E}">
        <p14:creationId xmlns:p14="http://schemas.microsoft.com/office/powerpoint/2010/main" val="3236801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6CC4A5-7FE4-6B42-AFF1-7C871AAED5F4}" type="datetimeFigureOut">
              <a:rPr lang="en-US" smtClean="0"/>
              <a:t>4/8/17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A19BA-BF2E-1C46-AC8D-94DB730BBB43}" type="slidenum">
              <a:rPr lang="en-US" smtClean="0"/>
              <a:t>‹#›</a:t>
            </a:fld>
            <a:endParaRPr lang="en-US"/>
          </a:p>
        </p:txBody>
      </p:sp>
    </p:spTree>
    <p:extLst>
      <p:ext uri="{BB962C8B-B14F-4D97-AF65-F5344CB8AC3E}">
        <p14:creationId xmlns:p14="http://schemas.microsoft.com/office/powerpoint/2010/main" val="2013610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6CC4A5-7FE4-6B42-AFF1-7C871AAED5F4}" type="datetimeFigureOut">
              <a:rPr lang="en-US" smtClean="0"/>
              <a:t>4/8/17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A19BA-BF2E-1C46-AC8D-94DB730BBB43}" type="slidenum">
              <a:rPr lang="en-US" smtClean="0"/>
              <a:t>‹#›</a:t>
            </a:fld>
            <a:endParaRPr lang="en-US"/>
          </a:p>
        </p:txBody>
      </p:sp>
    </p:spTree>
    <p:extLst>
      <p:ext uri="{BB962C8B-B14F-4D97-AF65-F5344CB8AC3E}">
        <p14:creationId xmlns:p14="http://schemas.microsoft.com/office/powerpoint/2010/main" val="8232415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CC4A5-7FE4-6B42-AFF1-7C871AAED5F4}" type="datetimeFigureOut">
              <a:rPr lang="en-US" smtClean="0"/>
              <a:t>4/8/17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8A19BA-BF2E-1C46-AC8D-94DB730BBB43}" type="slidenum">
              <a:rPr lang="en-US" smtClean="0"/>
              <a:t>‹#›</a:t>
            </a:fld>
            <a:endParaRPr lang="en-US"/>
          </a:p>
        </p:txBody>
      </p:sp>
    </p:spTree>
    <p:extLst>
      <p:ext uri="{BB962C8B-B14F-4D97-AF65-F5344CB8AC3E}">
        <p14:creationId xmlns:p14="http://schemas.microsoft.com/office/powerpoint/2010/main" val="181872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na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
        <p:nvSpPr>
          <p:cNvPr id="2" name="Title 1"/>
          <p:cNvSpPr>
            <a:spLocks noGrp="1"/>
          </p:cNvSpPr>
          <p:nvPr>
            <p:ph type="ctrTitle"/>
          </p:nvPr>
        </p:nvSpPr>
        <p:spPr>
          <a:xfrm>
            <a:off x="-153790" y="3643072"/>
            <a:ext cx="5621892" cy="1470025"/>
          </a:xfrm>
        </p:spPr>
        <p:txBody>
          <a:bodyPr>
            <a:normAutofit fontScale="90000"/>
          </a:bodyPr>
          <a:lstStyle/>
          <a:p>
            <a:r>
              <a:rPr lang="en-US" sz="5400" b="1" u="sng" dirty="0" smtClean="0">
                <a:solidFill>
                  <a:srgbClr val="000090"/>
                </a:solidFill>
              </a:rPr>
              <a:t>The “New” Covenant of Jesus Christ</a:t>
            </a:r>
            <a:endParaRPr lang="en-US" sz="5400" b="1" u="sng" dirty="0">
              <a:solidFill>
                <a:srgbClr val="000090"/>
              </a:solidFill>
            </a:endParaRPr>
          </a:p>
        </p:txBody>
      </p:sp>
    </p:spTree>
    <p:extLst>
      <p:ext uri="{BB962C8B-B14F-4D97-AF65-F5344CB8AC3E}">
        <p14:creationId xmlns:p14="http://schemas.microsoft.com/office/powerpoint/2010/main" val="78110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Renewed Covenant with Abraham: Same Terms, Different Sign</a:t>
            </a:r>
            <a:endParaRPr lang="en-US" dirty="0"/>
          </a:p>
        </p:txBody>
      </p:sp>
      <p:sp>
        <p:nvSpPr>
          <p:cNvPr id="3" name="Content Placeholder 2"/>
          <p:cNvSpPr>
            <a:spLocks noGrp="1"/>
          </p:cNvSpPr>
          <p:nvPr>
            <p:ph idx="1"/>
          </p:nvPr>
        </p:nvSpPr>
        <p:spPr>
          <a:xfrm>
            <a:off x="155809" y="1600200"/>
            <a:ext cx="8692182" cy="4525963"/>
          </a:xfrm>
        </p:spPr>
        <p:txBody>
          <a:bodyPr>
            <a:normAutofit/>
          </a:bodyPr>
          <a:lstStyle/>
          <a:p>
            <a:r>
              <a:rPr lang="en-US" sz="1800" dirty="0" smtClean="0"/>
              <a:t>Gen. 12:1- “Now the LORD had said unto Abram, </a:t>
            </a:r>
            <a:r>
              <a:rPr lang="en-US" sz="1800" b="1" dirty="0" smtClean="0"/>
              <a:t>Get thee out of thy country</a:t>
            </a:r>
            <a:r>
              <a:rPr lang="en-US" sz="1800" dirty="0" smtClean="0"/>
              <a:t>, and from thy kindred, and from thy father’s house, unto a land that I will </a:t>
            </a:r>
            <a:r>
              <a:rPr lang="en-US" sz="1800" dirty="0" err="1" smtClean="0"/>
              <a:t>shew</a:t>
            </a:r>
            <a:r>
              <a:rPr lang="en-US" sz="1800" dirty="0" smtClean="0"/>
              <a:t> thee</a:t>
            </a:r>
            <a:r>
              <a:rPr lang="en-US" sz="1800" b="1" dirty="0" smtClean="0"/>
              <a:t>: And I will make of thee a great nation, and I will bless thee, and make thy name great; and thou shalt be a blessing</a:t>
            </a:r>
            <a:r>
              <a:rPr lang="en-US" sz="1800" dirty="0" smtClean="0"/>
              <a:t>: And I will bless them that bless thee and curse them that </a:t>
            </a:r>
            <a:r>
              <a:rPr lang="en-US" sz="1800" dirty="0" err="1" smtClean="0"/>
              <a:t>curseth</a:t>
            </a:r>
            <a:r>
              <a:rPr lang="en-US" sz="1800" dirty="0" smtClean="0"/>
              <a:t> thee: and in  thee shall all the families of the earth be blessed. </a:t>
            </a:r>
            <a:r>
              <a:rPr lang="en-US" sz="1800" b="1" dirty="0" smtClean="0"/>
              <a:t>So Abram departed, as the LORD had spoken unto him</a:t>
            </a:r>
            <a:r>
              <a:rPr lang="en-US" sz="1800" dirty="0" smtClean="0"/>
              <a:t>.</a:t>
            </a:r>
          </a:p>
          <a:p>
            <a:pPr lvl="1"/>
            <a:r>
              <a:rPr lang="en-US" sz="1600" dirty="0"/>
              <a:t>Obedience, trust, and </a:t>
            </a:r>
            <a:r>
              <a:rPr lang="en-US" sz="1600" dirty="0" smtClean="0"/>
              <a:t>Faith</a:t>
            </a:r>
          </a:p>
          <a:p>
            <a:r>
              <a:rPr lang="en-US" sz="1800" dirty="0" smtClean="0"/>
              <a:t>Gen. 17:9, 10 “And God said unto Abraham, Thou shalt keep </a:t>
            </a:r>
            <a:r>
              <a:rPr lang="en-US" sz="1800" b="1" u="sng" dirty="0" smtClean="0"/>
              <a:t>my covenant</a:t>
            </a:r>
            <a:r>
              <a:rPr lang="en-US" sz="1800" dirty="0" smtClean="0"/>
              <a:t> therefore, thou, and </a:t>
            </a:r>
            <a:r>
              <a:rPr lang="en-US" sz="1800" b="1" u="sng" dirty="0" smtClean="0"/>
              <a:t>thy seed after thee</a:t>
            </a:r>
            <a:r>
              <a:rPr lang="en-US" sz="1800" dirty="0" smtClean="0"/>
              <a:t> in their generations. This </a:t>
            </a:r>
            <a:r>
              <a:rPr lang="en-US" sz="1800" i="1" dirty="0" smtClean="0"/>
              <a:t>is </a:t>
            </a:r>
            <a:r>
              <a:rPr lang="en-US" sz="1800" b="1" u="sng" dirty="0" smtClean="0"/>
              <a:t>my covenant</a:t>
            </a:r>
            <a:r>
              <a:rPr lang="en-US" sz="1800" dirty="0" smtClean="0"/>
              <a:t> which ye shall keep, between me and you and thy seed after thee; </a:t>
            </a:r>
            <a:r>
              <a:rPr lang="en-US" sz="1800" b="1" dirty="0" smtClean="0"/>
              <a:t>Every man child among you shall be circumcised.</a:t>
            </a:r>
            <a:r>
              <a:rPr lang="en-US" sz="1800" dirty="0" smtClean="0"/>
              <a:t>” </a:t>
            </a:r>
          </a:p>
          <a:p>
            <a:endParaRPr lang="en-US" sz="1800" dirty="0"/>
          </a:p>
          <a:p>
            <a:endParaRPr lang="en-US" sz="1800" dirty="0" smtClean="0"/>
          </a:p>
          <a:p>
            <a:pPr lvl="1"/>
            <a:r>
              <a:rPr lang="en-US" sz="1600" dirty="0" smtClean="0"/>
              <a:t>No change in terms, just in “sign”</a:t>
            </a:r>
          </a:p>
        </p:txBody>
      </p:sp>
      <p:pic>
        <p:nvPicPr>
          <p:cNvPr id="5" name="Picture 4" descr="abram-family-leaving-u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560" y="4627604"/>
            <a:ext cx="5247440" cy="2058206"/>
          </a:xfrm>
          <a:prstGeom prst="rect">
            <a:avLst/>
          </a:prstGeom>
        </p:spPr>
      </p:pic>
    </p:spTree>
    <p:extLst>
      <p:ext uri="{BB962C8B-B14F-4D97-AF65-F5344CB8AC3E}">
        <p14:creationId xmlns:p14="http://schemas.microsoft.com/office/powerpoint/2010/main" val="3667012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Covenant Reestablished at Sinai</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sz="1800" dirty="0" smtClean="0"/>
              <a:t>Ex. 19:5 “Ye have seen what I did unto the Egyptians, and </a:t>
            </a:r>
            <a:r>
              <a:rPr lang="en-US" sz="1800" i="1" dirty="0" smtClean="0"/>
              <a:t>how </a:t>
            </a:r>
            <a:r>
              <a:rPr lang="en-US" sz="1800" dirty="0" smtClean="0"/>
              <a:t>I bare you on eagles’ wings, and </a:t>
            </a:r>
            <a:r>
              <a:rPr lang="en-US" sz="1800" b="1" dirty="0" smtClean="0"/>
              <a:t>brought you unto myself. </a:t>
            </a:r>
            <a:r>
              <a:rPr lang="en-US" sz="1800" dirty="0" smtClean="0"/>
              <a:t>Now therefore, if ye will </a:t>
            </a:r>
            <a:r>
              <a:rPr lang="en-US" sz="1800" b="1" dirty="0" smtClean="0"/>
              <a:t>obey my voice</a:t>
            </a:r>
            <a:r>
              <a:rPr lang="en-US" sz="1800" dirty="0" smtClean="0"/>
              <a:t> indeed, and keep </a:t>
            </a:r>
            <a:r>
              <a:rPr lang="en-US" sz="1800" b="1" u="sng" dirty="0" smtClean="0"/>
              <a:t>my covenant</a:t>
            </a:r>
            <a:r>
              <a:rPr lang="en-US" sz="1800" dirty="0" smtClean="0"/>
              <a:t>, then ye shall be a peculiar treasure unto me above all people: for all the earth is mine. </a:t>
            </a:r>
          </a:p>
          <a:p>
            <a:endParaRPr lang="en-US" sz="1800" b="1" dirty="0"/>
          </a:p>
          <a:p>
            <a:r>
              <a:rPr lang="en-US" sz="1800" dirty="0" smtClean="0"/>
              <a:t>Terms? </a:t>
            </a:r>
          </a:p>
          <a:p>
            <a:pPr lvl="1"/>
            <a:r>
              <a:rPr lang="en-US" sz="1600" dirty="0" smtClean="0"/>
              <a:t>Obedience </a:t>
            </a:r>
            <a:r>
              <a:rPr lang="en-US" sz="1600" dirty="0"/>
              <a:t>to God’s Law and </a:t>
            </a:r>
            <a:r>
              <a:rPr lang="en-US" sz="1600" dirty="0" smtClean="0"/>
              <a:t>will</a:t>
            </a:r>
          </a:p>
          <a:p>
            <a:r>
              <a:rPr lang="en-US" sz="1800" dirty="0" smtClean="0"/>
              <a:t>Sign?</a:t>
            </a:r>
          </a:p>
          <a:p>
            <a:pPr lvl="1"/>
            <a:r>
              <a:rPr lang="en-US" sz="1600" dirty="0" smtClean="0"/>
              <a:t>Law, Sabbath and Tabernacle </a:t>
            </a:r>
          </a:p>
          <a:p>
            <a:pPr marL="457200" lvl="1" indent="0">
              <a:buNone/>
            </a:pPr>
            <a:r>
              <a:rPr lang="en-US" sz="1600" dirty="0" smtClean="0"/>
              <a:t>Services/feasts, circumcision, </a:t>
            </a:r>
          </a:p>
          <a:p>
            <a:pPr marL="457200" lvl="1" indent="0">
              <a:buNone/>
            </a:pPr>
            <a:r>
              <a:rPr lang="en-US" sz="1600" dirty="0" smtClean="0"/>
              <a:t>rainbow still in effect</a:t>
            </a:r>
            <a:endParaRPr lang="en-US" sz="1600" dirty="0"/>
          </a:p>
          <a:p>
            <a:pPr marL="457200" lvl="1" indent="0">
              <a:buNone/>
            </a:pPr>
            <a:endParaRPr lang="en-US" sz="1600" dirty="0" smtClean="0"/>
          </a:p>
          <a:p>
            <a:pPr marL="457200" lvl="1" indent="0">
              <a:buNone/>
            </a:pPr>
            <a:endParaRPr lang="en-US" sz="1600" dirty="0" smtClean="0"/>
          </a:p>
        </p:txBody>
      </p:sp>
      <p:pic>
        <p:nvPicPr>
          <p:cNvPr id="4" name="Picture 3" descr="sina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0352" y="3154448"/>
            <a:ext cx="3175000" cy="3175000"/>
          </a:xfrm>
          <a:prstGeom prst="rect">
            <a:avLst/>
          </a:prstGeom>
        </p:spPr>
      </p:pic>
    </p:spTree>
    <p:extLst>
      <p:ext uri="{BB962C8B-B14F-4D97-AF65-F5344CB8AC3E}">
        <p14:creationId xmlns:p14="http://schemas.microsoft.com/office/powerpoint/2010/main" val="1062003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Signs</a:t>
            </a:r>
            <a:endParaRPr lang="en-US" dirty="0"/>
          </a:p>
        </p:txBody>
      </p:sp>
      <p:sp>
        <p:nvSpPr>
          <p:cNvPr id="3" name="Content Placeholder 2"/>
          <p:cNvSpPr>
            <a:spLocks noGrp="1"/>
          </p:cNvSpPr>
          <p:nvPr>
            <p:ph idx="1"/>
          </p:nvPr>
        </p:nvSpPr>
        <p:spPr/>
        <p:txBody>
          <a:bodyPr>
            <a:normAutofit/>
          </a:bodyPr>
          <a:lstStyle/>
          <a:p>
            <a:r>
              <a:rPr lang="en-US" sz="1800" dirty="0" smtClean="0"/>
              <a:t>Exodus 20 established the eternal Law as conditions for His covenant, obedience, again, are the terms.</a:t>
            </a:r>
          </a:p>
          <a:p>
            <a:endParaRPr lang="en-US" sz="1800" dirty="0"/>
          </a:p>
          <a:p>
            <a:r>
              <a:rPr lang="en-US" sz="1800" dirty="0" smtClean="0"/>
              <a:t>Ex. 31:16, 17 “</a:t>
            </a:r>
            <a:r>
              <a:rPr lang="en-US" sz="1800" dirty="0"/>
              <a:t>Wherefore </a:t>
            </a:r>
            <a:r>
              <a:rPr lang="en-US" sz="1800" b="1" dirty="0"/>
              <a:t>the children of Israel shall keep the </a:t>
            </a:r>
            <a:r>
              <a:rPr lang="en-US" sz="1800" b="1" dirty="0" err="1"/>
              <a:t>sabbath</a:t>
            </a:r>
            <a:r>
              <a:rPr lang="en-US" sz="1800" b="1" dirty="0"/>
              <a:t>, </a:t>
            </a:r>
            <a:r>
              <a:rPr lang="en-US" sz="1800" dirty="0"/>
              <a:t>to observe the </a:t>
            </a:r>
            <a:r>
              <a:rPr lang="en-US" sz="1800" dirty="0" err="1"/>
              <a:t>sabbath</a:t>
            </a:r>
            <a:r>
              <a:rPr lang="en-US" sz="1800" dirty="0"/>
              <a:t> throughout their generations, </a:t>
            </a:r>
            <a:r>
              <a:rPr lang="en-US" sz="1800" i="1" dirty="0"/>
              <a:t>for</a:t>
            </a:r>
            <a:r>
              <a:rPr lang="en-US" sz="1800" b="1" dirty="0"/>
              <a:t> a perpetual </a:t>
            </a:r>
            <a:r>
              <a:rPr lang="en-US" sz="1800" b="1" dirty="0" smtClean="0"/>
              <a:t>covenant. </a:t>
            </a:r>
            <a:r>
              <a:rPr lang="en-US" sz="1800" b="1" u="sng" dirty="0" smtClean="0"/>
              <a:t>It</a:t>
            </a:r>
            <a:r>
              <a:rPr lang="en-US" sz="1800" b="1" u="sng" dirty="0"/>
              <a:t> </a:t>
            </a:r>
            <a:r>
              <a:rPr lang="en-US" sz="1800" b="1" i="1" u="sng" dirty="0"/>
              <a:t>is</a:t>
            </a:r>
            <a:r>
              <a:rPr lang="en-US" sz="1800" b="1" u="sng" dirty="0"/>
              <a:t> a sign </a:t>
            </a:r>
            <a:r>
              <a:rPr lang="en-US" sz="1800" dirty="0"/>
              <a:t>between me and the children of Israel for ever: for </a:t>
            </a:r>
            <a:r>
              <a:rPr lang="en-US" sz="1800" i="1" dirty="0"/>
              <a:t>in</a:t>
            </a:r>
            <a:r>
              <a:rPr lang="en-US" sz="1800" dirty="0"/>
              <a:t> six days the LORD made heaven and earth, and on the seventh day he rested, and was refreshed</a:t>
            </a:r>
            <a:r>
              <a:rPr lang="en-US" sz="1800" dirty="0" smtClean="0"/>
              <a:t>.”</a:t>
            </a:r>
            <a:endParaRPr lang="en-US" sz="1800" dirty="0"/>
          </a:p>
          <a:p>
            <a:endParaRPr lang="en-US" sz="1800" dirty="0"/>
          </a:p>
          <a:p>
            <a:r>
              <a:rPr lang="en-US" sz="1800" dirty="0" smtClean="0"/>
              <a:t>Ezekiel 20:19 “</a:t>
            </a:r>
            <a:r>
              <a:rPr lang="en-US" sz="1800" dirty="0"/>
              <a:t>I </a:t>
            </a:r>
            <a:r>
              <a:rPr lang="en-US" sz="1800" i="1" dirty="0"/>
              <a:t>am</a:t>
            </a:r>
            <a:r>
              <a:rPr lang="en-US" sz="1800" dirty="0"/>
              <a:t> the LORD your God; </a:t>
            </a:r>
            <a:r>
              <a:rPr lang="en-US" sz="1800" b="1" dirty="0"/>
              <a:t>walk in my statutes</a:t>
            </a:r>
            <a:r>
              <a:rPr lang="en-US" sz="1800" dirty="0"/>
              <a:t>, and </a:t>
            </a:r>
            <a:r>
              <a:rPr lang="en-US" sz="1800" b="1" dirty="0"/>
              <a:t>keep my judgments</a:t>
            </a:r>
            <a:r>
              <a:rPr lang="en-US" sz="1800" dirty="0"/>
              <a:t>, and do </a:t>
            </a:r>
            <a:r>
              <a:rPr lang="en-US" sz="1800" dirty="0" smtClean="0"/>
              <a:t>them.”</a:t>
            </a:r>
          </a:p>
          <a:p>
            <a:endParaRPr lang="en-US" sz="1800" dirty="0"/>
          </a:p>
          <a:p>
            <a:r>
              <a:rPr lang="en-US" sz="1800" dirty="0" smtClean="0"/>
              <a:t>Lev. 12:3 “And in the eighth day the flesh of his foreskin be </a:t>
            </a:r>
            <a:r>
              <a:rPr lang="en-US" sz="1800" b="1" dirty="0" smtClean="0"/>
              <a:t>circumcised.</a:t>
            </a:r>
            <a:r>
              <a:rPr lang="en-US" sz="1800" dirty="0" smtClean="0"/>
              <a:t>”</a:t>
            </a:r>
            <a:endParaRPr lang="en-US" sz="1800" dirty="0"/>
          </a:p>
          <a:p>
            <a:endParaRPr lang="en-US" sz="1800" dirty="0"/>
          </a:p>
        </p:txBody>
      </p:sp>
    </p:spTree>
    <p:extLst>
      <p:ext uri="{BB962C8B-B14F-4D97-AF65-F5344CB8AC3E}">
        <p14:creationId xmlns:p14="http://schemas.microsoft.com/office/powerpoint/2010/main" val="19202174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66"/>
                </a:solidFill>
              </a:rPr>
              <a:t>The “New” Covenant</a:t>
            </a:r>
            <a:endParaRPr lang="en-US" dirty="0">
              <a:solidFill>
                <a:srgbClr val="660066"/>
              </a:solidFill>
            </a:endParaRPr>
          </a:p>
        </p:txBody>
      </p:sp>
      <p:sp>
        <p:nvSpPr>
          <p:cNvPr id="3" name="Content Placeholder 2"/>
          <p:cNvSpPr>
            <a:spLocks noGrp="1"/>
          </p:cNvSpPr>
          <p:nvPr>
            <p:ph idx="1"/>
          </p:nvPr>
        </p:nvSpPr>
        <p:spPr/>
        <p:txBody>
          <a:bodyPr>
            <a:normAutofit/>
          </a:bodyPr>
          <a:lstStyle/>
          <a:p>
            <a:r>
              <a:rPr lang="en-US" sz="1800" dirty="0" smtClean="0"/>
              <a:t>Jer. 31:31-35 “Behold, the days come, </a:t>
            </a:r>
            <a:r>
              <a:rPr lang="en-US" sz="1800" dirty="0" err="1" smtClean="0"/>
              <a:t>saith</a:t>
            </a:r>
            <a:r>
              <a:rPr lang="en-US" sz="1800" dirty="0" smtClean="0"/>
              <a:t> the LORD, </a:t>
            </a:r>
            <a:r>
              <a:rPr lang="en-US" sz="1800" b="1" dirty="0" smtClean="0"/>
              <a:t>that I will make a new covenant</a:t>
            </a:r>
            <a:r>
              <a:rPr lang="en-US" sz="1800" dirty="0" smtClean="0"/>
              <a:t> with the house of Israel, and with the </a:t>
            </a:r>
            <a:r>
              <a:rPr lang="en-US" sz="1800" dirty="0"/>
              <a:t>h</a:t>
            </a:r>
            <a:r>
              <a:rPr lang="en-US" sz="1800" dirty="0" smtClean="0"/>
              <a:t>ouse of Judah: Not according to the covenant that I made with their fathers in the day </a:t>
            </a:r>
            <a:r>
              <a:rPr lang="en-US" sz="1800" i="1" dirty="0" smtClean="0"/>
              <a:t>that</a:t>
            </a:r>
            <a:r>
              <a:rPr lang="en-US" sz="1800" dirty="0" smtClean="0"/>
              <a:t> I took them by the hand to bring them out of the land of Egypt; </a:t>
            </a:r>
            <a:r>
              <a:rPr lang="en-US" sz="1800" b="1" dirty="0" smtClean="0"/>
              <a:t>which my covenant they brake</a:t>
            </a:r>
            <a:r>
              <a:rPr lang="en-US" sz="1800" dirty="0" smtClean="0"/>
              <a:t>, although I was an husband unto them, said the LORD: But this </a:t>
            </a:r>
            <a:r>
              <a:rPr lang="en-US" sz="1800" i="1" dirty="0" smtClean="0"/>
              <a:t>shall be </a:t>
            </a:r>
            <a:r>
              <a:rPr lang="en-US" sz="1800" dirty="0" smtClean="0"/>
              <a:t>the covenant that I will make with the house of Israel; After those days, </a:t>
            </a:r>
            <a:r>
              <a:rPr lang="en-US" sz="1800" dirty="0" err="1" smtClean="0"/>
              <a:t>saith</a:t>
            </a:r>
            <a:r>
              <a:rPr lang="en-US" sz="1800" dirty="0" smtClean="0"/>
              <a:t> the LORD</a:t>
            </a:r>
            <a:r>
              <a:rPr lang="en-US" sz="1800" b="1" u="sng" dirty="0" smtClean="0"/>
              <a:t>, I will put my law in their inward parts, and write it in their hearts</a:t>
            </a:r>
            <a:r>
              <a:rPr lang="en-US" sz="1800" dirty="0" smtClean="0"/>
              <a:t>; and I will be their God, and they shall be my people. And they shall teach no more every man his neighbor, and every man his brother, saying, Know the LORD: for they shall all know me, from the least of them unto the greatest of them, </a:t>
            </a:r>
            <a:r>
              <a:rPr lang="en-US" sz="1800" dirty="0" err="1" smtClean="0"/>
              <a:t>saith</a:t>
            </a:r>
            <a:r>
              <a:rPr lang="en-US" sz="1800" dirty="0" smtClean="0"/>
              <a:t> the LORD: </a:t>
            </a:r>
            <a:r>
              <a:rPr lang="en-US" sz="1800" b="1" u="sng" dirty="0" smtClean="0"/>
              <a:t>for I will forgive their iniquity, and I will remember their sin no more</a:t>
            </a:r>
            <a:r>
              <a:rPr lang="en-US" sz="1800" dirty="0" smtClean="0"/>
              <a:t>. Thus </a:t>
            </a:r>
            <a:r>
              <a:rPr lang="en-US" sz="1800" dirty="0" err="1" smtClean="0"/>
              <a:t>saith</a:t>
            </a:r>
            <a:r>
              <a:rPr lang="en-US" sz="1800" dirty="0" smtClean="0"/>
              <a:t> the LORD which </a:t>
            </a:r>
            <a:r>
              <a:rPr lang="en-US" sz="1800" dirty="0" err="1" smtClean="0"/>
              <a:t>giveth</a:t>
            </a:r>
            <a:r>
              <a:rPr lang="en-US" sz="1800" dirty="0" smtClean="0"/>
              <a:t> the sun for a light by day, </a:t>
            </a:r>
            <a:r>
              <a:rPr lang="en-US" sz="1800" i="1" dirty="0" smtClean="0"/>
              <a:t>and </a:t>
            </a:r>
            <a:r>
              <a:rPr lang="en-US" sz="1800" b="1" dirty="0" smtClean="0"/>
              <a:t>the ordinances of the moon and of the stars for a light by night</a:t>
            </a:r>
            <a:r>
              <a:rPr lang="en-US" sz="1800" dirty="0" smtClean="0"/>
              <a:t>” </a:t>
            </a:r>
            <a:endParaRPr lang="en-US" sz="1800" dirty="0"/>
          </a:p>
        </p:txBody>
      </p:sp>
    </p:spTree>
    <p:extLst>
      <p:ext uri="{BB962C8B-B14F-4D97-AF65-F5344CB8AC3E}">
        <p14:creationId xmlns:p14="http://schemas.microsoft.com/office/powerpoint/2010/main" val="33582426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latin typeface="Osaka−等幅"/>
                <a:ea typeface="Osaka−等幅"/>
                <a:cs typeface="Osaka−等幅"/>
              </a:rPr>
              <a:t>Jesus Defines the New Covenant</a:t>
            </a:r>
            <a:endParaRPr lang="en-US" dirty="0">
              <a:solidFill>
                <a:srgbClr val="FFFF00"/>
              </a:solidFill>
              <a:latin typeface="Osaka−等幅"/>
              <a:ea typeface="Osaka−等幅"/>
              <a:cs typeface="Osaka−等幅"/>
            </a:endParaRPr>
          </a:p>
        </p:txBody>
      </p:sp>
      <p:sp>
        <p:nvSpPr>
          <p:cNvPr id="3" name="Content Placeholder 2"/>
          <p:cNvSpPr>
            <a:spLocks noGrp="1"/>
          </p:cNvSpPr>
          <p:nvPr>
            <p:ph idx="1"/>
          </p:nvPr>
        </p:nvSpPr>
        <p:spPr>
          <a:xfrm>
            <a:off x="4902992" y="2812975"/>
            <a:ext cx="3783808" cy="1994264"/>
          </a:xfrm>
        </p:spPr>
        <p:txBody>
          <a:bodyPr>
            <a:normAutofit/>
          </a:bodyPr>
          <a:lstStyle/>
          <a:p>
            <a:r>
              <a:rPr lang="en-US" sz="1800" dirty="0" smtClean="0">
                <a:solidFill>
                  <a:schemeClr val="bg1"/>
                </a:solidFill>
              </a:rPr>
              <a:t>Matt. 26:27-28 “And he took the cup, and gave thanks, and gave </a:t>
            </a:r>
            <a:r>
              <a:rPr lang="en-US" sz="1800" i="1" dirty="0" smtClean="0">
                <a:solidFill>
                  <a:schemeClr val="bg1"/>
                </a:solidFill>
              </a:rPr>
              <a:t>it </a:t>
            </a:r>
            <a:r>
              <a:rPr lang="en-US" sz="1800" dirty="0" smtClean="0">
                <a:solidFill>
                  <a:schemeClr val="bg1"/>
                </a:solidFill>
              </a:rPr>
              <a:t>to them, saying, Drunk ye all of it; </a:t>
            </a:r>
            <a:r>
              <a:rPr lang="en-US" sz="1800" b="1" u="sng" dirty="0" smtClean="0">
                <a:solidFill>
                  <a:schemeClr val="bg1"/>
                </a:solidFill>
              </a:rPr>
              <a:t>For this is my blood of the new testament, which is shed for many for the remission of sins.”</a:t>
            </a:r>
          </a:p>
          <a:p>
            <a:endParaRPr lang="en-US" sz="1800" b="1" u="sng" dirty="0">
              <a:solidFill>
                <a:schemeClr val="bg1"/>
              </a:solidFill>
            </a:endParaRPr>
          </a:p>
          <a:p>
            <a:endParaRPr lang="en-US" sz="1800" b="1" u="sng" dirty="0" smtClean="0">
              <a:solidFill>
                <a:schemeClr val="bg1"/>
              </a:solidFill>
            </a:endParaRPr>
          </a:p>
          <a:p>
            <a:endParaRPr lang="en-US" sz="1800" b="1" u="sng" dirty="0">
              <a:solidFill>
                <a:schemeClr val="bg1"/>
              </a:solidFill>
            </a:endParaRPr>
          </a:p>
          <a:p>
            <a:endParaRPr lang="en-US" sz="1800" b="1" u="sng" dirty="0" smtClean="0">
              <a:solidFill>
                <a:schemeClr val="bg1"/>
              </a:solidFill>
            </a:endParaRPr>
          </a:p>
        </p:txBody>
      </p:sp>
      <p:pic>
        <p:nvPicPr>
          <p:cNvPr id="4" name="Picture 3" descr="Wine-Bre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121309"/>
            <a:ext cx="4214367" cy="3175000"/>
          </a:xfrm>
          <a:prstGeom prst="rect">
            <a:avLst/>
          </a:prstGeom>
        </p:spPr>
      </p:pic>
    </p:spTree>
    <p:extLst>
      <p:ext uri="{BB962C8B-B14F-4D97-AF65-F5344CB8AC3E}">
        <p14:creationId xmlns:p14="http://schemas.microsoft.com/office/powerpoint/2010/main" val="32491304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27000">
              <a:schemeClr val="bg1"/>
            </a:gs>
            <a:gs pos="100000">
              <a:srgbClr val="DCDE0F"/>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New Testament Reaffirms</a:t>
            </a:r>
            <a:endParaRPr lang="en-US" dirty="0">
              <a:solidFill>
                <a:schemeClr val="accent3">
                  <a:lumMod val="75000"/>
                </a:schemeClr>
              </a:solidFill>
            </a:endParaRPr>
          </a:p>
        </p:txBody>
      </p:sp>
      <p:sp>
        <p:nvSpPr>
          <p:cNvPr id="3" name="Content Placeholder 2"/>
          <p:cNvSpPr>
            <a:spLocks noGrp="1"/>
          </p:cNvSpPr>
          <p:nvPr>
            <p:ph idx="1"/>
          </p:nvPr>
        </p:nvSpPr>
        <p:spPr/>
        <p:txBody>
          <a:bodyPr>
            <a:normAutofit/>
          </a:bodyPr>
          <a:lstStyle/>
          <a:p>
            <a:r>
              <a:rPr lang="en-US" sz="1600" dirty="0" smtClean="0"/>
              <a:t>Heb. 8:4-7, 10, 12 &amp; 13 “For if he were on earth, he should not be a priest, seeing that there are priests that offer gifts according to the law: </a:t>
            </a:r>
            <a:r>
              <a:rPr lang="en-US" sz="1600" b="1" dirty="0" smtClean="0"/>
              <a:t>Who serve unto the example and </a:t>
            </a:r>
            <a:r>
              <a:rPr lang="en-US" sz="1600" b="1" u="sng" dirty="0" smtClean="0"/>
              <a:t>shadow of heavenly things,</a:t>
            </a:r>
            <a:r>
              <a:rPr lang="en-US" sz="1600" dirty="0" smtClean="0"/>
              <a:t> as Moses was admonished of God when he was about to make the tabernacle: for, See, </a:t>
            </a:r>
            <a:r>
              <a:rPr lang="en-US" sz="1600" dirty="0" err="1" smtClean="0"/>
              <a:t>saith</a:t>
            </a:r>
            <a:r>
              <a:rPr lang="en-US" sz="1600" dirty="0" smtClean="0"/>
              <a:t> he, </a:t>
            </a:r>
            <a:r>
              <a:rPr lang="en-US" sz="1600" i="1" dirty="0" smtClean="0"/>
              <a:t>that </a:t>
            </a:r>
            <a:r>
              <a:rPr lang="en-US" sz="1600" dirty="0" smtClean="0"/>
              <a:t>thou make all things according to the pattern </a:t>
            </a:r>
            <a:r>
              <a:rPr lang="en-US" sz="1600" dirty="0" err="1" smtClean="0"/>
              <a:t>shewed</a:t>
            </a:r>
            <a:r>
              <a:rPr lang="en-US" sz="1600" dirty="0" smtClean="0"/>
              <a:t> to thee in the mount. But now hath he obtained </a:t>
            </a:r>
            <a:r>
              <a:rPr lang="en-US" sz="1600" b="1" u="sng" dirty="0" smtClean="0"/>
              <a:t>a more excellent ministry,</a:t>
            </a:r>
            <a:r>
              <a:rPr lang="en-US" sz="1600" dirty="0" smtClean="0"/>
              <a:t> by how much also he is the </a:t>
            </a:r>
            <a:r>
              <a:rPr lang="en-US" sz="1600" b="1" dirty="0" smtClean="0"/>
              <a:t>mediator of a better covenant</a:t>
            </a:r>
            <a:r>
              <a:rPr lang="en-US" sz="1600" dirty="0" smtClean="0"/>
              <a:t>, which was </a:t>
            </a:r>
            <a:r>
              <a:rPr lang="en-US" sz="1600" b="1" dirty="0" smtClean="0"/>
              <a:t>established upon better promises. </a:t>
            </a:r>
            <a:r>
              <a:rPr lang="en-US" sz="1600" dirty="0" smtClean="0"/>
              <a:t>For if that first </a:t>
            </a:r>
            <a:r>
              <a:rPr lang="en-US" sz="1600" i="1" dirty="0" smtClean="0"/>
              <a:t>covenant</a:t>
            </a:r>
            <a:r>
              <a:rPr lang="en-US" sz="1600" dirty="0" smtClean="0"/>
              <a:t> had been faultless, then should no place have been sought for the second</a:t>
            </a:r>
            <a:r>
              <a:rPr lang="en-US" sz="1600" b="1" dirty="0" smtClean="0"/>
              <a:t>. . . For this </a:t>
            </a:r>
            <a:r>
              <a:rPr lang="en-US" sz="1600" b="1" i="1" dirty="0" smtClean="0"/>
              <a:t>is </a:t>
            </a:r>
            <a:r>
              <a:rPr lang="en-US" sz="1600" b="1" dirty="0" smtClean="0"/>
              <a:t>the covenant I will make with the house of Israel after those days, </a:t>
            </a:r>
            <a:r>
              <a:rPr lang="en-US" sz="1600" b="1" dirty="0" err="1" smtClean="0"/>
              <a:t>saith</a:t>
            </a:r>
            <a:r>
              <a:rPr lang="en-US" sz="1600" b="1" dirty="0" smtClean="0"/>
              <a:t> the LORD; I will put my laws into their mind, and write them in their hearts</a:t>
            </a:r>
            <a:r>
              <a:rPr lang="en-US" sz="1600" dirty="0" smtClean="0"/>
              <a:t>: and I will be to them a God, and they shall be my people: . . . their </a:t>
            </a:r>
            <a:r>
              <a:rPr lang="en-US" sz="1600" b="1" dirty="0" smtClean="0"/>
              <a:t>sins and their iniquities will I remember no more. . . A</a:t>
            </a:r>
            <a:r>
              <a:rPr lang="en-US" sz="1600" dirty="0" smtClean="0"/>
              <a:t> </a:t>
            </a:r>
            <a:r>
              <a:rPr lang="en-US" sz="1600" b="1" dirty="0" smtClean="0"/>
              <a:t>new </a:t>
            </a:r>
            <a:r>
              <a:rPr lang="en-US" sz="1600" b="1" i="1" dirty="0" smtClean="0"/>
              <a:t>covenant</a:t>
            </a:r>
            <a:r>
              <a:rPr lang="en-US" sz="1600" b="1" dirty="0" smtClean="0"/>
              <a:t>, he hath made the first old. </a:t>
            </a:r>
            <a:r>
              <a:rPr lang="en-US" sz="1600" dirty="0" smtClean="0"/>
              <a:t>Now that which </a:t>
            </a:r>
            <a:r>
              <a:rPr lang="en-US" sz="1600" i="1" dirty="0" smtClean="0"/>
              <a:t>is</a:t>
            </a:r>
            <a:r>
              <a:rPr lang="en-US" sz="1600" dirty="0" smtClean="0"/>
              <a:t> old is ready to vanish away.”</a:t>
            </a:r>
          </a:p>
          <a:p>
            <a:r>
              <a:rPr lang="en-US" sz="1600" dirty="0" smtClean="0"/>
              <a:t>Heb. 9:1, 9 “Then verily the </a:t>
            </a:r>
            <a:r>
              <a:rPr lang="en-US" sz="1600" b="1" dirty="0" smtClean="0"/>
              <a:t>first </a:t>
            </a:r>
            <a:r>
              <a:rPr lang="en-US" sz="1600" b="1" i="1" dirty="0" smtClean="0"/>
              <a:t>covenant </a:t>
            </a:r>
            <a:r>
              <a:rPr lang="en-US" sz="1600" b="1" dirty="0" smtClean="0"/>
              <a:t>had also </a:t>
            </a:r>
            <a:r>
              <a:rPr lang="en-US" sz="1600" b="1" u="sng" dirty="0" smtClean="0"/>
              <a:t>ordinances</a:t>
            </a:r>
            <a:r>
              <a:rPr lang="en-US" sz="1600" b="1" dirty="0" smtClean="0"/>
              <a:t> </a:t>
            </a:r>
            <a:r>
              <a:rPr lang="en-US" sz="1600" dirty="0" smtClean="0"/>
              <a:t>of divine service, and a worldly sanctuary. . . Which </a:t>
            </a:r>
            <a:r>
              <a:rPr lang="en-US" sz="1600" i="1" dirty="0" smtClean="0"/>
              <a:t>was </a:t>
            </a:r>
            <a:r>
              <a:rPr lang="en-US" sz="1600" dirty="0" smtClean="0"/>
              <a:t>a figure for the time then present, in which were offered both gifts and sacrifices, that could not make him that did the service perfect, as pertaining to the conscience; </a:t>
            </a:r>
            <a:r>
              <a:rPr lang="en-US" sz="1600" i="1" dirty="0" smtClean="0"/>
              <a:t>Which stood </a:t>
            </a:r>
            <a:r>
              <a:rPr lang="en-US" sz="1600" dirty="0" smtClean="0"/>
              <a:t>only in </a:t>
            </a:r>
            <a:r>
              <a:rPr lang="en-US" sz="1600" b="1" dirty="0" smtClean="0"/>
              <a:t>meats and drinks, and divers washings, and </a:t>
            </a:r>
            <a:r>
              <a:rPr lang="en-US" sz="1600" b="1" u="sng" dirty="0" smtClean="0"/>
              <a:t>carnal ordinances, imposed </a:t>
            </a:r>
            <a:r>
              <a:rPr lang="en-US" sz="1600" b="1" i="1" u="sng" dirty="0" smtClean="0"/>
              <a:t>on them </a:t>
            </a:r>
            <a:r>
              <a:rPr lang="en-US" sz="1600" b="1" u="sng" dirty="0" smtClean="0"/>
              <a:t>until the time of reformation.</a:t>
            </a:r>
            <a:endParaRPr lang="en-US" sz="1600" dirty="0"/>
          </a:p>
        </p:txBody>
      </p:sp>
    </p:spTree>
    <p:extLst>
      <p:ext uri="{BB962C8B-B14F-4D97-AF65-F5344CB8AC3E}">
        <p14:creationId xmlns:p14="http://schemas.microsoft.com/office/powerpoint/2010/main" val="18588953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3">
                <a:lumMod val="75000"/>
              </a:schemeClr>
            </a:gs>
            <a:gs pos="70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pple Chancery"/>
                <a:cs typeface="Apple Chancery"/>
              </a:rPr>
              <a:t>Colossians 2 spells it out</a:t>
            </a:r>
            <a:endParaRPr lang="en-US" dirty="0">
              <a:solidFill>
                <a:srgbClr val="FF0000"/>
              </a:solidFill>
              <a:latin typeface="Apple Chancery"/>
              <a:cs typeface="Apple Chancery"/>
            </a:endParaRPr>
          </a:p>
        </p:txBody>
      </p:sp>
      <p:sp>
        <p:nvSpPr>
          <p:cNvPr id="3" name="Content Placeholder 2"/>
          <p:cNvSpPr>
            <a:spLocks noGrp="1"/>
          </p:cNvSpPr>
          <p:nvPr>
            <p:ph idx="1"/>
          </p:nvPr>
        </p:nvSpPr>
        <p:spPr/>
        <p:txBody>
          <a:bodyPr>
            <a:normAutofit/>
          </a:bodyPr>
          <a:lstStyle/>
          <a:p>
            <a:r>
              <a:rPr lang="en-US" sz="1800" dirty="0" smtClean="0"/>
              <a:t>Col.2:8-12, 14 &amp; 16 “Beware lest any </a:t>
            </a:r>
            <a:r>
              <a:rPr lang="en-US" sz="1800" b="1" dirty="0" smtClean="0"/>
              <a:t>man spoil you through philosophy and vain deceit, after the </a:t>
            </a:r>
            <a:r>
              <a:rPr lang="en-US" sz="1800" b="1" u="sng" dirty="0" smtClean="0"/>
              <a:t>tradition of men, after the rudiments of the world,</a:t>
            </a:r>
            <a:r>
              <a:rPr lang="en-US" sz="1800" b="1" dirty="0" smtClean="0"/>
              <a:t> and not after Christ. </a:t>
            </a:r>
            <a:r>
              <a:rPr lang="en-US" sz="1800" dirty="0" smtClean="0"/>
              <a:t>For in him </a:t>
            </a:r>
            <a:r>
              <a:rPr lang="en-US" sz="1800" dirty="0" err="1" smtClean="0"/>
              <a:t>dwelleth</a:t>
            </a:r>
            <a:r>
              <a:rPr lang="en-US" sz="1800" dirty="0" smtClean="0"/>
              <a:t> all the </a:t>
            </a:r>
            <a:r>
              <a:rPr lang="en-US" sz="1800" dirty="0" err="1" smtClean="0"/>
              <a:t>fulness</a:t>
            </a:r>
            <a:r>
              <a:rPr lang="en-US" sz="1800" dirty="0" smtClean="0"/>
              <a:t> of the Godhead bodily. And ye are complete in him, which is the head of all principality and power: In whom also ye are </a:t>
            </a:r>
            <a:r>
              <a:rPr lang="en-US" sz="1800" b="1" dirty="0" smtClean="0"/>
              <a:t>circumcised with the circumcision made without hands,</a:t>
            </a:r>
            <a:r>
              <a:rPr lang="en-US" sz="1800" dirty="0" smtClean="0"/>
              <a:t> in putting off the body of the sins of the flesh by the circumcision of Christ: </a:t>
            </a:r>
            <a:r>
              <a:rPr lang="en-US" sz="1800" b="1" dirty="0" smtClean="0"/>
              <a:t>Buried with him in baptism, wherein also ye are risen with </a:t>
            </a:r>
            <a:r>
              <a:rPr lang="en-US" sz="1800" b="1" i="1" dirty="0" smtClean="0"/>
              <a:t>him </a:t>
            </a:r>
            <a:r>
              <a:rPr lang="en-US" sz="1800" b="1" u="sng" dirty="0" smtClean="0"/>
              <a:t>through the faith of the operation of God,</a:t>
            </a:r>
            <a:r>
              <a:rPr lang="en-US" sz="1800" dirty="0" smtClean="0"/>
              <a:t> who hath raised him from the dead. . . </a:t>
            </a:r>
            <a:r>
              <a:rPr lang="en-US" sz="1800" b="1" u="sng" dirty="0" smtClean="0"/>
              <a:t>Blotting out the handwriting of ordinances that was against us, which was contrary to us, and took it out of the way, nailing it to the cross;</a:t>
            </a:r>
            <a:r>
              <a:rPr lang="en-US" sz="1800" dirty="0" smtClean="0"/>
              <a:t> . . . </a:t>
            </a:r>
            <a:r>
              <a:rPr lang="en-US" sz="1800" b="1" dirty="0" smtClean="0"/>
              <a:t>Let no man therefore judge you in </a:t>
            </a:r>
            <a:r>
              <a:rPr lang="en-US" sz="1800" b="1" u="sng" dirty="0" smtClean="0"/>
              <a:t>meat, or in drink, or in respect of an holyday, or of the new moon, or of the </a:t>
            </a:r>
            <a:r>
              <a:rPr lang="en-US" sz="1800" b="1" u="sng" dirty="0" err="1" smtClean="0"/>
              <a:t>sabbath</a:t>
            </a:r>
            <a:r>
              <a:rPr lang="en-US" sz="1800" b="1" u="sng" dirty="0" smtClean="0"/>
              <a:t> </a:t>
            </a:r>
            <a:r>
              <a:rPr lang="en-US" sz="1800" b="1" i="1" u="sng" dirty="0" smtClean="0"/>
              <a:t>days</a:t>
            </a:r>
            <a:r>
              <a:rPr lang="en-US" sz="1800" b="1" u="sng" dirty="0" smtClean="0"/>
              <a:t>: Which are a shadow of things to come; but the body </a:t>
            </a:r>
            <a:r>
              <a:rPr lang="en-US" sz="1800" b="1" i="1" u="sng" dirty="0" smtClean="0"/>
              <a:t>is </a:t>
            </a:r>
            <a:r>
              <a:rPr lang="en-US" sz="1800" b="1" u="sng" dirty="0" smtClean="0"/>
              <a:t>of Christ.</a:t>
            </a:r>
            <a:r>
              <a:rPr lang="en-US" sz="1800" dirty="0" smtClean="0"/>
              <a:t>”</a:t>
            </a:r>
            <a:endParaRPr lang="en-US" sz="1800" dirty="0"/>
          </a:p>
        </p:txBody>
      </p:sp>
    </p:spTree>
    <p:extLst>
      <p:ext uri="{BB962C8B-B14F-4D97-AF65-F5344CB8AC3E}">
        <p14:creationId xmlns:p14="http://schemas.microsoft.com/office/powerpoint/2010/main" val="1371652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Greater Covenant</a:t>
            </a:r>
            <a:endParaRPr lang="en-US" dirty="0"/>
          </a:p>
        </p:txBody>
      </p:sp>
      <p:sp>
        <p:nvSpPr>
          <p:cNvPr id="3" name="Content Placeholder 2"/>
          <p:cNvSpPr>
            <a:spLocks noGrp="1"/>
          </p:cNvSpPr>
          <p:nvPr>
            <p:ph idx="1"/>
          </p:nvPr>
        </p:nvSpPr>
        <p:spPr>
          <a:xfrm>
            <a:off x="457200" y="1600200"/>
            <a:ext cx="4085199" cy="4525963"/>
          </a:xfrm>
        </p:spPr>
        <p:txBody>
          <a:bodyPr>
            <a:normAutofit fontScale="92500" lnSpcReduction="10000"/>
          </a:bodyPr>
          <a:lstStyle/>
          <a:p>
            <a:r>
              <a:rPr lang="en-US" sz="1800" dirty="0" smtClean="0"/>
              <a:t>All ordinances of service (shadows) have now met the Antitype. The entire earthly sanctuary system has been vindicated by Christ in Heaven. We look to a heavenly sanctuary by faith, to a spiritual circumcision, to spiritual feast days fulfilled in prophecy. The new signs of the covenant are all these things and the Law of God, in which contains the seal of God in the Sabbath Commandment</a:t>
            </a:r>
          </a:p>
          <a:p>
            <a:endParaRPr lang="en-US" sz="1800" dirty="0"/>
          </a:p>
          <a:p>
            <a:r>
              <a:rPr lang="en-US" sz="1800" dirty="0" smtClean="0"/>
              <a:t>Ex. 34:38 “And </a:t>
            </a:r>
            <a:r>
              <a:rPr lang="en-US" sz="1800" dirty="0"/>
              <a:t>he was there with the Lord forty days and forty nights; he did neither eat bread, nor drink water. And he wrote upon the tables </a:t>
            </a:r>
            <a:r>
              <a:rPr lang="en-US" sz="1800" b="1" dirty="0"/>
              <a:t>the words of the covenant, the ten commandments</a:t>
            </a:r>
            <a:r>
              <a:rPr lang="en-US" sz="1800" dirty="0" smtClean="0"/>
              <a:t>.”</a:t>
            </a:r>
            <a:endParaRPr lang="en-US" sz="1800" dirty="0"/>
          </a:p>
          <a:p>
            <a:endParaRPr lang="en-US" sz="1800" dirty="0"/>
          </a:p>
        </p:txBody>
      </p:sp>
      <p:pic>
        <p:nvPicPr>
          <p:cNvPr id="4" name="Picture 3" descr="feastdayscro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575" y="1600200"/>
            <a:ext cx="3162300" cy="4330700"/>
          </a:xfrm>
          <a:prstGeom prst="rect">
            <a:avLst/>
          </a:prstGeom>
        </p:spPr>
      </p:pic>
    </p:spTree>
    <p:extLst>
      <p:ext uri="{BB962C8B-B14F-4D97-AF65-F5344CB8AC3E}">
        <p14:creationId xmlns:p14="http://schemas.microsoft.com/office/powerpoint/2010/main" val="4384296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Meets New in Christ</a:t>
            </a:r>
            <a:endParaRPr lang="en-US" dirty="0"/>
          </a:p>
        </p:txBody>
      </p:sp>
      <p:sp>
        <p:nvSpPr>
          <p:cNvPr id="3" name="Content Placeholder 2"/>
          <p:cNvSpPr>
            <a:spLocks noGrp="1"/>
          </p:cNvSpPr>
          <p:nvPr>
            <p:ph idx="1"/>
          </p:nvPr>
        </p:nvSpPr>
        <p:spPr/>
        <p:txBody>
          <a:bodyPr>
            <a:normAutofit lnSpcReduction="10000"/>
          </a:bodyPr>
          <a:lstStyle/>
          <a:p>
            <a:r>
              <a:rPr lang="en-US" sz="1800" dirty="0" smtClean="0"/>
              <a:t>Deut. 7:9 “Know therefore that the LORD thy God, he</a:t>
            </a:r>
            <a:r>
              <a:rPr lang="en-US" sz="1800" i="1" dirty="0" smtClean="0"/>
              <a:t> is </a:t>
            </a:r>
            <a:r>
              <a:rPr lang="en-US" sz="1800" dirty="0" smtClean="0"/>
              <a:t>God, the faithful God, which </a:t>
            </a:r>
            <a:r>
              <a:rPr lang="en-US" sz="1800" b="1" dirty="0" err="1" smtClean="0"/>
              <a:t>keepeth</a:t>
            </a:r>
            <a:r>
              <a:rPr lang="en-US" sz="1800" b="1" dirty="0" smtClean="0"/>
              <a:t> covenant </a:t>
            </a:r>
            <a:r>
              <a:rPr lang="en-US" sz="1800" dirty="0" smtClean="0"/>
              <a:t>mercy with them that </a:t>
            </a:r>
            <a:r>
              <a:rPr lang="en-US" sz="1800" b="1" dirty="0" smtClean="0"/>
              <a:t>love him and keep his commandments”</a:t>
            </a:r>
          </a:p>
          <a:p>
            <a:r>
              <a:rPr lang="en-US" sz="1800" dirty="0" smtClean="0"/>
              <a:t>John 14:15 “If ye love me, keep my commandments”</a:t>
            </a:r>
          </a:p>
          <a:p>
            <a:r>
              <a:rPr lang="en-US" sz="1800" dirty="0" smtClean="0"/>
              <a:t>Rev. 22:14 “Blessed </a:t>
            </a:r>
            <a:r>
              <a:rPr lang="en-US" sz="1800" i="1" dirty="0" smtClean="0"/>
              <a:t>are </a:t>
            </a:r>
            <a:r>
              <a:rPr lang="en-US" sz="1800" dirty="0" smtClean="0"/>
              <a:t>they that </a:t>
            </a:r>
            <a:r>
              <a:rPr lang="en-US" sz="1800" b="1" dirty="0" smtClean="0"/>
              <a:t>do his commandments, that they may have right to the tree of life”</a:t>
            </a:r>
          </a:p>
          <a:p>
            <a:endParaRPr lang="en-US" sz="1800" b="1" dirty="0"/>
          </a:p>
          <a:p>
            <a:endParaRPr lang="en-US" sz="1800" b="1" dirty="0" smtClean="0"/>
          </a:p>
          <a:p>
            <a:r>
              <a:rPr lang="en-US" sz="1800" dirty="0" smtClean="0"/>
              <a:t>Ps. 103:17, 18 “But the mercy of the LORD </a:t>
            </a:r>
            <a:r>
              <a:rPr lang="en-US" sz="1800" i="1" dirty="0" smtClean="0"/>
              <a:t>is </a:t>
            </a:r>
            <a:r>
              <a:rPr lang="en-US" sz="1800" dirty="0" smtClean="0"/>
              <a:t>from everlasting to everlasting upon them that fear him, and his righteousness unto children’s children. </a:t>
            </a:r>
            <a:r>
              <a:rPr lang="en-US" sz="1800" b="1" dirty="0" smtClean="0"/>
              <a:t>To such as keep his covenant, and to those that remember his commandments”</a:t>
            </a:r>
          </a:p>
          <a:p>
            <a:endParaRPr lang="en-US" sz="1800" b="1" dirty="0"/>
          </a:p>
          <a:p>
            <a:r>
              <a:rPr lang="en-US" sz="2000" dirty="0" smtClean="0"/>
              <a:t>Perfect Harmony! The Terms are the Same-Obedience, Faith, Trust, Love. The Sign? The Commandments and spiritual fulfillment of every aspect of the Old Covenant.</a:t>
            </a:r>
          </a:p>
        </p:txBody>
      </p:sp>
    </p:spTree>
    <p:extLst>
      <p:ext uri="{BB962C8B-B14F-4D97-AF65-F5344CB8AC3E}">
        <p14:creationId xmlns:p14="http://schemas.microsoft.com/office/powerpoint/2010/main" val="1718818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shadeToTitle="1">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Let the Son Shine!</a:t>
            </a:r>
            <a:endParaRPr lang="en-US" dirty="0">
              <a:solidFill>
                <a:srgbClr val="FFFFFF"/>
              </a:solidFill>
            </a:endParaRPr>
          </a:p>
        </p:txBody>
      </p:sp>
      <p:sp>
        <p:nvSpPr>
          <p:cNvPr id="3" name="Content Placeholder 2"/>
          <p:cNvSpPr>
            <a:spLocks noGrp="1"/>
          </p:cNvSpPr>
          <p:nvPr>
            <p:ph idx="1"/>
          </p:nvPr>
        </p:nvSpPr>
        <p:spPr>
          <a:xfrm>
            <a:off x="3745864" y="1600200"/>
            <a:ext cx="4940935" cy="4525963"/>
          </a:xfrm>
        </p:spPr>
        <p:txBody>
          <a:bodyPr>
            <a:normAutofit/>
          </a:bodyPr>
          <a:lstStyle/>
          <a:p>
            <a:pPr marL="0" indent="0">
              <a:buNone/>
            </a:pPr>
            <a:r>
              <a:rPr lang="en-US" sz="1800" dirty="0" smtClean="0">
                <a:solidFill>
                  <a:srgbClr val="FFFFFF"/>
                </a:solidFill>
              </a:rPr>
              <a:t>Christ’s death and resurrection completed His covenant. Before this time, it was revealed through types and shadows, which pointed to the great offering to be made by the world’s Redeemer, offered in promise for the sins of the world. Anciently believers were saved by the same Savior as now, but it was a God veiled. They saw God’s mercy in figures. The promise given to Adam and Eve in Eden was the gospel to a fallen race. The promise was made that the seed of the woman should bruise the serpent’s head, and it should bruise His heel. Christ’s sacrifice is the glorious fulfillment of the whole Jewish economy</a:t>
            </a:r>
            <a:r>
              <a:rPr lang="en-US" sz="1800" dirty="0">
                <a:solidFill>
                  <a:srgbClr val="FFFFFF"/>
                </a:solidFill>
              </a:rPr>
              <a:t>.</a:t>
            </a:r>
            <a:r>
              <a:rPr lang="en-US" sz="1800" b="1" dirty="0" smtClean="0">
                <a:solidFill>
                  <a:srgbClr val="FFFFFF"/>
                </a:solidFill>
              </a:rPr>
              <a:t> The Sun of Righteousnes</a:t>
            </a:r>
            <a:r>
              <a:rPr lang="en-US" sz="1800" dirty="0" smtClean="0">
                <a:solidFill>
                  <a:srgbClr val="FFFFFF"/>
                </a:solidFill>
              </a:rPr>
              <a:t>s </a:t>
            </a:r>
            <a:r>
              <a:rPr lang="en-US" sz="1800" b="1" dirty="0" smtClean="0">
                <a:solidFill>
                  <a:srgbClr val="FFFFFF"/>
                </a:solidFill>
              </a:rPr>
              <a:t>has risen. Christ our righteousness is shining in brightness upon us</a:t>
            </a:r>
            <a:r>
              <a:rPr lang="en-US" sz="1800" dirty="0">
                <a:solidFill>
                  <a:srgbClr val="FFFFFF"/>
                </a:solidFill>
              </a:rPr>
              <a:t>.</a:t>
            </a:r>
            <a:r>
              <a:rPr lang="en-US" sz="1800" dirty="0" smtClean="0">
                <a:solidFill>
                  <a:srgbClr val="FFFFFF"/>
                </a:solidFill>
              </a:rPr>
              <a:t> (MS 148, 1897)</a:t>
            </a:r>
            <a:endParaRPr lang="en-US" sz="1800" dirty="0">
              <a:solidFill>
                <a:srgbClr val="FFFFFF"/>
              </a:solidFill>
            </a:endParaRPr>
          </a:p>
        </p:txBody>
      </p:sp>
      <p:pic>
        <p:nvPicPr>
          <p:cNvPr id="4" name="Picture 3" descr="Sun-of-righteousne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729" y="1417637"/>
            <a:ext cx="3366135" cy="4708525"/>
          </a:xfrm>
          <a:prstGeom prst="rect">
            <a:avLst/>
          </a:prstGeom>
        </p:spPr>
      </p:pic>
    </p:spTree>
    <p:extLst>
      <p:ext uri="{BB962C8B-B14F-4D97-AF65-F5344CB8AC3E}">
        <p14:creationId xmlns:p14="http://schemas.microsoft.com/office/powerpoint/2010/main" val="106303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horzBrick">
          <a:fgClr>
            <a:schemeClr val="bg1"/>
          </a:fgClr>
          <a:bgClr>
            <a:schemeClr val="accent2">
              <a:lumMod val="60000"/>
              <a:lumOff val="40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halkboard"/>
                <a:cs typeface="Chalkboard"/>
              </a:rPr>
              <a:t>Theological Issues with the New Covenant</a:t>
            </a:r>
            <a:endParaRPr lang="en-US" dirty="0">
              <a:latin typeface="Chalkboard"/>
              <a:cs typeface="Chalkboard"/>
            </a:endParaRPr>
          </a:p>
        </p:txBody>
      </p:sp>
      <p:sp>
        <p:nvSpPr>
          <p:cNvPr id="3" name="Content Placeholder 2"/>
          <p:cNvSpPr>
            <a:spLocks noGrp="1"/>
          </p:cNvSpPr>
          <p:nvPr>
            <p:ph idx="1"/>
          </p:nvPr>
        </p:nvSpPr>
        <p:spPr>
          <a:xfrm>
            <a:off x="457200" y="2421327"/>
            <a:ext cx="3740752" cy="4070913"/>
          </a:xfrm>
        </p:spPr>
        <p:txBody>
          <a:bodyPr/>
          <a:lstStyle/>
          <a:p>
            <a:r>
              <a:rPr lang="en-US" dirty="0" smtClean="0"/>
              <a:t>Law nailed to the cross</a:t>
            </a:r>
          </a:p>
          <a:p>
            <a:r>
              <a:rPr lang="en-US" dirty="0" smtClean="0"/>
              <a:t>Saved in Sin</a:t>
            </a:r>
          </a:p>
          <a:p>
            <a:r>
              <a:rPr lang="en-US" dirty="0" smtClean="0"/>
              <a:t>No Sanctuary</a:t>
            </a:r>
          </a:p>
          <a:p>
            <a:r>
              <a:rPr lang="en-US" dirty="0" smtClean="0"/>
              <a:t>No Food Restrictions</a:t>
            </a:r>
          </a:p>
          <a:p>
            <a:r>
              <a:rPr lang="en-US" dirty="0" smtClean="0"/>
              <a:t>No Tithe</a:t>
            </a:r>
          </a:p>
          <a:p>
            <a:endParaRPr lang="en-US" dirty="0" smtClean="0"/>
          </a:p>
          <a:p>
            <a:endParaRPr lang="en-US" dirty="0"/>
          </a:p>
        </p:txBody>
      </p:sp>
      <p:pic>
        <p:nvPicPr>
          <p:cNvPr id="4" name="Picture 3" descr="deba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7952" y="1958660"/>
            <a:ext cx="4946047" cy="4533580"/>
          </a:xfrm>
          <a:prstGeom prst="rect">
            <a:avLst/>
          </a:prstGeom>
        </p:spPr>
      </p:pic>
      <p:sp>
        <p:nvSpPr>
          <p:cNvPr id="5" name="TextBox 4"/>
          <p:cNvSpPr txBox="1"/>
          <p:nvPr/>
        </p:nvSpPr>
        <p:spPr>
          <a:xfrm>
            <a:off x="457200" y="1352463"/>
            <a:ext cx="3095719" cy="954107"/>
          </a:xfrm>
          <a:prstGeom prst="rect">
            <a:avLst/>
          </a:prstGeom>
          <a:noFill/>
        </p:spPr>
        <p:txBody>
          <a:bodyPr wrap="none" rtlCol="0">
            <a:spAutoFit/>
          </a:bodyPr>
          <a:lstStyle/>
          <a:p>
            <a:r>
              <a:rPr lang="en-US" sz="2800" b="1" dirty="0" smtClean="0"/>
              <a:t>The Left Extreme of </a:t>
            </a:r>
          </a:p>
          <a:p>
            <a:r>
              <a:rPr lang="en-US" sz="2800" b="1" dirty="0" smtClean="0"/>
              <a:t>the Pendulum:</a:t>
            </a:r>
            <a:endParaRPr lang="en-US" sz="2800" b="1" dirty="0"/>
          </a:p>
        </p:txBody>
      </p:sp>
    </p:spTree>
    <p:extLst>
      <p:ext uri="{BB962C8B-B14F-4D97-AF65-F5344CB8AC3E}">
        <p14:creationId xmlns:p14="http://schemas.microsoft.com/office/powerpoint/2010/main" val="37007418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horzBrick">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7644"/>
          </a:xfrm>
        </p:spPr>
        <p:txBody>
          <a:bodyPr>
            <a:normAutofit fontScale="90000"/>
          </a:bodyPr>
          <a:lstStyle/>
          <a:p>
            <a:r>
              <a:rPr lang="en-US" dirty="0" smtClean="0">
                <a:latin typeface="Chalkboard"/>
                <a:cs typeface="Chalkboard"/>
              </a:rPr>
              <a:t>Theological Issues with the New Covenant Continued. . .</a:t>
            </a:r>
            <a:endParaRPr lang="en-US" dirty="0">
              <a:latin typeface="Chalkboard"/>
              <a:cs typeface="Chalkboard"/>
            </a:endParaRPr>
          </a:p>
        </p:txBody>
      </p:sp>
      <p:sp>
        <p:nvSpPr>
          <p:cNvPr id="3" name="Content Placeholder 2"/>
          <p:cNvSpPr>
            <a:spLocks noGrp="1"/>
          </p:cNvSpPr>
          <p:nvPr>
            <p:ph idx="1"/>
          </p:nvPr>
        </p:nvSpPr>
        <p:spPr>
          <a:xfrm>
            <a:off x="4946048" y="2503890"/>
            <a:ext cx="3740752" cy="4070913"/>
          </a:xfrm>
        </p:spPr>
        <p:txBody>
          <a:bodyPr>
            <a:normAutofit/>
          </a:bodyPr>
          <a:lstStyle/>
          <a:p>
            <a:r>
              <a:rPr lang="en-US" dirty="0" smtClean="0"/>
              <a:t>Keep Feast Days</a:t>
            </a:r>
          </a:p>
          <a:p>
            <a:r>
              <a:rPr lang="en-US" dirty="0" smtClean="0"/>
              <a:t>Works Based Religion (Do this! Don’t Do That!)</a:t>
            </a:r>
          </a:p>
          <a:p>
            <a:r>
              <a:rPr lang="en-US" dirty="0" smtClean="0"/>
              <a:t>The Church Will Save You!</a:t>
            </a:r>
          </a:p>
          <a:p>
            <a:r>
              <a:rPr lang="en-US" dirty="0" smtClean="0"/>
              <a:t>Ordinance Seekers</a:t>
            </a:r>
          </a:p>
          <a:p>
            <a:endParaRPr lang="en-US" dirty="0"/>
          </a:p>
        </p:txBody>
      </p:sp>
      <p:sp>
        <p:nvSpPr>
          <p:cNvPr id="5" name="TextBox 4"/>
          <p:cNvSpPr txBox="1"/>
          <p:nvPr/>
        </p:nvSpPr>
        <p:spPr>
          <a:xfrm>
            <a:off x="5373072" y="1353141"/>
            <a:ext cx="3313728" cy="954107"/>
          </a:xfrm>
          <a:prstGeom prst="rect">
            <a:avLst/>
          </a:prstGeom>
          <a:noFill/>
        </p:spPr>
        <p:txBody>
          <a:bodyPr wrap="none" rtlCol="0">
            <a:spAutoFit/>
          </a:bodyPr>
          <a:lstStyle/>
          <a:p>
            <a:r>
              <a:rPr lang="en-US" sz="2800" b="1" dirty="0" smtClean="0"/>
              <a:t>The Right Extreme of </a:t>
            </a:r>
          </a:p>
          <a:p>
            <a:r>
              <a:rPr lang="en-US" sz="2800" b="1" dirty="0" smtClean="0"/>
              <a:t>the Pendulum:</a:t>
            </a:r>
            <a:endParaRPr lang="en-US" sz="2800" b="1" dirty="0"/>
          </a:p>
        </p:txBody>
      </p:sp>
      <p:pic>
        <p:nvPicPr>
          <p:cNvPr id="6" name="Picture 5" descr="pharise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7638"/>
            <a:ext cx="3875809" cy="4942388"/>
          </a:xfrm>
          <a:prstGeom prst="rect">
            <a:avLst/>
          </a:prstGeom>
        </p:spPr>
      </p:pic>
    </p:spTree>
    <p:extLst>
      <p:ext uri="{BB962C8B-B14F-4D97-AF65-F5344CB8AC3E}">
        <p14:creationId xmlns:p14="http://schemas.microsoft.com/office/powerpoint/2010/main" val="3836226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accent3">
                <a:lumMod val="75000"/>
              </a:schemeClr>
            </a:gs>
            <a:gs pos="100000">
              <a:srgbClr val="000000"/>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latin typeface="Zapfino"/>
                <a:cs typeface="Zapfino"/>
              </a:rPr>
              <a:t>What is a Covenant?</a:t>
            </a:r>
            <a:endParaRPr lang="en-US" dirty="0">
              <a:solidFill>
                <a:srgbClr val="FFFFFF"/>
              </a:solidFill>
              <a:latin typeface="Zapfino"/>
              <a:cs typeface="Zapfino"/>
            </a:endParaRPr>
          </a:p>
        </p:txBody>
      </p:sp>
      <p:sp>
        <p:nvSpPr>
          <p:cNvPr id="3" name="Content Placeholder 2"/>
          <p:cNvSpPr>
            <a:spLocks noGrp="1"/>
          </p:cNvSpPr>
          <p:nvPr>
            <p:ph idx="1"/>
          </p:nvPr>
        </p:nvSpPr>
        <p:spPr/>
        <p:txBody>
          <a:bodyPr>
            <a:normAutofit lnSpcReduction="10000"/>
          </a:bodyPr>
          <a:lstStyle/>
          <a:p>
            <a:pPr marL="0" indent="0">
              <a:buNone/>
            </a:pPr>
            <a:r>
              <a:rPr lang="en-US" sz="1800" dirty="0" smtClean="0">
                <a:solidFill>
                  <a:srgbClr val="FFFFFF"/>
                </a:solidFill>
              </a:rPr>
              <a:t>Covenant-(From American Dictionary of the English Language, 1828)</a:t>
            </a:r>
          </a:p>
          <a:p>
            <a:r>
              <a:rPr lang="en-US" sz="1800" dirty="0" smtClean="0">
                <a:solidFill>
                  <a:srgbClr val="FFFFFF"/>
                </a:solidFill>
              </a:rPr>
              <a:t> 1. </a:t>
            </a:r>
            <a:r>
              <a:rPr lang="en-US" sz="1800" b="1" u="sng" dirty="0">
                <a:solidFill>
                  <a:srgbClr val="FFFFFF"/>
                </a:solidFill>
              </a:rPr>
              <a:t>A mutual consent or agreement </a:t>
            </a:r>
            <a:r>
              <a:rPr lang="en-US" sz="1800" dirty="0">
                <a:solidFill>
                  <a:srgbClr val="FFFFFF"/>
                </a:solidFill>
              </a:rPr>
              <a:t>of two or more persons</a:t>
            </a:r>
            <a:r>
              <a:rPr lang="en-US" sz="1800" b="1" u="sng" dirty="0">
                <a:solidFill>
                  <a:srgbClr val="FFFFFF"/>
                </a:solidFill>
              </a:rPr>
              <a:t>, to do or to forbear some act or thing</a:t>
            </a:r>
            <a:r>
              <a:rPr lang="en-US" sz="1800" b="1" dirty="0">
                <a:solidFill>
                  <a:srgbClr val="FFFFFF"/>
                </a:solidFill>
              </a:rPr>
              <a:t>; a contract; stipulation. A </a:t>
            </a:r>
            <a:r>
              <a:rPr lang="en-US" sz="1800" b="1" i="1" dirty="0">
                <a:solidFill>
                  <a:srgbClr val="FFFFFF"/>
                </a:solidFill>
              </a:rPr>
              <a:t>covenant</a:t>
            </a:r>
            <a:r>
              <a:rPr lang="en-US" sz="1800" b="1" dirty="0">
                <a:solidFill>
                  <a:srgbClr val="FFFFFF"/>
                </a:solidFill>
              </a:rPr>
              <a:t> is created by deed in writing, sealed and executed</a:t>
            </a:r>
            <a:r>
              <a:rPr lang="en-US" sz="1800" dirty="0">
                <a:solidFill>
                  <a:srgbClr val="FFFFFF"/>
                </a:solidFill>
              </a:rPr>
              <a:t>; or it may be implied in the contract.</a:t>
            </a:r>
          </a:p>
          <a:p>
            <a:r>
              <a:rPr lang="en-US" sz="1800" dirty="0" smtClean="0">
                <a:solidFill>
                  <a:srgbClr val="FFFFFF"/>
                </a:solidFill>
              </a:rPr>
              <a:t>3. </a:t>
            </a:r>
            <a:r>
              <a:rPr lang="en-US" sz="1800" dirty="0">
                <a:solidFill>
                  <a:srgbClr val="FFFFFF"/>
                </a:solidFill>
              </a:rPr>
              <a:t>In theology, the </a:t>
            </a:r>
            <a:r>
              <a:rPr lang="en-US" sz="1800" i="1" dirty="0">
                <a:solidFill>
                  <a:srgbClr val="FFFFFF"/>
                </a:solidFill>
              </a:rPr>
              <a:t>covenant</a:t>
            </a:r>
            <a:r>
              <a:rPr lang="en-US" sz="1800" dirty="0">
                <a:solidFill>
                  <a:srgbClr val="FFFFFF"/>
                </a:solidFill>
              </a:rPr>
              <a:t> of works, is that implied in the commands, prohibitions, and </a:t>
            </a:r>
            <a:r>
              <a:rPr lang="en-US" sz="1800" b="1" dirty="0">
                <a:solidFill>
                  <a:srgbClr val="FFFFFF"/>
                </a:solidFill>
              </a:rPr>
              <a:t>promises of God</a:t>
            </a:r>
            <a:r>
              <a:rPr lang="en-US" sz="1800" dirty="0">
                <a:solidFill>
                  <a:srgbClr val="FFFFFF"/>
                </a:solidFill>
              </a:rPr>
              <a:t>; the promise of God to man, </a:t>
            </a:r>
            <a:r>
              <a:rPr lang="en-US" sz="1800" b="1" dirty="0">
                <a:solidFill>
                  <a:srgbClr val="FFFFFF"/>
                </a:solidFill>
              </a:rPr>
              <a:t>that mans perfect obedience should entitle him to happiness. This do, and live; that do, and die</a:t>
            </a:r>
            <a:r>
              <a:rPr lang="en-US" sz="1800" b="1" dirty="0" smtClean="0">
                <a:solidFill>
                  <a:srgbClr val="FFFFFF"/>
                </a:solidFill>
              </a:rPr>
              <a:t>.</a:t>
            </a:r>
          </a:p>
          <a:p>
            <a:endParaRPr lang="en-US" sz="1800" b="1" dirty="0" smtClean="0">
              <a:solidFill>
                <a:srgbClr val="FFFFFF"/>
              </a:solidFill>
            </a:endParaRPr>
          </a:p>
          <a:p>
            <a:pPr marL="0" indent="0">
              <a:buNone/>
            </a:pPr>
            <a:r>
              <a:rPr lang="en-US" sz="1800" dirty="0" smtClean="0">
                <a:solidFill>
                  <a:srgbClr val="FFFFFF"/>
                </a:solidFill>
              </a:rPr>
              <a:t>Covenant Hebrew-</a:t>
            </a:r>
            <a:r>
              <a:rPr lang="en-US" sz="1800" dirty="0">
                <a:solidFill>
                  <a:srgbClr val="FFFFFF"/>
                </a:solidFill>
              </a:rPr>
              <a:t>(Strong’s Concordance) </a:t>
            </a:r>
            <a:r>
              <a:rPr lang="en-US" sz="1800" dirty="0" err="1">
                <a:solidFill>
                  <a:srgbClr val="FFFFFF"/>
                </a:solidFill>
              </a:rPr>
              <a:t>briyth</a:t>
            </a:r>
            <a:r>
              <a:rPr lang="en-US" sz="1800" dirty="0">
                <a:solidFill>
                  <a:srgbClr val="FFFFFF"/>
                </a:solidFill>
              </a:rPr>
              <a:t> (</a:t>
            </a:r>
            <a:r>
              <a:rPr lang="en-US" sz="1800" i="1" dirty="0" err="1">
                <a:solidFill>
                  <a:srgbClr val="FFFFFF"/>
                </a:solidFill>
              </a:rPr>
              <a:t>ber-</a:t>
            </a:r>
            <a:r>
              <a:rPr lang="en-US" sz="1800" i="1" dirty="0" err="1" smtClean="0">
                <a:solidFill>
                  <a:srgbClr val="FFFFFF"/>
                </a:solidFill>
              </a:rPr>
              <a:t>eeth</a:t>
            </a:r>
            <a:r>
              <a:rPr lang="en-US" sz="1800" i="1" dirty="0" smtClean="0">
                <a:solidFill>
                  <a:srgbClr val="FFFFFF"/>
                </a:solidFill>
              </a:rPr>
              <a:t>’)</a:t>
            </a:r>
            <a:endParaRPr lang="en-US" sz="1800" dirty="0" smtClean="0">
              <a:solidFill>
                <a:srgbClr val="FFFFFF"/>
              </a:solidFill>
            </a:endParaRPr>
          </a:p>
          <a:p>
            <a:r>
              <a:rPr lang="en-US" sz="1800" dirty="0" smtClean="0">
                <a:solidFill>
                  <a:srgbClr val="FFFFFF"/>
                </a:solidFill>
              </a:rPr>
              <a:t>League, confederacy, </a:t>
            </a:r>
            <a:r>
              <a:rPr lang="en-US" sz="1800" b="1" dirty="0" smtClean="0">
                <a:solidFill>
                  <a:srgbClr val="FFFFFF"/>
                </a:solidFill>
              </a:rPr>
              <a:t>alliance</a:t>
            </a:r>
            <a:r>
              <a:rPr lang="en-US" sz="1800" dirty="0" smtClean="0">
                <a:solidFill>
                  <a:srgbClr val="FFFFFF"/>
                </a:solidFill>
              </a:rPr>
              <a:t>,</a:t>
            </a:r>
            <a:r>
              <a:rPr lang="en-US" sz="1800" b="1" dirty="0" smtClean="0">
                <a:solidFill>
                  <a:srgbClr val="FFFFFF"/>
                </a:solidFill>
              </a:rPr>
              <a:t> pledge</a:t>
            </a:r>
            <a:r>
              <a:rPr lang="en-US" sz="1800" dirty="0" smtClean="0">
                <a:solidFill>
                  <a:srgbClr val="FFFFFF"/>
                </a:solidFill>
              </a:rPr>
              <a:t>, constitution, ordinance, </a:t>
            </a:r>
            <a:r>
              <a:rPr lang="en-US" sz="1800" b="1" u="sng" dirty="0" smtClean="0">
                <a:solidFill>
                  <a:srgbClr val="FFFFFF"/>
                </a:solidFill>
              </a:rPr>
              <a:t>agreement, divine ordinance with signs or pledges</a:t>
            </a:r>
          </a:p>
          <a:p>
            <a:endParaRPr lang="en-US" sz="1800" b="1" u="sng" dirty="0" smtClean="0">
              <a:solidFill>
                <a:srgbClr val="FFFFFF"/>
              </a:solidFill>
            </a:endParaRPr>
          </a:p>
          <a:p>
            <a:pPr marL="0" indent="0">
              <a:buNone/>
            </a:pPr>
            <a:r>
              <a:rPr lang="en-US" sz="1800" dirty="0">
                <a:solidFill>
                  <a:srgbClr val="FFFFFF"/>
                </a:solidFill>
              </a:rPr>
              <a:t>Covenant Greek-(</a:t>
            </a:r>
            <a:r>
              <a:rPr lang="en-US" sz="1800" dirty="0" err="1">
                <a:solidFill>
                  <a:srgbClr val="FFFFFF"/>
                </a:solidFill>
              </a:rPr>
              <a:t>Stong’s</a:t>
            </a:r>
            <a:r>
              <a:rPr lang="en-US" sz="1800" dirty="0">
                <a:solidFill>
                  <a:srgbClr val="FFFFFF"/>
                </a:solidFill>
              </a:rPr>
              <a:t>) </a:t>
            </a:r>
            <a:r>
              <a:rPr lang="en-US" sz="1800" dirty="0" err="1">
                <a:solidFill>
                  <a:srgbClr val="FFFFFF"/>
                </a:solidFill>
              </a:rPr>
              <a:t>diatheke</a:t>
            </a:r>
            <a:r>
              <a:rPr lang="en-US" sz="1800" dirty="0">
                <a:solidFill>
                  <a:srgbClr val="FFFFFF"/>
                </a:solidFill>
              </a:rPr>
              <a:t> (</a:t>
            </a:r>
            <a:r>
              <a:rPr lang="en-US" sz="1800" dirty="0" err="1">
                <a:solidFill>
                  <a:srgbClr val="FFFFFF"/>
                </a:solidFill>
              </a:rPr>
              <a:t>dee</a:t>
            </a:r>
            <a:r>
              <a:rPr lang="en-US" sz="1800" dirty="0">
                <a:solidFill>
                  <a:srgbClr val="FFFFFF"/>
                </a:solidFill>
              </a:rPr>
              <a:t>-</a:t>
            </a:r>
            <a:r>
              <a:rPr lang="en-US" sz="1800" dirty="0" err="1">
                <a:solidFill>
                  <a:srgbClr val="FFFFFF"/>
                </a:solidFill>
              </a:rPr>
              <a:t>ath</a:t>
            </a:r>
            <a:r>
              <a:rPr lang="en-US" sz="1800" dirty="0">
                <a:solidFill>
                  <a:srgbClr val="FFFFFF"/>
                </a:solidFill>
              </a:rPr>
              <a:t>-ay’-</a:t>
            </a:r>
            <a:r>
              <a:rPr lang="en-US" sz="1800" dirty="0" err="1">
                <a:solidFill>
                  <a:srgbClr val="FFFFFF"/>
                </a:solidFill>
              </a:rPr>
              <a:t>kay</a:t>
            </a:r>
            <a:r>
              <a:rPr lang="en-US" sz="1800" dirty="0" smtClean="0">
                <a:solidFill>
                  <a:srgbClr val="FFFFFF"/>
                </a:solidFill>
              </a:rPr>
              <a:t>)</a:t>
            </a:r>
            <a:endParaRPr lang="en-US" sz="1800" b="1" u="sng" dirty="0" smtClean="0">
              <a:solidFill>
                <a:srgbClr val="FFFFFF"/>
              </a:solidFill>
            </a:endParaRPr>
          </a:p>
          <a:p>
            <a:r>
              <a:rPr lang="en-US" sz="1800" b="1" u="sng" dirty="0" smtClean="0">
                <a:solidFill>
                  <a:srgbClr val="FFFFFF"/>
                </a:solidFill>
              </a:rPr>
              <a:t>Testament,</a:t>
            </a:r>
            <a:r>
              <a:rPr lang="en-US" sz="1800" dirty="0" smtClean="0">
                <a:solidFill>
                  <a:srgbClr val="FFFFFF"/>
                </a:solidFill>
              </a:rPr>
              <a:t> disposition, arrangement of any sort, a compact, God’s covenant with Noah, Abraham, Moses, Israel, David, etc.  </a:t>
            </a:r>
            <a:endParaRPr lang="en-US" sz="1800" b="1" u="sng" dirty="0" smtClean="0">
              <a:solidFill>
                <a:srgbClr val="FFFFFF"/>
              </a:solidFill>
            </a:endParaRPr>
          </a:p>
          <a:p>
            <a:pPr marL="0" indent="0">
              <a:buNone/>
            </a:pPr>
            <a:endParaRPr lang="en-US" sz="1800" dirty="0"/>
          </a:p>
          <a:p>
            <a:pPr marL="0" indent="0">
              <a:buNone/>
            </a:pPr>
            <a:endParaRPr lang="en-US" sz="1800" i="1" dirty="0" smtClean="0"/>
          </a:p>
          <a:p>
            <a:pPr marL="0" indent="0">
              <a:buNone/>
            </a:pPr>
            <a:endParaRPr lang="en-US" sz="1800" dirty="0" smtClean="0"/>
          </a:p>
        </p:txBody>
      </p:sp>
    </p:spTree>
    <p:extLst>
      <p:ext uri="{BB962C8B-B14F-4D97-AF65-F5344CB8AC3E}">
        <p14:creationId xmlns:p14="http://schemas.microsoft.com/office/powerpoint/2010/main" val="202981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3 KEY POINTS</a:t>
            </a:r>
            <a:endParaRPr lang="en-US" dirty="0"/>
          </a:p>
        </p:txBody>
      </p:sp>
      <p:sp>
        <p:nvSpPr>
          <p:cNvPr id="3" name="Content Placeholder 2"/>
          <p:cNvSpPr>
            <a:spLocks noGrp="1"/>
          </p:cNvSpPr>
          <p:nvPr>
            <p:ph idx="1"/>
          </p:nvPr>
        </p:nvSpPr>
        <p:spPr>
          <a:xfrm>
            <a:off x="457200" y="1126678"/>
            <a:ext cx="8229600" cy="4525963"/>
          </a:xfrm>
        </p:spPr>
        <p:txBody>
          <a:bodyPr>
            <a:normAutofit/>
          </a:bodyPr>
          <a:lstStyle/>
          <a:p>
            <a:r>
              <a:rPr lang="en-US" sz="1800" dirty="0" smtClean="0"/>
              <a:t>Throughout human history, God has ever sought to covenant with man to ensure our and His happiness, harmony, protection, and perpetuation of life. Though the covenants have been reaffirmed, blessed with more spiritual light, and “modified” in an earthly sense; it has not changed—The deal God makes with us is the same: For the subjection and obedience of man, God promises to remember His covenant and save us </a:t>
            </a:r>
            <a:r>
              <a:rPr lang="en-US" sz="1800" b="1" dirty="0" smtClean="0"/>
              <a:t>from </a:t>
            </a:r>
            <a:r>
              <a:rPr lang="en-US" sz="1800" dirty="0" smtClean="0"/>
              <a:t>our sins and bring us into everlasting life. In each covenant God made there are the </a:t>
            </a:r>
            <a:r>
              <a:rPr lang="en-US" sz="1800" b="1" u="sng" dirty="0" smtClean="0"/>
              <a:t>Terms or Arrangement/Agreement/Promises and the outward sign of the covenant, and How the Covenant is broken.</a:t>
            </a:r>
            <a:r>
              <a:rPr lang="en-US" sz="1800" dirty="0" smtClean="0"/>
              <a:t> Our failings has caused God to constantly reestablish His same covenant with various parties throughout time. The covenant is the same; but it has 2 final forms; shadow and fulfillment of Figure.</a:t>
            </a:r>
            <a:endParaRPr lang="en-US" sz="1800" dirty="0"/>
          </a:p>
        </p:txBody>
      </p:sp>
      <p:pic>
        <p:nvPicPr>
          <p:cNvPr id="4" name="Picture 3" descr="a-covenant-with-go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283223"/>
            <a:ext cx="7315200" cy="2316138"/>
          </a:xfrm>
          <a:prstGeom prst="rect">
            <a:avLst/>
          </a:prstGeom>
        </p:spPr>
      </p:pic>
    </p:spTree>
    <p:extLst>
      <p:ext uri="{BB962C8B-B14F-4D97-AF65-F5344CB8AC3E}">
        <p14:creationId xmlns:p14="http://schemas.microsoft.com/office/powerpoint/2010/main" val="2990531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latin typeface="Times New Roman"/>
                <a:cs typeface="Times New Roman"/>
              </a:rPr>
              <a:t>The First Covenant:</a:t>
            </a:r>
            <a:endParaRPr lang="en-US" dirty="0">
              <a:solidFill>
                <a:srgbClr val="FFFFFF"/>
              </a:solidFill>
              <a:latin typeface="Times New Roman"/>
              <a:cs typeface="Times New Roman"/>
            </a:endParaRPr>
          </a:p>
        </p:txBody>
      </p:sp>
      <p:sp>
        <p:nvSpPr>
          <p:cNvPr id="3" name="Content Placeholder 2"/>
          <p:cNvSpPr>
            <a:spLocks noGrp="1"/>
          </p:cNvSpPr>
          <p:nvPr>
            <p:ph idx="1"/>
          </p:nvPr>
        </p:nvSpPr>
        <p:spPr/>
        <p:txBody>
          <a:bodyPr>
            <a:normAutofit fontScale="92500"/>
          </a:bodyPr>
          <a:lstStyle/>
          <a:p>
            <a:r>
              <a:rPr lang="en-US" sz="1800" dirty="0" smtClean="0">
                <a:solidFill>
                  <a:srgbClr val="FFFFFF"/>
                </a:solidFill>
              </a:rPr>
              <a:t>Gen. 3:15, 21 “And I will put enmity between thee and the woman, and between thy seed and her seed; it shall bruise thy head, and thou shalt bruise his heel . . . Unto Adam also and to his wife did the LORD God </a:t>
            </a:r>
            <a:r>
              <a:rPr lang="en-US" sz="1800" b="1" dirty="0" smtClean="0">
                <a:solidFill>
                  <a:srgbClr val="FFFFFF"/>
                </a:solidFill>
              </a:rPr>
              <a:t>make coats of skins, and clothed them</a:t>
            </a:r>
            <a:r>
              <a:rPr lang="en-US" sz="1800" dirty="0" smtClean="0">
                <a:solidFill>
                  <a:srgbClr val="FFFFFF"/>
                </a:solidFill>
              </a:rPr>
              <a:t>”</a:t>
            </a:r>
          </a:p>
          <a:p>
            <a:endParaRPr lang="en-US" sz="1800" dirty="0">
              <a:solidFill>
                <a:srgbClr val="FFFFFF"/>
              </a:solidFill>
            </a:endParaRPr>
          </a:p>
          <a:p>
            <a:r>
              <a:rPr lang="en-US" sz="1800" dirty="0" smtClean="0">
                <a:solidFill>
                  <a:srgbClr val="FFFFFF"/>
                </a:solidFill>
              </a:rPr>
              <a:t>The sacrificial offerings were </a:t>
            </a:r>
            <a:r>
              <a:rPr lang="en-US" sz="1800" b="1" dirty="0" smtClean="0">
                <a:solidFill>
                  <a:srgbClr val="FFFFFF"/>
                </a:solidFill>
              </a:rPr>
              <a:t>ordained by God to be to man a </a:t>
            </a:r>
            <a:r>
              <a:rPr lang="en-US" sz="1800" b="1" u="sng" dirty="0" smtClean="0">
                <a:solidFill>
                  <a:srgbClr val="FFFFFF"/>
                </a:solidFill>
              </a:rPr>
              <a:t>perpetual reminder</a:t>
            </a:r>
            <a:r>
              <a:rPr lang="en-US" sz="1800" b="1" dirty="0" smtClean="0">
                <a:solidFill>
                  <a:srgbClr val="FFFFFF"/>
                </a:solidFill>
              </a:rPr>
              <a:t> and a </a:t>
            </a:r>
            <a:r>
              <a:rPr lang="en-US" sz="1800" b="1" u="sng" dirty="0" smtClean="0">
                <a:solidFill>
                  <a:srgbClr val="FFFFFF"/>
                </a:solidFill>
              </a:rPr>
              <a:t>penitential acknowledgment of his sin</a:t>
            </a:r>
            <a:r>
              <a:rPr lang="en-US" sz="1800" b="1" dirty="0" smtClean="0">
                <a:solidFill>
                  <a:srgbClr val="FFFFFF"/>
                </a:solidFill>
              </a:rPr>
              <a:t> and a </a:t>
            </a:r>
            <a:r>
              <a:rPr lang="en-US" sz="1800" b="1" u="sng" dirty="0" smtClean="0">
                <a:solidFill>
                  <a:srgbClr val="FFFFFF"/>
                </a:solidFill>
              </a:rPr>
              <a:t>confession of his faith</a:t>
            </a:r>
            <a:r>
              <a:rPr lang="en-US" sz="1800" b="1" dirty="0" smtClean="0">
                <a:solidFill>
                  <a:srgbClr val="FFFFFF"/>
                </a:solidFill>
              </a:rPr>
              <a:t> </a:t>
            </a:r>
            <a:r>
              <a:rPr lang="en-US" sz="1800" dirty="0" smtClean="0">
                <a:solidFill>
                  <a:srgbClr val="FFFFFF"/>
                </a:solidFill>
              </a:rPr>
              <a:t>in the promised Redeemer. They were intended to impress upon the fallen race the solemn truth </a:t>
            </a:r>
            <a:r>
              <a:rPr lang="en-US" sz="1800" b="1" dirty="0" smtClean="0">
                <a:solidFill>
                  <a:srgbClr val="FFFFFF"/>
                </a:solidFill>
              </a:rPr>
              <a:t>it was sin that caused death. </a:t>
            </a:r>
            <a:r>
              <a:rPr lang="en-US" sz="1800" dirty="0" smtClean="0">
                <a:solidFill>
                  <a:srgbClr val="FFFFFF"/>
                </a:solidFill>
              </a:rPr>
              <a:t>To Adam, the offering of the first sacrifice was a most painful ceremony. His hand must be raised to take life, which only God could give. It was the first time he had ever witnessed death, and he knew that had he been obedient to God, there would have been no death of man or beast. As he </a:t>
            </a:r>
            <a:r>
              <a:rPr lang="en-US" sz="1800" b="1" dirty="0" smtClean="0">
                <a:solidFill>
                  <a:srgbClr val="FFFFFF"/>
                </a:solidFill>
              </a:rPr>
              <a:t>slew the innocent victim, </a:t>
            </a:r>
            <a:r>
              <a:rPr lang="en-US" sz="1800" dirty="0" smtClean="0">
                <a:solidFill>
                  <a:srgbClr val="FFFFFF"/>
                </a:solidFill>
              </a:rPr>
              <a:t>he trembled at the thought that his sin </a:t>
            </a:r>
            <a:r>
              <a:rPr lang="en-US" sz="1800" b="1" dirty="0" smtClean="0">
                <a:solidFill>
                  <a:srgbClr val="FFFFFF"/>
                </a:solidFill>
              </a:rPr>
              <a:t>must shed the blood of the spotless Lamb of God. </a:t>
            </a:r>
            <a:r>
              <a:rPr lang="en-US" sz="1800" dirty="0" smtClean="0">
                <a:solidFill>
                  <a:srgbClr val="FFFFFF"/>
                </a:solidFill>
              </a:rPr>
              <a:t>This scene gave him a deeper and more vivid sense of the greatness of his transgression, which nothing but the death of God’s dear Son could expiate. (PP, 69)</a:t>
            </a:r>
          </a:p>
          <a:p>
            <a:endParaRPr lang="en-US" sz="1800" dirty="0" smtClean="0">
              <a:solidFill>
                <a:srgbClr val="FFFFFF"/>
              </a:solidFill>
            </a:endParaRPr>
          </a:p>
          <a:p>
            <a:pPr marL="0" indent="0">
              <a:buNone/>
            </a:pPr>
            <a:r>
              <a:rPr lang="en-US" sz="1800" dirty="0" smtClean="0">
                <a:solidFill>
                  <a:srgbClr val="FFFFFF"/>
                </a:solidFill>
              </a:rPr>
              <a:t>--What are the terms? The sign? How it’s broken?</a:t>
            </a:r>
            <a:endParaRPr lang="en-US" sz="1800" dirty="0">
              <a:solidFill>
                <a:srgbClr val="FFFFFF"/>
              </a:solidFill>
            </a:endParaRPr>
          </a:p>
        </p:txBody>
      </p:sp>
    </p:spTree>
    <p:extLst>
      <p:ext uri="{BB962C8B-B14F-4D97-AF65-F5344CB8AC3E}">
        <p14:creationId xmlns:p14="http://schemas.microsoft.com/office/powerpoint/2010/main" val="34354203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chemeClr val="accent2">
                    <a:lumMod val="75000"/>
                  </a:schemeClr>
                </a:solidFill>
              </a:rPr>
              <a:t>Cain Broke the Covenant: Left Himself Open to Satan</a:t>
            </a:r>
            <a:endParaRPr lang="en-US" u="sng" dirty="0">
              <a:solidFill>
                <a:schemeClr val="accent2">
                  <a:lumMod val="75000"/>
                </a:schemeClr>
              </a:solidFill>
            </a:endParaRPr>
          </a:p>
        </p:txBody>
      </p:sp>
      <p:sp>
        <p:nvSpPr>
          <p:cNvPr id="3" name="Content Placeholder 2"/>
          <p:cNvSpPr>
            <a:spLocks noGrp="1"/>
          </p:cNvSpPr>
          <p:nvPr>
            <p:ph idx="1"/>
          </p:nvPr>
        </p:nvSpPr>
        <p:spPr>
          <a:xfrm>
            <a:off x="4606983" y="2181342"/>
            <a:ext cx="4079817" cy="3436354"/>
          </a:xfrm>
        </p:spPr>
        <p:txBody>
          <a:bodyPr>
            <a:normAutofit/>
          </a:bodyPr>
          <a:lstStyle/>
          <a:p>
            <a:r>
              <a:rPr lang="en-US" sz="1800" dirty="0" smtClean="0"/>
              <a:t>Gen. 4:3-5, 8 “And in process of time it came to pass, </a:t>
            </a:r>
            <a:r>
              <a:rPr lang="en-US" sz="1800" b="1" dirty="0" smtClean="0"/>
              <a:t>that Cain brought of the fruit of the ground</a:t>
            </a:r>
            <a:r>
              <a:rPr lang="en-US" sz="1800" dirty="0" smtClean="0"/>
              <a:t> an offering unto the LORD. And </a:t>
            </a:r>
            <a:r>
              <a:rPr lang="en-US" sz="1800" b="1" dirty="0" smtClean="0"/>
              <a:t>Abel, he also brought of the firstlings of his flock </a:t>
            </a:r>
            <a:r>
              <a:rPr lang="en-US" sz="1800" dirty="0" smtClean="0"/>
              <a:t>and the fat thereof</a:t>
            </a:r>
            <a:r>
              <a:rPr lang="en-US" sz="1800" b="1" dirty="0" smtClean="0"/>
              <a:t>. And the LORD had respect unto Abel and to his offering: But unto Cain and to his offering he had not respect</a:t>
            </a:r>
            <a:r>
              <a:rPr lang="en-US" sz="1800" dirty="0" smtClean="0"/>
              <a:t>. And Cain was very wroth, and his countenance fell. . . Cain rose up against Abel his brother, and slew him”</a:t>
            </a:r>
            <a:endParaRPr lang="en-US" sz="1800" dirty="0"/>
          </a:p>
        </p:txBody>
      </p:sp>
      <p:pic>
        <p:nvPicPr>
          <p:cNvPr id="5" name="Picture 4" descr="ca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496" y="1600200"/>
            <a:ext cx="4014567" cy="4917481"/>
          </a:xfrm>
          <a:prstGeom prst="rect">
            <a:avLst/>
          </a:prstGeom>
        </p:spPr>
      </p:pic>
    </p:spTree>
    <p:extLst>
      <p:ext uri="{BB962C8B-B14F-4D97-AF65-F5344CB8AC3E}">
        <p14:creationId xmlns:p14="http://schemas.microsoft.com/office/powerpoint/2010/main" val="4229159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Antediluvians Broke the Covenant made with Adam </a:t>
            </a:r>
            <a:endParaRPr lang="en-US" dirty="0"/>
          </a:p>
        </p:txBody>
      </p:sp>
      <p:sp>
        <p:nvSpPr>
          <p:cNvPr id="3" name="Content Placeholder 2"/>
          <p:cNvSpPr>
            <a:spLocks noGrp="1"/>
          </p:cNvSpPr>
          <p:nvPr>
            <p:ph idx="1"/>
          </p:nvPr>
        </p:nvSpPr>
        <p:spPr>
          <a:xfrm>
            <a:off x="457200" y="1600200"/>
            <a:ext cx="4235895" cy="4525963"/>
          </a:xfrm>
        </p:spPr>
        <p:txBody>
          <a:bodyPr>
            <a:normAutofit fontScale="92500" lnSpcReduction="20000"/>
          </a:bodyPr>
          <a:lstStyle/>
          <a:p>
            <a:r>
              <a:rPr lang="en-US" sz="1800" dirty="0" smtClean="0"/>
              <a:t>Gen. 6:2-5, 8 “the Sons of God saw the daughters of men that they </a:t>
            </a:r>
            <a:r>
              <a:rPr lang="en-US" sz="1800" i="1" dirty="0" smtClean="0"/>
              <a:t>were</a:t>
            </a:r>
            <a:r>
              <a:rPr lang="en-US" sz="1800" dirty="0" smtClean="0"/>
              <a:t> fair’ and they took them wives of all which they chose. . . and they bare </a:t>
            </a:r>
            <a:r>
              <a:rPr lang="en-US" sz="1800" i="1" dirty="0" smtClean="0"/>
              <a:t>children </a:t>
            </a:r>
            <a:r>
              <a:rPr lang="en-US" sz="1800" dirty="0" smtClean="0"/>
              <a:t>to them . . . And God saw that the wickedness of man </a:t>
            </a:r>
            <a:r>
              <a:rPr lang="en-US" sz="1800" i="1" dirty="0" smtClean="0"/>
              <a:t>was</a:t>
            </a:r>
            <a:r>
              <a:rPr lang="en-US" sz="1800" dirty="0" smtClean="0"/>
              <a:t> great in the earth, and </a:t>
            </a:r>
            <a:r>
              <a:rPr lang="en-US" sz="1800" i="1" dirty="0" smtClean="0"/>
              <a:t>that </a:t>
            </a:r>
            <a:r>
              <a:rPr lang="en-US" sz="1800" b="1" dirty="0" smtClean="0"/>
              <a:t>every imagination of the thoughts of his heart </a:t>
            </a:r>
            <a:r>
              <a:rPr lang="en-US" sz="1800" b="1" i="1" dirty="0" smtClean="0"/>
              <a:t>was</a:t>
            </a:r>
            <a:r>
              <a:rPr lang="en-US" sz="1800" b="1" dirty="0" smtClean="0"/>
              <a:t> only evil continually.</a:t>
            </a:r>
            <a:r>
              <a:rPr lang="en-US" sz="1800" dirty="0" smtClean="0"/>
              <a:t> . . But Noah found </a:t>
            </a:r>
            <a:r>
              <a:rPr lang="en-US" sz="1800" b="1" dirty="0" smtClean="0"/>
              <a:t>grace</a:t>
            </a:r>
            <a:r>
              <a:rPr lang="en-US" sz="1800" dirty="0" smtClean="0"/>
              <a:t> in the eyes of the LORD.”</a:t>
            </a:r>
          </a:p>
          <a:p>
            <a:endParaRPr lang="en-US" sz="1800" dirty="0"/>
          </a:p>
          <a:p>
            <a:pPr marL="0" indent="0">
              <a:buNone/>
            </a:pPr>
            <a:r>
              <a:rPr lang="en-US" sz="1800" dirty="0" smtClean="0"/>
              <a:t>Covenant Established with Noah</a:t>
            </a:r>
          </a:p>
          <a:p>
            <a:r>
              <a:rPr lang="en-US" sz="1800" dirty="0" smtClean="0"/>
              <a:t>Gen. 9:15-17 “And I will remember my covenant. . . And the </a:t>
            </a:r>
            <a:r>
              <a:rPr lang="en-US" sz="1800" b="1" dirty="0" smtClean="0"/>
              <a:t>bow </a:t>
            </a:r>
            <a:r>
              <a:rPr lang="en-US" sz="1800" dirty="0" smtClean="0"/>
              <a:t>shall be in the cloud; and I will look upon it, that I remember the </a:t>
            </a:r>
            <a:r>
              <a:rPr lang="en-US" sz="1800" b="1" dirty="0" smtClean="0"/>
              <a:t>everlasting covenant</a:t>
            </a:r>
            <a:r>
              <a:rPr lang="en-US" sz="1800" dirty="0" smtClean="0"/>
              <a:t> between God and every living creature of all flesh that </a:t>
            </a:r>
            <a:r>
              <a:rPr lang="en-US" sz="1800" i="1" dirty="0" smtClean="0"/>
              <a:t>is </a:t>
            </a:r>
            <a:r>
              <a:rPr lang="en-US" sz="1800" dirty="0" smtClean="0"/>
              <a:t>upon the earth. . . This </a:t>
            </a:r>
            <a:r>
              <a:rPr lang="en-US" sz="1800" i="1" dirty="0" smtClean="0"/>
              <a:t>is </a:t>
            </a:r>
            <a:r>
              <a:rPr lang="en-US" sz="1800" dirty="0" smtClean="0"/>
              <a:t>the </a:t>
            </a:r>
            <a:r>
              <a:rPr lang="en-US" sz="1800" b="1" dirty="0" smtClean="0"/>
              <a:t>token of the covenant”</a:t>
            </a:r>
            <a:endParaRPr lang="en-US" sz="1800" dirty="0"/>
          </a:p>
        </p:txBody>
      </p:sp>
      <p:pic>
        <p:nvPicPr>
          <p:cNvPr id="4" name="Picture 3" descr="noa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5319" y="1600200"/>
            <a:ext cx="3993705" cy="4412366"/>
          </a:xfrm>
          <a:prstGeom prst="rect">
            <a:avLst/>
          </a:prstGeom>
        </p:spPr>
      </p:pic>
    </p:spTree>
    <p:extLst>
      <p:ext uri="{BB962C8B-B14F-4D97-AF65-F5344CB8AC3E}">
        <p14:creationId xmlns:p14="http://schemas.microsoft.com/office/powerpoint/2010/main" val="18762887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55562"/>
            <a:ext cx="8229600" cy="1143000"/>
          </a:xfrm>
        </p:spPr>
        <p:txBody>
          <a:bodyPr>
            <a:normAutofit/>
          </a:bodyPr>
          <a:lstStyle/>
          <a:p>
            <a:r>
              <a:rPr lang="en-US" sz="3200" dirty="0" smtClean="0">
                <a:solidFill>
                  <a:schemeClr val="bg1"/>
                </a:solidFill>
                <a:latin typeface="Zapfino"/>
                <a:ea typeface="GB18030 Bitmap"/>
                <a:cs typeface="Zapfino"/>
              </a:rPr>
              <a:t>Babel Did Not Believe the Covenant</a:t>
            </a:r>
            <a:endParaRPr lang="en-US" sz="3200" dirty="0">
              <a:solidFill>
                <a:schemeClr val="bg1"/>
              </a:solidFill>
              <a:latin typeface="Zapfino"/>
              <a:ea typeface="GB18030 Bitmap"/>
              <a:cs typeface="Zapfino"/>
            </a:endParaRPr>
          </a:p>
        </p:txBody>
      </p:sp>
      <p:sp>
        <p:nvSpPr>
          <p:cNvPr id="3" name="Content Placeholder 2"/>
          <p:cNvSpPr>
            <a:spLocks noGrp="1"/>
          </p:cNvSpPr>
          <p:nvPr>
            <p:ph idx="1"/>
          </p:nvPr>
        </p:nvSpPr>
        <p:spPr>
          <a:xfrm>
            <a:off x="177336" y="1600200"/>
            <a:ext cx="4687982" cy="4986063"/>
          </a:xfrm>
        </p:spPr>
        <p:txBody>
          <a:bodyPr>
            <a:normAutofit fontScale="92500" lnSpcReduction="10000"/>
          </a:bodyPr>
          <a:lstStyle/>
          <a:p>
            <a:r>
              <a:rPr lang="en-US" sz="1800" dirty="0" smtClean="0">
                <a:solidFill>
                  <a:srgbClr val="FFFFFF"/>
                </a:solidFill>
              </a:rPr>
              <a:t>Gen. 11:2-4 “And it came to pass, as they journeyed from the east, that they found a plain in Shinar; and they dwelt there. And they said one to another, Go to, let us make brick, and burn them thoroughly. And they had brick for stone, and slime for </a:t>
            </a:r>
            <a:r>
              <a:rPr lang="en-US" sz="1800" dirty="0" err="1" smtClean="0">
                <a:solidFill>
                  <a:srgbClr val="FFFFFF"/>
                </a:solidFill>
              </a:rPr>
              <a:t>morter</a:t>
            </a:r>
            <a:r>
              <a:rPr lang="en-US" sz="1800" dirty="0" smtClean="0">
                <a:solidFill>
                  <a:srgbClr val="FFFFFF"/>
                </a:solidFill>
              </a:rPr>
              <a:t>. And they said, Go to, let us build us a city and a tower, whose tope </a:t>
            </a:r>
            <a:r>
              <a:rPr lang="en-US" sz="1800" i="1" dirty="0" smtClean="0">
                <a:solidFill>
                  <a:srgbClr val="FFFFFF"/>
                </a:solidFill>
              </a:rPr>
              <a:t>may reach </a:t>
            </a:r>
            <a:r>
              <a:rPr lang="en-US" sz="1800" dirty="0" smtClean="0">
                <a:solidFill>
                  <a:srgbClr val="FFFFFF"/>
                </a:solidFill>
              </a:rPr>
              <a:t>unto heaven; and let us make a name”</a:t>
            </a:r>
          </a:p>
          <a:p>
            <a:endParaRPr lang="en-US" sz="1800" dirty="0">
              <a:solidFill>
                <a:srgbClr val="FFFFFF"/>
              </a:solidFill>
            </a:endParaRPr>
          </a:p>
          <a:p>
            <a:r>
              <a:rPr lang="en-US" sz="1800" dirty="0" smtClean="0">
                <a:solidFill>
                  <a:srgbClr val="FFFFFF"/>
                </a:solidFill>
              </a:rPr>
              <a:t>The dwellers on the plain of Shinar </a:t>
            </a:r>
            <a:r>
              <a:rPr lang="en-US" sz="1800" b="1" u="sng" dirty="0" smtClean="0">
                <a:solidFill>
                  <a:srgbClr val="FFFFFF"/>
                </a:solidFill>
              </a:rPr>
              <a:t>disbelieved God’s covenant that He would not again bring a flood upon the earth.</a:t>
            </a:r>
            <a:r>
              <a:rPr lang="en-US" sz="1800" dirty="0" smtClean="0">
                <a:solidFill>
                  <a:srgbClr val="FFFFFF"/>
                </a:solidFill>
              </a:rPr>
              <a:t> Many of them denied the existence of God and attributed the Flood to the operation of natural causes. Others believed in a Supreme Being, and that it was He who had destroyed the antediluvian world</a:t>
            </a:r>
            <a:r>
              <a:rPr lang="en-US" sz="1800" b="1" u="sng" dirty="0" smtClean="0">
                <a:solidFill>
                  <a:srgbClr val="FFFFFF"/>
                </a:solidFill>
              </a:rPr>
              <a:t>; and their hearts, like that of Cain, rose up in rebellion against Him.</a:t>
            </a:r>
            <a:r>
              <a:rPr lang="en-US" sz="1800" dirty="0" smtClean="0">
                <a:solidFill>
                  <a:srgbClr val="FFFFFF"/>
                </a:solidFill>
              </a:rPr>
              <a:t> (PP, 122)</a:t>
            </a:r>
            <a:endParaRPr lang="en-US" sz="1800" b="1" u="sng" dirty="0">
              <a:solidFill>
                <a:srgbClr val="FFFFFF"/>
              </a:solidFill>
            </a:endParaRPr>
          </a:p>
        </p:txBody>
      </p:sp>
      <p:pic>
        <p:nvPicPr>
          <p:cNvPr id="4" name="Picture 3" descr="Bab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183" y="1498562"/>
            <a:ext cx="3788920" cy="4937035"/>
          </a:xfrm>
          <a:prstGeom prst="rect">
            <a:avLst/>
          </a:prstGeom>
        </p:spPr>
      </p:pic>
    </p:spTree>
    <p:extLst>
      <p:ext uri="{BB962C8B-B14F-4D97-AF65-F5344CB8AC3E}">
        <p14:creationId xmlns:p14="http://schemas.microsoft.com/office/powerpoint/2010/main" val="14999709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1476</TotalTime>
  <Words>2583</Words>
  <Application>Microsoft Macintosh PowerPoint</Application>
  <PresentationFormat>On-screen Show (4:3)</PresentationFormat>
  <Paragraphs>96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The “New” Covenant of Jesus Christ</vt:lpstr>
      <vt:lpstr>Theological Issues with the New Covenant</vt:lpstr>
      <vt:lpstr>Theological Issues with the New Covenant Continued. . .</vt:lpstr>
      <vt:lpstr>What is a Covenant?</vt:lpstr>
      <vt:lpstr>3 KEY POINTS</vt:lpstr>
      <vt:lpstr>The First Covenant:</vt:lpstr>
      <vt:lpstr>Cain Broke the Covenant: Left Himself Open to Satan</vt:lpstr>
      <vt:lpstr>Antediluvians Broke the Covenant made with Adam </vt:lpstr>
      <vt:lpstr>Babel Did Not Believe the Covenant</vt:lpstr>
      <vt:lpstr>Renewed Covenant with Abraham: Same Terms, Different Sign</vt:lpstr>
      <vt:lpstr>Covenant Reestablished at Sinai</vt:lpstr>
      <vt:lpstr>The Signs</vt:lpstr>
      <vt:lpstr>The “New” Covenant</vt:lpstr>
      <vt:lpstr>Jesus Defines the New Covenant</vt:lpstr>
      <vt:lpstr>New Testament Reaffirms</vt:lpstr>
      <vt:lpstr>Colossians 2 spells it out</vt:lpstr>
      <vt:lpstr>The Greater Covenant</vt:lpstr>
      <vt:lpstr>Old Meets New in Christ</vt:lpstr>
      <vt:lpstr>Let the Son Shine!</vt:lpstr>
    </vt:vector>
  </TitlesOfParts>
  <Company>Valencia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“Two” Covenants</dc:title>
  <dc:creator>Kody Morey</dc:creator>
  <cp:lastModifiedBy>Kody Morey</cp:lastModifiedBy>
  <cp:revision>102</cp:revision>
  <dcterms:created xsi:type="dcterms:W3CDTF">2017-03-28T18:58:45Z</dcterms:created>
  <dcterms:modified xsi:type="dcterms:W3CDTF">2017-04-08T12:44:32Z</dcterms:modified>
</cp:coreProperties>
</file>