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CD001E-8D47-4553-9907-61553EE3E690}"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D001E-8D47-4553-9907-61553EE3E690}"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D001E-8D47-4553-9907-61553EE3E690}"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D001E-8D47-4553-9907-61553EE3E690}"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D001E-8D47-4553-9907-61553EE3E690}"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CD001E-8D47-4553-9907-61553EE3E690}"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CD001E-8D47-4553-9907-61553EE3E690}" type="datetimeFigureOut">
              <a:rPr lang="en-US" smtClean="0"/>
              <a:pPr/>
              <a:t>3/22/2013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CD001E-8D47-4553-9907-61553EE3E690}" type="datetimeFigureOut">
              <a:rPr lang="en-US" smtClean="0"/>
              <a:pPr/>
              <a:t>3/22/2013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D001E-8D47-4553-9907-61553EE3E690}" type="datetimeFigureOut">
              <a:rPr lang="en-US" smtClean="0"/>
              <a:pPr/>
              <a:t>3/22/2013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D001E-8D47-4553-9907-61553EE3E690}"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D001E-8D47-4553-9907-61553EE3E690}"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967B-47D8-4705-AAA6-7A8F0EAC39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D001E-8D47-4553-9907-61553EE3E690}" type="datetimeFigureOut">
              <a:rPr lang="en-US" smtClean="0"/>
              <a:pPr/>
              <a:t>3/22/2013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1967B-47D8-4705-AAA6-7A8F0EAC39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solidFill>
                  <a:srgbClr val="FF0000"/>
                </a:solidFill>
              </a:rPr>
              <a:t>Ezekiel, pt. 19</a:t>
            </a:r>
            <a:endParaRPr lang="en-US" sz="5400" u="sng" dirty="0">
              <a:solidFill>
                <a:srgbClr val="FF0000"/>
              </a:solidFill>
            </a:endParaRPr>
          </a:p>
        </p:txBody>
      </p:sp>
      <p:sp>
        <p:nvSpPr>
          <p:cNvPr id="3" name="Subtitle 2"/>
          <p:cNvSpPr>
            <a:spLocks noGrp="1"/>
          </p:cNvSpPr>
          <p:nvPr>
            <p:ph type="subTitle" idx="1"/>
          </p:nvPr>
        </p:nvSpPr>
        <p:spPr/>
        <p:txBody>
          <a:bodyPr>
            <a:normAutofit/>
          </a:bodyPr>
          <a:lstStyle/>
          <a:p>
            <a:r>
              <a:rPr lang="en-US" sz="4800" u="sng" dirty="0" smtClean="0">
                <a:solidFill>
                  <a:srgbClr val="0070C0"/>
                </a:solidFill>
                <a:latin typeface="Algerian" pitchFamily="82" charset="0"/>
              </a:rPr>
              <a:t>COMING Home!</a:t>
            </a:r>
            <a:endParaRPr lang="en-US" sz="4800"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7030A0"/>
                </a:solidFill>
                <a:latin typeface="Algerian" pitchFamily="82" charset="0"/>
              </a:rPr>
              <a:t>Do They Apply Again?</a:t>
            </a:r>
            <a:endParaRPr lang="en-US" b="1" u="sng" dirty="0">
              <a:solidFill>
                <a:srgbClr val="7030A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85000" lnSpcReduction="10000"/>
          </a:bodyPr>
          <a:lstStyle/>
          <a:p>
            <a:pPr>
              <a:buNone/>
            </a:pPr>
            <a:r>
              <a:rPr lang="en-US" dirty="0"/>
              <a:t> </a:t>
            </a:r>
            <a:r>
              <a:rPr lang="en-US" dirty="0" smtClean="0"/>
              <a:t> “For </a:t>
            </a:r>
            <a:r>
              <a:rPr lang="en-US" dirty="0"/>
              <a:t>I will take you from among the heathen, and gather you out of all countries, and will bring you into your own land</a:t>
            </a:r>
            <a:r>
              <a:rPr lang="en-US" dirty="0" smtClean="0"/>
              <a:t>.”  Ezekiel 36:24</a:t>
            </a:r>
          </a:p>
          <a:p>
            <a:pPr>
              <a:buNone/>
            </a:pPr>
            <a:r>
              <a:rPr lang="en-US" dirty="0" smtClean="0"/>
              <a:t>    “And ye shall dwell in the land that I gave to your fathers; and ye shall be my people, and I will be your God.</a:t>
            </a:r>
            <a:r>
              <a:rPr lang="en-US" dirty="0"/>
              <a:t> </a:t>
            </a:r>
            <a:r>
              <a:rPr lang="en-US" dirty="0" smtClean="0"/>
              <a:t>I will also save you from all your uncleannesses: and I will call for the corn, and will increase it, and lay no famine upon you.</a:t>
            </a:r>
            <a:r>
              <a:rPr lang="en-US" dirty="0"/>
              <a:t> </a:t>
            </a:r>
            <a:r>
              <a:rPr lang="en-US" dirty="0" smtClean="0"/>
              <a:t> And I will multiply the fruit of the tree, and the increase of the field, that ye shall receive no more reproach of famine among the heathen.”  Ezekiel 36:28-30 </a:t>
            </a:r>
          </a:p>
          <a:p>
            <a:pPr>
              <a:buNone/>
            </a:pPr>
            <a:r>
              <a:rPr lang="en-US" dirty="0"/>
              <a:t> </a:t>
            </a:r>
            <a:r>
              <a:rPr lang="en-US" dirty="0" smtClean="0"/>
              <a:t>   “And the desolate land shall be tilled, whereas it lay desolate in the sight of all that passed by. And they shall say, This land that was desolate is become like the garden of Eden; and the waste and desolate and ruined cities </a:t>
            </a:r>
            <a:r>
              <a:rPr lang="en-US" i="1" dirty="0" smtClean="0"/>
              <a:t>are become</a:t>
            </a:r>
            <a:r>
              <a:rPr lang="en-US" dirty="0" smtClean="0"/>
              <a:t> fenced, </a:t>
            </a:r>
            <a:r>
              <a:rPr lang="en-US" i="1" dirty="0" smtClean="0"/>
              <a:t>and</a:t>
            </a:r>
            <a:r>
              <a:rPr lang="en-US" dirty="0" smtClean="0"/>
              <a:t> are inhabited.”  Ezek. 36:34,35</a:t>
            </a:r>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7030A0"/>
                </a:solidFill>
                <a:latin typeface="Algerian" pitchFamily="82" charset="0"/>
              </a:rPr>
              <a:t>1948-Fulfillment?</a:t>
            </a:r>
            <a:endParaRPr lang="en-US" b="1" u="sng" dirty="0">
              <a:solidFill>
                <a:srgbClr val="7030A0"/>
              </a:solidFill>
              <a:latin typeface="Algerian" pitchFamily="82" charset="0"/>
            </a:endParaRPr>
          </a:p>
        </p:txBody>
      </p:sp>
      <p:pic>
        <p:nvPicPr>
          <p:cNvPr id="5" name="Content Placeholder 4" descr="6a00d83451bc4a69e20148c782372c970c-800wi.jpg"/>
          <p:cNvPicPr>
            <a:picLocks noGrp="1" noChangeAspect="1"/>
          </p:cNvPicPr>
          <p:nvPr>
            <p:ph sz="half" idx="1"/>
          </p:nvPr>
        </p:nvPicPr>
        <p:blipFill>
          <a:blip r:embed="rId2" cstate="print"/>
          <a:stretch>
            <a:fillRect/>
          </a:stretch>
        </p:blipFill>
        <p:spPr>
          <a:xfrm>
            <a:off x="0" y="990600"/>
            <a:ext cx="4800600" cy="5867400"/>
          </a:xfrm>
        </p:spPr>
      </p:pic>
      <p:pic>
        <p:nvPicPr>
          <p:cNvPr id="6" name="Content Placeholder 5" descr="index.jpg"/>
          <p:cNvPicPr>
            <a:picLocks noGrp="1" noChangeAspect="1"/>
          </p:cNvPicPr>
          <p:nvPr>
            <p:ph sz="half" idx="2"/>
          </p:nvPr>
        </p:nvPicPr>
        <p:blipFill>
          <a:blip r:embed="rId3" cstate="print"/>
          <a:stretch>
            <a:fillRect/>
          </a:stretch>
        </p:blipFill>
        <p:spPr>
          <a:xfrm>
            <a:off x="4953000" y="838201"/>
            <a:ext cx="4191000" cy="6019799"/>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rPr>
              <a:t>No!  A Thousand Times No!!</a:t>
            </a:r>
            <a:endParaRPr lang="en-US" b="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 time prophecy of Daniel 9:24-27 had designated “Seventy weeks are determined upon thy people and upon thy holy city, to finish the transgression, and to make an end of sins, and to make reconciliation for iniquity,…”.  When that time period ended in 34 AD, at the stoning of Stephen, the Jewish nation ceased to be the people of God forever.  Individual Jews could accept Christ.  The nation divorced itself from Christ and God chose out the church to be the depositors of divine truth.</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Algerian" pitchFamily="82" charset="0"/>
              </a:rPr>
              <a:t>1948 God had Nothing to do with it!</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1371600"/>
            <a:ext cx="9144000" cy="5486400"/>
          </a:xfrm>
        </p:spPr>
        <p:txBody>
          <a:bodyPr>
            <a:normAutofit fontScale="77500" lnSpcReduction="20000"/>
          </a:bodyPr>
          <a:lstStyle/>
          <a:p>
            <a:r>
              <a:rPr lang="en-US" dirty="0" smtClean="0"/>
              <a:t>In 1918, the Jesuits would cause their Zionists in England to issue the Balfour Declaration, declaring Palestine to be the new homeland for the wandering Jew. Could it be that after 1900 years of Rome’s crusades, inquisitions, and pogroms, the Jewish race would now have a place to call it’s own? Or was Zionism a set up for the greatest betrayal the Jewish race has ever known? World War I prepared the land for the people, WWII prepared the people for the land. “Instead of taking a public stand, he, Cardinal Spellman would operate behind the scenes by personally calling on ever South American country to cast their votes for Israel…There was little doubt that Spellman knew the UN delegates…After a bitter struggle, Israel was admitted to the UN by a vote of 37-12. The Israelis had turned to a number of men of prominence including John Foster Dulles to promote their cause. Many were convinced that Spellman had been the deciding factor.”  John Cooney, The American Pope, pages 186-187.</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u="sng" dirty="0" smtClean="0">
                <a:solidFill>
                  <a:srgbClr val="FF0000"/>
                </a:solidFill>
                <a:latin typeface="Algerian" pitchFamily="82" charset="0"/>
              </a:rPr>
              <a:t>Rome’s Plan to Destroy Them</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“World War II was to be fomented through manipulation of the differences that existed between the German Nationalists and the Political Zionists. This was to result in an expansion of Russian influence and the establishment of a state of Israel in Palestine.”  Albert Pike’s letter to Mazzini, 1871</a:t>
            </a:r>
          </a:p>
          <a:p>
            <a:r>
              <a:rPr lang="en-US" dirty="0" smtClean="0"/>
              <a:t>“In Vatican eyes, therefore, the millenarian yearning for a global Hebrew theocracy, represents a deadly threat to the eschatological teachings of the Catholic church. When translated into concrete political terms, such a view spells not only rivalry, but implacable enmity. -- Avro Manhattan, The Vatican Moscow Washington Alliance, chick Publications, pp. 169, 170.</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FF0000"/>
                </a:solidFill>
                <a:latin typeface="Algerian" pitchFamily="82" charset="0"/>
              </a:rPr>
              <a:t>Explaining Scripture</a:t>
            </a:r>
            <a:endParaRPr lang="en-US" b="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648200" cy="6096000"/>
          </a:xfrm>
        </p:spPr>
        <p:txBody>
          <a:bodyPr>
            <a:normAutofit fontScale="77500" lnSpcReduction="20000"/>
          </a:bodyPr>
          <a:lstStyle/>
          <a:p>
            <a:r>
              <a:rPr lang="en-US" dirty="0" smtClean="0"/>
              <a:t>“And when ye shall see Jerusalem compassed with armies, then know that the desolation thereof is nigh. Then let them which are in Judaea flee to the mountains; and let them which are in the midst of it depart out; and let not them that are in the countries enter there into. For these be the days of vengeance, that all things which are written may be fulfilled. But woe unto them that are with child, and to them that give suck, in those days! for there shall be great distress in the land, and wrath upon this people.  And they shall fall by the edge of the sword, and shall be led away captive into all nations: and Jerusalem shall be trodden down of the Gentiles, until the times of the Gentiles be fulfilled.”  Luke 21:20-24</a:t>
            </a:r>
          </a:p>
          <a:p>
            <a:endParaRPr lang="en-US" dirty="0"/>
          </a:p>
        </p:txBody>
      </p:sp>
      <p:sp>
        <p:nvSpPr>
          <p:cNvPr id="4" name="Content Placeholder 3"/>
          <p:cNvSpPr>
            <a:spLocks noGrp="1"/>
          </p:cNvSpPr>
          <p:nvPr>
            <p:ph sz="half" idx="2"/>
          </p:nvPr>
        </p:nvSpPr>
        <p:spPr>
          <a:xfrm>
            <a:off x="4648200" y="838200"/>
            <a:ext cx="4495800" cy="6019800"/>
          </a:xfrm>
        </p:spPr>
        <p:txBody>
          <a:bodyPr>
            <a:normAutofit fontScale="77500" lnSpcReduction="20000"/>
          </a:bodyPr>
          <a:lstStyle/>
          <a:p>
            <a:r>
              <a:rPr lang="en-US" dirty="0" smtClean="0"/>
              <a:t>1.  70 AD</a:t>
            </a:r>
          </a:p>
          <a:p>
            <a:r>
              <a:rPr lang="en-US" dirty="0" smtClean="0"/>
              <a:t>2.  led captive as slaves</a:t>
            </a:r>
          </a:p>
          <a:p>
            <a:r>
              <a:rPr lang="en-US" dirty="0" smtClean="0"/>
              <a:t>3.  Jerusalem trodden down by the Gentiles until the time of the Gentiles be fulfilled.</a:t>
            </a:r>
          </a:p>
          <a:p>
            <a:r>
              <a:rPr lang="en-US" dirty="0" smtClean="0"/>
              <a:t>4.  What is Jerusalem here, who are the Gentiles and what are the Gentiles times?</a:t>
            </a:r>
          </a:p>
          <a:p>
            <a:endParaRPr lang="en-US" dirty="0" smtClean="0"/>
          </a:p>
          <a:p>
            <a:r>
              <a:rPr lang="en-US" dirty="0" smtClean="0"/>
              <a:t>Revelation 11:2  “But the court which is without the temple leave out, and measure it not; for it is given unto the Gentiles: and the holy city shall they tread under foot forty </a:t>
            </a:r>
            <a:r>
              <a:rPr lang="en-US" i="1" dirty="0" smtClean="0"/>
              <a:t>and</a:t>
            </a:r>
            <a:r>
              <a:rPr lang="en-US" dirty="0" smtClean="0"/>
              <a:t> two months.”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latin typeface="Algerian" pitchFamily="82" charset="0"/>
              </a:rPr>
              <a:t>Explanation</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3.  Jerusalem trodden down by the Gentiles until the time of the Gentiles be fulfilled.</a:t>
            </a:r>
          </a:p>
          <a:p>
            <a:r>
              <a:rPr lang="en-US" dirty="0" smtClean="0"/>
              <a:t>4.  What is Jerusalem here, who are the Gentiles and what are the Gentiles times? Revelation 11:2  “But the court which is without the temple leave out, and measure it not; for it is given unto the Gentiles: and the holy city shall they tread under foot forty </a:t>
            </a:r>
            <a:r>
              <a:rPr lang="en-US" i="1" dirty="0" smtClean="0"/>
              <a:t>and</a:t>
            </a:r>
            <a:r>
              <a:rPr lang="en-US" dirty="0" smtClean="0"/>
              <a:t> two months.”</a:t>
            </a:r>
          </a:p>
          <a:p>
            <a:r>
              <a:rPr lang="en-US" dirty="0" smtClean="0"/>
              <a:t>Jerusalem is the holy city.  The Gentiles are the papacy.  The times of the Gentiles is 1260 years.  What was the holy city tread down by Rome for 1260 years?  Was it the city of Jerusalem or was it the church?  THE CHURCH!!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Heavenly Home!</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724400" cy="6172200"/>
          </a:xfrm>
        </p:spPr>
        <p:txBody>
          <a:bodyPr>
            <a:normAutofit lnSpcReduction="10000"/>
          </a:bodyPr>
          <a:lstStyle/>
          <a:p>
            <a:r>
              <a:rPr lang="en-US" dirty="0" smtClean="0"/>
              <a:t>1.  Israel had their day in the sunshine.</a:t>
            </a:r>
          </a:p>
          <a:p>
            <a:r>
              <a:rPr lang="en-US" dirty="0" smtClean="0"/>
              <a:t>2.  By 34 AD, they ceased to be God’s people.</a:t>
            </a:r>
          </a:p>
          <a:p>
            <a:r>
              <a:rPr lang="en-US" dirty="0" smtClean="0"/>
              <a:t>3.  God’s blessing rested on the church.</a:t>
            </a:r>
          </a:p>
          <a:p>
            <a:r>
              <a:rPr lang="en-US" dirty="0" smtClean="0"/>
              <a:t>4.  Any attempts to restore Israel came from Rome with the desire to destroy the Jews.</a:t>
            </a:r>
          </a:p>
          <a:p>
            <a:r>
              <a:rPr lang="en-US" dirty="0" smtClean="0"/>
              <a:t>5.  The promises in Ezekiel 36 are for God’s children today to take us to the Heavenly promised land. </a:t>
            </a:r>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648200" y="685800"/>
            <a:ext cx="4495800" cy="61722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b="1" u="sng" dirty="0" smtClean="0">
                <a:solidFill>
                  <a:srgbClr val="FF0000"/>
                </a:solidFill>
                <a:latin typeface="Algerian" pitchFamily="82" charset="0"/>
              </a:rPr>
              <a:t>Given to the Children of God!</a:t>
            </a:r>
            <a:endParaRPr lang="en-US" b="1" u="sng" dirty="0">
              <a:solidFill>
                <a:srgbClr val="FF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685800"/>
            <a:ext cx="4800600" cy="6172199"/>
          </a:xfrm>
        </p:spPr>
      </p:pic>
      <p:sp>
        <p:nvSpPr>
          <p:cNvPr id="4" name="Content Placeholder 3"/>
          <p:cNvSpPr>
            <a:spLocks noGrp="1"/>
          </p:cNvSpPr>
          <p:nvPr>
            <p:ph sz="half" idx="2"/>
          </p:nvPr>
        </p:nvSpPr>
        <p:spPr>
          <a:xfrm>
            <a:off x="4495800" y="609600"/>
            <a:ext cx="4648200" cy="6248400"/>
          </a:xfrm>
        </p:spPr>
        <p:txBody>
          <a:bodyPr>
            <a:normAutofit fontScale="92500" lnSpcReduction="10000"/>
          </a:bodyPr>
          <a:lstStyle/>
          <a:p>
            <a:r>
              <a:rPr lang="en-US" dirty="0" smtClean="0"/>
              <a:t>“Then will I sprinkle clean water upon you, and ye shall be clean: from all your filthiness, and from all your idols, will I cleanse you.  A new heart also will I give you, and a new spirit will I put within you: and I will take away the stony heart out of your flesh, and I will give you an heart of flesh.  And I will put my spirit within you, and cause you to walk in my statutes, and ye shall keep my judgments, and do </a:t>
            </a:r>
            <a:r>
              <a:rPr lang="en-US" i="1" dirty="0" smtClean="0"/>
              <a:t>them</a:t>
            </a:r>
            <a:r>
              <a:rPr lang="en-US" dirty="0" smtClean="0"/>
              <a:t>.”  Ezekiel 36:25-27</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Captivity and Return</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648200" cy="6096000"/>
          </a:xfrm>
        </p:spPr>
        <p:txBody>
          <a:bodyPr>
            <a:normAutofit lnSpcReduction="10000"/>
          </a:bodyPr>
          <a:lstStyle/>
          <a:p>
            <a:r>
              <a:rPr lang="en-US" sz="3200" dirty="0" smtClean="0"/>
              <a:t>We noticed in Ezekiel 33:21 that Jerusalem was burned to the ground in 586 BC by Nebuchadnezzar's forces.  Not wanting to leave His people sorrowing and hopeless, the Lord graciously encourages them that they will return to Israel again!!  This is the focus of Ezekiel 36!</a:t>
            </a:r>
            <a:endParaRPr lang="en-US" sz="3200" dirty="0"/>
          </a:p>
        </p:txBody>
      </p:sp>
      <p:pic>
        <p:nvPicPr>
          <p:cNvPr id="5" name="Content Placeholder 4" descr="index.jpg"/>
          <p:cNvPicPr>
            <a:picLocks noGrp="1" noChangeAspect="1"/>
          </p:cNvPicPr>
          <p:nvPr>
            <p:ph sz="half" idx="2"/>
          </p:nvPr>
        </p:nvPicPr>
        <p:blipFill>
          <a:blip r:embed="rId2" cstate="print"/>
          <a:stretch>
            <a:fillRect/>
          </a:stretch>
        </p:blipFill>
        <p:spPr>
          <a:xfrm>
            <a:off x="4572000" y="838200"/>
            <a:ext cx="4571999" cy="6019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In the Interim-MT </a:t>
            </a:r>
            <a:r>
              <a:rPr lang="en-US" u="sng" dirty="0" err="1" smtClean="0">
                <a:solidFill>
                  <a:srgbClr val="FF0000"/>
                </a:solidFill>
                <a:latin typeface="Algerian" pitchFamily="82" charset="0"/>
              </a:rPr>
              <a:t>seir</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838200"/>
            <a:ext cx="4495800" cy="6019800"/>
          </a:xfrm>
        </p:spPr>
        <p:txBody>
          <a:bodyPr>
            <a:normAutofit fontScale="92500" lnSpcReduction="10000"/>
          </a:bodyPr>
          <a:lstStyle/>
          <a:p>
            <a:r>
              <a:rPr lang="en-US" dirty="0" smtClean="0"/>
              <a:t>“Moreover the word of the LORD came unto me, saying,</a:t>
            </a:r>
            <a:r>
              <a:rPr lang="en-US" dirty="0"/>
              <a:t> </a:t>
            </a:r>
            <a:r>
              <a:rPr lang="en-US" dirty="0" smtClean="0"/>
              <a:t>Son of man, </a:t>
            </a:r>
            <a:r>
              <a:rPr lang="en-US" b="1" u="sng" dirty="0" smtClean="0">
                <a:solidFill>
                  <a:srgbClr val="FF0000"/>
                </a:solidFill>
              </a:rPr>
              <a:t>set thy face against mount Seir, </a:t>
            </a:r>
            <a:r>
              <a:rPr lang="en-US" dirty="0" smtClean="0"/>
              <a:t>and prophesy against it,</a:t>
            </a:r>
            <a:r>
              <a:rPr lang="en-US" dirty="0"/>
              <a:t> </a:t>
            </a:r>
            <a:r>
              <a:rPr lang="en-US" dirty="0" smtClean="0"/>
              <a:t>And say unto it, Thus saith the Lord GOD; Behold, O mount Seir, I </a:t>
            </a:r>
            <a:r>
              <a:rPr lang="en-US" i="1" dirty="0" smtClean="0"/>
              <a:t>am</a:t>
            </a:r>
            <a:r>
              <a:rPr lang="en-US" dirty="0" smtClean="0"/>
              <a:t> against thee, and I will stretch out mine hand against thee, and I will make thee most desolate. I will lay thy cities waste, and thou shalt be desolate, and thou shalt know that I </a:t>
            </a:r>
            <a:r>
              <a:rPr lang="en-US" i="1" dirty="0" smtClean="0"/>
              <a:t>am</a:t>
            </a:r>
            <a:r>
              <a:rPr lang="en-US" dirty="0" smtClean="0"/>
              <a:t> the LORD.”  Ezek 35:1-4</a:t>
            </a:r>
          </a:p>
          <a:p>
            <a:endParaRPr lang="en-US" dirty="0"/>
          </a:p>
        </p:txBody>
      </p:sp>
      <p:pic>
        <p:nvPicPr>
          <p:cNvPr id="5" name="Content Placeholder 4" descr="clip_image0022.jpg"/>
          <p:cNvPicPr>
            <a:picLocks noGrp="1" noChangeAspect="1"/>
          </p:cNvPicPr>
          <p:nvPr>
            <p:ph sz="half" idx="2"/>
          </p:nvPr>
        </p:nvPicPr>
        <p:blipFill>
          <a:blip r:embed="rId2" cstate="print"/>
          <a:stretch>
            <a:fillRect/>
          </a:stretch>
        </p:blipFill>
        <p:spPr>
          <a:xfrm>
            <a:off x="4419600" y="762000"/>
            <a:ext cx="4724400" cy="6096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latin typeface="Algerian" pitchFamily="82" charset="0"/>
              </a:rPr>
              <a:t>Repeated-profane </a:t>
            </a:r>
            <a:r>
              <a:rPr lang="en-US" b="1" u="sng" dirty="0" err="1" smtClean="0">
                <a:solidFill>
                  <a:srgbClr val="FF0000"/>
                </a:solidFill>
                <a:latin typeface="Algerian" pitchFamily="82" charset="0"/>
              </a:rPr>
              <a:t>oine</a:t>
            </a:r>
            <a:r>
              <a:rPr lang="en-US" b="1" u="sng" dirty="0" smtClean="0">
                <a:solidFill>
                  <a:srgbClr val="FF0000"/>
                </a:solidFill>
                <a:latin typeface="Algerian" pitchFamily="82" charset="0"/>
              </a:rPr>
              <a:t>!</a:t>
            </a:r>
            <a:endParaRPr lang="en-US" b="1" u="sng" dirty="0">
              <a:solidFill>
                <a:srgbClr val="FF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800599" cy="6096000"/>
          </a:xfrm>
        </p:spPr>
      </p:pic>
      <p:sp>
        <p:nvSpPr>
          <p:cNvPr id="4" name="Content Placeholder 3"/>
          <p:cNvSpPr>
            <a:spLocks noGrp="1"/>
          </p:cNvSpPr>
          <p:nvPr>
            <p:ph sz="half" idx="2"/>
          </p:nvPr>
        </p:nvSpPr>
        <p:spPr>
          <a:xfrm>
            <a:off x="4495800" y="762000"/>
            <a:ext cx="4648200" cy="6096000"/>
          </a:xfrm>
        </p:spPr>
        <p:txBody>
          <a:bodyPr>
            <a:normAutofit fontScale="77500" lnSpcReduction="20000"/>
          </a:bodyPr>
          <a:lstStyle/>
          <a:p>
            <a:r>
              <a:rPr lang="en-US" dirty="0" smtClean="0"/>
              <a:t>“Thus </a:t>
            </a:r>
            <a:r>
              <a:rPr lang="en-US" dirty="0"/>
              <a:t>dwelt Esau in mount Seir: Esau </a:t>
            </a:r>
            <a:r>
              <a:rPr lang="en-US" i="1" dirty="0"/>
              <a:t>is</a:t>
            </a:r>
            <a:r>
              <a:rPr lang="en-US" dirty="0"/>
              <a:t> Edom</a:t>
            </a:r>
            <a:r>
              <a:rPr lang="en-US" dirty="0" smtClean="0"/>
              <a:t>.”  Gen. 36:8</a:t>
            </a:r>
          </a:p>
          <a:p>
            <a:r>
              <a:rPr lang="en-US" dirty="0" smtClean="0"/>
              <a:t>“Thus saith the Lord GOD; Because that Edom hath dealt against the house of Judah by taking vengeance, and hath greatly offended, and revenged himself upon them;</a:t>
            </a:r>
            <a:r>
              <a:rPr lang="en-US" dirty="0"/>
              <a:t> </a:t>
            </a:r>
            <a:r>
              <a:rPr lang="en-US" dirty="0" smtClean="0"/>
              <a:t>Therefore thus saith the Lord GOD; I will also stretch out mine hand upon Edom, and will cut off man and beast from it; and I will make it desolate from Teman; and they of Dedan shall fall by the sword.</a:t>
            </a:r>
            <a:r>
              <a:rPr lang="en-US" dirty="0"/>
              <a:t> </a:t>
            </a:r>
            <a:r>
              <a:rPr lang="en-US" dirty="0" smtClean="0"/>
              <a:t>And I will lay my vengeance upon Edom by the hand of my people Israel: and they shall do in Edom according to mine anger and according to my fury; and they shall know my vengeance, saith the Lord GOD.”  Ezek. 25:12-14</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7030A0"/>
                </a:solidFill>
                <a:latin typeface="Baskerville Old Face" pitchFamily="18" charset="0"/>
              </a:rPr>
              <a:t>Hatred Amidst Rare Privileges!</a:t>
            </a:r>
            <a:endParaRPr lang="en-US" b="1" u="sng" dirty="0">
              <a:solidFill>
                <a:srgbClr val="7030A0"/>
              </a:solidFill>
              <a:latin typeface="Baskerville Old Face" pitchFamily="18" charset="0"/>
            </a:endParaRPr>
          </a:p>
        </p:txBody>
      </p:sp>
      <p:sp>
        <p:nvSpPr>
          <p:cNvPr id="3" name="Content Placeholder 2"/>
          <p:cNvSpPr>
            <a:spLocks noGrp="1"/>
          </p:cNvSpPr>
          <p:nvPr>
            <p:ph sz="half" idx="1"/>
          </p:nvPr>
        </p:nvSpPr>
        <p:spPr>
          <a:xfrm>
            <a:off x="0" y="685800"/>
            <a:ext cx="4648200" cy="6172200"/>
          </a:xfrm>
        </p:spPr>
        <p:txBody>
          <a:bodyPr>
            <a:normAutofit/>
          </a:bodyPr>
          <a:lstStyle/>
          <a:p>
            <a:r>
              <a:rPr lang="en-US" dirty="0" smtClean="0"/>
              <a:t>“Because thou hast had a perpetual hatred, and hast shed </a:t>
            </a:r>
            <a:r>
              <a:rPr lang="en-US" i="1" dirty="0" smtClean="0"/>
              <a:t>the blood of</a:t>
            </a:r>
            <a:r>
              <a:rPr lang="en-US" dirty="0" smtClean="0"/>
              <a:t> the children of Israel by the force of the sword in the time of their calamity, in the time </a:t>
            </a:r>
            <a:r>
              <a:rPr lang="en-US" i="1" dirty="0" smtClean="0"/>
              <a:t>that their</a:t>
            </a:r>
            <a:r>
              <a:rPr lang="en-US" dirty="0" smtClean="0"/>
              <a:t> iniquity </a:t>
            </a:r>
            <a:r>
              <a:rPr lang="en-US" i="1" dirty="0" smtClean="0"/>
              <a:t>had</a:t>
            </a:r>
            <a:r>
              <a:rPr lang="en-US" dirty="0" smtClean="0"/>
              <a:t> an end:</a:t>
            </a:r>
            <a:r>
              <a:rPr lang="en-US" dirty="0"/>
              <a:t> </a:t>
            </a:r>
            <a:r>
              <a:rPr lang="en-US" dirty="0" smtClean="0"/>
              <a:t>Therefore, </a:t>
            </a:r>
            <a:r>
              <a:rPr lang="en-US" i="1" dirty="0" smtClean="0"/>
              <a:t>as</a:t>
            </a:r>
            <a:r>
              <a:rPr lang="en-US" dirty="0" smtClean="0"/>
              <a:t> I live, saith the Lord GOD, I will prepare thee unto blood, and blood shall pursue thee: sith thou hast not hated blood, even blood shall pursue thee.”  Ezekiel 35:5,6</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648201" y="685800"/>
            <a:ext cx="4495800" cy="617219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7030A0"/>
                </a:solidFill>
                <a:latin typeface="Algerian" pitchFamily="82" charset="0"/>
              </a:rPr>
              <a:t>Esau/Mt. Seir/Edom</a:t>
            </a:r>
            <a:endParaRPr lang="en-US" b="1" u="sng" dirty="0">
              <a:solidFill>
                <a:srgbClr val="7030A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“The birthright which he had so carelessly bartered he could not now regain. "For one morsel of meat," for a momentary gratification of appetite that had never been restrained, Esau sold his inheritance; but when he saw his folly, it was too late to recover the blessing. "He found no place of repentance, though he sought it carefully with tears." Hebrews 12:16, 17. Esau was not shut out from the privilege of seeking God's favor by repentance, but he could find no means of recovering the birthright. His grief did not spring from conviction of sin; he did not desire to be reconciled to God. He sorrowed because of the results of his sin, but not for the sin itself. </a:t>
            </a:r>
          </a:p>
          <a:p>
            <a:r>
              <a:rPr lang="en-US" dirty="0" smtClean="0"/>
              <a:t>Because of his indifference to the divine blessings and requirements, Esau is called in Scripture "a profane person." Verse 16. He represents those who lightly value the redemption purchased for them by Christ, and are ready to sacrifice their heir ship to heaven for the perishable things of earth. Multitudes live for the present, with no thought or care for the future.”  PP, pg. 181</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u="sng" dirty="0" smtClean="0">
                <a:solidFill>
                  <a:srgbClr val="7030A0"/>
                </a:solidFill>
                <a:latin typeface="Baskerville Old Face" pitchFamily="18" charset="0"/>
              </a:rPr>
              <a:t>Ezekiel 36-Homeward Bound</a:t>
            </a:r>
            <a:endParaRPr lang="en-US" b="1" u="sng" dirty="0">
              <a:solidFill>
                <a:srgbClr val="7030A0"/>
              </a:solidFill>
              <a:latin typeface="Baskerville Old Face" pitchFamily="18"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609600"/>
            <a:ext cx="4800600" cy="6248400"/>
          </a:xfrm>
        </p:spPr>
      </p:pic>
      <p:sp>
        <p:nvSpPr>
          <p:cNvPr id="4" name="Content Placeholder 3"/>
          <p:cNvSpPr>
            <a:spLocks noGrp="1"/>
          </p:cNvSpPr>
          <p:nvPr>
            <p:ph sz="half" idx="2"/>
          </p:nvPr>
        </p:nvSpPr>
        <p:spPr>
          <a:xfrm>
            <a:off x="4495800" y="609600"/>
            <a:ext cx="4648200" cy="6248400"/>
          </a:xfrm>
        </p:spPr>
        <p:txBody>
          <a:bodyPr>
            <a:normAutofit fontScale="85000" lnSpcReduction="20000"/>
          </a:bodyPr>
          <a:lstStyle/>
          <a:p>
            <a:r>
              <a:rPr lang="en-US" dirty="0" smtClean="0"/>
              <a:t>“But ye, O mountains of Israel, ye shall shoot forth your branches, and yield your fruit to my people of Israel; for they are at hand to come.</a:t>
            </a:r>
            <a:r>
              <a:rPr lang="en-US" dirty="0"/>
              <a:t> </a:t>
            </a:r>
            <a:r>
              <a:rPr lang="en-US" dirty="0" smtClean="0"/>
              <a:t> </a:t>
            </a:r>
            <a:r>
              <a:rPr lang="en-US" b="1" u="sng" dirty="0" smtClean="0"/>
              <a:t>For, behold, I </a:t>
            </a:r>
            <a:r>
              <a:rPr lang="en-US" b="1" i="1" u="sng" dirty="0" smtClean="0"/>
              <a:t>am</a:t>
            </a:r>
            <a:r>
              <a:rPr lang="en-US" b="1" u="sng" dirty="0" smtClean="0"/>
              <a:t> for you, and I will turn unto you, and ye shall be tilled and sown:</a:t>
            </a:r>
            <a:r>
              <a:rPr lang="en-US" dirty="0"/>
              <a:t> </a:t>
            </a:r>
            <a:r>
              <a:rPr lang="en-US" dirty="0" smtClean="0"/>
              <a:t>And I will multiply men upon you, all the house of Israel, </a:t>
            </a:r>
            <a:r>
              <a:rPr lang="en-US" i="1" dirty="0" smtClean="0"/>
              <a:t>even</a:t>
            </a:r>
            <a:r>
              <a:rPr lang="en-US" dirty="0" smtClean="0"/>
              <a:t> all of it: and </a:t>
            </a:r>
            <a:r>
              <a:rPr lang="en-US" b="1" u="sng" dirty="0" smtClean="0"/>
              <a:t>the cities shall be inhabited, and the wastes shall be builded</a:t>
            </a:r>
            <a:r>
              <a:rPr lang="en-US" dirty="0" smtClean="0"/>
              <a:t>:</a:t>
            </a:r>
            <a:r>
              <a:rPr lang="en-US" dirty="0"/>
              <a:t> </a:t>
            </a:r>
            <a:r>
              <a:rPr lang="en-US" dirty="0" smtClean="0"/>
              <a:t>And I will multiply upon you man and beast; and they shall increase and bring fruit: </a:t>
            </a:r>
            <a:r>
              <a:rPr lang="en-US" b="1" u="sng" dirty="0" smtClean="0"/>
              <a:t>and I will settle you after your old estates, and will do better </a:t>
            </a:r>
            <a:r>
              <a:rPr lang="en-US" b="1" i="1" u="sng" dirty="0" smtClean="0"/>
              <a:t>unto you</a:t>
            </a:r>
            <a:r>
              <a:rPr lang="en-US" b="1" u="sng" dirty="0" smtClean="0"/>
              <a:t> than at your beginnings</a:t>
            </a:r>
            <a:r>
              <a:rPr lang="en-US" dirty="0" smtClean="0"/>
              <a:t>: and ye shall know that I </a:t>
            </a:r>
            <a:r>
              <a:rPr lang="en-US" i="1" dirty="0" smtClean="0"/>
              <a:t>am</a:t>
            </a:r>
            <a:r>
              <a:rPr lang="en-US" dirty="0" smtClean="0"/>
              <a:t> the LORD.”  Ezekiel 36:8-11</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u="sng" dirty="0" smtClean="0">
                <a:solidFill>
                  <a:srgbClr val="7030A0"/>
                </a:solidFill>
                <a:latin typeface="Baskerville Old Face" pitchFamily="18" charset="0"/>
              </a:rPr>
              <a:t>After the Babylonian Captivit</a:t>
            </a:r>
            <a:r>
              <a:rPr lang="en-US" u="sng" dirty="0" smtClean="0">
                <a:solidFill>
                  <a:srgbClr val="7030A0"/>
                </a:solidFill>
              </a:rPr>
              <a:t>y</a:t>
            </a:r>
            <a:endParaRPr lang="en-US" u="sng" dirty="0">
              <a:solidFill>
                <a:srgbClr val="7030A0"/>
              </a:solidFill>
            </a:endParaRPr>
          </a:p>
        </p:txBody>
      </p:sp>
      <p:sp>
        <p:nvSpPr>
          <p:cNvPr id="3" name="Content Placeholder 2"/>
          <p:cNvSpPr>
            <a:spLocks noGrp="1"/>
          </p:cNvSpPr>
          <p:nvPr>
            <p:ph sz="half" idx="1"/>
          </p:nvPr>
        </p:nvSpPr>
        <p:spPr>
          <a:xfrm>
            <a:off x="0" y="609600"/>
            <a:ext cx="4648200" cy="6248400"/>
          </a:xfrm>
        </p:spPr>
        <p:txBody>
          <a:bodyPr>
            <a:normAutofit fontScale="85000" lnSpcReduction="20000"/>
          </a:bodyPr>
          <a:lstStyle/>
          <a:p>
            <a:r>
              <a:rPr lang="en-US" baseline="30000" dirty="0" smtClean="0"/>
              <a:t>“</a:t>
            </a:r>
            <a:r>
              <a:rPr lang="en-US" dirty="0" smtClean="0"/>
              <a:t>Moreover I will take from them the voice of mirth, and the voice of gladness, the voice of the bridegroom, and the voice of the bride, the sound of the millstones, and the light of the candle.</a:t>
            </a:r>
            <a:r>
              <a:rPr lang="en-US" dirty="0"/>
              <a:t> </a:t>
            </a:r>
            <a:r>
              <a:rPr lang="en-US" dirty="0" smtClean="0"/>
              <a:t>And this whole land shall be a desolation, </a:t>
            </a:r>
            <a:r>
              <a:rPr lang="en-US" i="1" dirty="0" smtClean="0"/>
              <a:t>and</a:t>
            </a:r>
            <a:r>
              <a:rPr lang="en-US" dirty="0" smtClean="0"/>
              <a:t> an astonishment; and these nations shall serve the king of Babylon seventy years.</a:t>
            </a:r>
            <a:r>
              <a:rPr lang="en-US" dirty="0"/>
              <a:t> </a:t>
            </a:r>
            <a:r>
              <a:rPr lang="en-US" dirty="0" smtClean="0"/>
              <a:t> And it shall come to pass, when seventy years are accomplished, </a:t>
            </a:r>
            <a:r>
              <a:rPr lang="en-US" i="1" dirty="0" smtClean="0"/>
              <a:t>that</a:t>
            </a:r>
            <a:r>
              <a:rPr lang="en-US" dirty="0" smtClean="0"/>
              <a:t> I will punish the king of Babylon, and that nation, saith the LORD, for their iniquity, and the land of the Chaldeans, and will make it perpetual desolations.”  Jeremiah 25:10-12</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648200" y="685800"/>
            <a:ext cx="4495800" cy="617219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64"/>
            <a:ext cx="8229600" cy="720436"/>
          </a:xfrm>
        </p:spPr>
        <p:txBody>
          <a:bodyPr>
            <a:normAutofit fontScale="90000"/>
          </a:bodyPr>
          <a:lstStyle/>
          <a:p>
            <a:r>
              <a:rPr lang="en-US" b="1" u="sng" dirty="0" smtClean="0">
                <a:solidFill>
                  <a:srgbClr val="7030A0"/>
                </a:solidFill>
                <a:latin typeface="Algerian" pitchFamily="82" charset="0"/>
              </a:rPr>
              <a:t>3 Decrees</a:t>
            </a:r>
            <a:endParaRPr lang="en-US" b="1" u="sng" dirty="0">
              <a:solidFill>
                <a:srgbClr val="7030A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t>
            </a:r>
            <a:r>
              <a:rPr lang="en-US" dirty="0"/>
              <a:t>And the elders of the Jews builded, and they prospered through the prophesying of Haggai the prophet and Zechariah the son of Iddo. And they builded, and finished </a:t>
            </a:r>
            <a:r>
              <a:rPr lang="en-US" i="1" dirty="0"/>
              <a:t>it</a:t>
            </a:r>
            <a:r>
              <a:rPr lang="en-US" dirty="0"/>
              <a:t>, according to the commandment of the God of Israel, and according to the commandment of Cyrus, and Darius, and Artaxerxes king of Persia</a:t>
            </a:r>
            <a:r>
              <a:rPr lang="en-US" dirty="0" smtClean="0"/>
              <a:t>.”  Ezra 6:14  Through these 3 decrees, the restoration of the Jews to Israel, the rebuilding of the temple, and the restoration of the city were made possible.  The climactic decree was in 457 BC!</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2144</Words>
  <Application>Microsoft Office PowerPoint</Application>
  <PresentationFormat>On-screen Show (4:3)</PresentationFormat>
  <Paragraphs>52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19</vt:lpstr>
      <vt:lpstr>Captivity and Return</vt:lpstr>
      <vt:lpstr>In the Interim-MT seir</vt:lpstr>
      <vt:lpstr>Repeated-profane oine!</vt:lpstr>
      <vt:lpstr>Hatred Amidst Rare Privileges!</vt:lpstr>
      <vt:lpstr>Esau/Mt. Seir/Edom</vt:lpstr>
      <vt:lpstr>Ezekiel 36-Homeward Bound</vt:lpstr>
      <vt:lpstr>After the Babylonian Captivity</vt:lpstr>
      <vt:lpstr>3 Decrees</vt:lpstr>
      <vt:lpstr>Do They Apply Again?</vt:lpstr>
      <vt:lpstr>1948-Fulfillment?</vt:lpstr>
      <vt:lpstr>No!  A Thousand Times No!!</vt:lpstr>
      <vt:lpstr>1948 God had Nothing to do with it!</vt:lpstr>
      <vt:lpstr>Rome’s Plan to Destroy Them</vt:lpstr>
      <vt:lpstr>Explaining Scripture</vt:lpstr>
      <vt:lpstr>Explanation</vt:lpstr>
      <vt:lpstr>Heavenly Home!</vt:lpstr>
      <vt:lpstr>Given to the Children of God!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19</dc:title>
  <dc:creator>Computer</dc:creator>
  <cp:lastModifiedBy>Computer</cp:lastModifiedBy>
  <cp:revision>22</cp:revision>
  <dcterms:created xsi:type="dcterms:W3CDTF">2013-03-21T13:37:54Z</dcterms:created>
  <dcterms:modified xsi:type="dcterms:W3CDTF">2013-03-23T02:07:14Z</dcterms:modified>
</cp:coreProperties>
</file>