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78" r:id="rId11"/>
    <p:sldId id="267" r:id="rId12"/>
    <p:sldId id="268" r:id="rId13"/>
    <p:sldId id="269" r:id="rId14"/>
    <p:sldId id="283" r:id="rId15"/>
    <p:sldId id="271" r:id="rId16"/>
    <p:sldId id="272" r:id="rId17"/>
    <p:sldId id="273" r:id="rId18"/>
    <p:sldId id="284" r:id="rId19"/>
    <p:sldId id="275" r:id="rId20"/>
    <p:sldId id="276" r:id="rId21"/>
    <p:sldId id="277"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65" autoAdjust="0"/>
  </p:normalViewPr>
  <p:slideViewPr>
    <p:cSldViewPr showGuides="1">
      <p:cViewPr varScale="1">
        <p:scale>
          <a:sx n="47" d="100"/>
          <a:sy n="47" d="100"/>
        </p:scale>
        <p:origin x="-564" y="-90"/>
      </p:cViewPr>
      <p:guideLst>
        <p:guide orient="horz" pos="2160"/>
        <p:guide pos="2880"/>
      </p:guideLst>
    </p:cSldViewPr>
  </p:slideViewPr>
  <p:outlineViewPr>
    <p:cViewPr>
      <p:scale>
        <a:sx n="33" d="100"/>
        <a:sy n="33" d="100"/>
      </p:scale>
      <p:origin x="72" y="123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6385-EF5F-4A90-A9B0-BA28B713A665}" type="datetimeFigureOut">
              <a:rPr lang="en-US" smtClean="0"/>
              <a:pPr/>
              <a:t>7/24/2012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2726C-55C6-4A5C-90E8-E2B58E694F0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06385-EF5F-4A90-A9B0-BA28B713A665}" type="datetimeFigureOut">
              <a:rPr lang="en-US" smtClean="0"/>
              <a:pPr/>
              <a:t>7/24/2012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2726C-55C6-4A5C-90E8-E2B58E694F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We Are Where We Are!</a:t>
            </a:r>
            <a:endParaRPr lang="en-US" dirty="0"/>
          </a:p>
        </p:txBody>
      </p:sp>
      <p:sp>
        <p:nvSpPr>
          <p:cNvPr id="3" name="Subtitle 2"/>
          <p:cNvSpPr>
            <a:spLocks noGrp="1"/>
          </p:cNvSpPr>
          <p:nvPr>
            <p:ph type="subTitle" idx="1"/>
          </p:nvPr>
        </p:nvSpPr>
        <p:spPr/>
        <p:txBody>
          <a:bodyPr>
            <a:normAutofit/>
          </a:bodyPr>
          <a:lstStyle/>
          <a:p>
            <a:r>
              <a:rPr lang="en-US" sz="9600" u="sng" dirty="0" smtClean="0">
                <a:solidFill>
                  <a:srgbClr val="FF0000"/>
                </a:solidFill>
              </a:rPr>
              <a:t>Derailed</a:t>
            </a:r>
            <a:endParaRPr lang="en-US" sz="9600"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FF0000"/>
                </a:solidFill>
              </a:rPr>
              <a:t>Atonement</a:t>
            </a:r>
            <a:endParaRPr lang="en-US" u="sng" dirty="0">
              <a:solidFill>
                <a:srgbClr val="FF0000"/>
              </a:solidFill>
            </a:endParaRPr>
          </a:p>
        </p:txBody>
      </p:sp>
      <p:sp>
        <p:nvSpPr>
          <p:cNvPr id="3" name="Content Placeholder 2"/>
          <p:cNvSpPr>
            <a:spLocks noGrp="1"/>
          </p:cNvSpPr>
          <p:nvPr>
            <p:ph idx="1"/>
          </p:nvPr>
        </p:nvSpPr>
        <p:spPr>
          <a:xfrm>
            <a:off x="457200" y="1143000"/>
            <a:ext cx="8229600" cy="4983163"/>
          </a:xfrm>
        </p:spPr>
        <p:txBody>
          <a:bodyPr>
            <a:noAutofit/>
          </a:bodyPr>
          <a:lstStyle/>
          <a:p>
            <a:r>
              <a:rPr lang="en-US" sz="2300" dirty="0" smtClean="0"/>
              <a:t>“And if any one of the common people sin through ignorance, while he doeth somewhat against any of the commandments of the LORD concerning things which ought not to be done, and be guilty;  Or if his sin, which he hath sinned, come to his knowledge: then he shall bring his offering, a kid of the goats, a female without blemish, for his sin which he hath sinned.  And he shall lay his hand upon the head of the sin offering, and slay the sin offering in the place of the burnt offering.  And the priest shall take of the blood thereof with his finger, and put it upon the horns of the altar of burnt offering, and shall pour out all the blood thereof at the bottom of the altar. And he shall take away all the fat thereof, as the fat is taken away from off the sacrifice of peace offerings; and the priest shall burn it upon the altar for a sweet savour unto the LORD; and the priest shall make an atonement for him, and it shall be forgiven him.”  Leviticus 4:27-31</a:t>
            </a:r>
            <a:endParaRPr lang="en-US"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latin typeface="Algerian" pitchFamily="82" charset="0"/>
              </a:rPr>
              <a:t>Christ’s Intercession</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343400" y="1600200"/>
            <a:ext cx="4191000" cy="4525963"/>
          </a:xfrm>
        </p:spPr>
        <p:txBody>
          <a:bodyPr>
            <a:normAutofit fontScale="77500" lnSpcReduction="20000"/>
          </a:bodyPr>
          <a:lstStyle/>
          <a:p>
            <a:r>
              <a:rPr lang="en-US" u="sng" dirty="0" smtClean="0">
                <a:solidFill>
                  <a:srgbClr val="C00000"/>
                </a:solidFill>
              </a:rPr>
              <a:t>“The intercession of Christ in man's behalf in the sanctuary above is as essential to the plan of salvation as was His death upon the cross. </a:t>
            </a:r>
            <a:r>
              <a:rPr lang="en-US" dirty="0" smtClean="0"/>
              <a:t>By His death He began that work which after His resurrection He ascended to complete in heaven. We must by faith enter within the veil, "whither the forerunner is for us entered." Hebrews 6:20. There the light from the cross of Calvary is reflected. There we may gain a clearer insight into the mysteries of redemption.”  GC. Pg.489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a:xfrm>
            <a:off x="457200" y="0"/>
            <a:ext cx="8229600" cy="1066800"/>
          </a:xfrm>
        </p:spPr>
        <p:txBody>
          <a:bodyPr/>
          <a:lstStyle/>
          <a:p>
            <a:r>
              <a:rPr lang="en-US" u="sng" dirty="0" smtClean="0"/>
              <a:t>The Day</a:t>
            </a:r>
            <a:endParaRPr lang="en-US" u="sng" dirty="0"/>
          </a:p>
        </p:txBody>
      </p:sp>
      <p:sp>
        <p:nvSpPr>
          <p:cNvPr id="3" name="Content Placeholder 2"/>
          <p:cNvSpPr>
            <a:spLocks noGrp="1"/>
          </p:cNvSpPr>
          <p:nvPr>
            <p:ph sz="half" idx="1"/>
          </p:nvPr>
        </p:nvSpPr>
        <p:spPr>
          <a:xfrm>
            <a:off x="457200" y="1066800"/>
            <a:ext cx="3962400" cy="5791199"/>
          </a:xfrm>
        </p:spPr>
        <p:txBody>
          <a:bodyPr>
            <a:normAutofit fontScale="85000" lnSpcReduction="20000"/>
          </a:bodyPr>
          <a:lstStyle/>
          <a:p>
            <a:r>
              <a:rPr lang="en-US" dirty="0" smtClean="0"/>
              <a:t>“Also on the tenth day of this seventh month there shall be a </a:t>
            </a:r>
            <a:r>
              <a:rPr lang="en-US" u="sng" dirty="0" smtClean="0">
                <a:solidFill>
                  <a:srgbClr val="FF0000"/>
                </a:solidFill>
              </a:rPr>
              <a:t>day of atonement</a:t>
            </a:r>
            <a:r>
              <a:rPr lang="en-US" dirty="0" smtClean="0"/>
              <a:t>: it shall be an holy convocation unto you; and ye shall afflict your souls, and offer an offering made by fire unto the LORD.  And ye shall do no work in that same day: for it is a </a:t>
            </a:r>
            <a:r>
              <a:rPr lang="en-US" u="sng" dirty="0" smtClean="0">
                <a:solidFill>
                  <a:srgbClr val="FF0000"/>
                </a:solidFill>
              </a:rPr>
              <a:t>day of atonement</a:t>
            </a:r>
            <a:r>
              <a:rPr lang="en-US" dirty="0" smtClean="0"/>
              <a:t>, to make an atonement for you before the LORD your God.  For whatsoever soul it be that shall not be afflicted in that same day, he shall be cut off from among his people.”  Lev. 23:27-29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a:xfrm>
            <a:off x="4572000" y="0"/>
            <a:ext cx="4572000" cy="1417638"/>
          </a:xfrm>
        </p:spPr>
        <p:txBody>
          <a:bodyPr>
            <a:normAutofit fontScale="90000"/>
          </a:bodyPr>
          <a:lstStyle/>
          <a:p>
            <a:r>
              <a:rPr lang="en-US" u="sng" dirty="0" smtClean="0">
                <a:solidFill>
                  <a:srgbClr val="0070C0"/>
                </a:solidFill>
                <a:latin typeface="Algerian" pitchFamily="82" charset="0"/>
              </a:rPr>
              <a:t>Taking care of sin</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457200" y="0"/>
            <a:ext cx="4038600" cy="6126163"/>
          </a:xfrm>
        </p:spPr>
        <p:txBody>
          <a:bodyPr>
            <a:noAutofit/>
          </a:bodyPr>
          <a:lstStyle/>
          <a:p>
            <a:r>
              <a:rPr lang="en-US" sz="2200" dirty="0" smtClean="0"/>
              <a:t>Atonement means taking care of the sin problem.  Through sacrifice, mediation, and cleansing; every phase is a part of taking care of the sin problem.</a:t>
            </a:r>
          </a:p>
          <a:p>
            <a:r>
              <a:rPr lang="en-US" sz="2200" dirty="0" smtClean="0"/>
              <a:t>“And he shall have it, and his seed after him, even the covenant of an everlasting priesthood; </a:t>
            </a:r>
            <a:r>
              <a:rPr lang="en-US" sz="2200" u="sng" dirty="0" smtClean="0"/>
              <a:t>because he was zealous for his God, and made an atonement for the children of Israel.”  </a:t>
            </a:r>
            <a:r>
              <a:rPr lang="en-US" sz="2200" dirty="0" smtClean="0"/>
              <a:t>Numbers 25:13</a:t>
            </a:r>
          </a:p>
          <a:p>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u="sng" dirty="0" smtClean="0">
                <a:solidFill>
                  <a:srgbClr val="FF0000"/>
                </a:solidFill>
                <a:latin typeface="Algerian" pitchFamily="82" charset="0"/>
              </a:rPr>
              <a:t>Taking Care of the Sin Problem</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1371600"/>
            <a:ext cx="9144000" cy="5486400"/>
          </a:xfrm>
        </p:spPr>
        <p:txBody>
          <a:bodyPr>
            <a:normAutofit fontScale="77500" lnSpcReduction="20000"/>
          </a:bodyPr>
          <a:lstStyle/>
          <a:p>
            <a:r>
              <a:rPr lang="en-US" dirty="0" smtClean="0"/>
              <a:t>“Then there was a famine in the days of David three years, year after year; and David inquired of the LORD. And the LORD answered, It is for Saul, and for his bloody house, because he slew the Gibeonites. And the king called the Gibeonites, and said unto them; (now the Gibeonites were not of the children of Israel, but of the remnant of the Amorites; and the children of Israel had sworn unto them: and Saul sought to slay them in his zeal to the children of Israel and Judah.)  </a:t>
            </a:r>
            <a:r>
              <a:rPr lang="en-US" u="sng" dirty="0" smtClean="0"/>
              <a:t>Wherefore David said unto the Gibeonites, What shall I do for you? and wherewith shall I make the atonement, that ye may bless the inheritance of the LORD?  </a:t>
            </a:r>
            <a:r>
              <a:rPr lang="en-US" dirty="0" smtClean="0"/>
              <a:t>And the Gibeonites said unto him, We will have no silver nor gold of Saul, nor of his house; neither for us shalt thou kill any man in Israel. And he said, What ye shall say, that will I do for you.  And they answered the king, The man that consumed us, and that devised against us that we should be destroyed from remaining in any of the coasts of Israel,”  2Samuel 21:1-5</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2" name="Title 1"/>
          <p:cNvSpPr>
            <a:spLocks noGrp="1"/>
          </p:cNvSpPr>
          <p:nvPr>
            <p:ph type="title"/>
          </p:nvPr>
        </p:nvSpPr>
        <p:spPr>
          <a:xfrm>
            <a:off x="0" y="0"/>
            <a:ext cx="8686800" cy="762000"/>
          </a:xfrm>
        </p:spPr>
        <p:txBody>
          <a:bodyPr>
            <a:normAutofit/>
          </a:bodyPr>
          <a:lstStyle/>
          <a:p>
            <a:r>
              <a:rPr lang="en-US" u="sng" dirty="0" smtClean="0">
                <a:solidFill>
                  <a:srgbClr val="002060"/>
                </a:solidFill>
              </a:rPr>
              <a:t>Is Atonement Happening Right Now?</a:t>
            </a:r>
            <a:endParaRPr lang="en-US" u="sng" dirty="0">
              <a:solidFill>
                <a:srgbClr val="002060"/>
              </a:solidFill>
            </a:endParaRPr>
          </a:p>
        </p:txBody>
      </p:sp>
      <p:sp>
        <p:nvSpPr>
          <p:cNvPr id="3" name="Content Placeholder 2"/>
          <p:cNvSpPr>
            <a:spLocks noGrp="1"/>
          </p:cNvSpPr>
          <p:nvPr>
            <p:ph sz="half" idx="1"/>
          </p:nvPr>
        </p:nvSpPr>
        <p:spPr>
          <a:xfrm>
            <a:off x="457200" y="1066800"/>
            <a:ext cx="8382000" cy="5059363"/>
          </a:xfrm>
        </p:spPr>
        <p:txBody>
          <a:bodyPr>
            <a:normAutofit/>
          </a:bodyPr>
          <a:lstStyle/>
          <a:p>
            <a:r>
              <a:rPr lang="en-US" dirty="0" smtClean="0"/>
              <a:t>Is the sin problem resolved in the universe?  Is the sin problem resolved in this world?  In this town?  In your life?  Do you still struggle with temptation?  With anger?  With the lusts of the flesh?  If we can answer yes to any of these questions, then atonement is still taking place!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latin typeface="Aharoni" pitchFamily="2" charset="-79"/>
                <a:cs typeface="Aharoni" pitchFamily="2" charset="-79"/>
              </a:rPr>
              <a:t>Diverting the Course</a:t>
            </a:r>
            <a:endParaRPr lang="en-US" u="sng" dirty="0">
              <a:solidFill>
                <a:srgbClr val="C00000"/>
              </a:solidFill>
              <a:latin typeface="Aharoni" pitchFamily="2" charset="-79"/>
              <a:cs typeface="Aharoni" pitchFamily="2" charset="-79"/>
            </a:endParaRPr>
          </a:p>
        </p:txBody>
      </p:sp>
      <p:sp>
        <p:nvSpPr>
          <p:cNvPr id="3" name="Content Placeholder 2"/>
          <p:cNvSpPr>
            <a:spLocks noGrp="1"/>
          </p:cNvSpPr>
          <p:nvPr>
            <p:ph sz="half" idx="1"/>
          </p:nvPr>
        </p:nvSpPr>
        <p:spPr>
          <a:xfrm>
            <a:off x="457200" y="1295400"/>
            <a:ext cx="8534400" cy="4830763"/>
          </a:xfrm>
        </p:spPr>
        <p:txBody>
          <a:bodyPr>
            <a:normAutofit/>
          </a:bodyPr>
          <a:lstStyle/>
          <a:p>
            <a:r>
              <a:rPr lang="en-US" dirty="0" smtClean="0"/>
              <a:t>The assault on the idea of atonement challenged the very rationale for SDAdventism.  Without it, Adventism has no reason to exist.  Martin went for the jugular vein and Froom/Anderson embraced the destruction of Adventism!! Since Ellen White wrote of on going atonement since 1844, her prophetic gift immediately came under attack.  And the dominoes started to fall!!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4419599" y="0"/>
            <a:ext cx="4724399" cy="6858000"/>
          </a:xfrm>
          <a:prstGeom prst="rect">
            <a:avLst/>
          </a:prstGeom>
          <a:noFill/>
          <a:ln w="9525">
            <a:noFill/>
            <a:miter lim="800000"/>
            <a:headEnd/>
            <a:tailEnd/>
          </a:ln>
        </p:spPr>
      </p:pic>
      <p:sp>
        <p:nvSpPr>
          <p:cNvPr id="2" name="Title 1"/>
          <p:cNvSpPr>
            <a:spLocks noGrp="1"/>
          </p:cNvSpPr>
          <p:nvPr>
            <p:ph type="title"/>
          </p:nvPr>
        </p:nvSpPr>
        <p:spPr>
          <a:xfrm>
            <a:off x="4343400" y="0"/>
            <a:ext cx="4800600" cy="1066800"/>
          </a:xfrm>
        </p:spPr>
        <p:txBody>
          <a:bodyPr>
            <a:normAutofit fontScale="90000"/>
          </a:bodyPr>
          <a:lstStyle/>
          <a:p>
            <a:r>
              <a:rPr lang="en-US" u="sng" dirty="0" smtClean="0">
                <a:solidFill>
                  <a:srgbClr val="002060"/>
                </a:solidFill>
                <a:latin typeface="Algerian" pitchFamily="82" charset="0"/>
              </a:rPr>
              <a:t>Next was the Nature of Christ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57200" y="0"/>
            <a:ext cx="3886200" cy="6858000"/>
          </a:xfrm>
        </p:spPr>
        <p:txBody>
          <a:bodyPr>
            <a:normAutofit fontScale="92500" lnSpcReduction="20000"/>
          </a:bodyPr>
          <a:lstStyle/>
          <a:p>
            <a:r>
              <a:rPr lang="en-US" dirty="0" smtClean="0"/>
              <a:t>In the book ‘Questions on Doctrine, Froom declared “Although born in the flesh, He was nevertheless God, and was exempt from the inherited passions and pollutions that corrupt the natural descendants of Adam. “  QOD, pg. 383</a:t>
            </a:r>
          </a:p>
          <a:p>
            <a:r>
              <a:rPr lang="en-US" dirty="0" smtClean="0"/>
              <a:t>Froom states that Christ took a nature like Adam before he fell.  When Christ was here on earth, He had a perfect nature like Adam’s when he was in Eden.  The Bible and SOP have never taught this!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Seed of Abraham</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“Forasmuch then as the children are partakers of flesh and blood, he also himself likewise took part of the same; that through death he might destroy him that had the power of death, that is, the devil;   And deliver them who through fear of death were all their lifetime subject to bondage.   </a:t>
            </a:r>
            <a:r>
              <a:rPr lang="en-US" u="sng" dirty="0" smtClean="0"/>
              <a:t>For verily he took not on him the nature of angels; but he took on him the seed of Abraham.   Wherefore in all things it behoved him to be made like unto his brethren,</a:t>
            </a:r>
            <a:r>
              <a:rPr lang="en-US" dirty="0" smtClean="0"/>
              <a:t> that he might be a merciful and faithful high priest in things pertaining to God, to make reconciliation for the sins of the people.  For in that he himself hath suffered being tempted, he is able to succour them that are tempted. “  Hebrews 2:14-18</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1066800"/>
            <a:ext cx="9144000" cy="57911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Sinful Flesh</a:t>
            </a:r>
            <a:endParaRPr lang="en-US" u="sng" dirty="0">
              <a:solidFill>
                <a:srgbClr val="002060"/>
              </a:solidFill>
            </a:endParaRPr>
          </a:p>
        </p:txBody>
      </p:sp>
      <p:sp>
        <p:nvSpPr>
          <p:cNvPr id="3" name="Content Placeholder 2"/>
          <p:cNvSpPr>
            <a:spLocks noGrp="1"/>
          </p:cNvSpPr>
          <p:nvPr>
            <p:ph sz="half" idx="1"/>
          </p:nvPr>
        </p:nvSpPr>
        <p:spPr>
          <a:xfrm>
            <a:off x="457200" y="1143000"/>
            <a:ext cx="8534400" cy="4983163"/>
          </a:xfrm>
        </p:spPr>
        <p:txBody>
          <a:bodyPr>
            <a:normAutofit/>
          </a:bodyPr>
          <a:lstStyle/>
          <a:p>
            <a:r>
              <a:rPr lang="en-US" dirty="0" smtClean="0"/>
              <a:t>“For what the law could not do, in that it was weak through the flesh, God sending his own Son in the likeness of sinful flesh, and for sin, condemned sin in the flesh:  That the righteousness of the law might be fulfilled in us, who walk not after the flesh, but after the Spirit.”  Romans 8:3,4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Leroy Froom</a:t>
            </a:r>
            <a:endParaRPr lang="en-US" u="sng" dirty="0">
              <a:solidFill>
                <a:srgbClr val="0070C0"/>
              </a:solidFill>
            </a:endParaRPr>
          </a:p>
        </p:txBody>
      </p:sp>
      <p:sp>
        <p:nvSpPr>
          <p:cNvPr id="4" name="Content Placeholder 3"/>
          <p:cNvSpPr>
            <a:spLocks noGrp="1"/>
          </p:cNvSpPr>
          <p:nvPr>
            <p:ph sz="half" idx="2"/>
          </p:nvPr>
        </p:nvSpPr>
        <p:spPr/>
        <p:txBody>
          <a:bodyPr>
            <a:normAutofit lnSpcReduction="10000"/>
          </a:bodyPr>
          <a:lstStyle/>
          <a:p>
            <a:r>
              <a:rPr lang="en-US" dirty="0" smtClean="0"/>
              <a:t>This prolific writer of SDA literature, along with Roy Allan Anderson, were instrumental in derailing the SDA movement.  These two men have brought such horrible confusion and dismay; only eternity can sort the mess!</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572000" cy="54101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4572000" y="914400"/>
            <a:ext cx="4572000" cy="5943600"/>
          </a:xfrm>
          <a:prstGeom prst="rect">
            <a:avLst/>
          </a:prstGeom>
          <a:noFill/>
          <a:ln w="9525">
            <a:noFill/>
            <a:miter lim="800000"/>
            <a:headEnd/>
            <a:tailEnd/>
          </a:ln>
        </p:spPr>
      </p:pic>
      <p:sp>
        <p:nvSpPr>
          <p:cNvPr id="2" name="Title 1"/>
          <p:cNvSpPr>
            <a:spLocks noGrp="1"/>
          </p:cNvSpPr>
          <p:nvPr>
            <p:ph type="title"/>
          </p:nvPr>
        </p:nvSpPr>
        <p:spPr>
          <a:xfrm>
            <a:off x="4572000" y="274638"/>
            <a:ext cx="4572000" cy="1143000"/>
          </a:xfrm>
        </p:spPr>
        <p:txBody>
          <a:bodyPr>
            <a:normAutofit fontScale="90000"/>
          </a:bodyPr>
          <a:lstStyle/>
          <a:p>
            <a:r>
              <a:rPr lang="en-US" u="sng" dirty="0" smtClean="0">
                <a:solidFill>
                  <a:srgbClr val="002060"/>
                </a:solidFill>
                <a:latin typeface="Algerian" pitchFamily="82" charset="0"/>
              </a:rPr>
              <a:t>He overcame; so can we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Autofit/>
          </a:bodyPr>
          <a:lstStyle/>
          <a:p>
            <a:r>
              <a:rPr lang="en-US" sz="2200" dirty="0" smtClean="0"/>
              <a:t>Christ came in our sinful flesh, came under the same temptations that we experience, but never once yielded to sin.  He overcame in our flesh in order that He can enable us to overcome in our flesh. </a:t>
            </a:r>
          </a:p>
          <a:p>
            <a:r>
              <a:rPr lang="en-US" sz="2200" dirty="0" smtClean="0"/>
              <a:t> “Who did no sin, neither was guile found in his mouth:  Who, when he was reviled, reviled not again; when he suffered, he threatened not; but committed himself to him that judgeth righteously:  Who his own self bare our sins in his own body on the tree, that we, being dead to sins, should live unto righteousness: by whose stripes ye were healed.”  1Peter 2:22-24</a:t>
            </a:r>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C00000"/>
                </a:solidFill>
              </a:rPr>
              <a:t>1958 Sabbath School Lesson</a:t>
            </a:r>
            <a:endParaRPr lang="en-US" u="sng" dirty="0">
              <a:solidFill>
                <a:srgbClr val="C00000"/>
              </a:solidFill>
            </a:endParaRPr>
          </a:p>
        </p:txBody>
      </p:sp>
      <p:sp>
        <p:nvSpPr>
          <p:cNvPr id="3" name="Content Placeholder 2"/>
          <p:cNvSpPr>
            <a:spLocks noGrp="1"/>
          </p:cNvSpPr>
          <p:nvPr>
            <p:ph sz="half" idx="1"/>
          </p:nvPr>
        </p:nvSpPr>
        <p:spPr>
          <a:xfrm>
            <a:off x="0" y="838200"/>
            <a:ext cx="4495800" cy="6019800"/>
          </a:xfrm>
        </p:spPr>
        <p:txBody>
          <a:bodyPr>
            <a:normAutofit/>
          </a:bodyPr>
          <a:lstStyle/>
          <a:p>
            <a:r>
              <a:rPr lang="en-US" sz="3200" dirty="0" smtClean="0"/>
              <a:t>In the SS lessons of 1958, the study was over the book of Revelation, the portion on Revelation 13 was left out entirely!  From this time, SDA’s have become tongue-tied as far as who the beasts are in Revelation 13!</a:t>
            </a:r>
            <a:endParaRPr lang="en-US" sz="3200" dirty="0"/>
          </a:p>
        </p:txBody>
      </p:sp>
      <p:sp>
        <p:nvSpPr>
          <p:cNvPr id="4" name="Content Placeholder 3"/>
          <p:cNvSpPr>
            <a:spLocks noGrp="1"/>
          </p:cNvSpPr>
          <p:nvPr>
            <p:ph sz="half" idx="2"/>
          </p:nvPr>
        </p:nvSpPr>
        <p:spPr>
          <a:xfrm>
            <a:off x="4648200" y="762000"/>
            <a:ext cx="4038600" cy="6096000"/>
          </a:xfrm>
        </p:spPr>
        <p:txBody>
          <a:bodyPr>
            <a:noAutofit/>
          </a:bodyPr>
          <a:lstStyle/>
          <a:p>
            <a:r>
              <a:rPr lang="en-US" sz="2300" dirty="0" smtClean="0"/>
              <a:t>William Johnson-Editor-Adventist Review-1994,1995 ‘Saints Victory in the End-time’ “To interpret </a:t>
            </a:r>
            <a:r>
              <a:rPr lang="en-US" sz="2300" u="sng" dirty="0" smtClean="0"/>
              <a:t>the sea monster  of Revelation 13</a:t>
            </a:r>
            <a:r>
              <a:rPr lang="en-US" sz="2300" dirty="0" smtClean="0"/>
              <a:t> as the papacy seems somewhat out of keeping with the spirit of the times.  In an age when Christianity in general faces the onslaughts of secularism and when among Christians ecumenism has become popular, </a:t>
            </a:r>
            <a:r>
              <a:rPr lang="en-US" sz="2300" u="sng" dirty="0" smtClean="0"/>
              <a:t>the interpretation smacks  of narrowness and bigotry.”  </a:t>
            </a:r>
            <a:r>
              <a:rPr lang="en-US" sz="2300" dirty="0" smtClean="0"/>
              <a:t>Shocking………………………………………</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FF0000"/>
                </a:solidFill>
              </a:rPr>
              <a:t>Seduction of God’s People</a:t>
            </a:r>
            <a:endParaRPr lang="en-US" u="sng"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r>
              <a:rPr lang="en-US" dirty="0" smtClean="0"/>
              <a:t>"Although it is true that there was a period in the life of the Seventh-day Adventist Church when the denomination took a distinctly anti-Roman Catholic viewpoint...that attitude on the church's part </a:t>
            </a:r>
            <a:r>
              <a:rPr lang="en-US" b="1" dirty="0" smtClean="0"/>
              <a:t>was nothing more</a:t>
            </a:r>
            <a:r>
              <a:rPr lang="en-US" dirty="0" smtClean="0"/>
              <a:t> than a manifestation of widespread anti-popery among conservative Protestant denominations in the early part of this century and the latter part of the last, and which has</a:t>
            </a:r>
            <a:r>
              <a:rPr lang="en-US" b="1" dirty="0" smtClean="0"/>
              <a:t> now been consigned to the historical trash heap so far as the Seventh-day Adventist Church is concerned</a:t>
            </a:r>
            <a:r>
              <a:rPr lang="en-US" dirty="0" smtClean="0"/>
              <a:t>." </a:t>
            </a:r>
            <a:r>
              <a:rPr lang="en-US" i="1" dirty="0" smtClean="0"/>
              <a:t>(Neal C. Wilson, past president of the Seventh-day Adventist General Conference, Court Transcript of United States </a:t>
            </a:r>
            <a:r>
              <a:rPr lang="en-US" i="1" dirty="0" err="1" smtClean="0"/>
              <a:t>vs</a:t>
            </a:r>
            <a:r>
              <a:rPr lang="en-US" i="1" dirty="0" smtClean="0"/>
              <a:t> the Seventh-day Adventist Church, Equal Employment Opportunity Commission </a:t>
            </a:r>
            <a:r>
              <a:rPr lang="en-US" i="1" dirty="0" err="1" smtClean="0"/>
              <a:t>vs</a:t>
            </a:r>
            <a:r>
              <a:rPr lang="en-US" i="1" dirty="0" smtClean="0"/>
              <a:t> the Pacific Press Publishing Association and the General Conference, Reply Brief for Defendants, p 4, Civil Case #74-2025 CBR, presided over by Judge Charles B. Renfrew, U.S. District Court, San Francisco, California, 1974-1975.)</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rPr>
              <a:t>Vandeman’s Vomit</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George Vandeman “These were dark ages for the church.  How could </a:t>
            </a:r>
            <a:r>
              <a:rPr lang="en-US" u="sng" dirty="0" smtClean="0"/>
              <a:t>Christians </a:t>
            </a:r>
            <a:r>
              <a:rPr lang="en-US" dirty="0" smtClean="0"/>
              <a:t>be so intolerant of their brothers and sisters in Christ?  Jesus had predicted that those who killed His followers would sincerely think they were serving God…It is not for us to question our medieval ancestors…Nor must we overlook the good done by the church.  Throughout the world, monasteries provided care for orphans, widows, and the sick.  And all of us owe appreciation to the church of the Middle Ages for preserving the Scriptures.” Vandeman, The Rise and Fall of the Anti-Christ, pages 54,55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latin typeface="Arial Rounded MT Bold" pitchFamily="34" charset="0"/>
              </a:rPr>
              <a:t>Dumb Dogs that will not Bark</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Associate Editor of the Review, Myron Widmer “I was surprised and delighted to learn that the Bible is the sole textbook during the pope’s visit and the World Youth Day activities.  What a wonderful opportunity for so many young people to hear </a:t>
            </a:r>
            <a:r>
              <a:rPr lang="en-US" u="sng" dirty="0" smtClean="0"/>
              <a:t>the gospel message straight from God’s Word</a:t>
            </a:r>
            <a:r>
              <a:rPr lang="en-US" dirty="0" smtClean="0"/>
              <a:t>…Or might a better understanding be that </a:t>
            </a:r>
            <a:r>
              <a:rPr lang="en-US" u="sng" dirty="0" smtClean="0"/>
              <a:t>God is working through this pope to open doors for Catholics to the great truths of Scripture  concerning salvation by faith in Christ</a:t>
            </a:r>
            <a:r>
              <a:rPr lang="en-US" dirty="0" smtClean="0"/>
              <a:t>?”…I can only wonder if in these last days </a:t>
            </a:r>
            <a:r>
              <a:rPr lang="en-US" u="sng" dirty="0" smtClean="0"/>
              <a:t>He is using some very unexpected sources to encourage many individuals</a:t>
            </a:r>
            <a:r>
              <a:rPr lang="en-US" dirty="0" smtClean="0"/>
              <a:t> (especially Catholics) in search for truth.”  Review and Herald, September 9,23,and 30, 1993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solidFill>
                  <a:srgbClr val="0070C0"/>
                </a:solidFill>
              </a:rPr>
              <a:t>You Decide</a:t>
            </a:r>
            <a:endParaRPr lang="en-US" u="sng" dirty="0">
              <a:solidFill>
                <a:srgbClr val="0070C0"/>
              </a:solidFill>
            </a:endParaRPr>
          </a:p>
        </p:txBody>
      </p:sp>
      <p:sp>
        <p:nvSpPr>
          <p:cNvPr id="3" name="Content Placeholder 2"/>
          <p:cNvSpPr>
            <a:spLocks noGrp="1"/>
          </p:cNvSpPr>
          <p:nvPr>
            <p:ph idx="1"/>
          </p:nvPr>
        </p:nvSpPr>
        <p:spPr>
          <a:xfrm>
            <a:off x="0" y="1219200"/>
            <a:ext cx="9144000" cy="5638800"/>
          </a:xfrm>
        </p:spPr>
        <p:txBody>
          <a:bodyPr>
            <a:noAutofit/>
          </a:bodyPr>
          <a:lstStyle/>
          <a:p>
            <a:r>
              <a:rPr lang="en-US" sz="2800" dirty="0" smtClean="0"/>
              <a:t>A dear lady in Portland, back in 2004, stood up in a meeting and told this story…………………..</a:t>
            </a:r>
          </a:p>
          <a:p>
            <a:pPr>
              <a:buNone/>
            </a:pPr>
            <a:r>
              <a:rPr lang="en-US" sz="2800" dirty="0" smtClean="0"/>
              <a:t>     We have work to do……………………………………….</a:t>
            </a:r>
          </a:p>
          <a:p>
            <a:r>
              <a:rPr lang="en-US" sz="2800" dirty="0" smtClean="0"/>
              <a:t>“Behold, I will make them of the synagogue of Satan, which say they are Jews, and are not, but do lie; behold, I will make them to come and worship before thy feet, and to know that I have loved thee.  Because thou hast kept the word of my patience, I also will keep thee from the hour of temptation, which shall come upon all the world, to try them that dwell upon the earth.  Behold, I come quickly: hold that fast which thou hast, that no man take thy crown.”  Revelation 3:9-11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Background</a:t>
            </a:r>
            <a:endParaRPr lang="en-US" u="sng"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a:t> </a:t>
            </a:r>
            <a:r>
              <a:rPr lang="en-US" dirty="0" smtClean="0"/>
              <a:t>   Through the 1940’s, Seventh day Adventists were considered a cult. This was to change.  A conference president in Pennsylvania, T. E. Unruh, was listening to a radio program done by Donald Barnhouse, a prominent evangelical in America.  Unruh was impressed and contacted Barnhouse.  Through this contact, Barnhouse got access to SDA’s a few years later when his famous son-in-law, Walter Martin, was preparing a book on cults in America.  Barnhouse and Martin started meeting with SDA leaders in the mid 1950’s and the results were disastrous for SDA’s.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Barnhouse and Martin</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 y="1447800"/>
            <a:ext cx="4572000" cy="54102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572000" y="1447800"/>
            <a:ext cx="4571999" cy="5410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latin typeface="Aharoni" pitchFamily="2" charset="-79"/>
                <a:cs typeface="Aharoni" pitchFamily="2" charset="-79"/>
              </a:rPr>
              <a:t>The Onslaught</a:t>
            </a:r>
            <a:endParaRPr lang="en-US" u="sng" dirty="0">
              <a:solidFill>
                <a:srgbClr val="FF0000"/>
              </a:solidFill>
              <a:latin typeface="Aharoni" pitchFamily="2" charset="-79"/>
              <a:cs typeface="Aharoni" pitchFamily="2" charset="-79"/>
            </a:endParaRPr>
          </a:p>
        </p:txBody>
      </p:sp>
      <p:sp>
        <p:nvSpPr>
          <p:cNvPr id="3" name="Content Placeholder 2"/>
          <p:cNvSpPr>
            <a:spLocks noGrp="1"/>
          </p:cNvSpPr>
          <p:nvPr>
            <p:ph sz="half" idx="1"/>
          </p:nvPr>
        </p:nvSpPr>
        <p:spPr/>
        <p:txBody>
          <a:bodyPr/>
          <a:lstStyle/>
          <a:p>
            <a:pPr>
              <a:buNone/>
            </a:pPr>
            <a:r>
              <a:rPr lang="en-US" dirty="0" smtClean="0"/>
              <a:t>    When the meetings began, Martin, wanting to deal fairly with SDA’s, had a list of some 40 questions concerning what SDA’s believed.  The major points of great significance centered around four key doctrines of SDA’s.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t>Four Major Points</a:t>
            </a:r>
            <a:endParaRPr lang="en-US" u="sng" dirty="0"/>
          </a:p>
        </p:txBody>
      </p:sp>
      <p:sp>
        <p:nvSpPr>
          <p:cNvPr id="3" name="Content Placeholder 2"/>
          <p:cNvSpPr>
            <a:spLocks noGrp="1"/>
          </p:cNvSpPr>
          <p:nvPr>
            <p:ph sz="half" idx="1"/>
          </p:nvPr>
        </p:nvSpPr>
        <p:spPr>
          <a:xfrm>
            <a:off x="457200" y="2286000"/>
            <a:ext cx="8229600" cy="3840163"/>
          </a:xfrm>
        </p:spPr>
        <p:txBody>
          <a:bodyPr>
            <a:normAutofit/>
          </a:bodyPr>
          <a:lstStyle/>
          <a:p>
            <a:r>
              <a:rPr lang="en-US" dirty="0" smtClean="0">
                <a:solidFill>
                  <a:schemeClr val="bg1"/>
                </a:solidFill>
              </a:rPr>
              <a:t>1.  What nature did Christ take when He became a man?</a:t>
            </a:r>
          </a:p>
          <a:p>
            <a:r>
              <a:rPr lang="en-US" dirty="0" smtClean="0">
                <a:solidFill>
                  <a:schemeClr val="bg1"/>
                </a:solidFill>
              </a:rPr>
              <a:t>2.  Was the atonement finished at the cross or was Christ continuing the atonement in heaven?</a:t>
            </a:r>
          </a:p>
          <a:p>
            <a:r>
              <a:rPr lang="en-US" dirty="0" smtClean="0">
                <a:solidFill>
                  <a:schemeClr val="bg1"/>
                </a:solidFill>
              </a:rPr>
              <a:t>3.  What was Ellen White’s role in Adventism?</a:t>
            </a:r>
          </a:p>
          <a:p>
            <a:r>
              <a:rPr lang="en-US" dirty="0" smtClean="0">
                <a:solidFill>
                  <a:schemeClr val="bg1"/>
                </a:solidFill>
              </a:rPr>
              <a:t>4.  What about the Sabbath, Sunday, the remnant, and the end of time?</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B050"/>
                </a:solidFill>
                <a:latin typeface="Algerian" pitchFamily="82" charset="0"/>
              </a:rPr>
              <a:t>The Snow Ball Descends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Because the teachings of SDA’s are so closely intertwined, if you move one peg, then the whole thing begins to unravel.  Notice with the concept of the atonement.  If atonement was finished at the cross, then:</a:t>
            </a:r>
          </a:p>
          <a:p>
            <a:r>
              <a:rPr lang="en-US" dirty="0" smtClean="0"/>
              <a:t>1.  1844, Daniel 8:14, and Christ’s work in the Most Holy Place are voided.</a:t>
            </a:r>
          </a:p>
          <a:p>
            <a:r>
              <a:rPr lang="en-US" dirty="0" smtClean="0"/>
              <a:t>2.  The 10 commandments in the Most Holy Place are not important.</a:t>
            </a:r>
          </a:p>
          <a:p>
            <a:r>
              <a:rPr lang="en-US" dirty="0" smtClean="0"/>
              <a:t>3.  The raising up of a people at that time of 1844 is wrong, irrelevant, and unnecessary.</a:t>
            </a:r>
          </a:p>
          <a:p>
            <a:r>
              <a:rPr lang="en-US" dirty="0" smtClean="0"/>
              <a:t>4.  Ellen White has to be a false prophet because she stated that Christ started an important work at that time.</a:t>
            </a:r>
          </a:p>
          <a:p>
            <a:r>
              <a:rPr lang="en-US" dirty="0" smtClean="0"/>
              <a:t>5.  If atonement is declared complete at the cross, then 7</a:t>
            </a:r>
            <a:r>
              <a:rPr lang="en-US" baseline="30000" dirty="0" smtClean="0"/>
              <a:t>th</a:t>
            </a:r>
            <a:r>
              <a:rPr lang="en-US" dirty="0" smtClean="0"/>
              <a:t> day Adventism has no reason for existence and is of the devil.  No true SDA would ever make such a claim!  The snow ball descends!!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rPr>
              <a:t>Adventism is Butchered</a:t>
            </a:r>
            <a:endParaRPr lang="en-US" u="sng" dirty="0">
              <a:solidFill>
                <a:srgbClr val="0070C0"/>
              </a:solidFill>
            </a:endParaRPr>
          </a:p>
        </p:txBody>
      </p:sp>
      <p:sp>
        <p:nvSpPr>
          <p:cNvPr id="3" name="Content Placeholder 2"/>
          <p:cNvSpPr>
            <a:spLocks noGrp="1"/>
          </p:cNvSpPr>
          <p:nvPr>
            <p:ph sz="half" idx="1"/>
          </p:nvPr>
        </p:nvSpPr>
        <p:spPr>
          <a:xfrm>
            <a:off x="457200" y="1143000"/>
            <a:ext cx="8686800" cy="4983163"/>
          </a:xfrm>
        </p:spPr>
        <p:txBody>
          <a:bodyPr>
            <a:normAutofit/>
          </a:bodyPr>
          <a:lstStyle/>
          <a:p>
            <a:r>
              <a:rPr lang="en-US" dirty="0" smtClean="0"/>
              <a:t>Leroy Froom and Roy Allan Anderson declared to the evangelicals that truly atonement was finished at the cross.  From these meetings in the mid 1950’s came a book called Questions on Doctrine in which they declared this very lie and they tried to use Ellen White to back it up!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The Truth about the atonement</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4572000" y="1600200"/>
            <a:ext cx="4343400" cy="4525963"/>
          </a:xfrm>
        </p:spPr>
        <p:txBody>
          <a:bodyPr>
            <a:normAutofit lnSpcReduction="10000"/>
          </a:bodyPr>
          <a:lstStyle/>
          <a:p>
            <a:r>
              <a:rPr lang="en-US" dirty="0" smtClean="0"/>
              <a:t>The Bible and SOP are very clear that Christ’s death was utterly crucial in the plan of salvation.  However, as great as it was, it was part of the atonement process.  Christ’s work as man’s high priest, according to inspiration, is just as important.</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0" y="1447800"/>
            <a:ext cx="4572000" cy="54101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2468</Words>
  <Application>Microsoft Office PowerPoint</Application>
  <PresentationFormat>On-screen Show (4:3)</PresentationFormat>
  <Paragraphs>63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Why We Are Where We Are!</vt:lpstr>
      <vt:lpstr>Leroy Froom</vt:lpstr>
      <vt:lpstr>Background</vt:lpstr>
      <vt:lpstr>Barnhouse and Martin</vt:lpstr>
      <vt:lpstr>The Onslaught</vt:lpstr>
      <vt:lpstr>Four Major Points</vt:lpstr>
      <vt:lpstr>The Snow Ball Descends</vt:lpstr>
      <vt:lpstr>Adventism is Butchered</vt:lpstr>
      <vt:lpstr>The Truth about the atonement</vt:lpstr>
      <vt:lpstr>Atonement</vt:lpstr>
      <vt:lpstr>Christ’s Intercession</vt:lpstr>
      <vt:lpstr>The Day</vt:lpstr>
      <vt:lpstr>Taking care of sin</vt:lpstr>
      <vt:lpstr>Taking Care of the Sin Problem</vt:lpstr>
      <vt:lpstr>Is Atonement Happening Right Now?</vt:lpstr>
      <vt:lpstr>Diverting the Course</vt:lpstr>
      <vt:lpstr>Next was the Nature of Christ</vt:lpstr>
      <vt:lpstr>Seed of Abraham</vt:lpstr>
      <vt:lpstr>Sinful Flesh</vt:lpstr>
      <vt:lpstr>He overcame; so can we</vt:lpstr>
      <vt:lpstr>1958 Sabbath School Lesson</vt:lpstr>
      <vt:lpstr>Seduction of God’s People</vt:lpstr>
      <vt:lpstr>Vandeman’s Vomit</vt:lpstr>
      <vt:lpstr>Dumb Dogs that will not Bark</vt:lpstr>
      <vt:lpstr>You Decide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Are Where We Are!</dc:title>
  <dc:creator>Dad</dc:creator>
  <cp:lastModifiedBy>Dad</cp:lastModifiedBy>
  <cp:revision>11</cp:revision>
  <dcterms:created xsi:type="dcterms:W3CDTF">2009-10-20T10:30:48Z</dcterms:created>
  <dcterms:modified xsi:type="dcterms:W3CDTF">2012-07-24T12:46:42Z</dcterms:modified>
</cp:coreProperties>
</file>