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283" r:id="rId7"/>
    <p:sldId id="304" r:id="rId8"/>
    <p:sldId id="271" r:id="rId9"/>
    <p:sldId id="270" r:id="rId10"/>
    <p:sldId id="285" r:id="rId11"/>
    <p:sldId id="302" r:id="rId12"/>
    <p:sldId id="303" r:id="rId13"/>
    <p:sldId id="294" r:id="rId14"/>
    <p:sldId id="293" r:id="rId15"/>
    <p:sldId id="295" r:id="rId16"/>
    <p:sldId id="296"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AFD75E-FBF2-45B1-9905-951254285E15}" v="4" dt="2023-11-09T22:52:27.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8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11/9/2023</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11/9/2023</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22</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6E3C1-2702-46AD-8034-1FCA31C9627E}"/>
              </a:ext>
            </a:extLst>
          </p:cNvPr>
          <p:cNvPicPr>
            <a:picLocks noChangeAspect="1"/>
          </p:cNvPicPr>
          <p:nvPr/>
        </p:nvPicPr>
        <p:blipFill>
          <a:blip r:embed="rId2"/>
          <a:stretch>
            <a:fillRect/>
          </a:stretch>
        </p:blipFill>
        <p:spPr>
          <a:xfrm>
            <a:off x="7155046" y="242103"/>
            <a:ext cx="4356306" cy="5660986"/>
          </a:xfrm>
          <a:prstGeom prst="rect">
            <a:avLst/>
          </a:prstGeom>
        </p:spPr>
      </p:pic>
      <p:sp>
        <p:nvSpPr>
          <p:cNvPr id="4" name="TextBox 3">
            <a:extLst>
              <a:ext uri="{FF2B5EF4-FFF2-40B4-BE49-F238E27FC236}">
                <a16:creationId xmlns:a16="http://schemas.microsoft.com/office/drawing/2014/main" id="{628615E9-F615-43B9-8F4A-D90D1C3783D7}"/>
              </a:ext>
            </a:extLst>
          </p:cNvPr>
          <p:cNvSpPr txBox="1"/>
          <p:nvPr/>
        </p:nvSpPr>
        <p:spPr>
          <a:xfrm>
            <a:off x="6698096" y="6126263"/>
            <a:ext cx="527020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Dudley M. </a:t>
            </a:r>
            <a:r>
              <a:rPr lang="en-US" sz="2800" b="1" dirty="0" err="1">
                <a:effectLst>
                  <a:outerShdw blurRad="38100" dist="38100" dir="2700000" algn="tl">
                    <a:srgbClr val="000000">
                      <a:alpha val="43137"/>
                    </a:srgbClr>
                  </a:outerShdw>
                </a:effectLst>
              </a:rPr>
              <a:t>Canright</a:t>
            </a:r>
            <a:r>
              <a:rPr lang="en-US" sz="2800" b="1" dirty="0">
                <a:effectLst>
                  <a:outerShdw blurRad="38100" dist="38100" dir="2700000" algn="tl">
                    <a:srgbClr val="000000">
                      <a:alpha val="43137"/>
                    </a:srgbClr>
                  </a:outerShdw>
                </a:effectLst>
              </a:rPr>
              <a:t> (1840-1919)</a:t>
            </a:r>
          </a:p>
        </p:txBody>
      </p:sp>
      <p:sp>
        <p:nvSpPr>
          <p:cNvPr id="5" name="Title 1">
            <a:extLst>
              <a:ext uri="{FF2B5EF4-FFF2-40B4-BE49-F238E27FC236}">
                <a16:creationId xmlns:a16="http://schemas.microsoft.com/office/drawing/2014/main" id="{11E6FD8D-582E-4B12-8AD6-5CCEB337CFFF}"/>
              </a:ext>
            </a:extLst>
          </p:cNvPr>
          <p:cNvSpPr>
            <a:spLocks noGrp="1"/>
          </p:cNvSpPr>
          <p:nvPr>
            <p:ph type="title"/>
          </p:nvPr>
        </p:nvSpPr>
        <p:spPr>
          <a:xfrm>
            <a:off x="838200" y="-198400"/>
            <a:ext cx="10515600" cy="1325563"/>
          </a:xfrm>
        </p:spPr>
        <p:txBody>
          <a:bodyPr/>
          <a:lstStyle/>
          <a:p>
            <a:r>
              <a:rPr lang="en-US" b="1" i="1" u="sng" dirty="0">
                <a:solidFill>
                  <a:srgbClr val="FF0000"/>
                </a:solidFill>
                <a:effectLst>
                  <a:outerShdw blurRad="38100" dist="38100" dir="2700000" algn="tl">
                    <a:srgbClr val="000000">
                      <a:alpha val="43137"/>
                    </a:srgbClr>
                  </a:outerShdw>
                </a:effectLst>
              </a:rPr>
              <a:t>What About the Critics???</a:t>
            </a:r>
          </a:p>
        </p:txBody>
      </p:sp>
      <p:sp>
        <p:nvSpPr>
          <p:cNvPr id="6" name="TextBox 5">
            <a:extLst>
              <a:ext uri="{FF2B5EF4-FFF2-40B4-BE49-F238E27FC236}">
                <a16:creationId xmlns:a16="http://schemas.microsoft.com/office/drawing/2014/main" id="{39CD865C-9799-48F7-AB7E-1B394C21DC95}"/>
              </a:ext>
            </a:extLst>
          </p:cNvPr>
          <p:cNvSpPr txBox="1"/>
          <p:nvPr/>
        </p:nvSpPr>
        <p:spPr>
          <a:xfrm>
            <a:off x="318769" y="858348"/>
            <a:ext cx="6422065" cy="5632311"/>
          </a:xfrm>
          <a:prstGeom prst="rect">
            <a:avLst/>
          </a:prstGeom>
          <a:noFill/>
        </p:spPr>
        <p:txBody>
          <a:bodyPr wrap="square" rtlCol="0">
            <a:spAutoFit/>
          </a:bodyPr>
          <a:lstStyle/>
          <a:p>
            <a:r>
              <a:rPr lang="en-US" sz="2400" b="1" dirty="0"/>
              <a:t>BEFORE:</a:t>
            </a:r>
          </a:p>
          <a:p>
            <a:r>
              <a:rPr lang="en-US" sz="2400" dirty="0"/>
              <a:t>“One thing I have remarked, and that is, that the most bitter opponents of the visions of Sister White </a:t>
            </a:r>
            <a:r>
              <a:rPr lang="en-US" sz="2400" b="1" dirty="0"/>
              <a:t>admit that she is a Christian</a:t>
            </a:r>
            <a:r>
              <a:rPr lang="en-US" sz="2400" dirty="0"/>
              <a:t>. How they can make this admission is more than I know. They try to fix it up by saying that she is deceived. They are not able to put their finger upon a single stain in all her life, nor an immoral sentence in all her writings. </a:t>
            </a:r>
            <a:r>
              <a:rPr lang="en-US" sz="2400" b="1" dirty="0"/>
              <a:t>They have to admit that much of her writings are excellent, and whoever would live out all she says would be a good Christian, sure of Heaven. This is passing strange if she is a tool of the devil, inspired by Satan, or if her writings are immoral or the vagaries of her own mind</a:t>
            </a:r>
            <a:r>
              <a:rPr lang="en-US" sz="2400" dirty="0"/>
              <a:t>.”—R&amp;H, April 26, 1877.</a:t>
            </a:r>
          </a:p>
        </p:txBody>
      </p:sp>
    </p:spTree>
    <p:extLst>
      <p:ext uri="{BB962C8B-B14F-4D97-AF65-F5344CB8AC3E}">
        <p14:creationId xmlns:p14="http://schemas.microsoft.com/office/powerpoint/2010/main" val="360998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342A7-CFBA-4299-B6FB-64D88DE9D124}"/>
              </a:ext>
            </a:extLst>
          </p:cNvPr>
          <p:cNvSpPr txBox="1"/>
          <p:nvPr/>
        </p:nvSpPr>
        <p:spPr>
          <a:xfrm>
            <a:off x="212651" y="882502"/>
            <a:ext cx="6496493" cy="5262979"/>
          </a:xfrm>
          <a:prstGeom prst="rect">
            <a:avLst/>
          </a:prstGeom>
          <a:noFill/>
        </p:spPr>
        <p:txBody>
          <a:bodyPr wrap="square" rtlCol="0">
            <a:spAutoFit/>
          </a:bodyPr>
          <a:lstStyle/>
          <a:p>
            <a:r>
              <a:rPr lang="en-US" sz="2400" dirty="0"/>
              <a:t>“That she is not inspired is plainly shown by many facts. </a:t>
            </a:r>
            <a:r>
              <a:rPr lang="en-US" sz="2400" b="1" dirty="0"/>
              <a:t>She has never wrought a single miracle</a:t>
            </a:r>
            <a:r>
              <a:rPr lang="en-US" sz="2400" dirty="0"/>
              <a:t>. The old prophets and the apostles wrought miracles freely, to prove that God had sent them. In all these seventy years, in all her forty volumes, </a:t>
            </a:r>
            <a:r>
              <a:rPr lang="en-US" sz="2400" b="1" dirty="0"/>
              <a:t>not a single prediction has she ever made that has come to pass</a:t>
            </a:r>
            <a:r>
              <a:rPr lang="en-US" sz="2400" dirty="0"/>
              <a:t>. This is astonishing, considering that she dwells almost wholly in predictions. It seems as though she ought to have blundered into many things which could afterward be construed into a fulfilled prophecy. </a:t>
            </a:r>
            <a:r>
              <a:rPr lang="en-US" sz="2400" b="1" dirty="0"/>
              <a:t>But not one can be found</a:t>
            </a:r>
            <a:r>
              <a:rPr lang="en-US" sz="2400" dirty="0"/>
              <a:t>. </a:t>
            </a:r>
            <a:r>
              <a:rPr lang="en-US" sz="2400" b="1" u="sng" dirty="0"/>
              <a:t>This shows how wild and utterly wrong her theories have been</a:t>
            </a:r>
            <a:r>
              <a:rPr lang="en-US" sz="2400" dirty="0"/>
              <a:t>.”—Dudley </a:t>
            </a:r>
            <a:r>
              <a:rPr lang="en-US" sz="2400" dirty="0" err="1"/>
              <a:t>Canright</a:t>
            </a:r>
            <a:r>
              <a:rPr lang="en-US" sz="2400" dirty="0"/>
              <a:t>, Seventh-day Adventism Renounced, p. 138</a:t>
            </a:r>
          </a:p>
        </p:txBody>
      </p:sp>
      <p:pic>
        <p:nvPicPr>
          <p:cNvPr id="7" name="Picture 6">
            <a:extLst>
              <a:ext uri="{FF2B5EF4-FFF2-40B4-BE49-F238E27FC236}">
                <a16:creationId xmlns:a16="http://schemas.microsoft.com/office/drawing/2014/main" id="{07D71021-8DE0-4268-811F-2BE3F90B7213}"/>
              </a:ext>
            </a:extLst>
          </p:cNvPr>
          <p:cNvPicPr>
            <a:picLocks noChangeAspect="1"/>
          </p:cNvPicPr>
          <p:nvPr/>
        </p:nvPicPr>
        <p:blipFill>
          <a:blip r:embed="rId2"/>
          <a:stretch>
            <a:fillRect/>
          </a:stretch>
        </p:blipFill>
        <p:spPr>
          <a:xfrm rot="448002">
            <a:off x="7334693" y="338197"/>
            <a:ext cx="3968851" cy="6420599"/>
          </a:xfrm>
          <a:prstGeom prst="rect">
            <a:avLst/>
          </a:prstGeom>
        </p:spPr>
      </p:pic>
      <p:sp>
        <p:nvSpPr>
          <p:cNvPr id="10" name="TextBox 9">
            <a:extLst>
              <a:ext uri="{FF2B5EF4-FFF2-40B4-BE49-F238E27FC236}">
                <a16:creationId xmlns:a16="http://schemas.microsoft.com/office/drawing/2014/main" id="{6C7966EB-3A59-419C-9FEF-90E6612376F3}"/>
              </a:ext>
            </a:extLst>
          </p:cNvPr>
          <p:cNvSpPr txBox="1"/>
          <p:nvPr/>
        </p:nvSpPr>
        <p:spPr>
          <a:xfrm>
            <a:off x="329608" y="149707"/>
            <a:ext cx="5422605" cy="523220"/>
          </a:xfrm>
          <a:prstGeom prst="rect">
            <a:avLst/>
          </a:prstGeom>
          <a:noFill/>
        </p:spPr>
        <p:txBody>
          <a:bodyPr wrap="square" rtlCol="0">
            <a:spAutoFit/>
          </a:bodyPr>
          <a:lstStyle/>
          <a:p>
            <a:r>
              <a:rPr lang="en-US" sz="2800" b="1" dirty="0"/>
              <a:t>AFTER:</a:t>
            </a:r>
          </a:p>
        </p:txBody>
      </p:sp>
    </p:spTree>
    <p:extLst>
      <p:ext uri="{BB962C8B-B14F-4D97-AF65-F5344CB8AC3E}">
        <p14:creationId xmlns:p14="http://schemas.microsoft.com/office/powerpoint/2010/main" val="2681713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68D39-B710-4FFE-BBF3-F97320C87388}"/>
              </a:ext>
            </a:extLst>
          </p:cNvPr>
          <p:cNvPicPr>
            <a:picLocks noChangeAspect="1"/>
          </p:cNvPicPr>
          <p:nvPr/>
        </p:nvPicPr>
        <p:blipFill>
          <a:blip r:embed="rId2"/>
          <a:stretch>
            <a:fillRect/>
          </a:stretch>
        </p:blipFill>
        <p:spPr>
          <a:xfrm>
            <a:off x="2169042" y="5316"/>
            <a:ext cx="7620000" cy="4286250"/>
          </a:xfrm>
          <a:prstGeom prst="rect">
            <a:avLst/>
          </a:prstGeom>
        </p:spPr>
      </p:pic>
      <p:sp>
        <p:nvSpPr>
          <p:cNvPr id="5" name="TextBox 4">
            <a:extLst>
              <a:ext uri="{FF2B5EF4-FFF2-40B4-BE49-F238E27FC236}">
                <a16:creationId xmlns:a16="http://schemas.microsoft.com/office/drawing/2014/main" id="{64B7D0AB-909F-4F0C-BC93-15A3CB12B7E4}"/>
              </a:ext>
            </a:extLst>
          </p:cNvPr>
          <p:cNvSpPr txBox="1"/>
          <p:nvPr/>
        </p:nvSpPr>
        <p:spPr>
          <a:xfrm>
            <a:off x="861237" y="4497572"/>
            <a:ext cx="10111563" cy="1815882"/>
          </a:xfrm>
          <a:prstGeom prst="rect">
            <a:avLst/>
          </a:prstGeom>
          <a:noFill/>
        </p:spPr>
        <p:txBody>
          <a:bodyPr wrap="square" rtlCol="0">
            <a:spAutoFit/>
          </a:bodyPr>
          <a:lstStyle/>
          <a:p>
            <a:r>
              <a:rPr lang="en-US" sz="2800" dirty="0">
                <a:solidFill>
                  <a:srgbClr val="002060"/>
                </a:solidFill>
              </a:rPr>
              <a:t>“My brother [Dudley M. </a:t>
            </a:r>
            <a:r>
              <a:rPr lang="en-US" sz="2800" dirty="0" err="1">
                <a:solidFill>
                  <a:srgbClr val="002060"/>
                </a:solidFill>
              </a:rPr>
              <a:t>Canright</a:t>
            </a:r>
            <a:r>
              <a:rPr lang="en-US" sz="2800" dirty="0">
                <a:solidFill>
                  <a:srgbClr val="002060"/>
                </a:solidFill>
              </a:rPr>
              <a:t>] rested his hand upon the side of the casket, and with tears rolling down his cheeks, he said brokenly ‘</a:t>
            </a:r>
            <a:r>
              <a:rPr lang="en-US" sz="2800" b="1" u="sng" dirty="0">
                <a:solidFill>
                  <a:srgbClr val="002060"/>
                </a:solidFill>
              </a:rPr>
              <a:t>There is a noble Christian woman gone</a:t>
            </a:r>
            <a:r>
              <a:rPr lang="en-US" sz="2800" dirty="0">
                <a:solidFill>
                  <a:srgbClr val="002060"/>
                </a:solidFill>
              </a:rPr>
              <a:t>.’”—WA Spicer, The Spirit of Prophecy in the Advent Movement, p. 127</a:t>
            </a:r>
          </a:p>
        </p:txBody>
      </p:sp>
    </p:spTree>
    <p:extLst>
      <p:ext uri="{BB962C8B-B14F-4D97-AF65-F5344CB8AC3E}">
        <p14:creationId xmlns:p14="http://schemas.microsoft.com/office/powerpoint/2010/main" val="109873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5D02-71D8-4CC6-873B-262761759D05}"/>
              </a:ext>
            </a:extLst>
          </p:cNvPr>
          <p:cNvSpPr>
            <a:spLocks noGrp="1"/>
          </p:cNvSpPr>
          <p:nvPr>
            <p:ph type="title"/>
          </p:nvPr>
        </p:nvSpPr>
        <p:spPr>
          <a:xfrm>
            <a:off x="838200" y="-262196"/>
            <a:ext cx="10515600" cy="1325563"/>
          </a:xfrm>
        </p:spPr>
        <p:txBody>
          <a:bodyPr/>
          <a:lstStyle/>
          <a:p>
            <a:r>
              <a:rPr lang="en-US" dirty="0"/>
              <a:t>For The Others…</a:t>
            </a:r>
          </a:p>
        </p:txBody>
      </p:sp>
      <p:pic>
        <p:nvPicPr>
          <p:cNvPr id="4" name="Picture 3">
            <a:extLst>
              <a:ext uri="{FF2B5EF4-FFF2-40B4-BE49-F238E27FC236}">
                <a16:creationId xmlns:a16="http://schemas.microsoft.com/office/drawing/2014/main" id="{BF29DCA5-99B3-4024-BCE3-1ED9C070A0F4}"/>
              </a:ext>
            </a:extLst>
          </p:cNvPr>
          <p:cNvPicPr>
            <a:picLocks noChangeAspect="1"/>
          </p:cNvPicPr>
          <p:nvPr/>
        </p:nvPicPr>
        <p:blipFill>
          <a:blip r:embed="rId2"/>
          <a:stretch>
            <a:fillRect/>
          </a:stretch>
        </p:blipFill>
        <p:spPr>
          <a:xfrm rot="20655107">
            <a:off x="523634" y="914401"/>
            <a:ext cx="2150423" cy="3212758"/>
          </a:xfrm>
          <a:prstGeom prst="rect">
            <a:avLst/>
          </a:prstGeom>
        </p:spPr>
      </p:pic>
      <p:pic>
        <p:nvPicPr>
          <p:cNvPr id="5" name="Picture 4">
            <a:extLst>
              <a:ext uri="{FF2B5EF4-FFF2-40B4-BE49-F238E27FC236}">
                <a16:creationId xmlns:a16="http://schemas.microsoft.com/office/drawing/2014/main" id="{C83E7CD5-A76B-46C2-8652-D17BE1FA9983}"/>
              </a:ext>
            </a:extLst>
          </p:cNvPr>
          <p:cNvPicPr>
            <a:picLocks noChangeAspect="1"/>
          </p:cNvPicPr>
          <p:nvPr/>
        </p:nvPicPr>
        <p:blipFill>
          <a:blip r:embed="rId3"/>
          <a:stretch>
            <a:fillRect/>
          </a:stretch>
        </p:blipFill>
        <p:spPr>
          <a:xfrm>
            <a:off x="2332058" y="1135137"/>
            <a:ext cx="2417662" cy="3223549"/>
          </a:xfrm>
          <a:prstGeom prst="rect">
            <a:avLst/>
          </a:prstGeom>
        </p:spPr>
      </p:pic>
      <p:pic>
        <p:nvPicPr>
          <p:cNvPr id="6" name="Picture 5">
            <a:extLst>
              <a:ext uri="{FF2B5EF4-FFF2-40B4-BE49-F238E27FC236}">
                <a16:creationId xmlns:a16="http://schemas.microsoft.com/office/drawing/2014/main" id="{CD6E7ED3-2397-4C7D-96CE-2DECED028AA8}"/>
              </a:ext>
            </a:extLst>
          </p:cNvPr>
          <p:cNvPicPr>
            <a:picLocks noChangeAspect="1"/>
          </p:cNvPicPr>
          <p:nvPr/>
        </p:nvPicPr>
        <p:blipFill>
          <a:blip r:embed="rId4"/>
          <a:stretch>
            <a:fillRect/>
          </a:stretch>
        </p:blipFill>
        <p:spPr>
          <a:xfrm rot="18691960">
            <a:off x="824782" y="3973314"/>
            <a:ext cx="1775700" cy="2660884"/>
          </a:xfrm>
          <a:prstGeom prst="rect">
            <a:avLst/>
          </a:prstGeom>
        </p:spPr>
      </p:pic>
      <p:pic>
        <p:nvPicPr>
          <p:cNvPr id="7" name="Picture 6">
            <a:extLst>
              <a:ext uri="{FF2B5EF4-FFF2-40B4-BE49-F238E27FC236}">
                <a16:creationId xmlns:a16="http://schemas.microsoft.com/office/drawing/2014/main" id="{093B51F0-E4E3-4B8F-BA2F-F5C302D0592E}"/>
              </a:ext>
            </a:extLst>
          </p:cNvPr>
          <p:cNvPicPr>
            <a:picLocks noChangeAspect="1"/>
          </p:cNvPicPr>
          <p:nvPr/>
        </p:nvPicPr>
        <p:blipFill>
          <a:blip r:embed="rId5"/>
          <a:stretch>
            <a:fillRect/>
          </a:stretch>
        </p:blipFill>
        <p:spPr>
          <a:xfrm rot="3772132">
            <a:off x="3003674" y="3698257"/>
            <a:ext cx="2039630" cy="3093542"/>
          </a:xfrm>
          <a:prstGeom prst="rect">
            <a:avLst/>
          </a:prstGeom>
        </p:spPr>
      </p:pic>
      <p:pic>
        <p:nvPicPr>
          <p:cNvPr id="8" name="Picture 7">
            <a:extLst>
              <a:ext uri="{FF2B5EF4-FFF2-40B4-BE49-F238E27FC236}">
                <a16:creationId xmlns:a16="http://schemas.microsoft.com/office/drawing/2014/main" id="{AC3ABEBB-E814-42A5-A3C1-095C8C2B419A}"/>
              </a:ext>
            </a:extLst>
          </p:cNvPr>
          <p:cNvPicPr>
            <a:picLocks noChangeAspect="1"/>
          </p:cNvPicPr>
          <p:nvPr/>
        </p:nvPicPr>
        <p:blipFill>
          <a:blip r:embed="rId6"/>
          <a:stretch>
            <a:fillRect/>
          </a:stretch>
        </p:blipFill>
        <p:spPr>
          <a:xfrm rot="890370">
            <a:off x="4529761" y="823712"/>
            <a:ext cx="1943100" cy="3048000"/>
          </a:xfrm>
          <a:prstGeom prst="rect">
            <a:avLst/>
          </a:prstGeom>
        </p:spPr>
      </p:pic>
      <p:sp>
        <p:nvSpPr>
          <p:cNvPr id="9" name="Rectangle 8">
            <a:extLst>
              <a:ext uri="{FF2B5EF4-FFF2-40B4-BE49-F238E27FC236}">
                <a16:creationId xmlns:a16="http://schemas.microsoft.com/office/drawing/2014/main" id="{8756F69B-4A55-4845-B9A9-147BBCFE4441}"/>
              </a:ext>
            </a:extLst>
          </p:cNvPr>
          <p:cNvSpPr/>
          <p:nvPr/>
        </p:nvSpPr>
        <p:spPr>
          <a:xfrm>
            <a:off x="6830773" y="797510"/>
            <a:ext cx="5361227" cy="5262979"/>
          </a:xfrm>
          <a:prstGeom prst="rect">
            <a:avLst/>
          </a:prstGeom>
        </p:spPr>
        <p:txBody>
          <a:bodyPr wrap="square">
            <a:spAutoFit/>
          </a:bodyPr>
          <a:lstStyle/>
          <a:p>
            <a:r>
              <a:rPr lang="en-US" sz="2400" dirty="0">
                <a:solidFill>
                  <a:srgbClr val="FF0000"/>
                </a:solidFill>
              </a:rPr>
              <a:t>John 15:18-20 “If the world hate you, ye know that it hated me before it hated you. If ye were of the world, the world would love his own: but </a:t>
            </a:r>
            <a:r>
              <a:rPr lang="en-US" sz="2400" b="1" u="sng" dirty="0">
                <a:solidFill>
                  <a:srgbClr val="FF0000"/>
                </a:solidFill>
              </a:rPr>
              <a:t>because ye are not of the world, but I have chosen you out of the world, therefore the world </a:t>
            </a:r>
            <a:r>
              <a:rPr lang="en-US" sz="2400" b="1" u="sng" dirty="0" err="1">
                <a:solidFill>
                  <a:srgbClr val="FF0000"/>
                </a:solidFill>
              </a:rPr>
              <a:t>hateth</a:t>
            </a:r>
            <a:r>
              <a:rPr lang="en-US" sz="2400" b="1" u="sng" dirty="0">
                <a:solidFill>
                  <a:srgbClr val="FF0000"/>
                </a:solidFill>
              </a:rPr>
              <a:t> you</a:t>
            </a:r>
            <a:r>
              <a:rPr lang="en-US" sz="2400" dirty="0">
                <a:solidFill>
                  <a:srgbClr val="FF0000"/>
                </a:solidFill>
              </a:rPr>
              <a:t>. Remember the word that I said unto you, The servant is not greater than his lord. If they have persecuted me, they will also persecute you; if they have kept my saying, they will keep yours also.”</a:t>
            </a:r>
          </a:p>
          <a:p>
            <a:endParaRPr lang="en-US" sz="2400" dirty="0">
              <a:solidFill>
                <a:srgbClr val="FF0000"/>
              </a:solidFill>
            </a:endParaRPr>
          </a:p>
          <a:p>
            <a:r>
              <a:rPr lang="en-US" sz="2400" dirty="0">
                <a:solidFill>
                  <a:srgbClr val="FF0000"/>
                </a:solidFill>
              </a:rPr>
              <a:t>How were the other prophets treated? Jesus? What about women’s suffrage?</a:t>
            </a:r>
          </a:p>
        </p:txBody>
      </p:sp>
    </p:spTree>
    <p:extLst>
      <p:ext uri="{BB962C8B-B14F-4D97-AF65-F5344CB8AC3E}">
        <p14:creationId xmlns:p14="http://schemas.microsoft.com/office/powerpoint/2010/main" val="117000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6B6B-61FB-490A-A40D-96FE91ED1949}"/>
              </a:ext>
            </a:extLst>
          </p:cNvPr>
          <p:cNvSpPr>
            <a:spLocks noGrp="1"/>
          </p:cNvSpPr>
          <p:nvPr>
            <p:ph type="title"/>
          </p:nvPr>
        </p:nvSpPr>
        <p:spPr>
          <a:xfrm>
            <a:off x="838200" y="0"/>
            <a:ext cx="10515600" cy="1325563"/>
          </a:xfrm>
        </p:spPr>
        <p:txBody>
          <a:bodyPr/>
          <a:lstStyle/>
          <a:p>
            <a:r>
              <a:rPr lang="en-US" dirty="0">
                <a:solidFill>
                  <a:srgbClr val="FF0000"/>
                </a:solidFill>
                <a:latin typeface="Berlin Sans FB Demi" panose="020E0802020502020306" pitchFamily="34" charset="0"/>
              </a:rPr>
              <a:t>Will We Listen to God’s Last Day Council?</a:t>
            </a:r>
          </a:p>
        </p:txBody>
      </p:sp>
      <p:sp>
        <p:nvSpPr>
          <p:cNvPr id="3" name="Rectangle 2">
            <a:extLst>
              <a:ext uri="{FF2B5EF4-FFF2-40B4-BE49-F238E27FC236}">
                <a16:creationId xmlns:a16="http://schemas.microsoft.com/office/drawing/2014/main" id="{9B490567-058C-45C5-AADE-3E944E46B9D0}"/>
              </a:ext>
            </a:extLst>
          </p:cNvPr>
          <p:cNvSpPr/>
          <p:nvPr/>
        </p:nvSpPr>
        <p:spPr>
          <a:xfrm>
            <a:off x="561109" y="1582341"/>
            <a:ext cx="11118273" cy="4401205"/>
          </a:xfrm>
          <a:prstGeom prst="rect">
            <a:avLst/>
          </a:prstGeom>
        </p:spPr>
        <p:txBody>
          <a:bodyPr wrap="square">
            <a:spAutoFit/>
          </a:bodyPr>
          <a:lstStyle/>
          <a:p>
            <a:r>
              <a:rPr lang="en-US" sz="2800" b="1" dirty="0"/>
              <a:t>“</a:t>
            </a:r>
            <a:r>
              <a:rPr lang="en-US" sz="2800" dirty="0"/>
              <a:t>How many have read carefully </a:t>
            </a:r>
            <a:r>
              <a:rPr lang="en-US" sz="2800" i="1" dirty="0"/>
              <a:t>Patriarchs and Prophets</a:t>
            </a:r>
            <a:r>
              <a:rPr lang="en-US" sz="2800" dirty="0"/>
              <a:t>, </a:t>
            </a:r>
            <a:r>
              <a:rPr lang="en-US" sz="2800" i="1" dirty="0"/>
              <a:t>The Great Controversy</a:t>
            </a:r>
            <a:r>
              <a:rPr lang="en-US" sz="2800" dirty="0"/>
              <a:t>, and </a:t>
            </a:r>
            <a:r>
              <a:rPr lang="en-US" sz="2800" i="1" dirty="0"/>
              <a:t>The Desire of Ages</a:t>
            </a:r>
            <a:r>
              <a:rPr lang="en-US" sz="2800" dirty="0"/>
              <a:t>? I wish all to understand that my confidence in the light that God has given stands firm, because I know that the </a:t>
            </a:r>
            <a:r>
              <a:rPr lang="en-US" sz="2800" b="1" dirty="0"/>
              <a:t>Holy Spirit's power magnified the truth, and made it honorable</a:t>
            </a:r>
            <a:r>
              <a:rPr lang="en-US" sz="2800" dirty="0"/>
              <a:t>, saying: “This is the way, walk ye in it.” </a:t>
            </a:r>
            <a:r>
              <a:rPr lang="en-US" sz="2800" b="1" dirty="0"/>
              <a:t>In my books, the truth is stated, barricaded by a “Thus saith the Lord.”</a:t>
            </a:r>
            <a:r>
              <a:rPr lang="en-US" sz="2800" dirty="0"/>
              <a:t> The Holy Spirit traced these truths upon my heart and mind as indelibly as the law was traced by the finger of God, upon the tables of stone, which are now in the ark, to be brought forth in that great day when sentence will be pronounced against every evil, seducing science produced by the father of lies.”—Letter 90, 1906</a:t>
            </a:r>
          </a:p>
        </p:txBody>
      </p:sp>
    </p:spTree>
    <p:extLst>
      <p:ext uri="{BB962C8B-B14F-4D97-AF65-F5344CB8AC3E}">
        <p14:creationId xmlns:p14="http://schemas.microsoft.com/office/powerpoint/2010/main" val="209585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0319-A31B-BF9B-74A7-EE4FD0DB3125}"/>
              </a:ext>
            </a:extLst>
          </p:cNvPr>
          <p:cNvSpPr>
            <a:spLocks noGrp="1"/>
          </p:cNvSpPr>
          <p:nvPr>
            <p:ph type="title"/>
          </p:nvPr>
        </p:nvSpPr>
        <p:spPr>
          <a:xfrm>
            <a:off x="838200" y="-366395"/>
            <a:ext cx="10515600" cy="1325563"/>
          </a:xfrm>
        </p:spPr>
        <p:txBody>
          <a:bodyPr/>
          <a:lstStyle/>
          <a:p>
            <a:r>
              <a:rPr lang="en-US" b="1" dirty="0">
                <a:effectLst>
                  <a:outerShdw blurRad="38100" dist="38100" dir="2700000" algn="tl">
                    <a:srgbClr val="000000">
                      <a:alpha val="43137"/>
                    </a:srgbClr>
                  </a:outerShdw>
                </a:effectLst>
              </a:rPr>
              <a:t>Reasons To Stay Away From Flesh Foods</a:t>
            </a:r>
          </a:p>
        </p:txBody>
      </p:sp>
      <p:sp>
        <p:nvSpPr>
          <p:cNvPr id="3" name="TextBox 2">
            <a:extLst>
              <a:ext uri="{FF2B5EF4-FFF2-40B4-BE49-F238E27FC236}">
                <a16:creationId xmlns:a16="http://schemas.microsoft.com/office/drawing/2014/main" id="{5F5A31F6-C44E-8B8B-118B-FCEF53D7CB0C}"/>
              </a:ext>
            </a:extLst>
          </p:cNvPr>
          <p:cNvSpPr txBox="1"/>
          <p:nvPr/>
        </p:nvSpPr>
        <p:spPr>
          <a:xfrm>
            <a:off x="2762250" y="704284"/>
            <a:ext cx="9429750" cy="6001643"/>
          </a:xfrm>
          <a:prstGeom prst="rect">
            <a:avLst/>
          </a:prstGeom>
          <a:noFill/>
        </p:spPr>
        <p:txBody>
          <a:bodyPr wrap="square" rtlCol="0">
            <a:spAutoFit/>
          </a:bodyPr>
          <a:lstStyle/>
          <a:p>
            <a:pPr marL="342900" indent="-342900">
              <a:buAutoNum type="arabicPeriod"/>
            </a:pPr>
            <a:r>
              <a:rPr lang="en-US" sz="2400" dirty="0"/>
              <a:t>Meat is more corrupted and toxic (carcinogen 2014 WHO) than ever before, we have to be wiser about what we eat lest we destroy the temple God has given us (1 Cor. 3:16-17, 1 Cor. 10:31, Rom. 8:22, Hos. 4:1-3)</a:t>
            </a:r>
          </a:p>
          <a:p>
            <a:pPr marL="342900" indent="-342900">
              <a:buAutoNum type="arabicPeriod"/>
            </a:pPr>
            <a:r>
              <a:rPr lang="en-US" sz="2400" dirty="0"/>
              <a:t>Meat is served with the blood (Ez. 33:25, Acts 15:20)</a:t>
            </a:r>
          </a:p>
          <a:p>
            <a:pPr marL="342900" indent="-342900">
              <a:buAutoNum type="arabicPeriod"/>
            </a:pPr>
            <a:r>
              <a:rPr lang="en-US" sz="2400" dirty="0"/>
              <a:t>Meat is full of antibiotics, steroids, &amp; preservatives-- fish farms produce fish so sickly that they have to dye the fish meat more vibrant colors</a:t>
            </a:r>
          </a:p>
          <a:p>
            <a:pPr marL="342900" indent="-342900">
              <a:buAutoNum type="arabicPeriod"/>
            </a:pPr>
            <a:r>
              <a:rPr lang="en-US" sz="2400" dirty="0"/>
              <a:t>The animals used for food are more than mistreated, they are tortured, boiled alive, shot with nail guns (see Earthlings Documentary)</a:t>
            </a:r>
          </a:p>
          <a:p>
            <a:pPr marL="342900" indent="-342900">
              <a:buAutoNum type="arabicPeriod"/>
            </a:pPr>
            <a:r>
              <a:rPr lang="en-US" sz="2400" dirty="0"/>
              <a:t>The businesses that make meat for food are corrupt—fishing vessels use human trafficking (see </a:t>
            </a:r>
            <a:r>
              <a:rPr lang="en-US" sz="2400" dirty="0" err="1"/>
              <a:t>Seaspiracy</a:t>
            </a:r>
            <a:r>
              <a:rPr lang="en-US" sz="2400" dirty="0"/>
              <a:t> Documentary)</a:t>
            </a:r>
          </a:p>
          <a:p>
            <a:pPr marL="342900" indent="-342900">
              <a:buAutoNum type="arabicPeriod"/>
            </a:pPr>
            <a:r>
              <a:rPr lang="en-US" sz="2400" dirty="0"/>
              <a:t>Fake meats use cancer cell to create their products—they are FDA approved, soon you won’t know (or be permitted to know) what you are really eating</a:t>
            </a:r>
          </a:p>
          <a:p>
            <a:pPr marL="342900" indent="-342900">
              <a:buAutoNum type="arabicPeriod"/>
            </a:pPr>
            <a:r>
              <a:rPr lang="en-US" sz="2400" dirty="0"/>
              <a:t>Back to Eden…. (Rev. 21:1-4, Eden—Rev. 2:7, Rev. 22:2, Rev. 22:14)</a:t>
            </a:r>
          </a:p>
          <a:p>
            <a:r>
              <a:rPr lang="en-US" sz="2400" dirty="0"/>
              <a:t>Do you Think This is What God Meant When He Said You Could Eat Meat?</a:t>
            </a:r>
          </a:p>
        </p:txBody>
      </p:sp>
      <p:pic>
        <p:nvPicPr>
          <p:cNvPr id="4" name="Picture 3">
            <a:extLst>
              <a:ext uri="{FF2B5EF4-FFF2-40B4-BE49-F238E27FC236}">
                <a16:creationId xmlns:a16="http://schemas.microsoft.com/office/drawing/2014/main" id="{FB96474A-D7AB-AE19-1248-CAB8A2F9E077}"/>
              </a:ext>
            </a:extLst>
          </p:cNvPr>
          <p:cNvPicPr>
            <a:picLocks noChangeAspect="1"/>
          </p:cNvPicPr>
          <p:nvPr/>
        </p:nvPicPr>
        <p:blipFill rotWithShape="1">
          <a:blip r:embed="rId2"/>
          <a:srcRect l="16229" t="14664" r="16466" b="18309"/>
          <a:stretch/>
        </p:blipFill>
        <p:spPr>
          <a:xfrm>
            <a:off x="-446903" y="959168"/>
            <a:ext cx="3151158" cy="1882886"/>
          </a:xfrm>
          <a:prstGeom prst="rect">
            <a:avLst/>
          </a:prstGeom>
        </p:spPr>
      </p:pic>
      <p:pic>
        <p:nvPicPr>
          <p:cNvPr id="5" name="Picture 4">
            <a:extLst>
              <a:ext uri="{FF2B5EF4-FFF2-40B4-BE49-F238E27FC236}">
                <a16:creationId xmlns:a16="http://schemas.microsoft.com/office/drawing/2014/main" id="{FA359DC6-E743-353E-982F-38FD917A08AF}"/>
              </a:ext>
            </a:extLst>
          </p:cNvPr>
          <p:cNvPicPr>
            <a:picLocks noChangeAspect="1"/>
          </p:cNvPicPr>
          <p:nvPr/>
        </p:nvPicPr>
        <p:blipFill rotWithShape="1">
          <a:blip r:embed="rId3"/>
          <a:srcRect b="14072"/>
          <a:stretch/>
        </p:blipFill>
        <p:spPr>
          <a:xfrm>
            <a:off x="0" y="3231292"/>
            <a:ext cx="2667540" cy="2292178"/>
          </a:xfrm>
          <a:prstGeom prst="rect">
            <a:avLst/>
          </a:prstGeom>
        </p:spPr>
      </p:pic>
    </p:spTree>
    <p:extLst>
      <p:ext uri="{BB962C8B-B14F-4D97-AF65-F5344CB8AC3E}">
        <p14:creationId xmlns:p14="http://schemas.microsoft.com/office/powerpoint/2010/main" val="8889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EA99FA-4AFA-471C-8505-EF807E9E027E}"/>
              </a:ext>
            </a:extLst>
          </p:cNvPr>
          <p:cNvSpPr/>
          <p:nvPr/>
        </p:nvSpPr>
        <p:spPr>
          <a:xfrm>
            <a:off x="5030620" y="265284"/>
            <a:ext cx="7161380" cy="3416320"/>
          </a:xfrm>
          <a:prstGeom prst="rect">
            <a:avLst/>
          </a:prstGeom>
        </p:spPr>
        <p:txBody>
          <a:bodyPr wrap="square">
            <a:spAutoFit/>
          </a:bodyPr>
          <a:lstStyle/>
          <a:p>
            <a:r>
              <a:rPr lang="en-US" sz="2400" dirty="0"/>
              <a:t>1905: “Tea and coffee do not nourish the system. Their effect is produced before there has been time for digestion and assimilation, and what seems to be strength is only nervous excitement” (Ministry of Healing, p. 326)--------1967 "Illness otherwise unexplained may be caused by excessive ingestion of </a:t>
            </a:r>
            <a:r>
              <a:rPr lang="en-US" sz="2400" dirty="0" err="1"/>
              <a:t>xantine</a:t>
            </a:r>
            <a:r>
              <a:rPr lang="en-US" sz="2400" dirty="0"/>
              <a:t> cocoa alkaloids, </a:t>
            </a:r>
            <a:r>
              <a:rPr lang="en-US" sz="2400" b="1" dirty="0"/>
              <a:t>including those in coffee, tea, cocoa, and those in some popular beverages</a:t>
            </a:r>
            <a:r>
              <a:rPr lang="en-US" sz="2400" dirty="0"/>
              <a:t>.“--H. A. Riemann, Journal of the American Medical Associator</a:t>
            </a:r>
          </a:p>
        </p:txBody>
      </p:sp>
      <p:pic>
        <p:nvPicPr>
          <p:cNvPr id="5" name="Picture 4">
            <a:extLst>
              <a:ext uri="{FF2B5EF4-FFF2-40B4-BE49-F238E27FC236}">
                <a16:creationId xmlns:a16="http://schemas.microsoft.com/office/drawing/2014/main" id="{22F67494-795C-43F5-95BE-04850F8F6EE9}"/>
              </a:ext>
            </a:extLst>
          </p:cNvPr>
          <p:cNvPicPr>
            <a:picLocks noChangeAspect="1"/>
          </p:cNvPicPr>
          <p:nvPr/>
        </p:nvPicPr>
        <p:blipFill rotWithShape="1">
          <a:blip r:embed="rId2"/>
          <a:srcRect b="12454"/>
          <a:stretch/>
        </p:blipFill>
        <p:spPr>
          <a:xfrm>
            <a:off x="5927781" y="3912781"/>
            <a:ext cx="4481494" cy="2945219"/>
          </a:xfrm>
          <a:prstGeom prst="rect">
            <a:avLst/>
          </a:prstGeom>
        </p:spPr>
      </p:pic>
      <p:pic>
        <p:nvPicPr>
          <p:cNvPr id="6" name="Picture 5">
            <a:extLst>
              <a:ext uri="{FF2B5EF4-FFF2-40B4-BE49-F238E27FC236}">
                <a16:creationId xmlns:a16="http://schemas.microsoft.com/office/drawing/2014/main" id="{DD5E8470-0C80-4C26-8DE2-98E55CBAFF39}"/>
              </a:ext>
            </a:extLst>
          </p:cNvPr>
          <p:cNvPicPr>
            <a:picLocks noChangeAspect="1"/>
          </p:cNvPicPr>
          <p:nvPr/>
        </p:nvPicPr>
        <p:blipFill>
          <a:blip r:embed="rId3"/>
          <a:stretch>
            <a:fillRect/>
          </a:stretch>
        </p:blipFill>
        <p:spPr>
          <a:xfrm>
            <a:off x="92150" y="0"/>
            <a:ext cx="4846320" cy="6858000"/>
          </a:xfrm>
          <a:prstGeom prst="rect">
            <a:avLst/>
          </a:prstGeom>
        </p:spPr>
      </p:pic>
    </p:spTree>
    <p:extLst>
      <p:ext uri="{BB962C8B-B14F-4D97-AF65-F5344CB8AC3E}">
        <p14:creationId xmlns:p14="http://schemas.microsoft.com/office/powerpoint/2010/main" val="375174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5D4F-6731-433D-DD76-F047A89E519C}"/>
              </a:ext>
            </a:extLst>
          </p:cNvPr>
          <p:cNvSpPr>
            <a:spLocks noGrp="1"/>
          </p:cNvSpPr>
          <p:nvPr>
            <p:ph type="title"/>
          </p:nvPr>
        </p:nvSpPr>
        <p:spPr>
          <a:xfrm>
            <a:off x="838200" y="-26352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John Harvey Kellogg</a:t>
            </a:r>
          </a:p>
        </p:txBody>
      </p:sp>
      <p:sp>
        <p:nvSpPr>
          <p:cNvPr id="4" name="TextBox 3">
            <a:extLst>
              <a:ext uri="{FF2B5EF4-FFF2-40B4-BE49-F238E27FC236}">
                <a16:creationId xmlns:a16="http://schemas.microsoft.com/office/drawing/2014/main" id="{637E527E-37E2-BF8C-BDE8-98F572CE0686}"/>
              </a:ext>
            </a:extLst>
          </p:cNvPr>
          <p:cNvSpPr txBox="1"/>
          <p:nvPr/>
        </p:nvSpPr>
        <p:spPr>
          <a:xfrm>
            <a:off x="0" y="632758"/>
            <a:ext cx="12192000" cy="6247864"/>
          </a:xfrm>
          <a:prstGeom prst="rect">
            <a:avLst/>
          </a:prstGeom>
          <a:noFill/>
        </p:spPr>
        <p:txBody>
          <a:bodyPr wrap="square">
            <a:spAutoFit/>
          </a:bodyPr>
          <a:lstStyle/>
          <a:p>
            <a:r>
              <a:rPr lang="en-US" sz="2000" dirty="0"/>
              <a:t>“Dr. John Harvey Kellogg, in his prime is without any question the most competent and most important witness to Ellen White’s teachings in the field of health. He was a physician and surgeon well trained in scientific lines, having studied both in America and Europe. </a:t>
            </a:r>
            <a:r>
              <a:rPr lang="en-US" sz="2000" b="1" u="sng" dirty="0"/>
              <a:t>He traveled widely, lectured frequently, and carried on a constant line of investigation and experimentation. He was medical superintendent of the Battle Creek Sanitarium, the foremost such medical institution in the world, which attracted such of the world’s great as Taft, Rockefeller, Edison, Ford, Burbank, etc. True, because of the innovations made at the Battle Creek Sanitarium, Kellogg was at times under fire by fellow physicians</a:t>
            </a:r>
            <a:r>
              <a:rPr lang="en-US" sz="2000" dirty="0"/>
              <a:t>. But if the reader would see Ellen White emerge in her true image, he may well look to Kellogg before his defection, and even after his defection Kellogg never repudiated or discounted Ellen White’s health teachings. For this reason as we introduce his 1890 Preface statement to Christian Temperance and Bible Hygiene, the first part of which is a compilation of E. G. White materials, we quote at length, urging the reader to peruse it carefully to gain its full impact. Please note Kellogg’s frequent reference to “the principles taught” by Ellen White: ‘Nearly thirty years ago there appeared in print the first of a series of remarkable and important articles on the subject of health, by Mrs. E. G. White. </a:t>
            </a:r>
            <a:r>
              <a:rPr lang="en-US" sz="2000" b="1" u="sng" dirty="0"/>
              <a:t>These articles at once commanded earnest consideration by those who were acquainted with Mrs. White’s previous writings and labors. Thousands were led to change life-long habits, and to renounce practices thoroughly fixed by heredity as well as by long indulgence. So great a revolution could not be wrought in a body of people without the aid of some powerful incentive, which in this case was undoubtedly the belief that the writings referred to not only bore the stamp of truth, but were endorsed as such by a higher than human authority</a:t>
            </a:r>
            <a:r>
              <a:rPr lang="en-US" sz="2000" dirty="0"/>
              <a:t>. This is not the proper place for the consideration of the grounds upon which this belief was based, but the reader’s attention is invited to a few facts of interest in this connection’— Ellen White Estate, A Critique of the Book ‘Prophetess of Health, p. 17</a:t>
            </a:r>
          </a:p>
        </p:txBody>
      </p:sp>
    </p:spTree>
    <p:extLst>
      <p:ext uri="{BB962C8B-B14F-4D97-AF65-F5344CB8AC3E}">
        <p14:creationId xmlns:p14="http://schemas.microsoft.com/office/powerpoint/2010/main" val="123775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EB22-32B7-4708-B5E7-DD1AC5E8463E}"/>
              </a:ext>
            </a:extLst>
          </p:cNvPr>
          <p:cNvSpPr>
            <a:spLocks noGrp="1"/>
          </p:cNvSpPr>
          <p:nvPr>
            <p:ph type="title"/>
          </p:nvPr>
        </p:nvSpPr>
        <p:spPr>
          <a:xfrm>
            <a:off x="838200" y="-320679"/>
            <a:ext cx="10515600" cy="1325563"/>
          </a:xfrm>
        </p:spPr>
        <p:txBody>
          <a:bodyPr/>
          <a:lstStyle/>
          <a:p>
            <a:pPr algn="ctr"/>
            <a:r>
              <a:rPr lang="en-US" b="1" u="sng" dirty="0"/>
              <a:t>The Biblical Physical Signs</a:t>
            </a:r>
          </a:p>
        </p:txBody>
      </p:sp>
      <p:sp>
        <p:nvSpPr>
          <p:cNvPr id="3" name="Rectangle 2">
            <a:extLst>
              <a:ext uri="{FF2B5EF4-FFF2-40B4-BE49-F238E27FC236}">
                <a16:creationId xmlns:a16="http://schemas.microsoft.com/office/drawing/2014/main" id="{98C25F74-A03F-4737-A942-E0002864347D}"/>
              </a:ext>
            </a:extLst>
          </p:cNvPr>
          <p:cNvSpPr/>
          <p:nvPr/>
        </p:nvSpPr>
        <p:spPr>
          <a:xfrm>
            <a:off x="5025736" y="646415"/>
            <a:ext cx="7166264" cy="5262979"/>
          </a:xfrm>
          <a:prstGeom prst="rect">
            <a:avLst/>
          </a:prstGeom>
        </p:spPr>
        <p:txBody>
          <a:bodyPr wrap="square">
            <a:spAutoFit/>
          </a:bodyPr>
          <a:lstStyle/>
          <a:p>
            <a:r>
              <a:rPr lang="en-US" sz="2400" dirty="0"/>
              <a:t>Dan. 10:8, 16-18 “Therefore I was left alone, and </a:t>
            </a:r>
            <a:r>
              <a:rPr lang="en-US" sz="2400" b="1" dirty="0"/>
              <a:t>saw this great vision</a:t>
            </a:r>
            <a:r>
              <a:rPr lang="en-US" sz="2400" dirty="0"/>
              <a:t>, and </a:t>
            </a:r>
            <a:r>
              <a:rPr lang="en-US" sz="2400" b="1" dirty="0"/>
              <a:t>there remained no strength in me</a:t>
            </a:r>
            <a:r>
              <a:rPr lang="en-US" sz="2400" dirty="0"/>
              <a:t>: for my comeliness was turned in me into corruption, and I retained </a:t>
            </a:r>
            <a:r>
              <a:rPr lang="en-US" sz="2400" b="1" dirty="0"/>
              <a:t>no strength</a:t>
            </a:r>
            <a:r>
              <a:rPr lang="en-US" sz="2400" dirty="0"/>
              <a:t>. And, behold, one like the similitude of the sons of men touched my lips: </a:t>
            </a:r>
            <a:r>
              <a:rPr lang="en-US" sz="2400" b="1" dirty="0"/>
              <a:t>then I opened my mouth, and </a:t>
            </a:r>
            <a:r>
              <a:rPr lang="en-US" sz="2400" b="1" dirty="0" err="1"/>
              <a:t>spake</a:t>
            </a:r>
            <a:r>
              <a:rPr lang="en-US" sz="2400" b="1" dirty="0"/>
              <a:t> . . . straightway there remained no strength in me, neither is there breath left in me</a:t>
            </a:r>
            <a:r>
              <a:rPr lang="en-US" sz="2400" dirty="0"/>
              <a:t>.</a:t>
            </a:r>
            <a:r>
              <a:rPr lang="en-US" sz="2400" baseline="30000" dirty="0"/>
              <a:t> </a:t>
            </a:r>
            <a:r>
              <a:rPr lang="en-US" sz="2400" dirty="0"/>
              <a:t>Then there came again and touched me one like the appearance of a man, and </a:t>
            </a:r>
            <a:r>
              <a:rPr lang="en-US" sz="2400" b="1" dirty="0"/>
              <a:t>he strengthened me</a:t>
            </a:r>
            <a:r>
              <a:rPr lang="en-US" sz="2400" dirty="0"/>
              <a:t>,”</a:t>
            </a:r>
          </a:p>
          <a:p>
            <a:endParaRPr lang="en-US" sz="2400" dirty="0"/>
          </a:p>
          <a:p>
            <a:r>
              <a:rPr lang="en-US" sz="2400" dirty="0"/>
              <a:t>Num. 24:4 “He hath said, which heard the words of God, which saw the vision of the Almighty, </a:t>
            </a:r>
            <a:r>
              <a:rPr lang="en-US" sz="2400" b="1" dirty="0"/>
              <a:t>falling into a trance, but having his eyes open</a:t>
            </a:r>
            <a:r>
              <a:rPr lang="en-US" sz="2400" dirty="0"/>
              <a:t>”</a:t>
            </a:r>
          </a:p>
        </p:txBody>
      </p:sp>
      <p:pic>
        <p:nvPicPr>
          <p:cNvPr id="4" name="Picture 3">
            <a:extLst>
              <a:ext uri="{FF2B5EF4-FFF2-40B4-BE49-F238E27FC236}">
                <a16:creationId xmlns:a16="http://schemas.microsoft.com/office/drawing/2014/main" id="{9F75A0E0-8E63-4B77-9E55-A41AB8F357CE}"/>
              </a:ext>
            </a:extLst>
          </p:cNvPr>
          <p:cNvPicPr>
            <a:picLocks noChangeAspect="1"/>
          </p:cNvPicPr>
          <p:nvPr/>
        </p:nvPicPr>
        <p:blipFill>
          <a:blip r:embed="rId2"/>
          <a:stretch>
            <a:fillRect/>
          </a:stretch>
        </p:blipFill>
        <p:spPr>
          <a:xfrm>
            <a:off x="0" y="1129576"/>
            <a:ext cx="4710115" cy="4710115"/>
          </a:xfrm>
          <a:prstGeom prst="rect">
            <a:avLst/>
          </a:prstGeom>
        </p:spPr>
      </p:pic>
      <p:sp>
        <p:nvSpPr>
          <p:cNvPr id="5" name="TextBox 4">
            <a:extLst>
              <a:ext uri="{FF2B5EF4-FFF2-40B4-BE49-F238E27FC236}">
                <a16:creationId xmlns:a16="http://schemas.microsoft.com/office/drawing/2014/main" id="{A03FAACA-DBCF-4926-A7E4-447556D6DB69}"/>
              </a:ext>
            </a:extLst>
          </p:cNvPr>
          <p:cNvSpPr txBox="1"/>
          <p:nvPr/>
        </p:nvSpPr>
        <p:spPr>
          <a:xfrm>
            <a:off x="228600" y="5909394"/>
            <a:ext cx="11513127" cy="830997"/>
          </a:xfrm>
          <a:prstGeom prst="rect">
            <a:avLst/>
          </a:prstGeom>
          <a:noFill/>
        </p:spPr>
        <p:txBody>
          <a:bodyPr wrap="square" rtlCol="0">
            <a:spAutoFit/>
          </a:bodyPr>
          <a:lstStyle/>
          <a:p>
            <a:r>
              <a:rPr lang="en-US" sz="2400" dirty="0"/>
              <a:t>* No strength				* speaks but has no breath		* strengthened </a:t>
            </a:r>
          </a:p>
          <a:p>
            <a:r>
              <a:rPr lang="en-US" sz="2400" dirty="0"/>
              <a:t>* Eyes remain open entire time</a:t>
            </a:r>
          </a:p>
        </p:txBody>
      </p:sp>
    </p:spTree>
    <p:extLst>
      <p:ext uri="{BB962C8B-B14F-4D97-AF65-F5344CB8AC3E}">
        <p14:creationId xmlns:p14="http://schemas.microsoft.com/office/powerpoint/2010/main" val="32678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9A7B62-A4CB-4223-B82E-B08B10D4875F}"/>
              </a:ext>
            </a:extLst>
          </p:cNvPr>
          <p:cNvSpPr txBox="1"/>
          <p:nvPr/>
        </p:nvSpPr>
        <p:spPr>
          <a:xfrm>
            <a:off x="311727" y="277521"/>
            <a:ext cx="5784273" cy="523220"/>
          </a:xfrm>
          <a:prstGeom prst="rect">
            <a:avLst/>
          </a:prstGeom>
          <a:noFill/>
        </p:spPr>
        <p:txBody>
          <a:bodyPr wrap="square" rtlCol="0">
            <a:spAutoFit/>
          </a:bodyPr>
          <a:lstStyle/>
          <a:p>
            <a:r>
              <a:rPr lang="en-US" sz="2800" b="1" dirty="0"/>
              <a:t>The Physical Tests Fulfilled:</a:t>
            </a:r>
          </a:p>
        </p:txBody>
      </p:sp>
      <p:sp>
        <p:nvSpPr>
          <p:cNvPr id="4" name="TextBox 3">
            <a:extLst>
              <a:ext uri="{FF2B5EF4-FFF2-40B4-BE49-F238E27FC236}">
                <a16:creationId xmlns:a16="http://schemas.microsoft.com/office/drawing/2014/main" id="{60C5899F-F697-430C-9697-4A62881CD04E}"/>
              </a:ext>
            </a:extLst>
          </p:cNvPr>
          <p:cNvSpPr txBox="1"/>
          <p:nvPr/>
        </p:nvSpPr>
        <p:spPr>
          <a:xfrm>
            <a:off x="6541477" y="1905506"/>
            <a:ext cx="5483946" cy="3046988"/>
          </a:xfrm>
          <a:prstGeom prst="rect">
            <a:avLst/>
          </a:prstGeom>
          <a:noFill/>
        </p:spPr>
        <p:txBody>
          <a:bodyPr wrap="square" rtlCol="0">
            <a:spAutoFit/>
          </a:bodyPr>
          <a:lstStyle/>
          <a:p>
            <a:r>
              <a:rPr lang="en-US" sz="2400" dirty="0"/>
              <a:t>“</a:t>
            </a:r>
            <a:r>
              <a:rPr lang="en-US" sz="2400" b="1" dirty="0"/>
              <a:t>In vision her eyes were open</a:t>
            </a:r>
            <a:r>
              <a:rPr lang="en-US" sz="2400" dirty="0"/>
              <a:t>. </a:t>
            </a:r>
            <a:r>
              <a:rPr lang="en-US" sz="2400" b="1" dirty="0"/>
              <a:t>There was no breath</a:t>
            </a:r>
            <a:r>
              <a:rPr lang="en-US" sz="2400" dirty="0"/>
              <a:t>, but there were graceful movements of the shoulders, arms and hands expressive of what she saw. </a:t>
            </a:r>
            <a:r>
              <a:rPr lang="en-US" sz="2400" b="1" dirty="0"/>
              <a:t>It was impossible for anyone else to move her hands or arms. . . </a:t>
            </a:r>
            <a:r>
              <a:rPr lang="en-US" sz="2400" dirty="0"/>
              <a:t>When the vision ended . . . </a:t>
            </a:r>
            <a:r>
              <a:rPr lang="en-US" sz="2400" b="1" dirty="0"/>
              <a:t>She was then limp and strengthless</a:t>
            </a:r>
            <a:r>
              <a:rPr lang="en-US" sz="2400" dirty="0"/>
              <a:t>.”—Martha </a:t>
            </a:r>
            <a:r>
              <a:rPr lang="en-US" sz="2400" dirty="0" err="1"/>
              <a:t>Amadon</a:t>
            </a:r>
            <a:r>
              <a:rPr lang="en-US" sz="2400" dirty="0"/>
              <a:t>, Notebook Leaflets</a:t>
            </a:r>
            <a:endParaRPr lang="en-US" sz="2400" b="1" dirty="0"/>
          </a:p>
        </p:txBody>
      </p:sp>
      <p:pic>
        <p:nvPicPr>
          <p:cNvPr id="5" name="Picture 4">
            <a:extLst>
              <a:ext uri="{FF2B5EF4-FFF2-40B4-BE49-F238E27FC236}">
                <a16:creationId xmlns:a16="http://schemas.microsoft.com/office/drawing/2014/main" id="{8AA2FEC4-4BAF-4EB0-8C68-8C14002C41B3}"/>
              </a:ext>
            </a:extLst>
          </p:cNvPr>
          <p:cNvPicPr>
            <a:picLocks noChangeAspect="1"/>
          </p:cNvPicPr>
          <p:nvPr/>
        </p:nvPicPr>
        <p:blipFill>
          <a:blip r:embed="rId2"/>
          <a:stretch>
            <a:fillRect/>
          </a:stretch>
        </p:blipFill>
        <p:spPr>
          <a:xfrm>
            <a:off x="166577" y="1714500"/>
            <a:ext cx="6096000" cy="3429000"/>
          </a:xfrm>
          <a:prstGeom prst="rect">
            <a:avLst/>
          </a:prstGeom>
        </p:spPr>
      </p:pic>
    </p:spTree>
    <p:extLst>
      <p:ext uri="{BB962C8B-B14F-4D97-AF65-F5344CB8AC3E}">
        <p14:creationId xmlns:p14="http://schemas.microsoft.com/office/powerpoint/2010/main" val="1231123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A40DE-91B1-4C24-86BA-B224124A89CE}"/>
              </a:ext>
            </a:extLst>
          </p:cNvPr>
          <p:cNvSpPr txBox="1"/>
          <p:nvPr/>
        </p:nvSpPr>
        <p:spPr>
          <a:xfrm>
            <a:off x="170121" y="243512"/>
            <a:ext cx="7495953" cy="6740307"/>
          </a:xfrm>
          <a:prstGeom prst="rect">
            <a:avLst/>
          </a:prstGeom>
          <a:noFill/>
        </p:spPr>
        <p:txBody>
          <a:bodyPr wrap="square" rtlCol="0">
            <a:spAutoFit/>
          </a:bodyPr>
          <a:lstStyle/>
          <a:p>
            <a:r>
              <a:rPr lang="en-US" sz="2400" dirty="0"/>
              <a:t>“June 28, 1857, I saw Sister Ellen G. White in vision for the first time. I was an unbeliever in the visions; but one circumstance among others that I might mention convinced me that her visions were of God. </a:t>
            </a:r>
            <a:r>
              <a:rPr lang="en-US" sz="2400" b="1" dirty="0"/>
              <a:t>To satisfy my mind as to whether she breathed or not, I first put my hand on her chest sufficiently long to know that there was no more </a:t>
            </a:r>
            <a:r>
              <a:rPr lang="en-US" sz="2400" b="1" dirty="0" err="1"/>
              <a:t>heavings</a:t>
            </a:r>
            <a:r>
              <a:rPr lang="en-US" sz="2400" b="1" dirty="0"/>
              <a:t> of the lungs than there would have been had she been a corpse. I then took my hand and placed it over her mouth, pinching her nostrils between my thumb and forefinger, so that it was impossible for her to exhale or inhale air, even if she had desired to do so. I held her thus with my hand about ten minutes, long enough for her to suffocate under ordinary circumstances; she was not in the least affected by this ordeal. Since witnessing this wonderful phenomenon, I have not once been inclined to doubt the divine origin of her visions</a:t>
            </a:r>
            <a:r>
              <a:rPr lang="en-US" sz="2400" dirty="0"/>
              <a:t>.”—Statement by D.T. </a:t>
            </a:r>
            <a:r>
              <a:rPr lang="en-US" sz="2400" dirty="0" err="1"/>
              <a:t>Bourdeau</a:t>
            </a:r>
            <a:r>
              <a:rPr lang="en-US" sz="2400" dirty="0"/>
              <a:t>, Battle Creek, Michigan, given Feb. 4, 1891</a:t>
            </a:r>
          </a:p>
        </p:txBody>
      </p:sp>
      <p:pic>
        <p:nvPicPr>
          <p:cNvPr id="3" name="Picture 2">
            <a:extLst>
              <a:ext uri="{FF2B5EF4-FFF2-40B4-BE49-F238E27FC236}">
                <a16:creationId xmlns:a16="http://schemas.microsoft.com/office/drawing/2014/main" id="{14E48EF5-BF90-40BA-91BB-B27C1FF6451B}"/>
              </a:ext>
            </a:extLst>
          </p:cNvPr>
          <p:cNvPicPr>
            <a:picLocks noChangeAspect="1"/>
          </p:cNvPicPr>
          <p:nvPr/>
        </p:nvPicPr>
        <p:blipFill>
          <a:blip r:embed="rId2"/>
          <a:stretch>
            <a:fillRect/>
          </a:stretch>
        </p:blipFill>
        <p:spPr>
          <a:xfrm>
            <a:off x="7793443" y="243512"/>
            <a:ext cx="4324341" cy="3185488"/>
          </a:xfrm>
          <a:prstGeom prst="rect">
            <a:avLst/>
          </a:prstGeom>
        </p:spPr>
      </p:pic>
      <p:pic>
        <p:nvPicPr>
          <p:cNvPr id="4" name="Picture 3">
            <a:extLst>
              <a:ext uri="{FF2B5EF4-FFF2-40B4-BE49-F238E27FC236}">
                <a16:creationId xmlns:a16="http://schemas.microsoft.com/office/drawing/2014/main" id="{4F185608-3C38-4C5E-8A42-87FA4C4380F5}"/>
              </a:ext>
            </a:extLst>
          </p:cNvPr>
          <p:cNvPicPr>
            <a:picLocks noChangeAspect="1"/>
          </p:cNvPicPr>
          <p:nvPr/>
        </p:nvPicPr>
        <p:blipFill>
          <a:blip r:embed="rId3"/>
          <a:stretch>
            <a:fillRect/>
          </a:stretch>
        </p:blipFill>
        <p:spPr>
          <a:xfrm>
            <a:off x="8096243" y="3579613"/>
            <a:ext cx="3514509" cy="3150393"/>
          </a:xfrm>
          <a:prstGeom prst="rect">
            <a:avLst/>
          </a:prstGeom>
        </p:spPr>
      </p:pic>
    </p:spTree>
    <p:extLst>
      <p:ext uri="{BB962C8B-B14F-4D97-AF65-F5344CB8AC3E}">
        <p14:creationId xmlns:p14="http://schemas.microsoft.com/office/powerpoint/2010/main" val="592444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FFC2CC-22E4-5F4F-51CF-2CBCBCDD5C4E}"/>
              </a:ext>
            </a:extLst>
          </p:cNvPr>
          <p:cNvSpPr txBox="1"/>
          <p:nvPr/>
        </p:nvSpPr>
        <p:spPr>
          <a:xfrm>
            <a:off x="0" y="736877"/>
            <a:ext cx="12192000" cy="5940088"/>
          </a:xfrm>
          <a:prstGeom prst="rect">
            <a:avLst/>
          </a:prstGeom>
          <a:noFill/>
        </p:spPr>
        <p:txBody>
          <a:bodyPr wrap="square">
            <a:spAutoFit/>
          </a:bodyPr>
          <a:lstStyle/>
          <a:p>
            <a:r>
              <a:rPr lang="en-US" sz="2000" dirty="0"/>
              <a:t>Michigan, May 20, 1853, at a meeting held in Tyrone, Livingston County. “Sister White was in vision about twenty minutes or half an hour. As she went into vision everyone present seemed to feel the power and presence of God, and some of us did indeed feel the Spirit of God resting upon us mightily. We were engaged in prayer and social meeting Sabbath morning at about nine o’clock. Brother White, my father, and Sister White had prayed, and I was praying at the time. There had been no excitement, no demonstrations. We did plead earnestly with God, however, that He would bless the meeting with His presence, and that He would bless the work in Michigan. As Sister White gave that triumphant shout of “Glory! g-l-o-r-y! g-l-o-r-y!” which you have heard her give so often as she goes into vision, Brother White arose and informed the audience that his wife was in vision. </a:t>
            </a:r>
            <a:r>
              <a:rPr lang="en-US" sz="2000" b="1" u="sng" dirty="0"/>
              <a:t>After stating the manner of her visions, and that she did not breathe while in vision, he invited any one who wished to do so to come forward and examine her. Dr. Drummond, a physician, who was also a First-day Adventist preacher, who (before he saw her in vision) had declared her visions to be of mesmeric origin, and that he could give her a vision, stepped forward, and after a thorough examination, turned very pale, and remarked, “She doesn’t breathe!”</a:t>
            </a:r>
            <a:r>
              <a:rPr lang="en-US" sz="2000" dirty="0"/>
              <a:t> I am quite certain that she did not breathe at that time while in vision, nor in any of several others which she has had when I was present. The coming out of the vision was as marked as her going into it. The first indication we had that the vision was ended, was in her again beginning to breathe. She drew her first breath, deep, long, and full, in a manner showing that her lungs had been entirely empty of air. After drawing the first breath, several minutes passed before she drew the second, which filled the lungs precisely as did the first; then a pause of two minutes, and a third inhalation, after which the breathing became natural.”—Merritt. G. Kellogg, MD, Battle Creek, Mich., Dec. 28, 1890; Great Second Advent Movement, p. 206 (quoted in Messenger to the Remnant, pp. 22-23)</a:t>
            </a:r>
          </a:p>
        </p:txBody>
      </p:sp>
      <p:sp>
        <p:nvSpPr>
          <p:cNvPr id="4" name="TextBox 3">
            <a:extLst>
              <a:ext uri="{FF2B5EF4-FFF2-40B4-BE49-F238E27FC236}">
                <a16:creationId xmlns:a16="http://schemas.microsoft.com/office/drawing/2014/main" id="{AC736820-71CD-85E3-0D35-7EE7F1DB53DD}"/>
              </a:ext>
            </a:extLst>
          </p:cNvPr>
          <p:cNvSpPr txBox="1"/>
          <p:nvPr/>
        </p:nvSpPr>
        <p:spPr>
          <a:xfrm>
            <a:off x="891540" y="91440"/>
            <a:ext cx="10195560" cy="584775"/>
          </a:xfrm>
          <a:prstGeom prst="rect">
            <a:avLst/>
          </a:prstGeom>
          <a:noFill/>
        </p:spPr>
        <p:txBody>
          <a:bodyPr wrap="square" rtlCol="0">
            <a:spAutoFit/>
          </a:bodyPr>
          <a:lstStyle/>
          <a:p>
            <a:pPr algn="ctr"/>
            <a:r>
              <a:rPr lang="en-US" sz="3200" dirty="0">
                <a:solidFill>
                  <a:srgbClr val="FF0000"/>
                </a:solidFill>
              </a:rPr>
              <a:t>A Skeptic/Doctor’s Account</a:t>
            </a:r>
          </a:p>
        </p:txBody>
      </p:sp>
    </p:spTree>
    <p:extLst>
      <p:ext uri="{BB962C8B-B14F-4D97-AF65-F5344CB8AC3E}">
        <p14:creationId xmlns:p14="http://schemas.microsoft.com/office/powerpoint/2010/main" val="3875416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BF075-7F0F-1526-17E1-7CA15D7118F0}"/>
              </a:ext>
            </a:extLst>
          </p:cNvPr>
          <p:cNvPicPr>
            <a:picLocks noChangeAspect="1"/>
          </p:cNvPicPr>
          <p:nvPr/>
        </p:nvPicPr>
        <p:blipFill>
          <a:blip r:embed="rId2"/>
          <a:stretch>
            <a:fillRect/>
          </a:stretch>
        </p:blipFill>
        <p:spPr>
          <a:xfrm>
            <a:off x="6565773" y="0"/>
            <a:ext cx="5301234" cy="6858000"/>
          </a:xfrm>
          <a:prstGeom prst="rect">
            <a:avLst/>
          </a:prstGeom>
        </p:spPr>
      </p:pic>
      <p:pic>
        <p:nvPicPr>
          <p:cNvPr id="4" name="Picture 3">
            <a:extLst>
              <a:ext uri="{FF2B5EF4-FFF2-40B4-BE49-F238E27FC236}">
                <a16:creationId xmlns:a16="http://schemas.microsoft.com/office/drawing/2014/main" id="{B3484470-000E-FAAB-0550-20E92ABCB669}"/>
              </a:ext>
            </a:extLst>
          </p:cNvPr>
          <p:cNvPicPr>
            <a:picLocks noChangeAspect="1"/>
          </p:cNvPicPr>
          <p:nvPr/>
        </p:nvPicPr>
        <p:blipFill>
          <a:blip r:embed="rId3"/>
          <a:stretch>
            <a:fillRect/>
          </a:stretch>
        </p:blipFill>
        <p:spPr>
          <a:xfrm>
            <a:off x="316993" y="0"/>
            <a:ext cx="5309235" cy="6858000"/>
          </a:xfrm>
          <a:prstGeom prst="rect">
            <a:avLst/>
          </a:prstGeom>
        </p:spPr>
      </p:pic>
    </p:spTree>
    <p:extLst>
      <p:ext uri="{BB962C8B-B14F-4D97-AF65-F5344CB8AC3E}">
        <p14:creationId xmlns:p14="http://schemas.microsoft.com/office/powerpoint/2010/main" val="25411522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9" ma:contentTypeDescription="Create a new document." ma:contentTypeScope="" ma:versionID="0d3dcd59ce96f0e35c32bd132b45323f">
  <xsd:schema xmlns:xsd="http://www.w3.org/2001/XMLSchema" xmlns:xs="http://www.w3.org/2001/XMLSchema" xmlns:p="http://schemas.microsoft.com/office/2006/metadata/properties" xmlns:ns3="d79bd5b7-a245-48b2-b9b0-ff81109cf259" targetNamespace="http://schemas.microsoft.com/office/2006/metadata/properties" ma:root="true" ma:fieldsID="f0fe2bbc529860fdf4a370d37ef3bcf5" ns3:_="">
    <xsd:import namespace="d79bd5b7-a245-48b2-b9b0-ff81109cf25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2.xml><?xml version="1.0" encoding="utf-8"?>
<ds:datastoreItem xmlns:ds="http://schemas.openxmlformats.org/officeDocument/2006/customXml" ds:itemID="{6BBC2C52-B9DA-48A3-BCF7-33983F53F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491BE7-F5AB-46EE-9712-4B1353A8A6C0}">
  <ds:schemaRefs>
    <ds:schemaRef ds:uri="http://purl.org/dc/terms/"/>
    <ds:schemaRef ds:uri="http://schemas.microsoft.com/office/2006/documentManagement/types"/>
    <ds:schemaRef ds:uri="http://purl.org/dc/elements/1.1/"/>
    <ds:schemaRef ds:uri="http://purl.org/dc/dcmitype/"/>
    <ds:schemaRef ds:uri="d79bd5b7-a245-48b2-b9b0-ff81109cf259"/>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2277</Words>
  <Application>Microsoft Office PowerPoint</Application>
  <PresentationFormat>Widescreen</PresentationFormat>
  <Paragraphs>37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Berlin Sans FB Demi</vt:lpstr>
      <vt:lpstr>Calibri</vt:lpstr>
      <vt:lpstr>Calibri Light</vt:lpstr>
      <vt:lpstr>1_Office Theme</vt:lpstr>
      <vt:lpstr>What is the Difference Between Mormons, Jehovah’s Witnesses, and Seventh-day Adventists? pt 22</vt:lpstr>
      <vt:lpstr>Reasons To Stay Away From Flesh Foods</vt:lpstr>
      <vt:lpstr>PowerPoint Presentation</vt:lpstr>
      <vt:lpstr>John Harvey Kellogg</vt:lpstr>
      <vt:lpstr>The Biblical Physical Signs</vt:lpstr>
      <vt:lpstr>PowerPoint Presentation</vt:lpstr>
      <vt:lpstr>PowerPoint Presentation</vt:lpstr>
      <vt:lpstr>PowerPoint Presentation</vt:lpstr>
      <vt:lpstr>PowerPoint Presentation</vt:lpstr>
      <vt:lpstr>What About the Critics???</vt:lpstr>
      <vt:lpstr>PowerPoint Presentation</vt:lpstr>
      <vt:lpstr>PowerPoint Presentation</vt:lpstr>
      <vt:lpstr>For The Others…</vt:lpstr>
      <vt:lpstr>Will We Listen to God’s Last Day Council?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111</cp:revision>
  <dcterms:created xsi:type="dcterms:W3CDTF">2020-09-12T20:19:03Z</dcterms:created>
  <dcterms:modified xsi:type="dcterms:W3CDTF">2023-11-09T22:59:28Z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