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65"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5A99A2-A744-4358-B2E6-1D72878568C3}"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3885764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A99A2-A744-4358-B2E6-1D72878568C3}"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79878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A99A2-A744-4358-B2E6-1D72878568C3}"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420207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A99A2-A744-4358-B2E6-1D72878568C3}"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234735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A99A2-A744-4358-B2E6-1D72878568C3}" type="datetimeFigureOut">
              <a:rPr lang="en-US" smtClean="0"/>
              <a:t>10/9/2015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14274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5A99A2-A744-4358-B2E6-1D72878568C3}" type="datetimeFigureOut">
              <a:rPr lang="en-US" smtClean="0"/>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309189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5A99A2-A744-4358-B2E6-1D72878568C3}" type="datetimeFigureOut">
              <a:rPr lang="en-US" smtClean="0"/>
              <a:t>10/9/2015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264495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5A99A2-A744-4358-B2E6-1D72878568C3}" type="datetimeFigureOut">
              <a:rPr lang="en-US" smtClean="0"/>
              <a:t>10/9/2015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2856399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A99A2-A744-4358-B2E6-1D72878568C3}" type="datetimeFigureOut">
              <a:rPr lang="en-US" smtClean="0"/>
              <a:t>10/9/2015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417829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A99A2-A744-4358-B2E6-1D72878568C3}" type="datetimeFigureOut">
              <a:rPr lang="en-US" smtClean="0"/>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3342547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A99A2-A744-4358-B2E6-1D72878568C3}" type="datetimeFigureOut">
              <a:rPr lang="en-US" smtClean="0"/>
              <a:t>10/9/2015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CE0E7-AFCC-488D-949A-FF0473FD9A24}" type="slidenum">
              <a:rPr lang="en-US" smtClean="0"/>
              <a:t>‹#›</a:t>
            </a:fld>
            <a:endParaRPr lang="en-US"/>
          </a:p>
        </p:txBody>
      </p:sp>
    </p:spTree>
    <p:extLst>
      <p:ext uri="{BB962C8B-B14F-4D97-AF65-F5344CB8AC3E}">
        <p14:creationId xmlns:p14="http://schemas.microsoft.com/office/powerpoint/2010/main" val="3662213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A99A2-A744-4358-B2E6-1D72878568C3}" type="datetimeFigureOut">
              <a:rPr lang="en-US" smtClean="0"/>
              <a:t>10/9/2015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9CE0E7-AFCC-488D-949A-FF0473FD9A24}" type="slidenum">
              <a:rPr lang="en-US" smtClean="0"/>
              <a:t>‹#›</a:t>
            </a:fld>
            <a:endParaRPr lang="en-US"/>
          </a:p>
        </p:txBody>
      </p:sp>
    </p:spTree>
    <p:extLst>
      <p:ext uri="{BB962C8B-B14F-4D97-AF65-F5344CB8AC3E}">
        <p14:creationId xmlns:p14="http://schemas.microsoft.com/office/powerpoint/2010/main" val="3984033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t>
            </a:r>
            <a:r>
              <a:rPr lang="en-US" sz="7200" b="1" i="1" u="sng" dirty="0" smtClean="0">
                <a:solidFill>
                  <a:srgbClr val="FF0000"/>
                </a:solidFill>
              </a:rPr>
              <a:t>“For Such a Time”</a:t>
            </a:r>
            <a:endParaRPr lang="en-US" sz="7200" b="1" i="1" u="sng" dirty="0">
              <a:solidFill>
                <a:srgbClr val="FF0000"/>
              </a:solidFill>
            </a:endParaRPr>
          </a:p>
        </p:txBody>
      </p:sp>
      <p:sp>
        <p:nvSpPr>
          <p:cNvPr id="3" name="Subtitle 2"/>
          <p:cNvSpPr>
            <a:spLocks noGrp="1"/>
          </p:cNvSpPr>
          <p:nvPr>
            <p:ph type="subTitle" idx="1"/>
          </p:nvPr>
        </p:nvSpPr>
        <p:spPr/>
        <p:txBody>
          <a:bodyPr>
            <a:normAutofit/>
          </a:bodyPr>
          <a:lstStyle/>
          <a:p>
            <a:r>
              <a:rPr lang="en-US" sz="4800" b="1" i="1" u="sng" dirty="0" smtClean="0">
                <a:solidFill>
                  <a:srgbClr val="0070C0"/>
                </a:solidFill>
              </a:rPr>
              <a:t>Amazing Grace, pt. 13</a:t>
            </a:r>
            <a:endParaRPr lang="en-US" sz="4800" b="1" i="1" u="sng" dirty="0">
              <a:solidFill>
                <a:srgbClr val="0070C0"/>
              </a:solidFill>
            </a:endParaRPr>
          </a:p>
        </p:txBody>
      </p:sp>
    </p:spTree>
    <p:extLst>
      <p:ext uri="{BB962C8B-B14F-4D97-AF65-F5344CB8AC3E}">
        <p14:creationId xmlns:p14="http://schemas.microsoft.com/office/powerpoint/2010/main" val="18532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00B0F0"/>
                </a:solidFill>
                <a:latin typeface="Algerian" panose="04020705040A02060702" pitchFamily="82" charset="0"/>
              </a:rPr>
              <a:t>For Such a Time!</a:t>
            </a:r>
            <a:endParaRPr lang="en-US" b="1" i="1" u="sng" dirty="0">
              <a:solidFill>
                <a:srgbClr val="00B0F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sz="3600" dirty="0" smtClean="0"/>
              <a:t>“Then Mordecai commanded to answer Esther, Think not with thyself that thou shalt escape in the king's house, more than all the Jews. For if thou altogether holdest thy peace at this time, then shall there enlargement and deliverance arise to the Jews from another place; but thou and thy father's house shall be destroyed: and who knoweth whether thou art come to the kingdom for such a time as this?”  Esther 4:13,14</a:t>
            </a:r>
            <a:endParaRPr lang="en-US" sz="3600" dirty="0"/>
          </a:p>
        </p:txBody>
      </p:sp>
    </p:spTree>
    <p:extLst>
      <p:ext uri="{BB962C8B-B14F-4D97-AF65-F5344CB8AC3E}">
        <p14:creationId xmlns:p14="http://schemas.microsoft.com/office/powerpoint/2010/main" val="404128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50"/>
                </a:solidFill>
                <a:latin typeface="Algerian" panose="04020705040A02060702" pitchFamily="82" charset="0"/>
              </a:rPr>
              <a:t>The Lord Calls!</a:t>
            </a:r>
            <a:endParaRPr lang="en-US" b="1" i="1" u="sng" dirty="0">
              <a:solidFill>
                <a:srgbClr val="00B050"/>
              </a:solidFill>
              <a:latin typeface="Algerian" panose="04020705040A02060702" pitchFamily="82" charset="0"/>
            </a:endParaRPr>
          </a:p>
        </p:txBody>
      </p:sp>
      <p:sp>
        <p:nvSpPr>
          <p:cNvPr id="4" name="Content Placeholder 3"/>
          <p:cNvSpPr>
            <a:spLocks noGrp="1"/>
          </p:cNvSpPr>
          <p:nvPr>
            <p:ph sz="half" idx="2"/>
          </p:nvPr>
        </p:nvSpPr>
        <p:spPr>
          <a:xfrm>
            <a:off x="4648200" y="762000"/>
            <a:ext cx="4495800" cy="6096000"/>
          </a:xfrm>
        </p:spPr>
        <p:txBody>
          <a:bodyPr>
            <a:normAutofit/>
          </a:bodyPr>
          <a:lstStyle/>
          <a:p>
            <a:r>
              <a:rPr lang="en-US" sz="3200" dirty="0" smtClean="0"/>
              <a:t>There is a cross to bear as an SDA Christian.  We must not kid ourselves into believing that we can deny Christ and yet be saved!  The Lord calls us to sacrifice and submission to His authority just as He called Esther.  How shall we respond? </a:t>
            </a:r>
            <a:endParaRPr lang="en-US" sz="3200" dirty="0"/>
          </a:p>
        </p:txBody>
      </p:sp>
      <p:pic>
        <p:nvPicPr>
          <p:cNvPr id="717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5029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998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r>
              <a:rPr lang="en-US" b="1" i="1" u="sng" dirty="0" smtClean="0">
                <a:solidFill>
                  <a:srgbClr val="0070C0"/>
                </a:solidFill>
              </a:rPr>
              <a:t>She Chose; The Lord Empowered!</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a:bodyPr>
          <a:lstStyle/>
          <a:p>
            <a:r>
              <a:rPr lang="en-US" sz="3600" smtClean="0"/>
              <a:t>“Then </a:t>
            </a:r>
            <a:r>
              <a:rPr lang="en-US" sz="3600" dirty="0" smtClean="0"/>
              <a:t>Esther bade them return Mordecai this answer,  Go, gather together all the Jews that are present in Shushan, and fast ye for me, and neither eat nor drink three days, night or day: I also and my maidens will fast likewise; and </a:t>
            </a:r>
            <a:r>
              <a:rPr lang="en-US" sz="3600" b="1" i="1" u="sng" dirty="0" smtClean="0">
                <a:solidFill>
                  <a:srgbClr val="FF0000"/>
                </a:solidFill>
              </a:rPr>
              <a:t>so will I go in unto the king, which is not according to the law: and if I perish, I perish.   </a:t>
            </a:r>
            <a:r>
              <a:rPr lang="en-US" sz="3600" dirty="0" smtClean="0"/>
              <a:t>So Mordecai went his way, and did according to all that Esther had commanded him.”  Esther 4:15-17</a:t>
            </a:r>
            <a:endParaRPr lang="en-US" sz="3600" dirty="0"/>
          </a:p>
        </p:txBody>
      </p:sp>
    </p:spTree>
    <p:extLst>
      <p:ext uri="{BB962C8B-B14F-4D97-AF65-F5344CB8AC3E}">
        <p14:creationId xmlns:p14="http://schemas.microsoft.com/office/powerpoint/2010/main" val="123542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76200"/>
          </a:xfrm>
        </p:spPr>
        <p:txBody>
          <a:bodyPr>
            <a:normAutofit fontScale="90000"/>
          </a:bodyPr>
          <a:lstStyle/>
          <a:p>
            <a:endParaRPr lang="en-US" dirty="0"/>
          </a:p>
        </p:txBody>
      </p:sp>
      <p:sp>
        <p:nvSpPr>
          <p:cNvPr id="3" name="Content Placeholder 2"/>
          <p:cNvSpPr>
            <a:spLocks noGrp="1"/>
          </p:cNvSpPr>
          <p:nvPr>
            <p:ph sz="half" idx="1"/>
          </p:nvPr>
        </p:nvSpPr>
        <p:spPr>
          <a:xfrm>
            <a:off x="0" y="76200"/>
            <a:ext cx="4495800" cy="6781800"/>
          </a:xfrm>
        </p:spPr>
        <p:txBody>
          <a:bodyPr>
            <a:normAutofit lnSpcReduction="10000"/>
          </a:bodyPr>
          <a:lstStyle/>
          <a:p>
            <a:r>
              <a:rPr lang="en-US" sz="3600" dirty="0" smtClean="0"/>
              <a:t>What can God’s </a:t>
            </a:r>
            <a:r>
              <a:rPr lang="en-US" sz="3600" dirty="0"/>
              <a:t>A</a:t>
            </a:r>
            <a:r>
              <a:rPr lang="en-US" sz="3600" dirty="0" smtClean="0"/>
              <a:t>mazing Grace not do? It enabled Esther to risk her life; it enabled John Huss to brave the fires of the stake!</a:t>
            </a:r>
          </a:p>
          <a:p>
            <a:r>
              <a:rPr lang="en-US" sz="3600" dirty="0" smtClean="0"/>
              <a:t>It empowered Jesus to be separated from His Father! God’s Amazing Grace is there for us too!</a:t>
            </a:r>
          </a:p>
          <a:p>
            <a:endParaRPr lang="en-US" sz="3600"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0"/>
            <a:ext cx="46482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5544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Our Choice</a:t>
            </a:r>
            <a:endParaRPr lang="en-US" b="1"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Autofit/>
          </a:bodyPr>
          <a:lstStyle/>
          <a:p>
            <a:r>
              <a:rPr lang="en-US" sz="2400" dirty="0" smtClean="0"/>
              <a:t>“Whatever </a:t>
            </a:r>
            <a:r>
              <a:rPr lang="en-US" sz="2400" dirty="0"/>
              <a:t>may be our inherited or cultivated tendencies to wrong, we can overcome through the power that He is ready to </a:t>
            </a:r>
            <a:r>
              <a:rPr lang="en-US" sz="2400" dirty="0" smtClean="0"/>
              <a:t>impart. The </a:t>
            </a:r>
            <a:r>
              <a:rPr lang="en-US" sz="2400" dirty="0"/>
              <a:t>tempted one needs to understand the true force of the will. This is the governing power in the nature of man—the power of decision, of choice. Everything depends on the right action of the will. Desires for goodness and purity are right, so far as they go; but if we stop here, they avail nothing. Many will go down to ruin while hoping and desiring to overcome their evil propensities. They do not yield the will to God. They do not choose to serve </a:t>
            </a:r>
            <a:r>
              <a:rPr lang="en-US" sz="2400" dirty="0" smtClean="0"/>
              <a:t>Him. God </a:t>
            </a:r>
            <a:r>
              <a:rPr lang="en-US" sz="2400" dirty="0"/>
              <a:t>has given us the power of choice; it is ours to exercise. We cannot change our hearts, we cannot control our thoughts, our impulses, our affections. We cannot make ourselves pure, fit for God’s service. But we can choose to serve God, we can give Him our will; then He will work in us to will and to do according to His good pleasure. Thus our whole nature will be brought under the control of </a:t>
            </a:r>
            <a:r>
              <a:rPr lang="en-US" sz="2400" dirty="0" smtClean="0"/>
              <a:t>Christ. Through </a:t>
            </a:r>
            <a:r>
              <a:rPr lang="en-US" sz="2400" dirty="0"/>
              <a:t>the right exercise of the will, an entire change may be made in the </a:t>
            </a:r>
            <a:r>
              <a:rPr lang="en-US" sz="2400" dirty="0" smtClean="0"/>
              <a:t>life…</a:t>
            </a:r>
            <a:endParaRPr lang="en-US" sz="2400" dirty="0"/>
          </a:p>
        </p:txBody>
      </p:sp>
    </p:spTree>
    <p:extLst>
      <p:ext uri="{BB962C8B-B14F-4D97-AF65-F5344CB8AC3E}">
        <p14:creationId xmlns:p14="http://schemas.microsoft.com/office/powerpoint/2010/main" val="248436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We Decide</a:t>
            </a:r>
            <a:endParaRPr lang="en-US" b="1" i="1" u="sng" dirty="0">
              <a:solidFill>
                <a:srgbClr val="FF0000"/>
              </a:solidFill>
            </a:endParaRPr>
          </a:p>
        </p:txBody>
      </p:sp>
      <p:sp>
        <p:nvSpPr>
          <p:cNvPr id="4" name="Content Placeholder 3"/>
          <p:cNvSpPr>
            <a:spLocks noGrp="1"/>
          </p:cNvSpPr>
          <p:nvPr>
            <p:ph sz="half" idx="2"/>
          </p:nvPr>
        </p:nvSpPr>
        <p:spPr>
          <a:xfrm>
            <a:off x="4495800" y="685800"/>
            <a:ext cx="4648200" cy="6172200"/>
          </a:xfrm>
        </p:spPr>
        <p:txBody>
          <a:bodyPr>
            <a:normAutofit/>
          </a:bodyPr>
          <a:lstStyle/>
          <a:p>
            <a:r>
              <a:rPr lang="en-US" dirty="0" smtClean="0"/>
              <a:t>…By </a:t>
            </a:r>
            <a:r>
              <a:rPr lang="en-US" dirty="0"/>
              <a:t>yielding up the will to Christ, we ally ourselves with divine power. We receive strength from above to hold us steadfast. A pure and noble life, a life of victory over appetite and lust, is possible to everyone who will unite his weak, wavering human will to the omnipotent, unwavering will of God.”  MH, pg. 176</a:t>
            </a:r>
          </a:p>
          <a:p>
            <a:endParaRPr lang="en-US"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8006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8213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274638"/>
            <a:ext cx="4114800" cy="1143000"/>
          </a:xfrm>
        </p:spPr>
        <p:txBody>
          <a:bodyPr/>
          <a:lstStyle/>
          <a:p>
            <a:endParaRPr lang="en-US" dirty="0"/>
          </a:p>
        </p:txBody>
      </p:sp>
      <p:sp>
        <p:nvSpPr>
          <p:cNvPr id="3" name="Content Placeholder 2"/>
          <p:cNvSpPr>
            <a:spLocks noGrp="1"/>
          </p:cNvSpPr>
          <p:nvPr>
            <p:ph sz="half" idx="1"/>
          </p:nvPr>
        </p:nvSpPr>
        <p:spPr>
          <a:xfrm>
            <a:off x="0" y="0"/>
            <a:ext cx="4572000" cy="6858000"/>
          </a:xfrm>
        </p:spPr>
        <p:txBody>
          <a:bodyPr>
            <a:normAutofit fontScale="92500" lnSpcReduction="10000"/>
          </a:bodyPr>
          <a:lstStyle/>
          <a:p>
            <a:r>
              <a:rPr lang="en-US" dirty="0" smtClean="0"/>
              <a:t>“Now </a:t>
            </a:r>
            <a:r>
              <a:rPr lang="en-US" dirty="0"/>
              <a:t>it came to pass on the third day, that Esther put on her royal apparel, and stood in the inner court of the king's house, over against the king's house: and the king sat upon his royal throne in the royal house, over against the gate of the house.</a:t>
            </a:r>
          </a:p>
          <a:p>
            <a:pPr marL="0" indent="0">
              <a:buNone/>
            </a:pPr>
            <a:r>
              <a:rPr lang="en-US" dirty="0" smtClean="0"/>
              <a:t>    </a:t>
            </a:r>
            <a:r>
              <a:rPr lang="en-US" dirty="0"/>
              <a:t>And it was so, when the king saw Esther the queen standing in the court, that she obtained favour in his sight: and the king held out to Esther the golden sceptre that was in his hand. So Esther drew near, and touched the top of the sceptre</a:t>
            </a:r>
            <a:r>
              <a:rPr lang="en-US" dirty="0" smtClean="0"/>
              <a:t>.”  Esther 5:1,2</a:t>
            </a:r>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0"/>
            <a:ext cx="46482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909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F0"/>
                </a:solidFill>
                <a:latin typeface="Algerian" panose="04020705040A02060702" pitchFamily="82" charset="0"/>
              </a:rPr>
              <a:t>God’s Amazing Grace!</a:t>
            </a:r>
            <a:endParaRPr lang="en-US" b="1" i="1" u="sng" dirty="0">
              <a:solidFill>
                <a:srgbClr val="00B0F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sz="4400" dirty="0" smtClean="0"/>
              <a:t>1. Interceded for Esther. (Esther 5:1, 2)</a:t>
            </a:r>
          </a:p>
          <a:p>
            <a:r>
              <a:rPr lang="en-US" sz="4400" dirty="0" smtClean="0"/>
              <a:t>2. Exalted Mordecai to a high position. (Esther 6:11,12)</a:t>
            </a:r>
          </a:p>
          <a:p>
            <a:r>
              <a:rPr lang="en-US" sz="4400" dirty="0" smtClean="0"/>
              <a:t>3. Destruction Came to Haman.  (Esther 7:9-11)</a:t>
            </a:r>
          </a:p>
          <a:p>
            <a:r>
              <a:rPr lang="en-US" sz="4400" dirty="0" smtClean="0"/>
              <a:t>4. God’s People Delivered (Esther 9:1,2)</a:t>
            </a:r>
            <a:endParaRPr lang="en-US" sz="4400" dirty="0"/>
          </a:p>
        </p:txBody>
      </p:sp>
    </p:spTree>
    <p:extLst>
      <p:ext uri="{BB962C8B-B14F-4D97-AF65-F5344CB8AC3E}">
        <p14:creationId xmlns:p14="http://schemas.microsoft.com/office/powerpoint/2010/main" val="536688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7030A0"/>
                </a:solidFill>
                <a:latin typeface="Algerian" panose="04020705040A02060702" pitchFamily="82" charset="0"/>
              </a:rPr>
              <a:t>The Same Today</a:t>
            </a:r>
            <a:endParaRPr lang="en-US" b="1" i="1" u="sng" dirty="0">
              <a:solidFill>
                <a:srgbClr val="7030A0"/>
              </a:solidFill>
              <a:latin typeface="Algerian" panose="04020705040A02060702" pitchFamily="82" charset="0"/>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sz="3600" dirty="0" smtClean="0"/>
              <a:t>God’s Amazing Grace today intercedes on our behalf, exalts us to a position of children of God, will ultimately destroy those who reject Him, and will deliver His people!</a:t>
            </a:r>
            <a:endParaRPr lang="en-US" sz="3600"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6482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593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latin typeface="Algerian" panose="04020705040A02060702" pitchFamily="82" charset="0"/>
              </a:rPr>
              <a:t>The Silence of Childhood</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a:bodyPr>
          <a:lstStyle/>
          <a:p>
            <a:r>
              <a:rPr lang="en-US" dirty="0" smtClean="0"/>
              <a:t> “His quiet and simple life, and even the silence of the Scriptures concerning His early years, teach an important lesson. The more quiet and simple the life of the child,--the more free from artificial excitement, and the more in harmony with nature,--the more favorable is it to physical and mental vigor and to spiritual strength.”  DA, pg. 74 </a:t>
            </a:r>
            <a:endParaRPr lang="en-US" dirty="0"/>
          </a:p>
        </p:txBody>
      </p:sp>
      <p:pic>
        <p:nvPicPr>
          <p:cNvPr id="1027"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343400" y="762000"/>
            <a:ext cx="48006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4523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0070C0"/>
                </a:solidFill>
                <a:latin typeface="Algerian" panose="04020705040A02060702" pitchFamily="82" charset="0"/>
              </a:rPr>
              <a:t>Her Early Life</a:t>
            </a:r>
            <a:endParaRPr lang="en-US" b="1" i="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4648200" y="609600"/>
            <a:ext cx="4495800" cy="6248400"/>
          </a:xfrm>
        </p:spPr>
        <p:txBody>
          <a:bodyPr>
            <a:normAutofit fontScale="85000" lnSpcReduction="20000"/>
          </a:bodyPr>
          <a:lstStyle/>
          <a:p>
            <a:r>
              <a:rPr lang="en-US" dirty="0" smtClean="0"/>
              <a:t>“Now in Shushan the palace there was a certain Jew, whose name was Mordecai, the son of Jair, the son of Shimei, the son of Kish, a Benjamite;  Who had been carried away from Jerusalem with the captivity which had been carried away with Jeconiah king of Judah, whom Nebuchadnezzar the king of Babylon had carried away.  And he brought up Hadassah, that is, Esther, his uncle's daughter: for she had neither father nor mother, and the maid was fair and beautiful; whom Mordecai, when her father and mother were dead, took for his own daughter.”  Esther 1:5-7</a:t>
            </a:r>
            <a:endParaRPr lang="en-US"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09600"/>
            <a:ext cx="5029199" cy="624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843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latin typeface="Algerian" panose="04020705040A02060702" pitchFamily="82" charset="0"/>
              </a:rPr>
              <a:t>The Story Speeds Up!</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sz="4400" dirty="0" smtClean="0"/>
              <a:t>1. The wealthy king of Media-Persia, Ahasuerus, or Xerxes, deposed his wife, Vashti, because she disobeyed him.</a:t>
            </a:r>
          </a:p>
          <a:p>
            <a:r>
              <a:rPr lang="en-US" sz="4400" dirty="0" smtClean="0"/>
              <a:t>2. The king went looking for a new bride throughout his kingdom.</a:t>
            </a:r>
          </a:p>
          <a:p>
            <a:r>
              <a:rPr lang="en-US" sz="4400" dirty="0" smtClean="0"/>
              <a:t>3. Esther was chosen as his new queen.</a:t>
            </a:r>
            <a:endParaRPr lang="en-US" sz="4400" dirty="0"/>
          </a:p>
        </p:txBody>
      </p:sp>
    </p:spTree>
    <p:extLst>
      <p:ext uri="{BB962C8B-B14F-4D97-AF65-F5344CB8AC3E}">
        <p14:creationId xmlns:p14="http://schemas.microsoft.com/office/powerpoint/2010/main" val="364059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The Problem Arises</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fontScale="85000" lnSpcReduction="20000"/>
          </a:bodyPr>
          <a:lstStyle/>
          <a:p>
            <a:r>
              <a:rPr lang="en-US" dirty="0" smtClean="0"/>
              <a:t>“After these things did king Ahasuerus promote Haman the son of Hammedatha the Agagite, and advanced him, and set his seat above all the princes that were with him. And all the king's servants, that were in the king's gate, bowed, and reverenced Haman: for the king had so commanded concerning him. But Mordecai bowed not, nor did him reverence. Then the king's servants, which were in the king's gate, said unto Mordecai, Why transgressest thou the king's commandment?  Now it came to pass, when they spake daily unto him, and he hearkened not unto them, that they told Haman, to see whether Mordecai's matters would stand: for he had told them that he was a Jew.  And when Haman saw that Mordecai bowed not, nor did him reverence, then was Haman full of wrath. And he thought scorn to lay hands on Mordecai alone; for they had shewed him the people of Mordecai: wherefore Haman sought to destroy all the Jews that were throughout the whole kingdom of Ahasuerus, even the people of Mordecai.”  Esther 3:1-6</a:t>
            </a:r>
            <a:endParaRPr lang="en-US" dirty="0"/>
          </a:p>
        </p:txBody>
      </p:sp>
    </p:spTree>
    <p:extLst>
      <p:ext uri="{BB962C8B-B14F-4D97-AF65-F5344CB8AC3E}">
        <p14:creationId xmlns:p14="http://schemas.microsoft.com/office/powerpoint/2010/main" val="158275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FF0000"/>
                </a:solidFill>
              </a:rPr>
              <a:t>In Our Time Too!</a:t>
            </a:r>
            <a:endParaRPr lang="en-US" b="1" i="1" u="sng"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70000" lnSpcReduction="20000"/>
          </a:bodyPr>
          <a:lstStyle/>
          <a:p>
            <a:r>
              <a:rPr lang="en-US" dirty="0" smtClean="0"/>
              <a:t> “The decree that will finally go forth against the remnant people of God will be very similar to that issued by Ahasuerus against the Jews. Today the enemies of the true church see in the little company keeping the Sabbath commandment, a Mordecai at the gate. The reverence of God's people for His law is a constant rebuke to those who have cast off the fear of the Lord and are trampling on His Sabbath.  Satan will arouse indignation against the minority who refuse to accept popular customs and traditions. Men of position and reputation will join with the lawless and the vile to take counsel against the people of God. Wealth, genius, education, will combine to cover them with contempt. Persecuting rulers, ministers, and church members will conspire against them. With voice and pen, by boasts, threats, and ridicule, they will seek to overthrow their faith. By false representations and angry appeals, men will stir up the passions of the people. Not having a "Thus saith the Scriptures" to bring against the advocates of the Bible Sabbath, they will resort to oppressive enactments to supply the lack. To secure popularity and patronage, legislators will yield to the demand for Sunday laws. But those who fear God, cannot accept an institution that violates a precept of the Decalogue. On this battlefield will be fought the last great conflict in the controversy between truth and error. And we are not left in doubt as to the issue. Today, as in the days of Esther and Mordecai, the Lord will vindicate His truth and His people.”  PK, pgs. 605, 606</a:t>
            </a:r>
            <a:endParaRPr lang="en-US" dirty="0"/>
          </a:p>
        </p:txBody>
      </p:sp>
    </p:spTree>
    <p:extLst>
      <p:ext uri="{BB962C8B-B14F-4D97-AF65-F5344CB8AC3E}">
        <p14:creationId xmlns:p14="http://schemas.microsoft.com/office/powerpoint/2010/main" val="717500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C00000"/>
                </a:solidFill>
                <a:latin typeface="Algerian" panose="04020705040A02060702" pitchFamily="82" charset="0"/>
              </a:rPr>
              <a:t>When we Refuse…</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sz="half" idx="1"/>
          </p:nvPr>
        </p:nvSpPr>
        <p:spPr>
          <a:xfrm>
            <a:off x="0" y="533400"/>
            <a:ext cx="4495800" cy="6324600"/>
          </a:xfrm>
        </p:spPr>
        <p:txBody>
          <a:bodyPr>
            <a:normAutofit fontScale="92500" lnSpcReduction="10000"/>
          </a:bodyPr>
          <a:lstStyle/>
          <a:p>
            <a:r>
              <a:rPr lang="en-US" dirty="0" smtClean="0"/>
              <a:t>Haman felt snubbed.  A person full of themselves will seek revenge against the one they feel has done them wrong.  When we dare to cross someone’s ‘authority’, they can not handle it and will do anything to destroy us!</a:t>
            </a:r>
          </a:p>
          <a:p>
            <a:r>
              <a:rPr lang="en-US" dirty="0" smtClean="0"/>
              <a:t>“And when he was come into the temple, the chief priests and the elders of the people came unto him as he was teaching, and said, By what authority doest thou these things? and who gave thee this authority?”  Matt. 21:23</a:t>
            </a:r>
            <a:endParaRPr lang="en-US" dirty="0"/>
          </a:p>
        </p:txBody>
      </p:sp>
      <p:pic>
        <p:nvPicPr>
          <p:cNvPr id="4098"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609600"/>
            <a:ext cx="4648200" cy="624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411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648200" cy="914400"/>
          </a:xfrm>
        </p:spPr>
        <p:txBody>
          <a:bodyPr>
            <a:normAutofit fontScale="90000"/>
          </a:bodyPr>
          <a:lstStyle/>
          <a:p>
            <a:r>
              <a:rPr lang="en-US" b="1" i="1" u="sng" dirty="0" smtClean="0">
                <a:solidFill>
                  <a:srgbClr val="92D050"/>
                </a:solidFill>
              </a:rPr>
              <a:t>Mordecai’s Response</a:t>
            </a:r>
            <a:endParaRPr lang="en-US" b="1" i="1" u="sng" dirty="0">
              <a:solidFill>
                <a:srgbClr val="92D050"/>
              </a:solidFill>
            </a:endParaRPr>
          </a:p>
        </p:txBody>
      </p:sp>
      <p:sp>
        <p:nvSpPr>
          <p:cNvPr id="4" name="Content Placeholder 3"/>
          <p:cNvSpPr>
            <a:spLocks noGrp="1"/>
          </p:cNvSpPr>
          <p:nvPr>
            <p:ph sz="half" idx="2"/>
          </p:nvPr>
        </p:nvSpPr>
        <p:spPr>
          <a:xfrm>
            <a:off x="4648200" y="0"/>
            <a:ext cx="4495800" cy="6858000"/>
          </a:xfrm>
        </p:spPr>
        <p:txBody>
          <a:bodyPr>
            <a:normAutofit fontScale="77500" lnSpcReduction="20000"/>
          </a:bodyPr>
          <a:lstStyle/>
          <a:p>
            <a:r>
              <a:rPr lang="en-US" dirty="0" smtClean="0"/>
              <a:t>“When Mordecai perceived all that was done, Mordecai rent his clothes, and put on sackcloth with ashes, and went out into the midst of the city, and cried with a loud and a bitter cry;  And came even before the king's gate: for none might enter into the king's gate clothed with sackcloth. And in every province, whithersoever the king's commandment and his decree came, there was great mourning among the Jews, and fasting, and weeping, and wailing; and many lay in sackcloth and ashes.  So Esther's maids and her chamberlains came and told it her. Then was the queen exceedingly grieved; and she sent raiment to clothe Mordecai, and to take away his sackcloth from him: but he received it not.”  Esther 4:1-4</a:t>
            </a:r>
            <a:endParaRPr lang="en-US" dirty="0"/>
          </a:p>
        </p:txBody>
      </p:sp>
      <p:pic>
        <p:nvPicPr>
          <p:cNvPr id="5122"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6200" y="762000"/>
            <a:ext cx="49529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7022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b="1" i="1" u="sng" dirty="0" smtClean="0">
                <a:solidFill>
                  <a:srgbClr val="FF0000"/>
                </a:solidFill>
              </a:rPr>
              <a:t>Tension/Dialogue with Esther-Mordecai</a:t>
            </a:r>
            <a:endParaRPr lang="en-US" b="1" i="1" u="sng" dirty="0">
              <a:solidFill>
                <a:srgbClr val="FF0000"/>
              </a:solidFill>
            </a:endParaRPr>
          </a:p>
        </p:txBody>
      </p:sp>
      <p:sp>
        <p:nvSpPr>
          <p:cNvPr id="3" name="Content Placeholder 2"/>
          <p:cNvSpPr>
            <a:spLocks noGrp="1"/>
          </p:cNvSpPr>
          <p:nvPr>
            <p:ph sz="half" idx="1"/>
          </p:nvPr>
        </p:nvSpPr>
        <p:spPr>
          <a:xfrm>
            <a:off x="0" y="609600"/>
            <a:ext cx="4495800" cy="6400800"/>
          </a:xfrm>
        </p:spPr>
        <p:txBody>
          <a:bodyPr>
            <a:normAutofit/>
          </a:bodyPr>
          <a:lstStyle/>
          <a:p>
            <a:r>
              <a:rPr lang="en-US" sz="3600" dirty="0" smtClean="0"/>
              <a:t>Mordecai pleaded with Esther to speak to the king; Esther knew it could mean her death.  Mordecai challenged her with some of the most sublime words that have ever come from human lips!</a:t>
            </a:r>
            <a:endParaRPr lang="en-US" sz="3600" dirty="0"/>
          </a:p>
        </p:txBody>
      </p:sp>
      <p:pic>
        <p:nvPicPr>
          <p:cNvPr id="614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609600"/>
            <a:ext cx="4648200" cy="624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8932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1849</Words>
  <Application>Microsoft Office PowerPoint</Application>
  <PresentationFormat>On-screen Show (4:3)</PresentationFormat>
  <Paragraphs>42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“For Such a Time”</vt:lpstr>
      <vt:lpstr>The Silence of Childhood</vt:lpstr>
      <vt:lpstr>Her Early Life</vt:lpstr>
      <vt:lpstr>The Story Speeds Up!</vt:lpstr>
      <vt:lpstr>The Problem Arises</vt:lpstr>
      <vt:lpstr>In Our Time Too!</vt:lpstr>
      <vt:lpstr>When we Refuse…</vt:lpstr>
      <vt:lpstr>Mordecai’s Response</vt:lpstr>
      <vt:lpstr>Tension/Dialogue with Esther-Mordecai</vt:lpstr>
      <vt:lpstr>For Such a Time!</vt:lpstr>
      <vt:lpstr>The Lord Calls!</vt:lpstr>
      <vt:lpstr>She Chose; The Lord Empowered!</vt:lpstr>
      <vt:lpstr>PowerPoint Presentation</vt:lpstr>
      <vt:lpstr>Our Choice</vt:lpstr>
      <vt:lpstr>We Decide</vt:lpstr>
      <vt:lpstr>PowerPoint Presentation</vt:lpstr>
      <vt:lpstr>God’s Amazing Grace!</vt:lpstr>
      <vt:lpstr>The Same Today</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Such a Time”</dc:title>
  <dc:creator>.</dc:creator>
  <cp:lastModifiedBy>.</cp:lastModifiedBy>
  <cp:revision>12</cp:revision>
  <dcterms:created xsi:type="dcterms:W3CDTF">2015-10-08T18:22:19Z</dcterms:created>
  <dcterms:modified xsi:type="dcterms:W3CDTF">2015-10-09T18:51:20Z</dcterms:modified>
</cp:coreProperties>
</file>