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7" r:id="rId8"/>
    <p:sldId id="262" r:id="rId9"/>
    <p:sldId id="263" r:id="rId10"/>
    <p:sldId id="264" r:id="rId11"/>
    <p:sldId id="265" r:id="rId12"/>
    <p:sldId id="268" r:id="rId13"/>
    <p:sldId id="266" r:id="rId14"/>
    <p:sldId id="269" r:id="rId15"/>
    <p:sldId id="270" r:id="rId16"/>
    <p:sldId id="273" r:id="rId17"/>
    <p:sldId id="272" r:id="rId18"/>
    <p:sldId id="271"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64" y="-6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120C9DF-77D2-4D5E-AF2A-D74FD6C8087A}"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3161843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0C9DF-77D2-4D5E-AF2A-D74FD6C8087A}"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263075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0C9DF-77D2-4D5E-AF2A-D74FD6C8087A}"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3402045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120C9DF-77D2-4D5E-AF2A-D74FD6C8087A}"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1225165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20C9DF-77D2-4D5E-AF2A-D74FD6C8087A}" type="datetimeFigureOut">
              <a:rPr lang="en-US" smtClean="0"/>
              <a:t>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3857593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120C9DF-77D2-4D5E-AF2A-D74FD6C8087A}" type="datetimeFigureOut">
              <a:rPr lang="en-US" smtClean="0"/>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1600502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120C9DF-77D2-4D5E-AF2A-D74FD6C8087A}" type="datetimeFigureOut">
              <a:rPr lang="en-US" smtClean="0"/>
              <a:t>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1054900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20C9DF-77D2-4D5E-AF2A-D74FD6C8087A}" type="datetimeFigureOut">
              <a:rPr lang="en-US" smtClean="0"/>
              <a:t>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8244412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20C9DF-77D2-4D5E-AF2A-D74FD6C8087A}" type="datetimeFigureOut">
              <a:rPr lang="en-US" smtClean="0"/>
              <a:t>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2389490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0C9DF-77D2-4D5E-AF2A-D74FD6C8087A}" type="datetimeFigureOut">
              <a:rPr lang="en-US" smtClean="0"/>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289730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20C9DF-77D2-4D5E-AF2A-D74FD6C8087A}" type="datetimeFigureOut">
              <a:rPr lang="en-US" smtClean="0"/>
              <a:t>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FEC118-22CD-45C0-8FA4-C7EB4246FB26}" type="slidenum">
              <a:rPr lang="en-US" smtClean="0"/>
              <a:t>‹#›</a:t>
            </a:fld>
            <a:endParaRPr lang="en-US"/>
          </a:p>
        </p:txBody>
      </p:sp>
    </p:spTree>
    <p:extLst>
      <p:ext uri="{BB962C8B-B14F-4D97-AF65-F5344CB8AC3E}">
        <p14:creationId xmlns:p14="http://schemas.microsoft.com/office/powerpoint/2010/main" val="485829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20C9DF-77D2-4D5E-AF2A-D74FD6C8087A}" type="datetimeFigureOut">
              <a:rPr lang="en-US" smtClean="0"/>
              <a:t>2/4/2016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FEC118-22CD-45C0-8FA4-C7EB4246FB26}" type="slidenum">
              <a:rPr lang="en-US" smtClean="0"/>
              <a:t>‹#›</a:t>
            </a:fld>
            <a:endParaRPr lang="en-US"/>
          </a:p>
        </p:txBody>
      </p:sp>
    </p:spTree>
    <p:extLst>
      <p:ext uri="{BB962C8B-B14F-4D97-AF65-F5344CB8AC3E}">
        <p14:creationId xmlns:p14="http://schemas.microsoft.com/office/powerpoint/2010/main" val="3513913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i="1" u="sng" dirty="0" smtClean="0">
                <a:solidFill>
                  <a:srgbClr val="0070C0"/>
                </a:solidFill>
              </a:rPr>
              <a:t>Daniel 5 ‘Babylon Falls’</a:t>
            </a:r>
            <a:endParaRPr lang="en-US" sz="6000" b="1" i="1" u="sng" dirty="0">
              <a:solidFill>
                <a:srgbClr val="0070C0"/>
              </a:solidFill>
            </a:endParaRPr>
          </a:p>
        </p:txBody>
      </p:sp>
      <p:sp>
        <p:nvSpPr>
          <p:cNvPr id="3" name="Subtitle 2"/>
          <p:cNvSpPr>
            <a:spLocks noGrp="1"/>
          </p:cNvSpPr>
          <p:nvPr>
            <p:ph type="subTitle" idx="1"/>
          </p:nvPr>
        </p:nvSpPr>
        <p:spPr/>
        <p:txBody>
          <a:bodyPr>
            <a:normAutofit/>
          </a:bodyPr>
          <a:lstStyle/>
          <a:p>
            <a:r>
              <a:rPr lang="en-US" sz="4000" b="1" i="1" u="sng" dirty="0" smtClean="0">
                <a:solidFill>
                  <a:srgbClr val="FF0000"/>
                </a:solidFill>
              </a:rPr>
              <a:t>Belshazzar's Feast and Folly</a:t>
            </a:r>
            <a:endParaRPr lang="en-US" sz="4000" b="1" i="1" u="sng" dirty="0">
              <a:solidFill>
                <a:srgbClr val="FF0000"/>
              </a:solidFill>
            </a:endParaRPr>
          </a:p>
        </p:txBody>
      </p:sp>
    </p:spTree>
    <p:extLst>
      <p:ext uri="{BB962C8B-B14F-4D97-AF65-F5344CB8AC3E}">
        <p14:creationId xmlns:p14="http://schemas.microsoft.com/office/powerpoint/2010/main" val="2435339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296400" cy="609600"/>
          </a:xfrm>
        </p:spPr>
        <p:txBody>
          <a:bodyPr>
            <a:normAutofit fontScale="90000"/>
          </a:bodyPr>
          <a:lstStyle/>
          <a:p>
            <a:r>
              <a:rPr lang="en-US" b="1" i="1" u="sng" dirty="0" smtClean="0">
                <a:solidFill>
                  <a:srgbClr val="0070C0"/>
                </a:solidFill>
              </a:rPr>
              <a:t>Babylon Enamored by Worldly Wise men!</a:t>
            </a:r>
            <a:endParaRPr lang="en-US" b="1" i="1" u="sng" dirty="0">
              <a:solidFill>
                <a:srgbClr val="0070C0"/>
              </a:solidFill>
            </a:endParaRPr>
          </a:p>
        </p:txBody>
      </p:sp>
      <p:sp>
        <p:nvSpPr>
          <p:cNvPr id="4" name="Content Placeholder 3"/>
          <p:cNvSpPr>
            <a:spLocks noGrp="1"/>
          </p:cNvSpPr>
          <p:nvPr>
            <p:ph sz="half" idx="2"/>
          </p:nvPr>
        </p:nvSpPr>
        <p:spPr>
          <a:xfrm>
            <a:off x="4648200" y="457200"/>
            <a:ext cx="4495800" cy="6400800"/>
          </a:xfrm>
        </p:spPr>
        <p:txBody>
          <a:bodyPr>
            <a:noAutofit/>
          </a:bodyPr>
          <a:lstStyle/>
          <a:p>
            <a:r>
              <a:rPr lang="en-US" sz="3200" dirty="0" smtClean="0"/>
              <a:t>“Then </a:t>
            </a:r>
            <a:r>
              <a:rPr lang="en-US" sz="3200" dirty="0"/>
              <a:t>came in all the king's wise men: but they could not read the writing, nor make known to the king the interpretation thereof</a:t>
            </a:r>
            <a:r>
              <a:rPr lang="en-US" sz="3200" dirty="0" smtClean="0"/>
              <a:t>. </a:t>
            </a:r>
            <a:r>
              <a:rPr lang="en-US" sz="3200" dirty="0"/>
              <a:t>Then was king Belshazzar greatly troubled, and his countenance was changed in him, and his lords were astonied</a:t>
            </a:r>
            <a:r>
              <a:rPr lang="en-US" sz="3200" dirty="0" smtClean="0"/>
              <a:t>.”  Daniel 5:8,9</a:t>
            </a:r>
            <a:endParaRPr lang="en-US" sz="3200"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09600"/>
            <a:ext cx="5029199" cy="624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4141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C00000"/>
                </a:solidFill>
                <a:latin typeface="Algerian" panose="04020705040A02060702" pitchFamily="82" charset="0"/>
              </a:rPr>
              <a:t>Time for the Old Man!</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sz="half" idx="1"/>
          </p:nvPr>
        </p:nvSpPr>
        <p:spPr>
          <a:xfrm>
            <a:off x="0" y="685800"/>
            <a:ext cx="4495800" cy="6172200"/>
          </a:xfrm>
        </p:spPr>
        <p:txBody>
          <a:bodyPr>
            <a:noAutofit/>
          </a:bodyPr>
          <a:lstStyle/>
          <a:p>
            <a:r>
              <a:rPr lang="en-US" sz="2000" dirty="0" smtClean="0"/>
              <a:t>“Then </a:t>
            </a:r>
            <a:r>
              <a:rPr lang="en-US" sz="2000" dirty="0"/>
              <a:t>was Daniel brought in before the king. And the king spake and said unto Daniel, Art thou that Daniel, which art of the children of the captivity of Judah, whom the king my father brought out of Jewry</a:t>
            </a:r>
            <a:r>
              <a:rPr lang="en-US" sz="2000" dirty="0" smtClean="0"/>
              <a:t>?  </a:t>
            </a:r>
            <a:r>
              <a:rPr lang="en-US" sz="2000" dirty="0"/>
              <a:t>I have even heard of thee, that the spirit of the gods is in thee, and that light and understanding and excellent wisdom is found in thee</a:t>
            </a:r>
            <a:r>
              <a:rPr lang="en-US" sz="2000" dirty="0" smtClean="0"/>
              <a:t>.  </a:t>
            </a:r>
            <a:r>
              <a:rPr lang="en-US" sz="2000" dirty="0"/>
              <a:t>And now the wise men, the astrologers, have been brought in before me, that they should read this writing, and make known unto me the interpretation thereof: but they could not shew the interpretation of the thing</a:t>
            </a:r>
            <a:r>
              <a:rPr lang="en-US" sz="2000" dirty="0" smtClean="0"/>
              <a:t>:”  Daniel 5:13-15</a:t>
            </a:r>
            <a:endParaRPr lang="en-US" sz="2000" dirty="0"/>
          </a:p>
          <a:p>
            <a:endParaRPr lang="en-US" sz="2000" dirty="0"/>
          </a:p>
          <a:p>
            <a:endParaRPr lang="en-US" sz="2000" dirty="0"/>
          </a:p>
        </p:txBody>
      </p:sp>
      <p:pic>
        <p:nvPicPr>
          <p:cNvPr id="1028" name="Picture 4"/>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1" y="685800"/>
            <a:ext cx="46482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90943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Daniel Cut it Straight!</a:t>
            </a:r>
            <a:endParaRPr lang="en-US" b="1" i="1" u="sng" dirty="0">
              <a:solidFill>
                <a:srgbClr val="0070C0"/>
              </a:solidFill>
            </a:endParaRPr>
          </a:p>
        </p:txBody>
      </p:sp>
      <p:sp>
        <p:nvSpPr>
          <p:cNvPr id="3" name="Content Placeholder 2"/>
          <p:cNvSpPr>
            <a:spLocks noGrp="1"/>
          </p:cNvSpPr>
          <p:nvPr>
            <p:ph sz="half" idx="1"/>
          </p:nvPr>
        </p:nvSpPr>
        <p:spPr>
          <a:xfrm>
            <a:off x="0" y="762000"/>
            <a:ext cx="4648200" cy="6096000"/>
          </a:xfrm>
        </p:spPr>
        <p:txBody>
          <a:bodyPr>
            <a:normAutofit/>
          </a:bodyPr>
          <a:lstStyle/>
          <a:p>
            <a:r>
              <a:rPr lang="en-US" dirty="0" smtClean="0"/>
              <a:t>“Before </a:t>
            </a:r>
            <a:r>
              <a:rPr lang="en-US" dirty="0"/>
              <a:t>that terror-stricken throng, Daniel, unmoved by the promises of the king, stood in the quiet dignity of a servant of the Most High, not to speak words of flattery, but to interpret a message of doom. "Let thy gifts be to thyself," he said, "and give thy rewards to another; yet I will read the writing unto the king, and make known to him the </a:t>
            </a:r>
            <a:r>
              <a:rPr lang="en-US" dirty="0" smtClean="0"/>
              <a:t>interpretation.”  PK, pg. 529</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762000"/>
            <a:ext cx="46481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8133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381000"/>
          </a:xfrm>
        </p:spPr>
        <p:txBody>
          <a:bodyPr>
            <a:normAutofit fontScale="90000"/>
          </a:bodyPr>
          <a:lstStyle/>
          <a:p>
            <a:r>
              <a:rPr lang="en-US" b="1" i="1" u="sng" dirty="0" smtClean="0">
                <a:solidFill>
                  <a:srgbClr val="0070C0"/>
                </a:solidFill>
              </a:rPr>
              <a:t>You Forgot!</a:t>
            </a:r>
            <a:endParaRPr lang="en-US" b="1" i="1" u="sng" dirty="0">
              <a:solidFill>
                <a:srgbClr val="0070C0"/>
              </a:solidFill>
            </a:endParaRPr>
          </a:p>
        </p:txBody>
      </p:sp>
      <p:sp>
        <p:nvSpPr>
          <p:cNvPr id="3" name="Content Placeholder 2"/>
          <p:cNvSpPr>
            <a:spLocks noGrp="1"/>
          </p:cNvSpPr>
          <p:nvPr>
            <p:ph idx="1"/>
          </p:nvPr>
        </p:nvSpPr>
        <p:spPr>
          <a:xfrm>
            <a:off x="0" y="304800"/>
            <a:ext cx="9144000" cy="6553200"/>
          </a:xfrm>
        </p:spPr>
        <p:txBody>
          <a:bodyPr>
            <a:noAutofit/>
          </a:bodyPr>
          <a:lstStyle/>
          <a:p>
            <a:r>
              <a:rPr lang="en-US" sz="2300" dirty="0" smtClean="0"/>
              <a:t>“O </a:t>
            </a:r>
            <a:r>
              <a:rPr lang="en-US" sz="2300" dirty="0"/>
              <a:t>thou king, the most high God gave Nebuchadnezzar thy father a kingdom, and majesty, and glory, and honour</a:t>
            </a:r>
            <a:r>
              <a:rPr lang="en-US" sz="2300" dirty="0" smtClean="0"/>
              <a:t>:  </a:t>
            </a:r>
            <a:r>
              <a:rPr lang="en-US" sz="2300" dirty="0"/>
              <a:t>And for the majesty that he gave him, all people, nations, and languages, trembled and feared before him: whom he would he slew; and whom he would he kept alive; and whom he would he set up; and whom he would he put </a:t>
            </a:r>
            <a:r>
              <a:rPr lang="en-US" sz="2300" dirty="0" smtClean="0"/>
              <a:t>down. But </a:t>
            </a:r>
            <a:r>
              <a:rPr lang="en-US" sz="2300" dirty="0"/>
              <a:t>when his heart was lifted up, and his mind hardened in pride, he was deposed from his kingly throne, and they took his glory from </a:t>
            </a:r>
            <a:r>
              <a:rPr lang="en-US" sz="2300" dirty="0" smtClean="0"/>
              <a:t>him: And </a:t>
            </a:r>
            <a:r>
              <a:rPr lang="en-US" sz="2300" dirty="0"/>
              <a:t>he was driven from the sons of men; and his heart was made like the beasts, and his dwelling was with the wild asses: they fed him with grass like oxen, and his body was wet with the dew of heaven; till he knew that the most high God ruled in the kingdom of men, and that he appointeth over it whomsoever he </a:t>
            </a:r>
            <a:r>
              <a:rPr lang="en-US" sz="2300" dirty="0" smtClean="0"/>
              <a:t>will.  And </a:t>
            </a:r>
            <a:r>
              <a:rPr lang="en-US" sz="2300" dirty="0"/>
              <a:t>thou his son, O Belshazzar, hast not humbled thine heart, </a:t>
            </a:r>
            <a:r>
              <a:rPr lang="en-US" sz="2300"/>
              <a:t>though </a:t>
            </a:r>
            <a:r>
              <a:rPr lang="en-US" sz="2300" smtClean="0"/>
              <a:t>thou </a:t>
            </a:r>
            <a:r>
              <a:rPr lang="en-US" sz="2300" dirty="0" smtClean="0"/>
              <a:t>knewest </a:t>
            </a:r>
            <a:r>
              <a:rPr lang="en-US" sz="2300" dirty="0"/>
              <a:t>all this</a:t>
            </a:r>
            <a:r>
              <a:rPr lang="en-US" sz="2300" dirty="0" smtClean="0"/>
              <a:t>;  </a:t>
            </a:r>
            <a:r>
              <a:rPr lang="en-US" sz="2300" dirty="0"/>
              <a:t>But hast lifted up thyself against the Lord of heaven; and they have brought the vessels of his house before thee, and thou, and thy lords, thy wives, and thy concubines, have drunk wine in them; and thou hast praised the gods of silver, and gold, of brass, iron, wood, and stone, which see not, nor hear, nor know: and the God in whose hand thy breath is, and whose are all thy ways, hast thou not glorified</a:t>
            </a:r>
            <a:r>
              <a:rPr lang="en-US" sz="2300" dirty="0" smtClean="0"/>
              <a:t>:”  Daniel 5:18-23</a:t>
            </a:r>
            <a:endParaRPr lang="en-US" sz="2300" dirty="0"/>
          </a:p>
          <a:p>
            <a:endParaRPr lang="en-US" sz="2300" dirty="0"/>
          </a:p>
        </p:txBody>
      </p:sp>
    </p:spTree>
    <p:extLst>
      <p:ext uri="{BB962C8B-B14F-4D97-AF65-F5344CB8AC3E}">
        <p14:creationId xmlns:p14="http://schemas.microsoft.com/office/powerpoint/2010/main" val="41585391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92D050"/>
                </a:solidFill>
                <a:latin typeface="Algerian" panose="04020705040A02060702" pitchFamily="82" charset="0"/>
              </a:rPr>
              <a:t>Don’t Forget!</a:t>
            </a:r>
            <a:endParaRPr lang="en-US" b="1" i="1" u="sng" dirty="0">
              <a:solidFill>
                <a:srgbClr val="92D050"/>
              </a:solidFill>
              <a:latin typeface="Algerian" panose="04020705040A02060702" pitchFamily="82" charset="0"/>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sz="4000" dirty="0" smtClean="0"/>
              <a:t>“We </a:t>
            </a:r>
            <a:r>
              <a:rPr lang="en-US" sz="4000" dirty="0"/>
              <a:t>have nothing to fear for the future, except as we shall forget the way the Lord has led us, and His teaching in our past history." Life Sketches, p. 196. </a:t>
            </a:r>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685800"/>
            <a:ext cx="4952999"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83164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b="1" i="1" u="sng" dirty="0" smtClean="0">
                <a:solidFill>
                  <a:srgbClr val="00B050"/>
                </a:solidFill>
                <a:latin typeface="Algerian" panose="04020705040A02060702" pitchFamily="82" charset="0"/>
              </a:rPr>
              <a:t>Arrogance Replaces Trust!</a:t>
            </a:r>
            <a:endParaRPr lang="en-US" b="1" i="1" u="sng" dirty="0">
              <a:solidFill>
                <a:srgbClr val="00B05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fontScale="92500" lnSpcReduction="10000"/>
          </a:bodyPr>
          <a:lstStyle/>
          <a:p>
            <a:r>
              <a:rPr lang="en-US" dirty="0" smtClean="0"/>
              <a:t>“Because </a:t>
            </a:r>
            <a:r>
              <a:rPr lang="en-US" dirty="0"/>
              <a:t>thou sayest, I am rich, and increased with goods, and have need of nothing; and knowest not that thou art wretched, and miserable, and poor, and blind, and naked</a:t>
            </a:r>
            <a:r>
              <a:rPr lang="en-US" dirty="0" smtClean="0"/>
              <a:t>:  </a:t>
            </a:r>
            <a:r>
              <a:rPr lang="en-US" dirty="0"/>
              <a:t>I counsel thee to buy of me gold tried in the fire, that thou mayest be rich; and white raiment, that thou mayest be clothed, and that the shame of thy nakedness do not appear; and anoint thine eyes with eyesalve, that thou mayest see</a:t>
            </a:r>
            <a:r>
              <a:rPr lang="en-US" dirty="0" smtClean="0"/>
              <a:t>.”  Revelation 3: 17,18</a:t>
            </a:r>
            <a:endParaRPr lang="en-US" dirty="0"/>
          </a:p>
          <a:p>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1" y="762000"/>
            <a:ext cx="4648200" cy="6095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68065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Dependence Where?</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rmAutofit fontScale="77500" lnSpcReduction="20000"/>
          </a:bodyPr>
          <a:lstStyle/>
          <a:p>
            <a:r>
              <a:rPr lang="en-US" dirty="0" smtClean="0"/>
              <a:t>“Every </a:t>
            </a:r>
            <a:r>
              <a:rPr lang="en-US" dirty="0"/>
              <a:t>nation that has come upon the stage of action has been permitted to occupy its place on the earth, that the fact might be determined whether it would fulfill the purposes of the Watcher and the Holy One. Prophecy has traced the rise and progress of the world's great empires--Babylon, Medo-Persia, Greece, and Rome. With each of these, as with the nations of less power, history has repeated itself. Each has had its period of test; each has failed, its glory faded, its power departed. </a:t>
            </a:r>
          </a:p>
          <a:p>
            <a:endParaRPr lang="en-US" dirty="0"/>
          </a:p>
          <a:p>
            <a:r>
              <a:rPr lang="en-US" dirty="0"/>
              <a:t>While nations have rejected God's principles, and in this rejection have wrought their own ruin, yet a divine, overruling purpose has manifestly been at work throughout the ages. It was this that the prophet Ezekiel saw in the wonderful representation given him during his exile in the land of the Chaldeans, when before his astonished gaze were portrayed the symbols that revealed an overruling Power that has to do with the affairs of earthly rulers</a:t>
            </a:r>
            <a:r>
              <a:rPr lang="en-US" dirty="0" smtClean="0"/>
              <a:t>.”  PK, pg. 535 </a:t>
            </a:r>
            <a:endParaRPr lang="en-US" dirty="0"/>
          </a:p>
          <a:p>
            <a:endParaRPr lang="en-US" dirty="0"/>
          </a:p>
        </p:txBody>
      </p:sp>
    </p:spTree>
    <p:extLst>
      <p:ext uri="{BB962C8B-B14F-4D97-AF65-F5344CB8AC3E}">
        <p14:creationId xmlns:p14="http://schemas.microsoft.com/office/powerpoint/2010/main" val="35658869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lstStyle/>
          <a:p>
            <a:r>
              <a:rPr lang="en-US" b="1" i="1" u="sng" dirty="0" smtClean="0">
                <a:solidFill>
                  <a:srgbClr val="0070C0"/>
                </a:solidFill>
                <a:latin typeface="Algerian" panose="04020705040A02060702" pitchFamily="82" charset="0"/>
              </a:rPr>
              <a:t>You Are Gone!</a:t>
            </a:r>
            <a:endParaRPr lang="en-US" b="1" i="1" u="sng" dirty="0">
              <a:solidFill>
                <a:srgbClr val="0070C0"/>
              </a:solidFill>
              <a:latin typeface="Algerian" panose="04020705040A02060702" pitchFamily="82" charset="0"/>
            </a:endParaRPr>
          </a:p>
        </p:txBody>
      </p:sp>
      <p:sp>
        <p:nvSpPr>
          <p:cNvPr id="4" name="Content Placeholder 3"/>
          <p:cNvSpPr>
            <a:spLocks noGrp="1"/>
          </p:cNvSpPr>
          <p:nvPr>
            <p:ph sz="half" idx="2"/>
          </p:nvPr>
        </p:nvSpPr>
        <p:spPr>
          <a:xfrm>
            <a:off x="4648200" y="762000"/>
            <a:ext cx="4495800" cy="6096000"/>
          </a:xfrm>
        </p:spPr>
        <p:txBody>
          <a:bodyPr>
            <a:normAutofit/>
          </a:bodyPr>
          <a:lstStyle/>
          <a:p>
            <a:r>
              <a:rPr lang="en-US" dirty="0" smtClean="0"/>
              <a:t>“And </a:t>
            </a:r>
            <a:r>
              <a:rPr lang="en-US" dirty="0"/>
              <a:t>this is the writing that was written, MENE, MENE, TEKEL, UPHARSIN</a:t>
            </a:r>
            <a:r>
              <a:rPr lang="en-US" dirty="0" smtClean="0"/>
              <a:t>.  </a:t>
            </a:r>
            <a:r>
              <a:rPr lang="en-US" dirty="0"/>
              <a:t>This is the interpretation of the thing: MENE; God hath numbered thy kingdom, and finished it</a:t>
            </a:r>
            <a:r>
              <a:rPr lang="en-US" dirty="0" smtClean="0"/>
              <a:t>.  </a:t>
            </a:r>
            <a:r>
              <a:rPr lang="en-US" dirty="0"/>
              <a:t>TEKEL; Thou art weighed in the balances, and art found wanting</a:t>
            </a:r>
            <a:r>
              <a:rPr lang="en-US" dirty="0" smtClean="0"/>
              <a:t>.  </a:t>
            </a:r>
            <a:r>
              <a:rPr lang="en-US" dirty="0"/>
              <a:t>PERES; Thy kingdom is divided, and given to the Medes and Persians</a:t>
            </a:r>
            <a:r>
              <a:rPr lang="en-US" dirty="0" smtClean="0"/>
              <a:t>.”  Daniel 5:25-28</a:t>
            </a:r>
            <a:endParaRPr lang="en-US" dirty="0"/>
          </a:p>
          <a:p>
            <a:endParaRPr lang="en-US" dirty="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838200"/>
            <a:ext cx="4648200"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873802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b="1" i="1" u="sng" dirty="0" smtClean="0">
                <a:solidFill>
                  <a:srgbClr val="FF0000"/>
                </a:solidFill>
              </a:rPr>
              <a:t>History of Nations and Individuals</a:t>
            </a:r>
            <a:endParaRPr lang="en-US" b="1"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rmAutofit fontScale="62500" lnSpcReduction="20000"/>
          </a:bodyPr>
          <a:lstStyle/>
          <a:p>
            <a:r>
              <a:rPr lang="en-US" dirty="0" smtClean="0"/>
              <a:t>“Babylon</a:t>
            </a:r>
            <a:r>
              <a:rPr lang="en-US" dirty="0"/>
              <a:t>, shattered and broken at last, passed away because in prosperity its rulers had regarded themselves as independent of </a:t>
            </a:r>
            <a:r>
              <a:rPr lang="en-US" dirty="0" smtClean="0"/>
              <a:t> God</a:t>
            </a:r>
            <a:r>
              <a:rPr lang="en-US" dirty="0"/>
              <a:t>, and had ascribed the glory of their kingdom to human achievement. The Medo-Persian realm was visited by the wrath of Heaven because in it God's law had been trampled underfoot. The fear of the Lord had found no place in the hearts of the vast majority of the people. Wickedness, blasphemy, and corruption prevailed. The kingdoms that followed were even more base and corrupt; and these sank lower and still lower in the scale of moral worth. </a:t>
            </a:r>
            <a:r>
              <a:rPr lang="en-US" dirty="0" smtClean="0"/>
              <a:t> The </a:t>
            </a:r>
            <a:r>
              <a:rPr lang="en-US" dirty="0"/>
              <a:t>power exercised by every ruler on the earth is Heaven-imparted; and upon his use of the power thus bestowed, his success depends. To each the word of the divine Watcher is, "I girded thee, though thou hast not known Me." Isaiah 45:5. And to each the words spoken to Nebuchadnezzar of old are the lesson of life: "Break off thy sins by righteousness, and thine iniquities by showing mercy to the poor: if it may be a lengthening of thy tranquillity." Daniel 4:27. </a:t>
            </a:r>
            <a:r>
              <a:rPr lang="en-US" dirty="0" smtClean="0"/>
              <a:t> To </a:t>
            </a:r>
            <a:r>
              <a:rPr lang="en-US" dirty="0"/>
              <a:t>understand these things,--to understand that "righteousness exalteth a nation;" that "the throne is established by righteousness," and "upholden by mercy;" to recognize the outworking of these principles in the manifestation of His power who "removeth kings, and setteth up kings,"-- this is to understand the philosophy of history. Proverbs 14:34; 16:12; 20:28; Daniel 2:21. </a:t>
            </a:r>
            <a:r>
              <a:rPr lang="en-US" dirty="0" smtClean="0"/>
              <a:t> In </a:t>
            </a:r>
            <a:r>
              <a:rPr lang="en-US" dirty="0"/>
              <a:t>the word of God only is this clearly set forth. Here it is shown that the strength of nations, as of individuals, is not found in the opportunities or facilities that appear to make them invincible; it is not found in their boasted greatness. It is measured by the fidelity with which they fulfill God's purpose</a:t>
            </a:r>
            <a:r>
              <a:rPr lang="en-US" dirty="0" smtClean="0"/>
              <a:t>.”  PK, pgs. 501,502</a:t>
            </a:r>
            <a:endParaRPr lang="en-US" dirty="0"/>
          </a:p>
          <a:p>
            <a:endParaRPr lang="en-US" dirty="0"/>
          </a:p>
        </p:txBody>
      </p:sp>
    </p:spTree>
    <p:extLst>
      <p:ext uri="{BB962C8B-B14F-4D97-AF65-F5344CB8AC3E}">
        <p14:creationId xmlns:p14="http://schemas.microsoft.com/office/powerpoint/2010/main" val="3248469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7030A0"/>
                </a:solidFill>
                <a:latin typeface="Algerian" panose="04020705040A02060702" pitchFamily="82" charset="0"/>
              </a:rPr>
              <a:t>Truth Triumphs!</a:t>
            </a:r>
            <a:endParaRPr lang="en-US" b="1" i="1" u="sng" dirty="0">
              <a:solidFill>
                <a:srgbClr val="7030A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normAutofit/>
          </a:bodyPr>
          <a:lstStyle/>
          <a:p>
            <a:r>
              <a:rPr lang="en-US" sz="4800" dirty="0" smtClean="0"/>
              <a:t>God and His Faithful Children- 5</a:t>
            </a:r>
          </a:p>
          <a:p>
            <a:endParaRPr lang="en-US" sz="4800" dirty="0"/>
          </a:p>
          <a:p>
            <a:r>
              <a:rPr lang="en-US" sz="4800" dirty="0" smtClean="0"/>
              <a:t>Babylon and Man-made kingdoms-0</a:t>
            </a:r>
            <a:endParaRPr lang="en-US" sz="4800"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762000"/>
            <a:ext cx="4648200" cy="6172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22571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fontScale="90000"/>
          </a:bodyPr>
          <a:lstStyle/>
          <a:p>
            <a:r>
              <a:rPr lang="en-US" sz="5400" b="1" i="1" u="sng" dirty="0" smtClean="0">
                <a:solidFill>
                  <a:srgbClr val="C00000"/>
                </a:solidFill>
              </a:rPr>
              <a:t>One Big Problem</a:t>
            </a:r>
            <a:endParaRPr lang="en-US" sz="5400" b="1" i="1" u="sng" dirty="0">
              <a:solidFill>
                <a:srgbClr val="C00000"/>
              </a:solidFill>
            </a:endParaRPr>
          </a:p>
        </p:txBody>
      </p:sp>
      <p:sp>
        <p:nvSpPr>
          <p:cNvPr id="3" name="Content Placeholder 2"/>
          <p:cNvSpPr>
            <a:spLocks noGrp="1"/>
          </p:cNvSpPr>
          <p:nvPr>
            <p:ph idx="1"/>
          </p:nvPr>
        </p:nvSpPr>
        <p:spPr>
          <a:xfrm>
            <a:off x="0" y="685800"/>
            <a:ext cx="9144000" cy="6172200"/>
          </a:xfrm>
        </p:spPr>
        <p:txBody>
          <a:bodyPr>
            <a:normAutofit/>
          </a:bodyPr>
          <a:lstStyle/>
          <a:p>
            <a:r>
              <a:rPr lang="en-US" dirty="0" smtClean="0"/>
              <a:t>1. It wasn’t because he used the sacred vessels from God’s temple for drunkenness.</a:t>
            </a:r>
          </a:p>
          <a:p>
            <a:r>
              <a:rPr lang="en-US" dirty="0" smtClean="0"/>
              <a:t>2. It wasn’t because he was a profane and immoral wretch.</a:t>
            </a:r>
          </a:p>
          <a:p>
            <a:r>
              <a:rPr lang="en-US" dirty="0" smtClean="0"/>
              <a:t>3. It wasn’t because Cyrus encamped just outside his walls.</a:t>
            </a:r>
          </a:p>
          <a:p>
            <a:r>
              <a:rPr lang="en-US" dirty="0" smtClean="0"/>
              <a:t>4. None of these caused the downfall of the golden kingdom of Babylon.</a:t>
            </a:r>
          </a:p>
          <a:p>
            <a:r>
              <a:rPr lang="en-US" dirty="0" smtClean="0"/>
              <a:t>5.  It was because Belshazzar forgot……………………….!</a:t>
            </a:r>
            <a:endParaRPr lang="en-US" dirty="0"/>
          </a:p>
        </p:txBody>
      </p:sp>
    </p:spTree>
    <p:extLst>
      <p:ext uri="{BB962C8B-B14F-4D97-AF65-F5344CB8AC3E}">
        <p14:creationId xmlns:p14="http://schemas.microsoft.com/office/powerpoint/2010/main" val="43073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i="1" u="sng" dirty="0" smtClean="0">
                <a:solidFill>
                  <a:srgbClr val="C00000"/>
                </a:solidFill>
              </a:rPr>
              <a:t>Bad Boy Belshazzar! </a:t>
            </a:r>
            <a:endParaRPr lang="en-US" b="1" i="1" u="sng" dirty="0">
              <a:solidFill>
                <a:srgbClr val="C00000"/>
              </a:solidFill>
            </a:endParaRPr>
          </a:p>
        </p:txBody>
      </p:sp>
      <p:sp>
        <p:nvSpPr>
          <p:cNvPr id="3" name="Content Placeholder 2"/>
          <p:cNvSpPr>
            <a:spLocks noGrp="1"/>
          </p:cNvSpPr>
          <p:nvPr>
            <p:ph sz="half" idx="1"/>
          </p:nvPr>
        </p:nvSpPr>
        <p:spPr>
          <a:xfrm>
            <a:off x="0" y="533400"/>
            <a:ext cx="4648200" cy="6324600"/>
          </a:xfrm>
        </p:spPr>
        <p:txBody>
          <a:bodyPr>
            <a:normAutofit/>
          </a:bodyPr>
          <a:lstStyle/>
          <a:p>
            <a:r>
              <a:rPr lang="en-US" dirty="0" smtClean="0"/>
              <a:t>“Belshazzar the king made a great feast to a thousand of his lords, and drank wine before the thousand. Belshazzar, whiles he tasted the wine, commanded to bring the golden and silver vessels which his father Nebuchadnezzar had taken out of the temple which was in Jerusalem; that the king, and his princes, his wives, and his concubines, might drink therein.”  Daniel 5:1,2</a:t>
            </a:r>
            <a:endParaRPr 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1" y="609600"/>
            <a:ext cx="4572000" cy="6248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7777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rPr>
              <a:t>Tampering with God’s Temple</a:t>
            </a:r>
            <a:endParaRPr lang="en-US" b="1" i="1" u="sng" dirty="0">
              <a:solidFill>
                <a:srgbClr val="0070C0"/>
              </a:solidFill>
            </a:endParaRPr>
          </a:p>
        </p:txBody>
      </p:sp>
      <p:sp>
        <p:nvSpPr>
          <p:cNvPr id="4" name="Content Placeholder 3"/>
          <p:cNvSpPr>
            <a:spLocks noGrp="1"/>
          </p:cNvSpPr>
          <p:nvPr>
            <p:ph sz="half" idx="2"/>
          </p:nvPr>
        </p:nvSpPr>
        <p:spPr>
          <a:xfrm>
            <a:off x="4648200" y="685800"/>
            <a:ext cx="4495800" cy="6172200"/>
          </a:xfrm>
        </p:spPr>
        <p:txBody>
          <a:bodyPr>
            <a:normAutofit/>
          </a:bodyPr>
          <a:lstStyle/>
          <a:p>
            <a:r>
              <a:rPr lang="en-US" dirty="0" smtClean="0"/>
              <a:t>“Then they brought the golden vessels that were taken out of the temple of the house of God which was at Jerusalem; and the king, and his princes, his wives, and his concubines, drank in them. They drank wine, and praised the gods of gold, and of silver, of brass, of iron, of wood, and of stone.”  Daniel 5:3,4</a:t>
            </a:r>
            <a:endParaRPr lang="en-US" dirty="0"/>
          </a:p>
        </p:txBody>
      </p:sp>
      <p:pic>
        <p:nvPicPr>
          <p:cNvPr id="2050"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0" y="838200"/>
            <a:ext cx="4648200" cy="6019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2143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b="1" i="1" u="sng" dirty="0" smtClean="0">
                <a:solidFill>
                  <a:srgbClr val="0070C0"/>
                </a:solidFill>
              </a:rPr>
              <a:t>Do Not Touch the Temple of the Lord!</a:t>
            </a:r>
            <a:endParaRPr lang="en-US" b="1" i="1" u="sng" dirty="0">
              <a:solidFill>
                <a:srgbClr val="0070C0"/>
              </a:solidFill>
            </a:endParaRPr>
          </a:p>
        </p:txBody>
      </p:sp>
      <p:sp>
        <p:nvSpPr>
          <p:cNvPr id="3" name="Content Placeholder 2"/>
          <p:cNvSpPr>
            <a:spLocks noGrp="1"/>
          </p:cNvSpPr>
          <p:nvPr>
            <p:ph idx="1"/>
          </p:nvPr>
        </p:nvSpPr>
        <p:spPr>
          <a:xfrm>
            <a:off x="0" y="762000"/>
            <a:ext cx="9144000" cy="6096000"/>
          </a:xfrm>
        </p:spPr>
        <p:txBody>
          <a:bodyPr>
            <a:normAutofit/>
          </a:bodyPr>
          <a:lstStyle/>
          <a:p>
            <a:r>
              <a:rPr lang="en-US" sz="4000" dirty="0" smtClean="0"/>
              <a:t>Belshazzar played with the sacred cups and was destroyed!</a:t>
            </a:r>
          </a:p>
          <a:p>
            <a:r>
              <a:rPr lang="en-US" sz="4000" dirty="0" smtClean="0"/>
              <a:t>Uzzah touched the ark of the covenant and was cut down on the spot!</a:t>
            </a:r>
          </a:p>
          <a:p>
            <a:r>
              <a:rPr lang="en-US" sz="4000" dirty="0" smtClean="0"/>
              <a:t>Babylon the Great arrogantly twists the purpose of the temple cups and is toast!</a:t>
            </a:r>
          </a:p>
          <a:p>
            <a:r>
              <a:rPr lang="en-US" sz="4000" dirty="0" smtClean="0"/>
              <a:t>Babylon the Great will again play her tune on God’s law AND SHE WILL BE NO MORE!</a:t>
            </a:r>
            <a:endParaRPr lang="en-US" sz="4000" dirty="0"/>
          </a:p>
        </p:txBody>
      </p:sp>
    </p:spTree>
    <p:extLst>
      <p:ext uri="{BB962C8B-B14F-4D97-AF65-F5344CB8AC3E}">
        <p14:creationId xmlns:p14="http://schemas.microsoft.com/office/powerpoint/2010/main" val="1762058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70C0"/>
                </a:solidFill>
                <a:latin typeface="Algerian" panose="04020705040A02060702" pitchFamily="82" charset="0"/>
              </a:rPr>
              <a:t>The Writing on the Wall!</a:t>
            </a:r>
            <a:endParaRPr lang="en-US" b="1" i="1" u="sng" dirty="0">
              <a:solidFill>
                <a:srgbClr val="0070C0"/>
              </a:solidFill>
              <a:latin typeface="Algerian" panose="04020705040A02060702" pitchFamily="82" charset="0"/>
            </a:endParaRPr>
          </a:p>
        </p:txBody>
      </p:sp>
      <p:sp>
        <p:nvSpPr>
          <p:cNvPr id="3" name="Content Placeholder 2"/>
          <p:cNvSpPr>
            <a:spLocks noGrp="1"/>
          </p:cNvSpPr>
          <p:nvPr>
            <p:ph sz="half" idx="1"/>
          </p:nvPr>
        </p:nvSpPr>
        <p:spPr>
          <a:xfrm>
            <a:off x="0" y="762000"/>
            <a:ext cx="4495800" cy="6096000"/>
          </a:xfrm>
        </p:spPr>
        <p:txBody>
          <a:bodyPr/>
          <a:lstStyle/>
          <a:p>
            <a:r>
              <a:rPr lang="en-US" dirty="0" smtClean="0"/>
              <a:t>“In the same hour came forth fingers of a man's hand, and wrote over against the candlestick upon the plaister of the wall of the king's palace: and the king saw the part of the hand that wrote.”  </a:t>
            </a:r>
          </a:p>
          <a:p>
            <a:r>
              <a:rPr lang="en-US" dirty="0" smtClean="0"/>
              <a:t>Daniel 5:5</a:t>
            </a:r>
          </a:p>
          <a:p>
            <a:r>
              <a:rPr lang="en-US" dirty="0" smtClean="0"/>
              <a:t>“It is a fearful thing to fall into the hands of the living God.”  Hebrews 10:31</a:t>
            </a:r>
          </a:p>
          <a:p>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762000"/>
            <a:ext cx="4648199" cy="609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792179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FF0000"/>
                </a:solidFill>
              </a:rPr>
              <a:t>Unseen Watcher</a:t>
            </a:r>
            <a:endParaRPr lang="en-US" b="1" i="1" u="sng" dirty="0">
              <a:solidFill>
                <a:srgbClr val="FF0000"/>
              </a:solidFill>
            </a:endParaRPr>
          </a:p>
        </p:txBody>
      </p:sp>
      <p:sp>
        <p:nvSpPr>
          <p:cNvPr id="3" name="Content Placeholder 2"/>
          <p:cNvSpPr>
            <a:spLocks noGrp="1"/>
          </p:cNvSpPr>
          <p:nvPr>
            <p:ph idx="1"/>
          </p:nvPr>
        </p:nvSpPr>
        <p:spPr>
          <a:xfrm>
            <a:off x="0" y="762000"/>
            <a:ext cx="9144000" cy="6096000"/>
          </a:xfrm>
        </p:spPr>
        <p:txBody>
          <a:bodyPr>
            <a:noAutofit/>
          </a:bodyPr>
          <a:lstStyle/>
          <a:p>
            <a:r>
              <a:rPr lang="en-US" sz="2400" dirty="0"/>
              <a:t> </a:t>
            </a:r>
            <a:r>
              <a:rPr lang="en-US" sz="2400" dirty="0" smtClean="0"/>
              <a:t>“ Soon </a:t>
            </a:r>
            <a:r>
              <a:rPr lang="en-US" sz="2400" dirty="0"/>
              <a:t>the uninvited Guest made His presence felt. When the revelry was at its height a bloodless hand came forth and traced upon the walls of the palace characters that gleamed like fire--words which, though unknown to the vast throng, were a portent of doom to the now conscience-stricken king and his </a:t>
            </a:r>
            <a:r>
              <a:rPr lang="en-US" sz="2400" dirty="0" smtClean="0"/>
              <a:t>guests. Hushed </a:t>
            </a:r>
            <a:r>
              <a:rPr lang="en-US" sz="2400" dirty="0"/>
              <a:t>was the boisterous mirth, while men and women, seized with nameless terror, watched the hand slowly tracing the mysterious characters. Before them passed, as in panoramic view, the deeds of their evil lives; they seemed to be arraigned before the judgment bar of the eternal God, whose power they had just defied. Where but a few moments before had been hilarity and blasphemous witticism, were pallid faces and cries of fear. When God makes men fear, they cannot hide the intensity of their </a:t>
            </a:r>
            <a:r>
              <a:rPr lang="en-US" sz="2400" dirty="0" smtClean="0"/>
              <a:t>terror. Belshazzar </a:t>
            </a:r>
            <a:r>
              <a:rPr lang="en-US" sz="2400" dirty="0"/>
              <a:t>was the most terrified of them all. He it was who above all others had been responsible for the rebellion against God which that night had reached its height in the Babylonian </a:t>
            </a:r>
            <a:r>
              <a:rPr lang="en-US" sz="2400" dirty="0" smtClean="0"/>
              <a:t>realm.”   PK, pgs. 526</a:t>
            </a:r>
            <a:endParaRPr lang="en-US" sz="2400" dirty="0"/>
          </a:p>
        </p:txBody>
      </p:sp>
    </p:spTree>
    <p:extLst>
      <p:ext uri="{BB962C8B-B14F-4D97-AF65-F5344CB8AC3E}">
        <p14:creationId xmlns:p14="http://schemas.microsoft.com/office/powerpoint/2010/main" val="1873020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i="1" u="sng" dirty="0" smtClean="0">
                <a:solidFill>
                  <a:srgbClr val="00B050"/>
                </a:solidFill>
                <a:latin typeface="Algerian" panose="04020705040A02060702" pitchFamily="82" charset="0"/>
              </a:rPr>
              <a:t>Belshazzar Lost it!</a:t>
            </a:r>
            <a:endParaRPr lang="en-US" b="1" i="1" u="sng" dirty="0">
              <a:solidFill>
                <a:srgbClr val="00B050"/>
              </a:solidFill>
              <a:latin typeface="Algerian" panose="04020705040A02060702" pitchFamily="82" charset="0"/>
            </a:endParaRPr>
          </a:p>
        </p:txBody>
      </p:sp>
      <p:sp>
        <p:nvSpPr>
          <p:cNvPr id="3" name="Content Placeholder 2"/>
          <p:cNvSpPr>
            <a:spLocks noGrp="1"/>
          </p:cNvSpPr>
          <p:nvPr>
            <p:ph idx="1"/>
          </p:nvPr>
        </p:nvSpPr>
        <p:spPr>
          <a:xfrm>
            <a:off x="0" y="762000"/>
            <a:ext cx="9144000" cy="6096000"/>
          </a:xfrm>
        </p:spPr>
        <p:txBody>
          <a:bodyPr>
            <a:normAutofit/>
          </a:bodyPr>
          <a:lstStyle/>
          <a:p>
            <a:pPr marL="0" indent="0">
              <a:buNone/>
            </a:pPr>
            <a:r>
              <a:rPr lang="en-US" dirty="0"/>
              <a:t> </a:t>
            </a:r>
            <a:r>
              <a:rPr lang="en-US" dirty="0" smtClean="0"/>
              <a:t>    “Then the king's countenance was changed, and his thoughts troubled him, so that the joints of his loins were loosed, and his knees smote one against another.”  Daniel 5:5,6</a:t>
            </a:r>
          </a:p>
          <a:p>
            <a:r>
              <a:rPr lang="en-US" dirty="0" smtClean="0"/>
              <a:t>He lost control of his bodily functions! He was urinating on himself!  He was terrorized!!</a:t>
            </a:r>
          </a:p>
          <a:p>
            <a:r>
              <a:rPr lang="en-US" dirty="0" smtClean="0"/>
              <a:t>“Wherefore we receiving a kingdom which cannot be moved, let us have grace, whereby we may serve God acceptably with reverence and godly fear:”  Hebrews 12:28</a:t>
            </a:r>
            <a:endParaRPr lang="en-US" dirty="0"/>
          </a:p>
        </p:txBody>
      </p:sp>
    </p:spTree>
    <p:extLst>
      <p:ext uri="{BB962C8B-B14F-4D97-AF65-F5344CB8AC3E}">
        <p14:creationId xmlns:p14="http://schemas.microsoft.com/office/powerpoint/2010/main" val="1254051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lstStyle/>
          <a:p>
            <a:r>
              <a:rPr lang="en-US" b="1" i="1" u="sng" dirty="0" smtClean="0">
                <a:solidFill>
                  <a:srgbClr val="C00000"/>
                </a:solidFill>
                <a:latin typeface="Algerian" panose="04020705040A02060702" pitchFamily="82" charset="0"/>
              </a:rPr>
              <a:t>He was Against it!</a:t>
            </a:r>
            <a:endParaRPr lang="en-US" b="1" i="1" u="sng" dirty="0">
              <a:solidFill>
                <a:srgbClr val="C00000"/>
              </a:solidFill>
              <a:latin typeface="Algerian" panose="04020705040A02060702" pitchFamily="82" charset="0"/>
            </a:endParaRPr>
          </a:p>
        </p:txBody>
      </p:sp>
      <p:sp>
        <p:nvSpPr>
          <p:cNvPr id="3" name="Content Placeholder 2"/>
          <p:cNvSpPr>
            <a:spLocks noGrp="1"/>
          </p:cNvSpPr>
          <p:nvPr>
            <p:ph sz="half" idx="1"/>
          </p:nvPr>
        </p:nvSpPr>
        <p:spPr>
          <a:xfrm>
            <a:off x="0" y="685800"/>
            <a:ext cx="4572000" cy="6172200"/>
          </a:xfrm>
        </p:spPr>
        <p:txBody>
          <a:bodyPr>
            <a:normAutofit/>
          </a:bodyPr>
          <a:lstStyle/>
          <a:p>
            <a:r>
              <a:rPr lang="en-US" dirty="0" smtClean="0"/>
              <a:t>Coolidge:  It has been written that President Calvin Coolidge came home from church one Sunday and his wife asked, “What did the preacher preach about?” The President replied in his usual concise manner, “Sin.” Then Mrs. Coolidge asked, “What did he say about sin?” The President replied, “He was against it.”</a:t>
            </a:r>
            <a:endParaRPr 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495800" y="685800"/>
            <a:ext cx="4648200" cy="61721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16460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2073</Words>
  <Application>Microsoft Office PowerPoint</Application>
  <PresentationFormat>On-screen Show (4:3)</PresentationFormat>
  <Paragraphs>53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Daniel 5 ‘Babylon Falls’</vt:lpstr>
      <vt:lpstr>One Big Problem</vt:lpstr>
      <vt:lpstr>Bad Boy Belshazzar! </vt:lpstr>
      <vt:lpstr>Tampering with God’s Temple</vt:lpstr>
      <vt:lpstr>Do Not Touch the Temple of the Lord!</vt:lpstr>
      <vt:lpstr>The Writing on the Wall!</vt:lpstr>
      <vt:lpstr>Unseen Watcher</vt:lpstr>
      <vt:lpstr>Belshazzar Lost it!</vt:lpstr>
      <vt:lpstr>He was Against it!</vt:lpstr>
      <vt:lpstr>Babylon Enamored by Worldly Wise men!</vt:lpstr>
      <vt:lpstr>Time for the Old Man!</vt:lpstr>
      <vt:lpstr>Daniel Cut it Straight!</vt:lpstr>
      <vt:lpstr>You Forgot!</vt:lpstr>
      <vt:lpstr>Don’t Forget!</vt:lpstr>
      <vt:lpstr>Arrogance Replaces Trust!</vt:lpstr>
      <vt:lpstr>Dependence Where?</vt:lpstr>
      <vt:lpstr>You Are Gone!</vt:lpstr>
      <vt:lpstr>History of Nations and Individuals</vt:lpstr>
      <vt:lpstr>Truth Triumphs!</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Daniel 5 ‘Babylon Falls’</dc:title>
  <dc:creator>.</dc:creator>
  <cp:lastModifiedBy>.</cp:lastModifiedBy>
  <cp:revision>12</cp:revision>
  <dcterms:created xsi:type="dcterms:W3CDTF">2016-01-27T21:35:06Z</dcterms:created>
  <dcterms:modified xsi:type="dcterms:W3CDTF">2016-02-04T22:20:51Z</dcterms:modified>
</cp:coreProperties>
</file>