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70" r:id="rId3"/>
    <p:sldId id="271" r:id="rId4"/>
    <p:sldId id="272" r:id="rId5"/>
    <p:sldId id="273" r:id="rId6"/>
    <p:sldId id="274" r:id="rId7"/>
    <p:sldId id="275" r:id="rId8"/>
    <p:sldId id="276" r:id="rId9"/>
    <p:sldId id="293" r:id="rId10"/>
    <p:sldId id="277" r:id="rId11"/>
    <p:sldId id="278" r:id="rId12"/>
    <p:sldId id="279" r:id="rId13"/>
    <p:sldId id="280" r:id="rId14"/>
    <p:sldId id="281" r:id="rId15"/>
    <p:sldId id="282" r:id="rId16"/>
    <p:sldId id="283" r:id="rId17"/>
    <p:sldId id="287" r:id="rId18"/>
    <p:sldId id="285" r:id="rId19"/>
    <p:sldId id="290" r:id="rId20"/>
    <p:sldId id="291" r:id="rId21"/>
    <p:sldId id="286" r:id="rId22"/>
    <p:sldId id="288" r:id="rId23"/>
    <p:sldId id="289" r:id="rId24"/>
    <p:sldId id="284" r:id="rId25"/>
    <p:sldId id="292" r:id="rId26"/>
    <p:sldId id="269" r:id="rId27"/>
    <p:sldId id="26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ACBA-7E83-4B68-9BC4-9606B23208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C4AA5A-0E3E-411F-A52F-1061DB0C43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2FE436-4145-4E62-AB2D-0D81EB905569}"/>
              </a:ext>
            </a:extLst>
          </p:cNvPr>
          <p:cNvSpPr>
            <a:spLocks noGrp="1"/>
          </p:cNvSpPr>
          <p:nvPr>
            <p:ph type="dt" sz="half" idx="10"/>
          </p:nvPr>
        </p:nvSpPr>
        <p:spPr/>
        <p:txBody>
          <a:bodyPr/>
          <a:lstStyle/>
          <a:p>
            <a:fld id="{D2F65E7E-34AA-44A0-A7D0-8F239B540BA5}" type="datetimeFigureOut">
              <a:rPr lang="en-US" smtClean="0"/>
              <a:t>7/21/2023</a:t>
            </a:fld>
            <a:endParaRPr lang="en-US"/>
          </a:p>
        </p:txBody>
      </p:sp>
      <p:sp>
        <p:nvSpPr>
          <p:cNvPr id="5" name="Footer Placeholder 4">
            <a:extLst>
              <a:ext uri="{FF2B5EF4-FFF2-40B4-BE49-F238E27FC236}">
                <a16:creationId xmlns:a16="http://schemas.microsoft.com/office/drawing/2014/main" id="{9416CD34-3022-4617-937B-E5743ECDEF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B6729-6FF4-4693-BBC7-C0BD8D937515}"/>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3239658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2B944-5AF7-4A45-90BA-A7A5A65F72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A50D25-9C9B-495A-A548-F8DC45FDCC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E2EAC7-3B3F-4D45-9A44-3F8E34F32F2E}"/>
              </a:ext>
            </a:extLst>
          </p:cNvPr>
          <p:cNvSpPr>
            <a:spLocks noGrp="1"/>
          </p:cNvSpPr>
          <p:nvPr>
            <p:ph type="dt" sz="half" idx="10"/>
          </p:nvPr>
        </p:nvSpPr>
        <p:spPr/>
        <p:txBody>
          <a:bodyPr/>
          <a:lstStyle/>
          <a:p>
            <a:fld id="{D2F65E7E-34AA-44A0-A7D0-8F239B540BA5}" type="datetimeFigureOut">
              <a:rPr lang="en-US" smtClean="0"/>
              <a:t>7/21/2023</a:t>
            </a:fld>
            <a:endParaRPr lang="en-US"/>
          </a:p>
        </p:txBody>
      </p:sp>
      <p:sp>
        <p:nvSpPr>
          <p:cNvPr id="5" name="Footer Placeholder 4">
            <a:extLst>
              <a:ext uri="{FF2B5EF4-FFF2-40B4-BE49-F238E27FC236}">
                <a16:creationId xmlns:a16="http://schemas.microsoft.com/office/drawing/2014/main" id="{597B665B-BA37-453C-A389-C7B8E630DB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E60439-023C-49FF-BE4C-79C29BC47B48}"/>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397673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750425-8221-4817-B2D4-5B0CCCDE58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44920F-CC70-49B9-A455-AA745CCB90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0B2D67-9604-43FA-96A8-75FA71CE9AB1}"/>
              </a:ext>
            </a:extLst>
          </p:cNvPr>
          <p:cNvSpPr>
            <a:spLocks noGrp="1"/>
          </p:cNvSpPr>
          <p:nvPr>
            <p:ph type="dt" sz="half" idx="10"/>
          </p:nvPr>
        </p:nvSpPr>
        <p:spPr/>
        <p:txBody>
          <a:bodyPr/>
          <a:lstStyle/>
          <a:p>
            <a:fld id="{D2F65E7E-34AA-44A0-A7D0-8F239B540BA5}" type="datetimeFigureOut">
              <a:rPr lang="en-US" smtClean="0"/>
              <a:t>7/21/2023</a:t>
            </a:fld>
            <a:endParaRPr lang="en-US"/>
          </a:p>
        </p:txBody>
      </p:sp>
      <p:sp>
        <p:nvSpPr>
          <p:cNvPr id="5" name="Footer Placeholder 4">
            <a:extLst>
              <a:ext uri="{FF2B5EF4-FFF2-40B4-BE49-F238E27FC236}">
                <a16:creationId xmlns:a16="http://schemas.microsoft.com/office/drawing/2014/main" id="{97A2BC1D-5A3D-4243-B124-15C0EFE790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133B1D-247E-4217-9D87-F4263CDD60A4}"/>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4450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B6A14-0ED3-498A-A639-C51EF5A52C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284C1F-F1C0-4467-95D2-8270190700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BB597-0CEF-4798-81A7-087830D6AF0F}"/>
              </a:ext>
            </a:extLst>
          </p:cNvPr>
          <p:cNvSpPr>
            <a:spLocks noGrp="1"/>
          </p:cNvSpPr>
          <p:nvPr>
            <p:ph type="dt" sz="half" idx="10"/>
          </p:nvPr>
        </p:nvSpPr>
        <p:spPr/>
        <p:txBody>
          <a:bodyPr/>
          <a:lstStyle/>
          <a:p>
            <a:fld id="{D2F65E7E-34AA-44A0-A7D0-8F239B540BA5}" type="datetimeFigureOut">
              <a:rPr lang="en-US" smtClean="0"/>
              <a:t>7/21/2023</a:t>
            </a:fld>
            <a:endParaRPr lang="en-US"/>
          </a:p>
        </p:txBody>
      </p:sp>
      <p:sp>
        <p:nvSpPr>
          <p:cNvPr id="5" name="Footer Placeholder 4">
            <a:extLst>
              <a:ext uri="{FF2B5EF4-FFF2-40B4-BE49-F238E27FC236}">
                <a16:creationId xmlns:a16="http://schemas.microsoft.com/office/drawing/2014/main" id="{D5088452-B796-45AB-9064-B65C215CE6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09CE3-68B6-498B-96D4-FB9E6E84D74B}"/>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1513747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4523E-F426-491D-BDA0-396351C69D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6A306E-DA57-44A2-8BB6-CE1659D131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DF56-A64D-411F-8AB8-4D0DC55EDF34}"/>
              </a:ext>
            </a:extLst>
          </p:cNvPr>
          <p:cNvSpPr>
            <a:spLocks noGrp="1"/>
          </p:cNvSpPr>
          <p:nvPr>
            <p:ph type="dt" sz="half" idx="10"/>
          </p:nvPr>
        </p:nvSpPr>
        <p:spPr/>
        <p:txBody>
          <a:bodyPr/>
          <a:lstStyle/>
          <a:p>
            <a:fld id="{D2F65E7E-34AA-44A0-A7D0-8F239B540BA5}" type="datetimeFigureOut">
              <a:rPr lang="en-US" smtClean="0"/>
              <a:t>7/21/2023</a:t>
            </a:fld>
            <a:endParaRPr lang="en-US"/>
          </a:p>
        </p:txBody>
      </p:sp>
      <p:sp>
        <p:nvSpPr>
          <p:cNvPr id="5" name="Footer Placeholder 4">
            <a:extLst>
              <a:ext uri="{FF2B5EF4-FFF2-40B4-BE49-F238E27FC236}">
                <a16:creationId xmlns:a16="http://schemas.microsoft.com/office/drawing/2014/main" id="{BDDF9043-FEA6-4F4D-BB94-14E42F80BE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B0B8E7-F6C4-4F0C-B08D-951EB50F386A}"/>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573328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FD9A2-96F8-48C4-BFF2-283B97229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544E7B-7F17-4A70-AB46-A245DE9C89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7CCB4C-AC98-43B1-AE3B-DC4C819B25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0D379C-44CC-406E-8580-9F37B6FB2F63}"/>
              </a:ext>
            </a:extLst>
          </p:cNvPr>
          <p:cNvSpPr>
            <a:spLocks noGrp="1"/>
          </p:cNvSpPr>
          <p:nvPr>
            <p:ph type="dt" sz="half" idx="10"/>
          </p:nvPr>
        </p:nvSpPr>
        <p:spPr/>
        <p:txBody>
          <a:bodyPr/>
          <a:lstStyle/>
          <a:p>
            <a:fld id="{D2F65E7E-34AA-44A0-A7D0-8F239B540BA5}" type="datetimeFigureOut">
              <a:rPr lang="en-US" smtClean="0"/>
              <a:t>7/21/2023</a:t>
            </a:fld>
            <a:endParaRPr lang="en-US"/>
          </a:p>
        </p:txBody>
      </p:sp>
      <p:sp>
        <p:nvSpPr>
          <p:cNvPr id="6" name="Footer Placeholder 5">
            <a:extLst>
              <a:ext uri="{FF2B5EF4-FFF2-40B4-BE49-F238E27FC236}">
                <a16:creationId xmlns:a16="http://schemas.microsoft.com/office/drawing/2014/main" id="{337AD851-81A0-4EBD-A2EC-06F3A84AFE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00B779-BB8A-481D-B0C1-E3D9BAB028B0}"/>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2109552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D622C-13D0-464F-996B-B0D87E0497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664EB4-F18B-4E53-8DCD-706547DE02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F00C73-EAE7-44A4-A641-40790A8B54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3EBE94-A503-473B-B8E6-E99360D434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B22D7A-048F-49BC-AE1D-00FDC12044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B75EBF-8678-4A1A-806A-4FA9EE2B5B74}"/>
              </a:ext>
            </a:extLst>
          </p:cNvPr>
          <p:cNvSpPr>
            <a:spLocks noGrp="1"/>
          </p:cNvSpPr>
          <p:nvPr>
            <p:ph type="dt" sz="half" idx="10"/>
          </p:nvPr>
        </p:nvSpPr>
        <p:spPr/>
        <p:txBody>
          <a:bodyPr/>
          <a:lstStyle/>
          <a:p>
            <a:fld id="{D2F65E7E-34AA-44A0-A7D0-8F239B540BA5}" type="datetimeFigureOut">
              <a:rPr lang="en-US" smtClean="0"/>
              <a:t>7/21/2023</a:t>
            </a:fld>
            <a:endParaRPr lang="en-US"/>
          </a:p>
        </p:txBody>
      </p:sp>
      <p:sp>
        <p:nvSpPr>
          <p:cNvPr id="8" name="Footer Placeholder 7">
            <a:extLst>
              <a:ext uri="{FF2B5EF4-FFF2-40B4-BE49-F238E27FC236}">
                <a16:creationId xmlns:a16="http://schemas.microsoft.com/office/drawing/2014/main" id="{5E10F393-B763-4A64-A2FB-0DB497EFE2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935231-F5A0-462C-A66F-94781E420F98}"/>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65278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5A3E3-463E-4ABB-9214-569F1E7916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F1F658-F7E1-4D59-BA10-4478F85D9600}"/>
              </a:ext>
            </a:extLst>
          </p:cNvPr>
          <p:cNvSpPr>
            <a:spLocks noGrp="1"/>
          </p:cNvSpPr>
          <p:nvPr>
            <p:ph type="dt" sz="half" idx="10"/>
          </p:nvPr>
        </p:nvSpPr>
        <p:spPr/>
        <p:txBody>
          <a:bodyPr/>
          <a:lstStyle/>
          <a:p>
            <a:fld id="{D2F65E7E-34AA-44A0-A7D0-8F239B540BA5}" type="datetimeFigureOut">
              <a:rPr lang="en-US" smtClean="0"/>
              <a:t>7/21/2023</a:t>
            </a:fld>
            <a:endParaRPr lang="en-US"/>
          </a:p>
        </p:txBody>
      </p:sp>
      <p:sp>
        <p:nvSpPr>
          <p:cNvPr id="4" name="Footer Placeholder 3">
            <a:extLst>
              <a:ext uri="{FF2B5EF4-FFF2-40B4-BE49-F238E27FC236}">
                <a16:creationId xmlns:a16="http://schemas.microsoft.com/office/drawing/2014/main" id="{52FC590C-DBEF-472F-9C00-7C3D2C7879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1B0E4A-D266-41B5-816C-DF492D5CA407}"/>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334464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5D6C8D-87DD-455A-ABFA-A87B58B8DFD7}"/>
              </a:ext>
            </a:extLst>
          </p:cNvPr>
          <p:cNvSpPr>
            <a:spLocks noGrp="1"/>
          </p:cNvSpPr>
          <p:nvPr>
            <p:ph type="dt" sz="half" idx="10"/>
          </p:nvPr>
        </p:nvSpPr>
        <p:spPr/>
        <p:txBody>
          <a:bodyPr/>
          <a:lstStyle/>
          <a:p>
            <a:fld id="{D2F65E7E-34AA-44A0-A7D0-8F239B540BA5}" type="datetimeFigureOut">
              <a:rPr lang="en-US" smtClean="0"/>
              <a:t>7/21/2023</a:t>
            </a:fld>
            <a:endParaRPr lang="en-US"/>
          </a:p>
        </p:txBody>
      </p:sp>
      <p:sp>
        <p:nvSpPr>
          <p:cNvPr id="3" name="Footer Placeholder 2">
            <a:extLst>
              <a:ext uri="{FF2B5EF4-FFF2-40B4-BE49-F238E27FC236}">
                <a16:creationId xmlns:a16="http://schemas.microsoft.com/office/drawing/2014/main" id="{DB46AF2A-E7C4-41B0-9257-8DE65C66BC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817863-5EE4-4CBD-80E5-25BE682FF728}"/>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188022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01766-0340-47CB-8AA3-9C0BFFAF4F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ED25D6-FBB4-4A50-9BCE-29290BCAA6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7FA167-51FD-4F1A-9083-AFF223321B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194A90-95E8-4F9C-A455-B90CAA5407AE}"/>
              </a:ext>
            </a:extLst>
          </p:cNvPr>
          <p:cNvSpPr>
            <a:spLocks noGrp="1"/>
          </p:cNvSpPr>
          <p:nvPr>
            <p:ph type="dt" sz="half" idx="10"/>
          </p:nvPr>
        </p:nvSpPr>
        <p:spPr/>
        <p:txBody>
          <a:bodyPr/>
          <a:lstStyle/>
          <a:p>
            <a:fld id="{D2F65E7E-34AA-44A0-A7D0-8F239B540BA5}" type="datetimeFigureOut">
              <a:rPr lang="en-US" smtClean="0"/>
              <a:t>7/21/2023</a:t>
            </a:fld>
            <a:endParaRPr lang="en-US"/>
          </a:p>
        </p:txBody>
      </p:sp>
      <p:sp>
        <p:nvSpPr>
          <p:cNvPr id="6" name="Footer Placeholder 5">
            <a:extLst>
              <a:ext uri="{FF2B5EF4-FFF2-40B4-BE49-F238E27FC236}">
                <a16:creationId xmlns:a16="http://schemas.microsoft.com/office/drawing/2014/main" id="{55918403-BA39-468E-9AF5-1C5981BC8F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5A29A2-8163-4508-8B7F-F6D835289E85}"/>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25258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486C6-CD21-48AC-B1E8-BE237630DC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047DB9-E915-4FEB-8EB1-CAA993B4E2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1B20D8-1043-493F-9132-4F2084629C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6A9138-56A9-412A-9940-6716AF0E250B}"/>
              </a:ext>
            </a:extLst>
          </p:cNvPr>
          <p:cNvSpPr>
            <a:spLocks noGrp="1"/>
          </p:cNvSpPr>
          <p:nvPr>
            <p:ph type="dt" sz="half" idx="10"/>
          </p:nvPr>
        </p:nvSpPr>
        <p:spPr/>
        <p:txBody>
          <a:bodyPr/>
          <a:lstStyle/>
          <a:p>
            <a:fld id="{D2F65E7E-34AA-44A0-A7D0-8F239B540BA5}" type="datetimeFigureOut">
              <a:rPr lang="en-US" smtClean="0"/>
              <a:t>7/21/2023</a:t>
            </a:fld>
            <a:endParaRPr lang="en-US"/>
          </a:p>
        </p:txBody>
      </p:sp>
      <p:sp>
        <p:nvSpPr>
          <p:cNvPr id="6" name="Footer Placeholder 5">
            <a:extLst>
              <a:ext uri="{FF2B5EF4-FFF2-40B4-BE49-F238E27FC236}">
                <a16:creationId xmlns:a16="http://schemas.microsoft.com/office/drawing/2014/main" id="{C4BF5652-3514-4381-8F3C-D10067CA00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195DBA-9126-4CA5-9383-27391EFA2293}"/>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293591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A67899-CCEC-410E-968F-401E2E6D06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398B37-A381-41EA-86D2-0F41BFB230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861694-847D-4DBB-A502-8578F3FF8E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F65E7E-34AA-44A0-A7D0-8F239B540BA5}" type="datetimeFigureOut">
              <a:rPr lang="en-US" smtClean="0"/>
              <a:t>7/21/2023</a:t>
            </a:fld>
            <a:endParaRPr lang="en-US"/>
          </a:p>
        </p:txBody>
      </p:sp>
      <p:sp>
        <p:nvSpPr>
          <p:cNvPr id="5" name="Footer Placeholder 4">
            <a:extLst>
              <a:ext uri="{FF2B5EF4-FFF2-40B4-BE49-F238E27FC236}">
                <a16:creationId xmlns:a16="http://schemas.microsoft.com/office/drawing/2014/main" id="{29B44AFD-26CD-4564-B6B5-BBA431E686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7D6E49-D53B-4146-9D45-0D67CD08BE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E4DF2A-FCE5-45AE-9464-22C5C741169E}" type="slidenum">
              <a:rPr lang="en-US" smtClean="0"/>
              <a:t>‹#›</a:t>
            </a:fld>
            <a:endParaRPr lang="en-US"/>
          </a:p>
        </p:txBody>
      </p:sp>
    </p:spTree>
    <p:extLst>
      <p:ext uri="{BB962C8B-B14F-4D97-AF65-F5344CB8AC3E}">
        <p14:creationId xmlns:p14="http://schemas.microsoft.com/office/powerpoint/2010/main" val="3400830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8F0C4-FF5B-B96A-D29E-ADB0DB3DB529}"/>
              </a:ext>
            </a:extLst>
          </p:cNvPr>
          <p:cNvSpPr>
            <a:spLocks noGrp="1"/>
          </p:cNvSpPr>
          <p:nvPr>
            <p:ph type="title"/>
          </p:nvPr>
        </p:nvSpPr>
        <p:spPr>
          <a:xfrm>
            <a:off x="-74645" y="-549793"/>
            <a:ext cx="12192000" cy="2518034"/>
          </a:xfrm>
        </p:spPr>
        <p:txBody>
          <a:bodyPr>
            <a:normAutofit/>
          </a:bodyPr>
          <a:lstStyle/>
          <a:p>
            <a:pPr algn="ctr"/>
            <a:r>
              <a:rPr lang="en-US" b="1" dirty="0">
                <a:solidFill>
                  <a:srgbClr val="FFC000"/>
                </a:solidFill>
                <a:effectLst>
                  <a:outerShdw blurRad="38100" dist="38100" dir="2700000" algn="tl">
                    <a:srgbClr val="000000">
                      <a:alpha val="43137"/>
                    </a:srgbClr>
                  </a:outerShdw>
                </a:effectLst>
              </a:rPr>
              <a:t>What is the Difference Between Mormons, Jehovah’s Witnesses, and Seventh-day Adventists? pt 11</a:t>
            </a:r>
          </a:p>
        </p:txBody>
      </p:sp>
      <p:pic>
        <p:nvPicPr>
          <p:cNvPr id="3" name="Picture 2">
            <a:extLst>
              <a:ext uri="{FF2B5EF4-FFF2-40B4-BE49-F238E27FC236}">
                <a16:creationId xmlns:a16="http://schemas.microsoft.com/office/drawing/2014/main" id="{84C2099B-D0E5-832C-0EFC-CD5E1289BDF6}"/>
              </a:ext>
            </a:extLst>
          </p:cNvPr>
          <p:cNvPicPr>
            <a:picLocks noChangeAspect="1"/>
          </p:cNvPicPr>
          <p:nvPr/>
        </p:nvPicPr>
        <p:blipFill>
          <a:blip r:embed="rId2"/>
          <a:stretch>
            <a:fillRect/>
          </a:stretch>
        </p:blipFill>
        <p:spPr>
          <a:xfrm>
            <a:off x="3878814" y="1458880"/>
            <a:ext cx="3940240" cy="3940240"/>
          </a:xfrm>
          <a:prstGeom prst="rect">
            <a:avLst/>
          </a:prstGeom>
        </p:spPr>
      </p:pic>
      <p:pic>
        <p:nvPicPr>
          <p:cNvPr id="4" name="Picture 3">
            <a:extLst>
              <a:ext uri="{FF2B5EF4-FFF2-40B4-BE49-F238E27FC236}">
                <a16:creationId xmlns:a16="http://schemas.microsoft.com/office/drawing/2014/main" id="{F8FA2E2E-77EE-48B0-6CF6-6322420B7E5F}"/>
              </a:ext>
            </a:extLst>
          </p:cNvPr>
          <p:cNvPicPr>
            <a:picLocks noChangeAspect="1"/>
          </p:cNvPicPr>
          <p:nvPr/>
        </p:nvPicPr>
        <p:blipFill rotWithShape="1">
          <a:blip r:embed="rId3"/>
          <a:srcRect l="34861" t="8889" r="31370" b="10278"/>
          <a:stretch/>
        </p:blipFill>
        <p:spPr>
          <a:xfrm>
            <a:off x="676274" y="1566944"/>
            <a:ext cx="2671049" cy="4740956"/>
          </a:xfrm>
          <a:prstGeom prst="rect">
            <a:avLst/>
          </a:prstGeom>
        </p:spPr>
      </p:pic>
      <p:pic>
        <p:nvPicPr>
          <p:cNvPr id="5" name="Picture 4">
            <a:extLst>
              <a:ext uri="{FF2B5EF4-FFF2-40B4-BE49-F238E27FC236}">
                <a16:creationId xmlns:a16="http://schemas.microsoft.com/office/drawing/2014/main" id="{1D648E7F-0F3E-2FBC-9C20-FFBE320D3A1B}"/>
              </a:ext>
            </a:extLst>
          </p:cNvPr>
          <p:cNvPicPr>
            <a:picLocks noChangeAspect="1"/>
          </p:cNvPicPr>
          <p:nvPr/>
        </p:nvPicPr>
        <p:blipFill rotWithShape="1">
          <a:blip r:embed="rId4"/>
          <a:srcRect l="20232" t="9474" b="3683"/>
          <a:stretch/>
        </p:blipFill>
        <p:spPr>
          <a:xfrm flipH="1">
            <a:off x="8188618" y="2286000"/>
            <a:ext cx="3343054" cy="2305050"/>
          </a:xfrm>
          <a:prstGeom prst="rect">
            <a:avLst/>
          </a:prstGeom>
        </p:spPr>
      </p:pic>
      <p:sp>
        <p:nvSpPr>
          <p:cNvPr id="6" name="Rectangle 5">
            <a:extLst>
              <a:ext uri="{FF2B5EF4-FFF2-40B4-BE49-F238E27FC236}">
                <a16:creationId xmlns:a16="http://schemas.microsoft.com/office/drawing/2014/main" id="{7843BBCA-6F79-B39F-F7E7-3A5E1444036A}"/>
              </a:ext>
            </a:extLst>
          </p:cNvPr>
          <p:cNvSpPr/>
          <p:nvPr/>
        </p:nvSpPr>
        <p:spPr>
          <a:xfrm>
            <a:off x="10363200" y="4400550"/>
            <a:ext cx="1409313" cy="403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5DFB9E-41F5-C355-8144-46D87CE49FE9}"/>
              </a:ext>
            </a:extLst>
          </p:cNvPr>
          <p:cNvSpPr/>
          <p:nvPr/>
        </p:nvSpPr>
        <p:spPr>
          <a:xfrm>
            <a:off x="7866596" y="4400550"/>
            <a:ext cx="1409313" cy="403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993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06C3D-A7E3-DB3C-E7B4-D736C53DACF7}"/>
              </a:ext>
            </a:extLst>
          </p:cNvPr>
          <p:cNvSpPr>
            <a:spLocks noGrp="1"/>
          </p:cNvSpPr>
          <p:nvPr>
            <p:ph type="title"/>
          </p:nvPr>
        </p:nvSpPr>
        <p:spPr>
          <a:xfrm>
            <a:off x="998220" y="-309245"/>
            <a:ext cx="10515600" cy="1325563"/>
          </a:xfrm>
        </p:spPr>
        <p:txBody>
          <a:bodyPr/>
          <a:lstStyle/>
          <a:p>
            <a:r>
              <a:rPr lang="en-US" b="1" u="sng" dirty="0">
                <a:solidFill>
                  <a:srgbClr val="7030A0"/>
                </a:solidFill>
                <a:effectLst>
                  <a:outerShdw blurRad="38100" dist="38100" dir="2700000" algn="tl">
                    <a:srgbClr val="000000">
                      <a:alpha val="43137"/>
                    </a:srgbClr>
                  </a:outerShdw>
                </a:effectLst>
              </a:rPr>
              <a:t>Scripture—can you just add and subtract?</a:t>
            </a:r>
          </a:p>
        </p:txBody>
      </p:sp>
      <p:sp>
        <p:nvSpPr>
          <p:cNvPr id="4" name="TextBox 3">
            <a:extLst>
              <a:ext uri="{FF2B5EF4-FFF2-40B4-BE49-F238E27FC236}">
                <a16:creationId xmlns:a16="http://schemas.microsoft.com/office/drawing/2014/main" id="{1FD52182-97A7-0B16-4937-36792960827E}"/>
              </a:ext>
            </a:extLst>
          </p:cNvPr>
          <p:cNvSpPr txBox="1"/>
          <p:nvPr/>
        </p:nvSpPr>
        <p:spPr>
          <a:xfrm>
            <a:off x="2960370" y="789920"/>
            <a:ext cx="9043987" cy="6001643"/>
          </a:xfrm>
          <a:prstGeom prst="rect">
            <a:avLst/>
          </a:prstGeom>
          <a:noFill/>
        </p:spPr>
        <p:txBody>
          <a:bodyPr wrap="square">
            <a:spAutoFit/>
          </a:bodyPr>
          <a:lstStyle/>
          <a:p>
            <a:r>
              <a:rPr lang="en-US" sz="2400" dirty="0"/>
              <a:t>Deut. 4:2 “</a:t>
            </a:r>
            <a:r>
              <a:rPr lang="en-US" sz="2400" b="1" u="sng" dirty="0"/>
              <a:t>Ye shall not add unto the word which I command you, neither shall ye diminish ought from it</a:t>
            </a:r>
            <a:r>
              <a:rPr lang="en-US" sz="2400" dirty="0"/>
              <a:t>, that ye may keep the commandments of the Lord your God which I command you.”</a:t>
            </a:r>
          </a:p>
          <a:p>
            <a:endParaRPr lang="en-US" sz="2400" dirty="0"/>
          </a:p>
          <a:p>
            <a:r>
              <a:rPr lang="en-US" sz="2400" dirty="0"/>
              <a:t>Rev. 22:18-19 “For I testify unto every man that heareth the words of the prophecy of this book, </a:t>
            </a:r>
            <a:r>
              <a:rPr lang="en-US" sz="2400" b="1" u="sng" dirty="0"/>
              <a:t>If any man shall add unto these things, God shall add unto him the plagues that are written in this book:</a:t>
            </a:r>
            <a:r>
              <a:rPr lang="en-US" sz="2400" b="1" u="sng" baseline="30000" dirty="0"/>
              <a:t> </a:t>
            </a:r>
            <a:r>
              <a:rPr lang="en-US" sz="2400" b="1" u="sng" dirty="0"/>
              <a:t>And if any man shall take away from the words of the book of this prophecy, God shall take away his part out of the book of life</a:t>
            </a:r>
            <a:r>
              <a:rPr lang="en-US" sz="2400" dirty="0"/>
              <a:t>, and out of the holy city, and from the things which are written in this book.”</a:t>
            </a:r>
          </a:p>
          <a:p>
            <a:endParaRPr lang="en-US" sz="2400" dirty="0"/>
          </a:p>
          <a:p>
            <a:r>
              <a:rPr lang="en-US" sz="2400" dirty="0"/>
              <a:t>Is. 40:8 “The grass </a:t>
            </a:r>
            <a:r>
              <a:rPr lang="en-US" sz="2400" dirty="0" err="1"/>
              <a:t>withereth</a:t>
            </a:r>
            <a:r>
              <a:rPr lang="en-US" sz="2400" dirty="0"/>
              <a:t>, the flower </a:t>
            </a:r>
            <a:r>
              <a:rPr lang="en-US" sz="2400" dirty="0" err="1"/>
              <a:t>fadeth</a:t>
            </a:r>
            <a:r>
              <a:rPr lang="en-US" sz="2400" dirty="0"/>
              <a:t>: </a:t>
            </a:r>
            <a:r>
              <a:rPr lang="en-US" sz="2400" b="1" u="sng" dirty="0"/>
              <a:t>but the word of our God shall stand for ever</a:t>
            </a:r>
            <a:r>
              <a:rPr lang="en-US" sz="2400" dirty="0"/>
              <a:t>.”</a:t>
            </a:r>
          </a:p>
          <a:p>
            <a:endParaRPr lang="en-US" sz="2400" dirty="0"/>
          </a:p>
          <a:p>
            <a:r>
              <a:rPr lang="en-US" sz="2400" dirty="0"/>
              <a:t>Matt. 24:35 “Heaven and earth shall pass away, </a:t>
            </a:r>
            <a:r>
              <a:rPr lang="en-US" sz="2400" b="1" u="sng" dirty="0"/>
              <a:t>but my words shall not pass away</a:t>
            </a:r>
            <a:r>
              <a:rPr lang="en-US" sz="2400" dirty="0"/>
              <a:t>.”</a:t>
            </a:r>
          </a:p>
        </p:txBody>
      </p:sp>
      <p:pic>
        <p:nvPicPr>
          <p:cNvPr id="5" name="Picture 4">
            <a:extLst>
              <a:ext uri="{FF2B5EF4-FFF2-40B4-BE49-F238E27FC236}">
                <a16:creationId xmlns:a16="http://schemas.microsoft.com/office/drawing/2014/main" id="{E741FAF2-4C65-C141-F550-78D435956C9D}"/>
              </a:ext>
            </a:extLst>
          </p:cNvPr>
          <p:cNvPicPr>
            <a:picLocks noChangeAspect="1"/>
          </p:cNvPicPr>
          <p:nvPr/>
        </p:nvPicPr>
        <p:blipFill rotWithShape="1">
          <a:blip r:embed="rId2"/>
          <a:srcRect r="57781" b="4925"/>
          <a:stretch/>
        </p:blipFill>
        <p:spPr>
          <a:xfrm>
            <a:off x="187642" y="1801921"/>
            <a:ext cx="2751177" cy="3227279"/>
          </a:xfrm>
          <a:prstGeom prst="rect">
            <a:avLst/>
          </a:prstGeom>
        </p:spPr>
      </p:pic>
    </p:spTree>
    <p:extLst>
      <p:ext uri="{BB962C8B-B14F-4D97-AF65-F5344CB8AC3E}">
        <p14:creationId xmlns:p14="http://schemas.microsoft.com/office/powerpoint/2010/main" val="56414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4DD40-1829-08F9-03F7-C086A0B4A9FC}"/>
              </a:ext>
            </a:extLst>
          </p:cNvPr>
          <p:cNvSpPr>
            <a:spLocks noGrp="1"/>
          </p:cNvSpPr>
          <p:nvPr>
            <p:ph type="title"/>
          </p:nvPr>
        </p:nvSpPr>
        <p:spPr>
          <a:xfrm>
            <a:off x="838200" y="-263525"/>
            <a:ext cx="10515600" cy="1325563"/>
          </a:xfrm>
        </p:spPr>
        <p:txBody>
          <a:bodyPr/>
          <a:lstStyle/>
          <a:p>
            <a:r>
              <a:rPr lang="en-US" b="1" i="1" dirty="0">
                <a:solidFill>
                  <a:srgbClr val="00B050"/>
                </a:solidFill>
                <a:latin typeface="Abadi" panose="020B0604020104020204" pitchFamily="34" charset="0"/>
              </a:rPr>
              <a:t>“Revelations NOT Changed…”</a:t>
            </a:r>
          </a:p>
        </p:txBody>
      </p:sp>
      <p:sp>
        <p:nvSpPr>
          <p:cNvPr id="4" name="TextBox 3">
            <a:extLst>
              <a:ext uri="{FF2B5EF4-FFF2-40B4-BE49-F238E27FC236}">
                <a16:creationId xmlns:a16="http://schemas.microsoft.com/office/drawing/2014/main" id="{F655A7C7-3C4D-5242-5636-ED536C80C4E9}"/>
              </a:ext>
            </a:extLst>
          </p:cNvPr>
          <p:cNvSpPr txBox="1"/>
          <p:nvPr/>
        </p:nvSpPr>
        <p:spPr>
          <a:xfrm>
            <a:off x="0" y="555605"/>
            <a:ext cx="11498581" cy="6370975"/>
          </a:xfrm>
          <a:prstGeom prst="rect">
            <a:avLst/>
          </a:prstGeom>
          <a:noFill/>
        </p:spPr>
        <p:txBody>
          <a:bodyPr wrap="square">
            <a:spAutoFit/>
          </a:bodyPr>
          <a:lstStyle/>
          <a:p>
            <a:r>
              <a:rPr lang="en-US" sz="2400" b="1" dirty="0"/>
              <a:t>Apostle Legrand Richards</a:t>
            </a:r>
            <a:r>
              <a:rPr lang="en-US" sz="2400" dirty="0"/>
              <a:t>: "As far as I know there have been no changes at all in any of the revelations. </a:t>
            </a:r>
            <a:r>
              <a:rPr lang="en-US" sz="2400" b="1" u="sng" dirty="0"/>
              <a:t>If there have been any changes it would all have been fixing grammar or something like that</a:t>
            </a:r>
            <a:r>
              <a:rPr lang="en-US" sz="2400" dirty="0"/>
              <a:t>." (1978 Interview, https://thoughtsonthingsandstuff.com/the-legrand-richards-interview/)</a:t>
            </a:r>
          </a:p>
          <a:p>
            <a:endParaRPr lang="en-US" sz="2400" dirty="0"/>
          </a:p>
          <a:p>
            <a:r>
              <a:rPr lang="en-US" sz="2400" b="1" dirty="0"/>
              <a:t>Joseph Fielding Smith</a:t>
            </a:r>
            <a:r>
              <a:rPr lang="en-US" sz="2400" dirty="0"/>
              <a:t>: "Inspiration is discovered in the fact that each part, as it was revealed, </a:t>
            </a:r>
            <a:r>
              <a:rPr lang="en-US" sz="2400" b="1" dirty="0"/>
              <a:t>dovetailed perfectly with what had come before. There was no need for eliminating, changing, or adjusting any part to make it fit; but each new revelation on doctrine and priesthood fitted in its place perfectly to complete the whole structure, as it had been prepared by the Master Builder</a:t>
            </a:r>
            <a:r>
              <a:rPr lang="en-US" sz="2400" dirty="0"/>
              <a:t>." (Doctrines of Salvation, Vol, 1, page 170)</a:t>
            </a:r>
          </a:p>
          <a:p>
            <a:endParaRPr lang="en-US" sz="2400" dirty="0"/>
          </a:p>
          <a:p>
            <a:r>
              <a:rPr lang="en-US" sz="2400" b="1" dirty="0"/>
              <a:t>Apostle John A. </a:t>
            </a:r>
            <a:r>
              <a:rPr lang="en-US" sz="2400" b="1" dirty="0" err="1"/>
              <a:t>Widtsoe</a:t>
            </a:r>
            <a:r>
              <a:rPr lang="en-US" sz="2400" dirty="0"/>
              <a:t>: "Within a few years after its organization, the Church had received practically all necessary supplementary laws and regulations. These also have remained unchanged. </a:t>
            </a:r>
            <a:r>
              <a:rPr lang="en-US" sz="2400" b="1" u="sng" dirty="0"/>
              <a:t>There has been no tampering with God's word.... the whole body of Church laws forms a harmonious unit, which does not anywhere contradict itself nor has it been found necessary to alter any part of it</a:t>
            </a:r>
            <a:r>
              <a:rPr lang="en-US" sz="2400" dirty="0"/>
              <a:t>." (Joseph Smith—Seeker After Truth, pages 119 and 122)</a:t>
            </a:r>
          </a:p>
        </p:txBody>
      </p:sp>
      <p:pic>
        <p:nvPicPr>
          <p:cNvPr id="5" name="Picture 4">
            <a:extLst>
              <a:ext uri="{FF2B5EF4-FFF2-40B4-BE49-F238E27FC236}">
                <a16:creationId xmlns:a16="http://schemas.microsoft.com/office/drawing/2014/main" id="{3DF0EA5B-B39F-BE98-3A6C-2C8933ECD910}"/>
              </a:ext>
            </a:extLst>
          </p:cNvPr>
          <p:cNvPicPr>
            <a:picLocks noChangeAspect="1"/>
          </p:cNvPicPr>
          <p:nvPr/>
        </p:nvPicPr>
        <p:blipFill>
          <a:blip r:embed="rId2"/>
          <a:stretch>
            <a:fillRect/>
          </a:stretch>
        </p:blipFill>
        <p:spPr>
          <a:xfrm>
            <a:off x="10164127" y="86778"/>
            <a:ext cx="1909763" cy="2458922"/>
          </a:xfrm>
          <a:prstGeom prst="rect">
            <a:avLst/>
          </a:prstGeom>
        </p:spPr>
      </p:pic>
      <p:pic>
        <p:nvPicPr>
          <p:cNvPr id="6" name="Picture 5">
            <a:extLst>
              <a:ext uri="{FF2B5EF4-FFF2-40B4-BE49-F238E27FC236}">
                <a16:creationId xmlns:a16="http://schemas.microsoft.com/office/drawing/2014/main" id="{8C37A844-EA52-BF8F-B2A3-5E84A3AAD974}"/>
              </a:ext>
            </a:extLst>
          </p:cNvPr>
          <p:cNvPicPr>
            <a:picLocks noChangeAspect="1"/>
          </p:cNvPicPr>
          <p:nvPr/>
        </p:nvPicPr>
        <p:blipFill>
          <a:blip r:embed="rId3"/>
          <a:stretch>
            <a:fillRect/>
          </a:stretch>
        </p:blipFill>
        <p:spPr>
          <a:xfrm>
            <a:off x="4867275" y="1729543"/>
            <a:ext cx="1956435" cy="2887224"/>
          </a:xfrm>
          <a:prstGeom prst="rect">
            <a:avLst/>
          </a:prstGeom>
        </p:spPr>
      </p:pic>
      <p:pic>
        <p:nvPicPr>
          <p:cNvPr id="7" name="Picture 6">
            <a:extLst>
              <a:ext uri="{FF2B5EF4-FFF2-40B4-BE49-F238E27FC236}">
                <a16:creationId xmlns:a16="http://schemas.microsoft.com/office/drawing/2014/main" id="{E1DA05A0-E407-A9F3-8AC3-F2477732FA74}"/>
              </a:ext>
            </a:extLst>
          </p:cNvPr>
          <p:cNvPicPr>
            <a:picLocks noChangeAspect="1"/>
          </p:cNvPicPr>
          <p:nvPr/>
        </p:nvPicPr>
        <p:blipFill>
          <a:blip r:embed="rId4"/>
          <a:stretch>
            <a:fillRect/>
          </a:stretch>
        </p:blipFill>
        <p:spPr>
          <a:xfrm>
            <a:off x="9739789" y="4000500"/>
            <a:ext cx="2286000" cy="2857500"/>
          </a:xfrm>
          <a:prstGeom prst="rect">
            <a:avLst/>
          </a:prstGeom>
        </p:spPr>
      </p:pic>
    </p:spTree>
    <p:extLst>
      <p:ext uri="{BB962C8B-B14F-4D97-AF65-F5344CB8AC3E}">
        <p14:creationId xmlns:p14="http://schemas.microsoft.com/office/powerpoint/2010/main" val="1598612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FF3F2-97F8-0B2F-1F91-419104A641AA}"/>
              </a:ext>
            </a:extLst>
          </p:cNvPr>
          <p:cNvSpPr>
            <a:spLocks noGrp="1"/>
          </p:cNvSpPr>
          <p:nvPr>
            <p:ph type="title"/>
          </p:nvPr>
        </p:nvSpPr>
        <p:spPr>
          <a:xfrm>
            <a:off x="838200" y="-252095"/>
            <a:ext cx="10515600" cy="1325563"/>
          </a:xfrm>
        </p:spPr>
        <p:txBody>
          <a:bodyPr/>
          <a:lstStyle/>
          <a:p>
            <a:pPr algn="ctr"/>
            <a:r>
              <a:rPr lang="en-US" b="1" i="1" u="sng" dirty="0">
                <a:solidFill>
                  <a:srgbClr val="FFC000"/>
                </a:solidFill>
                <a:effectLst>
                  <a:outerShdw blurRad="38100" dist="38100" dir="2700000" algn="tl">
                    <a:srgbClr val="000000">
                      <a:alpha val="43137"/>
                    </a:srgbClr>
                  </a:outerShdw>
                </a:effectLst>
              </a:rPr>
              <a:t>Verifiably False</a:t>
            </a:r>
          </a:p>
        </p:txBody>
      </p:sp>
      <p:sp>
        <p:nvSpPr>
          <p:cNvPr id="3" name="TextBox 2">
            <a:extLst>
              <a:ext uri="{FF2B5EF4-FFF2-40B4-BE49-F238E27FC236}">
                <a16:creationId xmlns:a16="http://schemas.microsoft.com/office/drawing/2014/main" id="{C4AF3D18-FF3C-5426-AE3F-8D75E9FE9AE6}"/>
              </a:ext>
            </a:extLst>
          </p:cNvPr>
          <p:cNvSpPr txBox="1"/>
          <p:nvPr/>
        </p:nvSpPr>
        <p:spPr>
          <a:xfrm>
            <a:off x="160020" y="612844"/>
            <a:ext cx="8149590" cy="6001643"/>
          </a:xfrm>
          <a:prstGeom prst="rect">
            <a:avLst/>
          </a:prstGeom>
          <a:noFill/>
        </p:spPr>
        <p:txBody>
          <a:bodyPr wrap="square" rtlCol="0">
            <a:spAutoFit/>
          </a:bodyPr>
          <a:lstStyle/>
          <a:p>
            <a:r>
              <a:rPr lang="en-US" sz="2400" dirty="0"/>
              <a:t>March 1829 Revelation to Joseph Smith about the Book of Mormon: "...</a:t>
            </a:r>
            <a:r>
              <a:rPr lang="en-US" sz="2400" b="1" u="sng" dirty="0"/>
              <a:t>and he has a gift to translate the book, and I have commanded him that he shall pretend to no other gift, for I will grant him no other gift</a:t>
            </a:r>
            <a:r>
              <a:rPr lang="en-US" sz="2400" dirty="0"/>
              <a:t>." (Book of Commandments, 4:2)</a:t>
            </a:r>
          </a:p>
          <a:p>
            <a:endParaRPr lang="en-US" sz="2400" dirty="0"/>
          </a:p>
          <a:p>
            <a:r>
              <a:rPr lang="en-US" sz="2400" dirty="0"/>
              <a:t>​However, Joseph’s translating gifts did not stop. He continued to receive revelations from God throughout his career as a Mormon prophet, writing D&amp;C, translating the Pearl of Great Price, revising the KJV Bible and directly guiding his followers, thus D&amp;C </a:t>
            </a:r>
          </a:p>
          <a:p>
            <a:endParaRPr lang="en-US" sz="2400" dirty="0"/>
          </a:p>
          <a:p>
            <a:r>
              <a:rPr lang="en-US" sz="2400" dirty="0"/>
              <a:t>"And you have a gift to translate the plates; </a:t>
            </a:r>
            <a:r>
              <a:rPr lang="en-US" sz="2400" b="1" u="sng" dirty="0"/>
              <a:t>and this is the first gift that I bestowed upon you; and I have commanded that you should pretend to no other gift, until my purpose is fulfilled in this; for I will grant unto you no other gift until it is finished</a:t>
            </a:r>
            <a:r>
              <a:rPr lang="en-US" sz="2400" dirty="0"/>
              <a:t>." (Doctrine and Covenants, Section 5, verse 4)</a:t>
            </a:r>
          </a:p>
        </p:txBody>
      </p:sp>
      <p:pic>
        <p:nvPicPr>
          <p:cNvPr id="4" name="Picture 3">
            <a:extLst>
              <a:ext uri="{FF2B5EF4-FFF2-40B4-BE49-F238E27FC236}">
                <a16:creationId xmlns:a16="http://schemas.microsoft.com/office/drawing/2014/main" id="{823BF77D-FC08-CF74-2D56-8B39FA3DFDF4}"/>
              </a:ext>
            </a:extLst>
          </p:cNvPr>
          <p:cNvPicPr>
            <a:picLocks noChangeAspect="1"/>
          </p:cNvPicPr>
          <p:nvPr/>
        </p:nvPicPr>
        <p:blipFill>
          <a:blip r:embed="rId2"/>
          <a:stretch>
            <a:fillRect/>
          </a:stretch>
        </p:blipFill>
        <p:spPr>
          <a:xfrm>
            <a:off x="8442960" y="1073468"/>
            <a:ext cx="3649218" cy="4561522"/>
          </a:xfrm>
          <a:prstGeom prst="rect">
            <a:avLst/>
          </a:prstGeom>
        </p:spPr>
      </p:pic>
    </p:spTree>
    <p:extLst>
      <p:ext uri="{BB962C8B-B14F-4D97-AF65-F5344CB8AC3E}">
        <p14:creationId xmlns:p14="http://schemas.microsoft.com/office/powerpoint/2010/main" val="35757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474CD-1C87-5CF2-32CD-627D0F5E75D6}"/>
              </a:ext>
            </a:extLst>
          </p:cNvPr>
          <p:cNvSpPr>
            <a:spLocks noGrp="1"/>
          </p:cNvSpPr>
          <p:nvPr>
            <p:ph type="title"/>
          </p:nvPr>
        </p:nvSpPr>
        <p:spPr>
          <a:xfrm>
            <a:off x="838200" y="-217805"/>
            <a:ext cx="10515600" cy="1325563"/>
          </a:xfrm>
        </p:spPr>
        <p:txBody>
          <a:bodyPr/>
          <a:lstStyle/>
          <a:p>
            <a:pPr algn="ctr"/>
            <a:r>
              <a:rPr lang="en-US" u="sng" dirty="0">
                <a:solidFill>
                  <a:srgbClr val="7030A0"/>
                </a:solidFill>
                <a:effectLst>
                  <a:outerShdw blurRad="38100" dist="38100" dir="2700000" algn="tl">
                    <a:srgbClr val="000000">
                      <a:alpha val="43137"/>
                    </a:srgbClr>
                  </a:outerShdw>
                </a:effectLst>
              </a:rPr>
              <a:t>Insight From David Whitmer</a:t>
            </a:r>
          </a:p>
        </p:txBody>
      </p:sp>
      <p:sp>
        <p:nvSpPr>
          <p:cNvPr id="4" name="TextBox 3">
            <a:extLst>
              <a:ext uri="{FF2B5EF4-FFF2-40B4-BE49-F238E27FC236}">
                <a16:creationId xmlns:a16="http://schemas.microsoft.com/office/drawing/2014/main" id="{B36F9855-6A4D-E87C-289A-E1DE4A49FFFF}"/>
              </a:ext>
            </a:extLst>
          </p:cNvPr>
          <p:cNvSpPr txBox="1"/>
          <p:nvPr/>
        </p:nvSpPr>
        <p:spPr>
          <a:xfrm>
            <a:off x="3954780" y="779205"/>
            <a:ext cx="8072437" cy="6124754"/>
          </a:xfrm>
          <a:prstGeom prst="rect">
            <a:avLst/>
          </a:prstGeom>
          <a:noFill/>
        </p:spPr>
        <p:txBody>
          <a:bodyPr wrap="square">
            <a:spAutoFit/>
          </a:bodyPr>
          <a:lstStyle/>
          <a:p>
            <a:r>
              <a:rPr lang="en-US" sz="2800" dirty="0"/>
              <a:t>"</a:t>
            </a:r>
            <a:r>
              <a:rPr lang="en-US" sz="2800" b="1" u="sng" dirty="0"/>
              <a:t>As if God had commanded Joseph to pretend to no other gift but to translate the Book of Mormon, that he would "grant him no other gift," and then afterwards God had changed his mind and concluded to grant him another gift</a:t>
            </a:r>
            <a:r>
              <a:rPr lang="en-US" sz="2800" dirty="0"/>
              <a:t>. God does not change and work in this manner. The way the revelation has been changed, twenty two words being added to it, it would appear that God had broken His word after giving His word in plainness; commanding Brother Joseph to pretend to no other gift but to translate the Book of Mormon, and </a:t>
            </a:r>
            <a:r>
              <a:rPr lang="en-US" sz="2800" b="1" u="sng" dirty="0"/>
              <a:t>then the Lord had changed and concluded to grant Joseph the gift of a Seer to the Church</a:t>
            </a:r>
            <a:r>
              <a:rPr lang="en-US" sz="2800" dirty="0"/>
              <a:t>.“</a:t>
            </a:r>
            <a:r>
              <a:rPr lang="en-US" sz="2800" dirty="0">
                <a:solidFill>
                  <a:srgbClr val="000000"/>
                </a:solidFill>
                <a:effectLst/>
              </a:rPr>
              <a:t>(An Address To All Believers In Christ, Richmond, Missouri, 1887, p. 32)</a:t>
            </a:r>
            <a:endParaRPr lang="en-US" sz="2800" dirty="0"/>
          </a:p>
        </p:txBody>
      </p:sp>
      <p:pic>
        <p:nvPicPr>
          <p:cNvPr id="5" name="Picture 4">
            <a:extLst>
              <a:ext uri="{FF2B5EF4-FFF2-40B4-BE49-F238E27FC236}">
                <a16:creationId xmlns:a16="http://schemas.microsoft.com/office/drawing/2014/main" id="{3770FD7F-3B18-477C-7DA6-E9A0D5E28B7A}"/>
              </a:ext>
            </a:extLst>
          </p:cNvPr>
          <p:cNvPicPr>
            <a:picLocks noChangeAspect="1"/>
          </p:cNvPicPr>
          <p:nvPr/>
        </p:nvPicPr>
        <p:blipFill>
          <a:blip r:embed="rId2"/>
          <a:stretch>
            <a:fillRect/>
          </a:stretch>
        </p:blipFill>
        <p:spPr>
          <a:xfrm>
            <a:off x="0" y="1223992"/>
            <a:ext cx="3922877" cy="4959638"/>
          </a:xfrm>
          <a:prstGeom prst="rect">
            <a:avLst/>
          </a:prstGeom>
        </p:spPr>
      </p:pic>
    </p:spTree>
    <p:extLst>
      <p:ext uri="{BB962C8B-B14F-4D97-AF65-F5344CB8AC3E}">
        <p14:creationId xmlns:p14="http://schemas.microsoft.com/office/powerpoint/2010/main" val="3092741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43DBB-E240-DCB0-20EE-4BC5B1487ED9}"/>
              </a:ext>
            </a:extLst>
          </p:cNvPr>
          <p:cNvSpPr>
            <a:spLocks noGrp="1"/>
          </p:cNvSpPr>
          <p:nvPr>
            <p:ph type="title"/>
          </p:nvPr>
        </p:nvSpPr>
        <p:spPr>
          <a:xfrm>
            <a:off x="838200" y="-274955"/>
            <a:ext cx="10515600" cy="1325563"/>
          </a:xfrm>
        </p:spPr>
        <p:txBody>
          <a:bodyPr/>
          <a:lstStyle/>
          <a:p>
            <a:pPr algn="ctr"/>
            <a:r>
              <a:rPr lang="en-US" b="1" u="sng" dirty="0">
                <a:solidFill>
                  <a:srgbClr val="00B0F0"/>
                </a:solidFill>
                <a:effectLst>
                  <a:outerShdw blurRad="38100" dist="38100" dir="2700000" algn="tl">
                    <a:srgbClr val="000000">
                      <a:alpha val="43137"/>
                    </a:srgbClr>
                  </a:outerShdw>
                </a:effectLst>
              </a:rPr>
              <a:t>Cowdery’s Demotion</a:t>
            </a:r>
          </a:p>
        </p:txBody>
      </p:sp>
      <p:sp>
        <p:nvSpPr>
          <p:cNvPr id="4" name="TextBox 3">
            <a:extLst>
              <a:ext uri="{FF2B5EF4-FFF2-40B4-BE49-F238E27FC236}">
                <a16:creationId xmlns:a16="http://schemas.microsoft.com/office/drawing/2014/main" id="{B28120CC-9708-0911-B659-7B9248F6F137}"/>
              </a:ext>
            </a:extLst>
          </p:cNvPr>
          <p:cNvSpPr txBox="1"/>
          <p:nvPr/>
        </p:nvSpPr>
        <p:spPr>
          <a:xfrm>
            <a:off x="202882" y="770186"/>
            <a:ext cx="7466647" cy="6001643"/>
          </a:xfrm>
          <a:prstGeom prst="rect">
            <a:avLst/>
          </a:prstGeom>
          <a:noFill/>
        </p:spPr>
        <p:txBody>
          <a:bodyPr wrap="square">
            <a:spAutoFit/>
          </a:bodyPr>
          <a:lstStyle/>
          <a:p>
            <a:r>
              <a:rPr lang="en-US" sz="2400" dirty="0"/>
              <a:t>“Which commandments were given to Joseph, who was called of God and ordained an apostle of Jesus Christ, </a:t>
            </a:r>
            <a:r>
              <a:rPr lang="en-US" sz="2400" b="1" u="sng" dirty="0"/>
              <a:t>an elder of this church; And also to Oliver [Cowdery], who was called of God an apostle of Jesus Christ, an elder of this church</a:t>
            </a:r>
            <a:r>
              <a:rPr lang="en-US" sz="2400" dirty="0"/>
              <a:t>, and ordained under his hand (Book of Commandments, 24:3-4)</a:t>
            </a:r>
          </a:p>
          <a:p>
            <a:endParaRPr lang="en-US" sz="2400" dirty="0"/>
          </a:p>
          <a:p>
            <a:r>
              <a:rPr lang="en-US" sz="2400" dirty="0"/>
              <a:t> By 1835, the relationship between Joseph and Oliver was straining, in 1838 Oliver was excommunicated.</a:t>
            </a:r>
          </a:p>
          <a:p>
            <a:endParaRPr lang="en-US" sz="2400" dirty="0"/>
          </a:p>
          <a:p>
            <a:r>
              <a:rPr lang="en-US" sz="2400" dirty="0"/>
              <a:t>“Which commandments were given to Joseph Smith, Jun., who was called of God, and ordained an apostle of Jesus Christ, to be </a:t>
            </a:r>
            <a:r>
              <a:rPr lang="en-US" sz="2400" b="1" u="sng" dirty="0"/>
              <a:t>the first elder of this church</a:t>
            </a:r>
            <a:r>
              <a:rPr lang="en-US" sz="2400" dirty="0"/>
              <a:t>; And to Oliver Cowdery, who was also called of God, an apostle of Jesus Christ, </a:t>
            </a:r>
            <a:r>
              <a:rPr lang="en-US" sz="2400" b="1" u="sng" dirty="0"/>
              <a:t>to be the second elder of this church</a:t>
            </a:r>
            <a:r>
              <a:rPr lang="en-US" sz="2400" dirty="0"/>
              <a:t>, and ordained under his hand” (D&amp;C 20:2-3)</a:t>
            </a:r>
          </a:p>
        </p:txBody>
      </p:sp>
      <p:pic>
        <p:nvPicPr>
          <p:cNvPr id="5" name="Picture 4">
            <a:extLst>
              <a:ext uri="{FF2B5EF4-FFF2-40B4-BE49-F238E27FC236}">
                <a16:creationId xmlns:a16="http://schemas.microsoft.com/office/drawing/2014/main" id="{8943DCE6-96C1-38DE-0B7F-C329BFA711D0}"/>
              </a:ext>
            </a:extLst>
          </p:cNvPr>
          <p:cNvPicPr>
            <a:picLocks noChangeAspect="1"/>
          </p:cNvPicPr>
          <p:nvPr/>
        </p:nvPicPr>
        <p:blipFill>
          <a:blip r:embed="rId2"/>
          <a:stretch>
            <a:fillRect/>
          </a:stretch>
        </p:blipFill>
        <p:spPr>
          <a:xfrm>
            <a:off x="7847648" y="1050608"/>
            <a:ext cx="4141470" cy="4969764"/>
          </a:xfrm>
          <a:prstGeom prst="rect">
            <a:avLst/>
          </a:prstGeom>
        </p:spPr>
      </p:pic>
    </p:spTree>
    <p:extLst>
      <p:ext uri="{BB962C8B-B14F-4D97-AF65-F5344CB8AC3E}">
        <p14:creationId xmlns:p14="http://schemas.microsoft.com/office/powerpoint/2010/main" val="3682585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495CF-D534-04E4-4BBE-CF67A6FD92C6}"/>
              </a:ext>
            </a:extLst>
          </p:cNvPr>
          <p:cNvSpPr>
            <a:spLocks noGrp="1"/>
          </p:cNvSpPr>
          <p:nvPr>
            <p:ph type="title"/>
          </p:nvPr>
        </p:nvSpPr>
        <p:spPr>
          <a:xfrm>
            <a:off x="929640" y="-263525"/>
            <a:ext cx="10515600" cy="1325563"/>
          </a:xfrm>
        </p:spPr>
        <p:txBody>
          <a:bodyPr/>
          <a:lstStyle/>
          <a:p>
            <a:pPr algn="ctr"/>
            <a:r>
              <a:rPr lang="en-US" b="1" u="sng" dirty="0">
                <a:solidFill>
                  <a:srgbClr val="C00000"/>
                </a:solidFill>
                <a:effectLst>
                  <a:outerShdw blurRad="38100" dist="38100" dir="2700000" algn="tl">
                    <a:srgbClr val="000000">
                      <a:alpha val="43137"/>
                    </a:srgbClr>
                  </a:outerShdw>
                </a:effectLst>
              </a:rPr>
              <a:t>D&amp;C 101 vs D&amp;C 132</a:t>
            </a:r>
          </a:p>
        </p:txBody>
      </p:sp>
      <p:sp>
        <p:nvSpPr>
          <p:cNvPr id="4" name="TextBox 3">
            <a:extLst>
              <a:ext uri="{FF2B5EF4-FFF2-40B4-BE49-F238E27FC236}">
                <a16:creationId xmlns:a16="http://schemas.microsoft.com/office/drawing/2014/main" id="{C6EE5DD0-C6BE-38ED-8FC4-506D22933B5D}"/>
              </a:ext>
            </a:extLst>
          </p:cNvPr>
          <p:cNvSpPr txBox="1"/>
          <p:nvPr/>
        </p:nvSpPr>
        <p:spPr>
          <a:xfrm>
            <a:off x="0" y="752951"/>
            <a:ext cx="12192000" cy="6001643"/>
          </a:xfrm>
          <a:prstGeom prst="rect">
            <a:avLst/>
          </a:prstGeom>
          <a:noFill/>
        </p:spPr>
        <p:txBody>
          <a:bodyPr wrap="square">
            <a:spAutoFit/>
          </a:bodyPr>
          <a:lstStyle/>
          <a:p>
            <a:r>
              <a:rPr lang="en-US" sz="2400" dirty="0"/>
              <a:t>“Inasmuch as this church of Christ has been reproached with the crime of fornication, and polygamy: </a:t>
            </a:r>
            <a:r>
              <a:rPr lang="en-US" sz="2400" b="1" u="sng" dirty="0"/>
              <a:t>we declare that we believe, that one man should have one wife; and one woman, but one husband, except in the case of death, when either is at liberty to marry again</a:t>
            </a:r>
            <a:r>
              <a:rPr lang="en-US" sz="2400" dirty="0"/>
              <a:t>." (Not Written by Joseph Smith, D&amp;C 101:4)</a:t>
            </a:r>
          </a:p>
          <a:p>
            <a:endParaRPr lang="en-US" sz="2400" dirty="0"/>
          </a:p>
          <a:p>
            <a:r>
              <a:rPr lang="en-US" sz="2400" b="1" u="sng" dirty="0"/>
              <a:t>Timeline</a:t>
            </a:r>
            <a:r>
              <a:rPr lang="en-US" sz="2400" dirty="0"/>
              <a:t>: </a:t>
            </a:r>
          </a:p>
          <a:p>
            <a:r>
              <a:rPr lang="en-US" sz="2400" b="1" dirty="0">
                <a:effectLst/>
              </a:rPr>
              <a:t>1833</a:t>
            </a:r>
            <a:r>
              <a:rPr lang="en-US" sz="2400" dirty="0">
                <a:effectLst/>
              </a:rPr>
              <a:t>: Joseph Smith has a polygamous/extramarital relationship with Fanny Alger [16 years old]. </a:t>
            </a:r>
            <a:r>
              <a:rPr lang="en-US" sz="2400" b="1" dirty="0">
                <a:effectLst/>
              </a:rPr>
              <a:t>1835</a:t>
            </a:r>
            <a:r>
              <a:rPr lang="en-US" sz="2400" dirty="0">
                <a:effectLst/>
              </a:rPr>
              <a:t>: D&amp;C 101 added as a response to political pressure from the United States and rumors of polygamy being practiced by LDS</a:t>
            </a:r>
          </a:p>
          <a:p>
            <a:r>
              <a:rPr lang="en-US" sz="2400" b="1" dirty="0">
                <a:effectLst/>
              </a:rPr>
              <a:t>1836</a:t>
            </a:r>
            <a:r>
              <a:rPr lang="en-US" sz="2400" dirty="0">
                <a:effectLst/>
              </a:rPr>
              <a:t>: Joseph Smith claims a vision where he is to restore </a:t>
            </a:r>
            <a:r>
              <a:rPr lang="en-US" sz="2400" b="1" u="sng" dirty="0">
                <a:effectLst/>
              </a:rPr>
              <a:t>the priesthood keys</a:t>
            </a:r>
            <a:r>
              <a:rPr lang="en-US" sz="2400" dirty="0">
                <a:effectLst/>
              </a:rPr>
              <a:t>, later to be understood to include </a:t>
            </a:r>
            <a:r>
              <a:rPr lang="en-US" sz="2400" b="1" u="sng" dirty="0">
                <a:effectLst/>
              </a:rPr>
              <a:t>sealing keys</a:t>
            </a:r>
          </a:p>
          <a:p>
            <a:r>
              <a:rPr lang="en-US" sz="2400" b="1" dirty="0">
                <a:effectLst/>
              </a:rPr>
              <a:t>1841</a:t>
            </a:r>
            <a:r>
              <a:rPr lang="en-US" sz="2400" dirty="0">
                <a:effectLst/>
              </a:rPr>
              <a:t>: Polygamous marriages begin in Nauvoo, IL with </a:t>
            </a:r>
            <a:r>
              <a:rPr lang="en-US" sz="2400" b="1" dirty="0">
                <a:effectLst/>
              </a:rPr>
              <a:t>Louisa Beaman    </a:t>
            </a:r>
          </a:p>
          <a:p>
            <a:r>
              <a:rPr lang="en-US" sz="2400" b="1" dirty="0">
                <a:effectLst/>
              </a:rPr>
              <a:t>1842</a:t>
            </a:r>
            <a:r>
              <a:rPr lang="en-US" sz="2400" dirty="0">
                <a:effectLst/>
              </a:rPr>
              <a:t>: Joseph publicly denounces </a:t>
            </a:r>
            <a:r>
              <a:rPr lang="en-US" sz="2400" dirty="0"/>
              <a:t>the spiritual </a:t>
            </a:r>
            <a:r>
              <a:rPr lang="en-US" sz="2400" dirty="0" err="1"/>
              <a:t>wifery</a:t>
            </a:r>
            <a:r>
              <a:rPr lang="en-US" sz="2400" dirty="0"/>
              <a:t> of</a:t>
            </a:r>
            <a:r>
              <a:rPr lang="en-US" sz="2400" dirty="0">
                <a:effectLst/>
              </a:rPr>
              <a:t> </a:t>
            </a:r>
            <a:r>
              <a:rPr lang="en-US" sz="2400" b="1" dirty="0">
                <a:effectLst/>
              </a:rPr>
              <a:t>John Bennett</a:t>
            </a:r>
            <a:endParaRPr lang="en-US" sz="2400" dirty="0">
              <a:effectLst/>
            </a:endParaRPr>
          </a:p>
          <a:p>
            <a:r>
              <a:rPr lang="en-US" sz="2400" b="1" dirty="0">
                <a:effectLst/>
              </a:rPr>
              <a:t>1843</a:t>
            </a:r>
            <a:r>
              <a:rPr lang="en-US" sz="2400" dirty="0">
                <a:effectLst/>
              </a:rPr>
              <a:t>: Joseph resumes polygamy, marrying over a dozen women and bringing the total to over 30.</a:t>
            </a:r>
          </a:p>
          <a:p>
            <a:r>
              <a:rPr lang="en-US" sz="2400" b="1" dirty="0">
                <a:effectLst/>
              </a:rPr>
              <a:t>1843, July 12</a:t>
            </a:r>
            <a:r>
              <a:rPr lang="en-US" sz="2400" dirty="0">
                <a:effectLst/>
              </a:rPr>
              <a:t>: Joseph gives revelation to William Clayton on polygamy (D&amp;C 132).</a:t>
            </a:r>
          </a:p>
          <a:p>
            <a:endParaRPr lang="en-US" sz="2400" dirty="0"/>
          </a:p>
        </p:txBody>
      </p:sp>
    </p:spTree>
    <p:extLst>
      <p:ext uri="{BB962C8B-B14F-4D97-AF65-F5344CB8AC3E}">
        <p14:creationId xmlns:p14="http://schemas.microsoft.com/office/powerpoint/2010/main" val="3353497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2042E-CF5A-1621-89AA-60B2F384AC3A}"/>
              </a:ext>
            </a:extLst>
          </p:cNvPr>
          <p:cNvSpPr>
            <a:spLocks noGrp="1"/>
          </p:cNvSpPr>
          <p:nvPr>
            <p:ph type="title"/>
          </p:nvPr>
        </p:nvSpPr>
        <p:spPr>
          <a:xfrm>
            <a:off x="838200" y="-240665"/>
            <a:ext cx="10515600" cy="1325563"/>
          </a:xfrm>
        </p:spPr>
        <p:txBody>
          <a:bodyPr/>
          <a:lstStyle/>
          <a:p>
            <a:r>
              <a:rPr lang="en-US" b="1" u="sng" dirty="0">
                <a:solidFill>
                  <a:srgbClr val="002060"/>
                </a:solidFill>
              </a:rPr>
              <a:t>D&amp;C 132: “The Everlasting Covenant”?</a:t>
            </a:r>
          </a:p>
        </p:txBody>
      </p:sp>
      <p:sp>
        <p:nvSpPr>
          <p:cNvPr id="4" name="TextBox 3">
            <a:extLst>
              <a:ext uri="{FF2B5EF4-FFF2-40B4-BE49-F238E27FC236}">
                <a16:creationId xmlns:a16="http://schemas.microsoft.com/office/drawing/2014/main" id="{0BDCBC94-8C9C-F7F0-987C-E4107DD54826}"/>
              </a:ext>
            </a:extLst>
          </p:cNvPr>
          <p:cNvSpPr txBox="1"/>
          <p:nvPr/>
        </p:nvSpPr>
        <p:spPr>
          <a:xfrm>
            <a:off x="0" y="603052"/>
            <a:ext cx="12192000" cy="6370975"/>
          </a:xfrm>
          <a:prstGeom prst="rect">
            <a:avLst/>
          </a:prstGeom>
          <a:noFill/>
        </p:spPr>
        <p:txBody>
          <a:bodyPr wrap="square">
            <a:spAutoFit/>
          </a:bodyPr>
          <a:lstStyle/>
          <a:p>
            <a:r>
              <a:rPr lang="en-US" sz="2400" b="1" u="sng" dirty="0"/>
              <a:t>Joseph Smith’s 1843 Revelation</a:t>
            </a:r>
            <a:r>
              <a:rPr lang="en-US" sz="2400" dirty="0"/>
              <a:t>: “</a:t>
            </a:r>
            <a:r>
              <a:rPr lang="en-US" sz="2400" dirty="0">
                <a:effectLst/>
              </a:rPr>
              <a:t>1 Verily, thus saith the Lord unto you my servant Joseph, that inasmuch as you have inquired of my hand to know and understand wherein I, the Lord, justified my servants Abraham, Isaac, and Jacob, as also Moses, David and Solomon, my servants, as </a:t>
            </a:r>
            <a:r>
              <a:rPr lang="en-US" sz="2400" b="1" u="sng" dirty="0">
                <a:effectLst/>
              </a:rPr>
              <a:t>touching the principle and doctrine of their having many wives and concubines</a:t>
            </a:r>
            <a:r>
              <a:rPr lang="en-US" sz="2400" dirty="0">
                <a:effectLst/>
              </a:rPr>
              <a:t>—2 Behold, and lo, I am the Lord thy God, and will answer thee as touching this matter. 3 Therefore, prepare thy heart to receive and obey the instructions which I am about to give unto you; for all those who have this law revealed unto them must obey the same. 4 </a:t>
            </a:r>
            <a:r>
              <a:rPr lang="en-US" sz="2400" b="1" u="sng" dirty="0">
                <a:effectLst/>
              </a:rPr>
              <a:t>For behold, I reveal unto you a new and an everlasting covenant; and if ye abide not that covenant, then are ye damned; for no one can reject this covenant and be permitted to enter into my glory. </a:t>
            </a:r>
            <a:r>
              <a:rPr lang="en-US" sz="2400" dirty="0">
                <a:effectLst/>
              </a:rPr>
              <a:t>5 For all who will have a blessing at my hands shall abide the law which was appointed for that blessing, and the conditions thereof, as were instituted from before the foundation of the world. . . . 37 </a:t>
            </a:r>
            <a:r>
              <a:rPr lang="en-US" sz="2400" b="1" u="sng" dirty="0">
                <a:effectLst/>
              </a:rPr>
              <a:t>Abraham received concubines, and they bore him children; and it was accounted unto him for righteousness</a:t>
            </a:r>
            <a:r>
              <a:rPr lang="en-US" sz="2400" dirty="0">
                <a:effectLst/>
              </a:rPr>
              <a:t>, because they were given unto him, and he abode in my law; as Isaac also and Jacob did none other things than that which they were commanded; and because they did none other things than that which they were commanded, </a:t>
            </a:r>
            <a:r>
              <a:rPr lang="en-US" sz="2400" b="1" u="sng" dirty="0">
                <a:effectLst/>
              </a:rPr>
              <a:t>they have entered into their exaltation, according to the promises, and sit upon thrones, and are not angels but are gods</a:t>
            </a:r>
            <a:r>
              <a:rPr lang="en-US" sz="2400" dirty="0">
                <a:effectLst/>
              </a:rPr>
              <a:t>.” </a:t>
            </a:r>
            <a:r>
              <a:rPr lang="en-US" sz="2400" dirty="0"/>
              <a:t>(D&amp;C 132:1-5, 37)</a:t>
            </a:r>
          </a:p>
        </p:txBody>
      </p:sp>
    </p:spTree>
    <p:extLst>
      <p:ext uri="{BB962C8B-B14F-4D97-AF65-F5344CB8AC3E}">
        <p14:creationId xmlns:p14="http://schemas.microsoft.com/office/powerpoint/2010/main" val="942697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D2D1E-5CB6-E38E-CA7E-4F9C807F3C9D}"/>
              </a:ext>
            </a:extLst>
          </p:cNvPr>
          <p:cNvSpPr>
            <a:spLocks noGrp="1"/>
          </p:cNvSpPr>
          <p:nvPr>
            <p:ph type="title"/>
          </p:nvPr>
        </p:nvSpPr>
        <p:spPr>
          <a:xfrm>
            <a:off x="537210" y="-103505"/>
            <a:ext cx="11456670" cy="1325563"/>
          </a:xfrm>
        </p:spPr>
        <p:txBody>
          <a:bodyPr/>
          <a:lstStyle/>
          <a:p>
            <a:r>
              <a:rPr lang="en-US" b="1" dirty="0">
                <a:solidFill>
                  <a:srgbClr val="00B050"/>
                </a:solidFill>
                <a:effectLst>
                  <a:outerShdw blurRad="38100" dist="38100" dir="2700000" algn="tl">
                    <a:srgbClr val="000000">
                      <a:alpha val="43137"/>
                    </a:srgbClr>
                  </a:outerShdw>
                </a:effectLst>
              </a:rPr>
              <a:t>Abraham Had Multiple Wives Was Righteousness? </a:t>
            </a:r>
          </a:p>
        </p:txBody>
      </p:sp>
      <p:sp>
        <p:nvSpPr>
          <p:cNvPr id="4" name="TextBox 3">
            <a:extLst>
              <a:ext uri="{FF2B5EF4-FFF2-40B4-BE49-F238E27FC236}">
                <a16:creationId xmlns:a16="http://schemas.microsoft.com/office/drawing/2014/main" id="{00429435-BE33-5F47-FDBC-05F1A635E575}"/>
              </a:ext>
            </a:extLst>
          </p:cNvPr>
          <p:cNvSpPr txBox="1"/>
          <p:nvPr/>
        </p:nvSpPr>
        <p:spPr>
          <a:xfrm>
            <a:off x="5680710" y="850106"/>
            <a:ext cx="6313170" cy="5262979"/>
          </a:xfrm>
          <a:prstGeom prst="rect">
            <a:avLst/>
          </a:prstGeom>
          <a:noFill/>
        </p:spPr>
        <p:txBody>
          <a:bodyPr wrap="square">
            <a:spAutoFit/>
          </a:bodyPr>
          <a:lstStyle/>
          <a:p>
            <a:r>
              <a:rPr lang="en-US" sz="2800" dirty="0"/>
              <a:t>Rom. 4:2-3 “</a:t>
            </a:r>
            <a:r>
              <a:rPr lang="en-US" sz="2800" b="1" dirty="0"/>
              <a:t>For if Abraham were justified by works, he hath whereof to glory; but not before God. For what saith the scripture? Abraham believed God, and it was counted unto him for righteousness</a:t>
            </a:r>
            <a:r>
              <a:rPr lang="en-US" sz="2800" dirty="0"/>
              <a:t>.”</a:t>
            </a:r>
          </a:p>
          <a:p>
            <a:endParaRPr lang="en-US" sz="2800" dirty="0"/>
          </a:p>
          <a:p>
            <a:r>
              <a:rPr lang="en-US" sz="2800" dirty="0"/>
              <a:t>Fate of Ishmael: Gen. 21:12 “And God said unto Abraham, Let it not be grievous in thy sight because of the lad, and because of thy bondwoman; in all that Sarah hath said unto thee, hearken unto her voice; for in Isaac shall thy seed be called.”</a:t>
            </a:r>
          </a:p>
        </p:txBody>
      </p:sp>
      <p:pic>
        <p:nvPicPr>
          <p:cNvPr id="5" name="Picture 4">
            <a:extLst>
              <a:ext uri="{FF2B5EF4-FFF2-40B4-BE49-F238E27FC236}">
                <a16:creationId xmlns:a16="http://schemas.microsoft.com/office/drawing/2014/main" id="{3E79A8BA-9B2D-7952-AAA0-456016D19502}"/>
              </a:ext>
            </a:extLst>
          </p:cNvPr>
          <p:cNvPicPr>
            <a:picLocks noChangeAspect="1"/>
          </p:cNvPicPr>
          <p:nvPr/>
        </p:nvPicPr>
        <p:blipFill rotWithShape="1">
          <a:blip r:embed="rId2"/>
          <a:srcRect l="27579" r="27789"/>
          <a:stretch/>
        </p:blipFill>
        <p:spPr>
          <a:xfrm>
            <a:off x="742950" y="1043940"/>
            <a:ext cx="4137660" cy="5529892"/>
          </a:xfrm>
          <a:prstGeom prst="rect">
            <a:avLst/>
          </a:prstGeom>
        </p:spPr>
      </p:pic>
    </p:spTree>
    <p:extLst>
      <p:ext uri="{BB962C8B-B14F-4D97-AF65-F5344CB8AC3E}">
        <p14:creationId xmlns:p14="http://schemas.microsoft.com/office/powerpoint/2010/main" val="1201390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CA319-F01F-2E95-E0A0-C218683AD535}"/>
              </a:ext>
            </a:extLst>
          </p:cNvPr>
          <p:cNvSpPr>
            <a:spLocks noGrp="1"/>
          </p:cNvSpPr>
          <p:nvPr>
            <p:ph type="title"/>
          </p:nvPr>
        </p:nvSpPr>
        <p:spPr>
          <a:xfrm>
            <a:off x="838200" y="-354965"/>
            <a:ext cx="10515600" cy="1325563"/>
          </a:xfrm>
        </p:spPr>
        <p:txBody>
          <a:bodyPr/>
          <a:lstStyle/>
          <a:p>
            <a:r>
              <a:rPr lang="en-US" b="1" dirty="0">
                <a:solidFill>
                  <a:srgbClr val="FF0000"/>
                </a:solidFill>
              </a:rPr>
              <a:t>Concubines for All of Eternity?</a:t>
            </a:r>
          </a:p>
        </p:txBody>
      </p:sp>
      <p:sp>
        <p:nvSpPr>
          <p:cNvPr id="4" name="TextBox 3">
            <a:extLst>
              <a:ext uri="{FF2B5EF4-FFF2-40B4-BE49-F238E27FC236}">
                <a16:creationId xmlns:a16="http://schemas.microsoft.com/office/drawing/2014/main" id="{7935CB3C-7F3E-DC1C-CE7E-813D0134B793}"/>
              </a:ext>
            </a:extLst>
          </p:cNvPr>
          <p:cNvSpPr txBox="1"/>
          <p:nvPr/>
        </p:nvSpPr>
        <p:spPr>
          <a:xfrm>
            <a:off x="0" y="470505"/>
            <a:ext cx="12192000" cy="6001643"/>
          </a:xfrm>
          <a:prstGeom prst="rect">
            <a:avLst/>
          </a:prstGeom>
          <a:noFill/>
        </p:spPr>
        <p:txBody>
          <a:bodyPr wrap="square">
            <a:spAutoFit/>
          </a:bodyPr>
          <a:lstStyle/>
          <a:p>
            <a:r>
              <a:rPr lang="en-US" sz="2400" dirty="0">
                <a:effectLst/>
              </a:rPr>
              <a:t>“38 David also received many wives and concubines, and also Solomon and Moses my servants, as also many others of my servants, from the beginning of creation until this time; </a:t>
            </a:r>
            <a:r>
              <a:rPr lang="en-US" sz="2400" b="1" u="sng" dirty="0">
                <a:effectLst/>
              </a:rPr>
              <a:t>and in nothing did they sin save in those things which they received not of me</a:t>
            </a:r>
            <a:r>
              <a:rPr lang="en-US" sz="2400" dirty="0">
                <a:effectLst/>
              </a:rPr>
              <a:t>. 39 </a:t>
            </a:r>
            <a:r>
              <a:rPr lang="en-US" sz="2400" b="1" u="sng" dirty="0">
                <a:effectLst/>
              </a:rPr>
              <a:t>David’s wives and concubines were given unto him of me</a:t>
            </a:r>
            <a:r>
              <a:rPr lang="en-US" sz="2400" dirty="0">
                <a:effectLst/>
              </a:rPr>
              <a:t>, by the hand of Nathan, my servant, and others of the prophets who had </a:t>
            </a:r>
            <a:r>
              <a:rPr lang="en-US" sz="2400" b="1" u="sng" dirty="0">
                <a:effectLst/>
              </a:rPr>
              <a:t>the keys of this power</a:t>
            </a:r>
            <a:r>
              <a:rPr lang="en-US" sz="2400" dirty="0">
                <a:effectLst/>
              </a:rPr>
              <a:t>; and in none of these things did he sin against me save in the case of Uriah and his wife; and, therefore he hath fallen from his exaltation, and received his portion; and he shall not inherit them out of the world, for I gave them unto another, saith the Lord. </a:t>
            </a:r>
            <a:r>
              <a:rPr lang="en-US" sz="2400" dirty="0"/>
              <a:t>40 I am the Lord thy God, and I gave unto thee, my servant Joseph, an appointment, and </a:t>
            </a:r>
            <a:r>
              <a:rPr lang="en-US" sz="2400" b="1" u="sng" dirty="0"/>
              <a:t>restore all things. Ask what ye will, and it shall be given unto you according to my word</a:t>
            </a:r>
            <a:r>
              <a:rPr lang="en-US" sz="2400" dirty="0"/>
              <a:t>. . . .</a:t>
            </a:r>
            <a:r>
              <a:rPr lang="en-US" sz="2400" dirty="0">
                <a:effectLst/>
              </a:rPr>
              <a:t> </a:t>
            </a:r>
            <a:r>
              <a:rPr lang="en-US" sz="2400" dirty="0"/>
              <a:t>46 And verily, verily, I say unto you, that </a:t>
            </a:r>
            <a:r>
              <a:rPr lang="en-US" sz="2400" b="1" u="sng" dirty="0"/>
              <a:t>whatsoever you seal on earth shall be sealed in heaven</a:t>
            </a:r>
            <a:r>
              <a:rPr lang="en-US" sz="2400" dirty="0"/>
              <a:t> . . . </a:t>
            </a:r>
            <a:r>
              <a:rPr lang="en-US" sz="2400" dirty="0">
                <a:effectLst/>
              </a:rPr>
              <a:t>52 </a:t>
            </a:r>
            <a:r>
              <a:rPr lang="en-US" sz="2400" b="1" u="sng" dirty="0">
                <a:effectLst/>
              </a:rPr>
              <a:t>And let mine handmaid, Emma Smith, receive all those that have been given unto my servant Joseph</a:t>
            </a:r>
            <a:r>
              <a:rPr lang="en-US" sz="2400" dirty="0">
                <a:effectLst/>
              </a:rPr>
              <a:t>, and who are virtuous and pure before me; and those who are not pure, and have said they were pure, shall be destroyed, saith the Lord God. 53 For I am the Lord thy God, and ye shall obey my voice; and </a:t>
            </a:r>
            <a:r>
              <a:rPr lang="en-US" sz="2400" b="1" dirty="0">
                <a:effectLst/>
              </a:rPr>
              <a:t>I give unto my servant Joseph that he shall be made ruler over many things; for he hath been faithful over a few things, and from henceforth I will strengthen him</a:t>
            </a:r>
            <a:r>
              <a:rPr lang="en-US" sz="2400" dirty="0">
                <a:effectLst/>
              </a:rPr>
              <a:t>.” </a:t>
            </a:r>
            <a:r>
              <a:rPr lang="en-US" sz="2400" dirty="0"/>
              <a:t>(D&amp;C 132:38-40, 46, 52-53)</a:t>
            </a:r>
          </a:p>
        </p:txBody>
      </p:sp>
    </p:spTree>
    <p:extLst>
      <p:ext uri="{BB962C8B-B14F-4D97-AF65-F5344CB8AC3E}">
        <p14:creationId xmlns:p14="http://schemas.microsoft.com/office/powerpoint/2010/main" val="99118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74568-60AB-72C4-1001-BD876736782D}"/>
              </a:ext>
            </a:extLst>
          </p:cNvPr>
          <p:cNvSpPr>
            <a:spLocks noGrp="1"/>
          </p:cNvSpPr>
          <p:nvPr>
            <p:ph type="title"/>
          </p:nvPr>
        </p:nvSpPr>
        <p:spPr>
          <a:xfrm>
            <a:off x="772886" y="-241365"/>
            <a:ext cx="10515600" cy="1325563"/>
          </a:xfrm>
        </p:spPr>
        <p:txBody>
          <a:bodyPr/>
          <a:lstStyle/>
          <a:p>
            <a:r>
              <a:rPr lang="en-US" b="1" dirty="0"/>
              <a:t>D&amp;C Contradicts BoM</a:t>
            </a:r>
          </a:p>
        </p:txBody>
      </p:sp>
      <p:sp>
        <p:nvSpPr>
          <p:cNvPr id="6" name="TextBox 5">
            <a:extLst>
              <a:ext uri="{FF2B5EF4-FFF2-40B4-BE49-F238E27FC236}">
                <a16:creationId xmlns:a16="http://schemas.microsoft.com/office/drawing/2014/main" id="{8FB47D3A-735C-34D8-B4F6-0C1D7B316475}"/>
              </a:ext>
            </a:extLst>
          </p:cNvPr>
          <p:cNvSpPr txBox="1"/>
          <p:nvPr/>
        </p:nvSpPr>
        <p:spPr>
          <a:xfrm>
            <a:off x="202941" y="813611"/>
            <a:ext cx="5078185" cy="5632311"/>
          </a:xfrm>
          <a:prstGeom prst="rect">
            <a:avLst/>
          </a:prstGeom>
          <a:noFill/>
        </p:spPr>
        <p:txBody>
          <a:bodyPr wrap="square">
            <a:spAutoFit/>
          </a:bodyPr>
          <a:lstStyle/>
          <a:p>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“38 David also received many wives and concubines, and also Solomon and Moses my servants, as also many others of my servants, from the beginning of creation until this time;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and in nothing did they sin save in those things which they received not of me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39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David’s wives and concubines were given unto him of me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by the hand of Nathan, my servant, and others of the prophets who had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the keys of this power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in none of these things did he sin against me save in the case of Uriah and his wife” (D&amp;C 132:38-39)</a:t>
            </a:r>
            <a:endParaRPr lang="en-US" dirty="0"/>
          </a:p>
        </p:txBody>
      </p:sp>
      <p:sp>
        <p:nvSpPr>
          <p:cNvPr id="7" name="TextBox 6">
            <a:extLst>
              <a:ext uri="{FF2B5EF4-FFF2-40B4-BE49-F238E27FC236}">
                <a16:creationId xmlns:a16="http://schemas.microsoft.com/office/drawing/2014/main" id="{EA969A91-D4F9-846A-9971-453EDEAC02DA}"/>
              </a:ext>
            </a:extLst>
          </p:cNvPr>
          <p:cNvSpPr txBox="1"/>
          <p:nvPr/>
        </p:nvSpPr>
        <p:spPr>
          <a:xfrm>
            <a:off x="5128729" y="2705725"/>
            <a:ext cx="1782147" cy="1446550"/>
          </a:xfrm>
          <a:prstGeom prst="rect">
            <a:avLst/>
          </a:prstGeom>
          <a:noFill/>
        </p:spPr>
        <p:txBody>
          <a:bodyPr wrap="square" rtlCol="0">
            <a:spAutoFit/>
          </a:bodyPr>
          <a:lstStyle/>
          <a:p>
            <a:r>
              <a:rPr lang="en-US" sz="8800" b="1" dirty="0">
                <a:solidFill>
                  <a:srgbClr val="FF0000"/>
                </a:solidFill>
                <a:effectLst>
                  <a:outerShdw blurRad="38100" dist="38100" dir="2700000" algn="tl">
                    <a:srgbClr val="000000">
                      <a:alpha val="43137"/>
                    </a:srgbClr>
                  </a:outerShdw>
                </a:effectLst>
              </a:rPr>
              <a:t>VS</a:t>
            </a:r>
          </a:p>
        </p:txBody>
      </p:sp>
      <p:sp>
        <p:nvSpPr>
          <p:cNvPr id="9" name="TextBox 8">
            <a:extLst>
              <a:ext uri="{FF2B5EF4-FFF2-40B4-BE49-F238E27FC236}">
                <a16:creationId xmlns:a16="http://schemas.microsoft.com/office/drawing/2014/main" id="{3A133270-9741-5F33-3394-CD6C1B12599F}"/>
              </a:ext>
            </a:extLst>
          </p:cNvPr>
          <p:cNvSpPr txBox="1"/>
          <p:nvPr/>
        </p:nvSpPr>
        <p:spPr>
          <a:xfrm>
            <a:off x="6789578" y="948905"/>
            <a:ext cx="4696406" cy="5632311"/>
          </a:xfrm>
          <a:prstGeom prst="rect">
            <a:avLst/>
          </a:prstGeom>
          <a:noFill/>
        </p:spPr>
        <p:txBody>
          <a:bodyPr wrap="square">
            <a:spAutoFit/>
          </a:bodyPr>
          <a:lstStyle/>
          <a:p>
            <a:r>
              <a:rPr lang="en-US" sz="2400" dirty="0"/>
              <a:t>“23 But the word of God burdens me because of your grosser crimes. For behold, thus saith the Lord: This people begin to wax in iniquity; they understand not the scriptures, for they seek to excuse themselves in committing whoredoms, </a:t>
            </a:r>
            <a:r>
              <a:rPr lang="en-US" sz="2400" b="1" u="sng" dirty="0"/>
              <a:t>because of the things which were written concerning David, and Solomon his son. 24 Behold, David and Solomon truly had many wives and concubines, which thing was abominable before me, saith the Lord</a:t>
            </a:r>
            <a:r>
              <a:rPr lang="en-US" sz="2400" dirty="0"/>
              <a:t>.” (BoM Jacob:2:23-24)</a:t>
            </a:r>
          </a:p>
          <a:p>
            <a:r>
              <a:rPr lang="en-US" sz="2400" dirty="0"/>
              <a:t> </a:t>
            </a:r>
          </a:p>
        </p:txBody>
      </p:sp>
    </p:spTree>
    <p:extLst>
      <p:ext uri="{BB962C8B-B14F-4D97-AF65-F5344CB8AC3E}">
        <p14:creationId xmlns:p14="http://schemas.microsoft.com/office/powerpoint/2010/main" val="398496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DDFD29-107D-0D54-5AEF-B3364B5BDE70}"/>
              </a:ext>
            </a:extLst>
          </p:cNvPr>
          <p:cNvPicPr>
            <a:picLocks noChangeAspect="1"/>
          </p:cNvPicPr>
          <p:nvPr/>
        </p:nvPicPr>
        <p:blipFill>
          <a:blip r:embed="rId2"/>
          <a:stretch>
            <a:fillRect/>
          </a:stretch>
        </p:blipFill>
        <p:spPr>
          <a:xfrm>
            <a:off x="6944909" y="719605"/>
            <a:ext cx="5785022" cy="5785022"/>
          </a:xfrm>
          <a:prstGeom prst="rect">
            <a:avLst/>
          </a:prstGeom>
        </p:spPr>
      </p:pic>
      <p:sp>
        <p:nvSpPr>
          <p:cNvPr id="2" name="Title 1">
            <a:extLst>
              <a:ext uri="{FF2B5EF4-FFF2-40B4-BE49-F238E27FC236}">
                <a16:creationId xmlns:a16="http://schemas.microsoft.com/office/drawing/2014/main" id="{740AE8BD-7726-F3D4-5F0E-686FE76BDCD0}"/>
              </a:ext>
            </a:extLst>
          </p:cNvPr>
          <p:cNvSpPr>
            <a:spLocks noGrp="1"/>
          </p:cNvSpPr>
          <p:nvPr>
            <p:ph type="title"/>
          </p:nvPr>
        </p:nvSpPr>
        <p:spPr>
          <a:xfrm>
            <a:off x="1055370" y="-252095"/>
            <a:ext cx="10515600" cy="1325563"/>
          </a:xfrm>
        </p:spPr>
        <p:txBody>
          <a:bodyPr/>
          <a:lstStyle/>
          <a:p>
            <a:r>
              <a:rPr lang="en-US" b="1" u="sng" dirty="0">
                <a:solidFill>
                  <a:srgbClr val="002060"/>
                </a:solidFill>
                <a:effectLst>
                  <a:outerShdw blurRad="38100" dist="38100" dir="2700000" algn="tl">
                    <a:srgbClr val="000000">
                      <a:alpha val="43137"/>
                    </a:srgbClr>
                  </a:outerShdw>
                </a:effectLst>
              </a:rPr>
              <a:t>What We Will Look At Today…</a:t>
            </a:r>
          </a:p>
        </p:txBody>
      </p:sp>
      <p:sp>
        <p:nvSpPr>
          <p:cNvPr id="3" name="TextBox 2">
            <a:extLst>
              <a:ext uri="{FF2B5EF4-FFF2-40B4-BE49-F238E27FC236}">
                <a16:creationId xmlns:a16="http://schemas.microsoft.com/office/drawing/2014/main" id="{55F4B5B8-8C58-1DA4-F9EF-CCB626094825}"/>
              </a:ext>
            </a:extLst>
          </p:cNvPr>
          <p:cNvSpPr txBox="1"/>
          <p:nvPr/>
        </p:nvSpPr>
        <p:spPr>
          <a:xfrm>
            <a:off x="671804" y="1443841"/>
            <a:ext cx="6410131" cy="3970318"/>
          </a:xfrm>
          <a:prstGeom prst="rect">
            <a:avLst/>
          </a:prstGeom>
          <a:noFill/>
        </p:spPr>
        <p:txBody>
          <a:bodyPr wrap="square" rtlCol="0">
            <a:spAutoFit/>
          </a:bodyPr>
          <a:lstStyle/>
          <a:p>
            <a:pPr marL="342900" indent="-342900">
              <a:buAutoNum type="arabicPeriod"/>
            </a:pPr>
            <a:r>
              <a:rPr lang="en-US" sz="3600" b="1" dirty="0"/>
              <a:t>The history of the evolution of the Mormon scripture “Doctrines and Covenants”</a:t>
            </a:r>
          </a:p>
          <a:p>
            <a:pPr marL="342900" indent="-342900">
              <a:buAutoNum type="arabicPeriod"/>
            </a:pPr>
            <a:r>
              <a:rPr lang="en-US" sz="3600" b="1" dirty="0"/>
              <a:t>The additions, omissions, and revisions to DNC</a:t>
            </a:r>
          </a:p>
          <a:p>
            <a:pPr marL="342900" indent="-342900">
              <a:buAutoNum type="arabicPeriod"/>
            </a:pPr>
            <a:r>
              <a:rPr lang="en-US" sz="3600" b="1" dirty="0"/>
              <a:t>Controversial/Contradictory Statements in D&amp;C</a:t>
            </a:r>
          </a:p>
        </p:txBody>
      </p:sp>
    </p:spTree>
    <p:extLst>
      <p:ext uri="{BB962C8B-B14F-4D97-AF65-F5344CB8AC3E}">
        <p14:creationId xmlns:p14="http://schemas.microsoft.com/office/powerpoint/2010/main" val="6169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05F78-8A85-F84A-D2B5-AD33BECA03D7}"/>
              </a:ext>
            </a:extLst>
          </p:cNvPr>
          <p:cNvSpPr>
            <a:spLocks noGrp="1"/>
          </p:cNvSpPr>
          <p:nvPr>
            <p:ph type="title"/>
          </p:nvPr>
        </p:nvSpPr>
        <p:spPr>
          <a:xfrm>
            <a:off x="838200" y="-204042"/>
            <a:ext cx="10515600" cy="1325563"/>
          </a:xfrm>
        </p:spPr>
        <p:txBody>
          <a:bodyPr/>
          <a:lstStyle/>
          <a:p>
            <a:r>
              <a:rPr lang="en-US" b="1" u="sng" dirty="0">
                <a:solidFill>
                  <a:srgbClr val="002060"/>
                </a:solidFill>
                <a:effectLst>
                  <a:outerShdw blurRad="38100" dist="38100" dir="2700000" algn="tl">
                    <a:srgbClr val="000000">
                      <a:alpha val="43137"/>
                    </a:srgbClr>
                  </a:outerShdw>
                </a:effectLst>
              </a:rPr>
              <a:t>Mormonism—Against Marriage and Families</a:t>
            </a:r>
          </a:p>
        </p:txBody>
      </p:sp>
      <p:sp>
        <p:nvSpPr>
          <p:cNvPr id="4" name="TextBox 3">
            <a:extLst>
              <a:ext uri="{FF2B5EF4-FFF2-40B4-BE49-F238E27FC236}">
                <a16:creationId xmlns:a16="http://schemas.microsoft.com/office/drawing/2014/main" id="{8335F19A-3AD1-BED7-6069-BDCBB980DDCB}"/>
              </a:ext>
            </a:extLst>
          </p:cNvPr>
          <p:cNvSpPr txBox="1"/>
          <p:nvPr/>
        </p:nvSpPr>
        <p:spPr>
          <a:xfrm>
            <a:off x="688132" y="1433344"/>
            <a:ext cx="6097554" cy="4832092"/>
          </a:xfrm>
          <a:prstGeom prst="rect">
            <a:avLst/>
          </a:prstGeom>
          <a:noFill/>
        </p:spPr>
        <p:txBody>
          <a:bodyPr wrap="square">
            <a:spAutoFit/>
          </a:bodyPr>
          <a:lstStyle/>
          <a:p>
            <a:r>
              <a:rPr lang="en-US" sz="2800" dirty="0"/>
              <a:t>“</a:t>
            </a:r>
            <a:r>
              <a:rPr lang="en-US" sz="2800" b="1" u="sng" dirty="0"/>
              <a:t>When the wife is faithful and desires to obey the divine law and the husband is rebellious, or unwilling to obey the will of the Lord, if she maintains her integrity to the best of her ability, she will be given to another husband in eternity and will receive all the blessings of the celestial kingdom</a:t>
            </a:r>
            <a:r>
              <a:rPr lang="en-US" sz="2800" dirty="0"/>
              <a:t>.” (Joseph Fielding Smith, Doctrines and Salvation, Answers to Gospel Questions, Vol. 3, Pg. 23, 24. Pub. 195)</a:t>
            </a:r>
          </a:p>
        </p:txBody>
      </p:sp>
      <p:pic>
        <p:nvPicPr>
          <p:cNvPr id="5" name="Picture 4">
            <a:extLst>
              <a:ext uri="{FF2B5EF4-FFF2-40B4-BE49-F238E27FC236}">
                <a16:creationId xmlns:a16="http://schemas.microsoft.com/office/drawing/2014/main" id="{F7F9B87B-DB08-9B5B-FF60-9907FAF71ADA}"/>
              </a:ext>
            </a:extLst>
          </p:cNvPr>
          <p:cNvPicPr>
            <a:picLocks noChangeAspect="1"/>
          </p:cNvPicPr>
          <p:nvPr/>
        </p:nvPicPr>
        <p:blipFill>
          <a:blip r:embed="rId2"/>
          <a:stretch>
            <a:fillRect/>
          </a:stretch>
        </p:blipFill>
        <p:spPr>
          <a:xfrm>
            <a:off x="7500839" y="1012858"/>
            <a:ext cx="3770539" cy="5564401"/>
          </a:xfrm>
          <a:prstGeom prst="rect">
            <a:avLst/>
          </a:prstGeom>
        </p:spPr>
      </p:pic>
    </p:spTree>
    <p:extLst>
      <p:ext uri="{BB962C8B-B14F-4D97-AF65-F5344CB8AC3E}">
        <p14:creationId xmlns:p14="http://schemas.microsoft.com/office/powerpoint/2010/main" val="3148827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A7329-5978-CC1F-0F5C-90617F0A9B5C}"/>
              </a:ext>
            </a:extLst>
          </p:cNvPr>
          <p:cNvSpPr>
            <a:spLocks noGrp="1"/>
          </p:cNvSpPr>
          <p:nvPr>
            <p:ph type="title"/>
          </p:nvPr>
        </p:nvSpPr>
        <p:spPr>
          <a:xfrm>
            <a:off x="838200" y="-320675"/>
            <a:ext cx="10515600" cy="1325563"/>
          </a:xfrm>
        </p:spPr>
        <p:txBody>
          <a:bodyPr/>
          <a:lstStyle/>
          <a:p>
            <a:r>
              <a:rPr lang="en-US" b="1" i="1" u="sng" dirty="0">
                <a:solidFill>
                  <a:srgbClr val="FFC000"/>
                </a:solidFill>
              </a:rPr>
              <a:t>Emma, Get with the Program of Die</a:t>
            </a:r>
          </a:p>
        </p:txBody>
      </p:sp>
      <p:sp>
        <p:nvSpPr>
          <p:cNvPr id="4" name="TextBox 3">
            <a:extLst>
              <a:ext uri="{FF2B5EF4-FFF2-40B4-BE49-F238E27FC236}">
                <a16:creationId xmlns:a16="http://schemas.microsoft.com/office/drawing/2014/main" id="{01CB33A4-7BFB-7291-8EAC-219579D5B71A}"/>
              </a:ext>
            </a:extLst>
          </p:cNvPr>
          <p:cNvSpPr txBox="1"/>
          <p:nvPr/>
        </p:nvSpPr>
        <p:spPr>
          <a:xfrm>
            <a:off x="2320290" y="649903"/>
            <a:ext cx="9871710" cy="6001643"/>
          </a:xfrm>
          <a:prstGeom prst="rect">
            <a:avLst/>
          </a:prstGeom>
          <a:noFill/>
        </p:spPr>
        <p:txBody>
          <a:bodyPr wrap="square">
            <a:spAutoFit/>
          </a:bodyPr>
          <a:lstStyle/>
          <a:p>
            <a:r>
              <a:rPr lang="en-US" sz="2400" dirty="0">
                <a:effectLst/>
              </a:rPr>
              <a:t>“54 </a:t>
            </a:r>
            <a:r>
              <a:rPr lang="en-US" sz="2400" b="1" u="sng" dirty="0">
                <a:effectLst/>
              </a:rPr>
              <a:t>And I command mine handmaid, Emma Smith, to abide and cleave unto my servant Joseph, and to none else. But if she will not abide this commandment she shall be destroyed, saith the Lord; for I am the Lord thy God, and will destroy her if she abide not in my law</a:t>
            </a:r>
            <a:r>
              <a:rPr lang="en-US" sz="2400" dirty="0">
                <a:effectLst/>
              </a:rPr>
              <a:t>. 55 But if she will not abide this commandment, then shall my servant Joseph do all things for her, even as he hath said; and </a:t>
            </a:r>
            <a:r>
              <a:rPr lang="en-US" sz="2400" b="1" u="sng" dirty="0">
                <a:effectLst/>
              </a:rPr>
              <a:t>I will bless him and multiply him and give unto him an hundred-fold in this world, of fathers and mothers, brothers and sisters, houses and lands, wives and children</a:t>
            </a:r>
            <a:r>
              <a:rPr lang="en-US" sz="2400" dirty="0">
                <a:effectLst/>
              </a:rPr>
              <a:t>, and crowns of eternal lives in the eternal worlds. . .  61 And again, as pertaining to the law of the priesthood—</a:t>
            </a:r>
            <a:r>
              <a:rPr lang="en-US" sz="2400" b="1" u="sng" dirty="0">
                <a:effectLst/>
              </a:rPr>
              <a:t>if any man espouse a virgin, and desire to espouse another, and the first give her consent, and if he espouse the second, and they are virgins, and have vowed to no other man, then is he justified; he cannot commit adultery for they are given unto him; for he cannot commit adultery with that that </a:t>
            </a:r>
            <a:r>
              <a:rPr lang="en-US" sz="2400" b="1" u="sng" dirty="0" err="1">
                <a:effectLst/>
              </a:rPr>
              <a:t>belongeth</a:t>
            </a:r>
            <a:r>
              <a:rPr lang="en-US" sz="2400" b="1" u="sng" dirty="0">
                <a:effectLst/>
              </a:rPr>
              <a:t> unto him and to no one else. 62 And if he have ten virgins given unto him by this law, he cannot commit adultery, for they belong to him</a:t>
            </a:r>
            <a:r>
              <a:rPr lang="en-US" sz="2400" dirty="0">
                <a:effectLst/>
              </a:rPr>
              <a:t>, and they are given unto him; therefore is he justified. </a:t>
            </a:r>
            <a:r>
              <a:rPr lang="en-US" sz="2400" dirty="0"/>
              <a:t>(D&amp;C 132:54-55, 61-62)</a:t>
            </a:r>
          </a:p>
        </p:txBody>
      </p:sp>
      <p:pic>
        <p:nvPicPr>
          <p:cNvPr id="5" name="Picture 4">
            <a:extLst>
              <a:ext uri="{FF2B5EF4-FFF2-40B4-BE49-F238E27FC236}">
                <a16:creationId xmlns:a16="http://schemas.microsoft.com/office/drawing/2014/main" id="{64B771A8-4DE8-D05B-91B1-033909A42BD9}"/>
              </a:ext>
            </a:extLst>
          </p:cNvPr>
          <p:cNvPicPr>
            <a:picLocks noChangeAspect="1"/>
          </p:cNvPicPr>
          <p:nvPr/>
        </p:nvPicPr>
        <p:blipFill>
          <a:blip r:embed="rId2"/>
          <a:stretch>
            <a:fillRect/>
          </a:stretch>
        </p:blipFill>
        <p:spPr>
          <a:xfrm>
            <a:off x="120015" y="793224"/>
            <a:ext cx="2200275" cy="2857500"/>
          </a:xfrm>
          <a:prstGeom prst="rect">
            <a:avLst/>
          </a:prstGeom>
        </p:spPr>
      </p:pic>
      <p:pic>
        <p:nvPicPr>
          <p:cNvPr id="6" name="Picture 5">
            <a:extLst>
              <a:ext uri="{FF2B5EF4-FFF2-40B4-BE49-F238E27FC236}">
                <a16:creationId xmlns:a16="http://schemas.microsoft.com/office/drawing/2014/main" id="{E703B7A1-7E92-F3FF-7119-63D208E781AC}"/>
              </a:ext>
            </a:extLst>
          </p:cNvPr>
          <p:cNvPicPr>
            <a:picLocks noChangeAspect="1"/>
          </p:cNvPicPr>
          <p:nvPr/>
        </p:nvPicPr>
        <p:blipFill rotWithShape="1">
          <a:blip r:embed="rId3"/>
          <a:srcRect l="22950" r="36700"/>
          <a:stretch/>
        </p:blipFill>
        <p:spPr>
          <a:xfrm>
            <a:off x="120015" y="3430090"/>
            <a:ext cx="2200275" cy="3040033"/>
          </a:xfrm>
          <a:prstGeom prst="rect">
            <a:avLst/>
          </a:prstGeom>
        </p:spPr>
      </p:pic>
    </p:spTree>
    <p:extLst>
      <p:ext uri="{BB962C8B-B14F-4D97-AF65-F5344CB8AC3E}">
        <p14:creationId xmlns:p14="http://schemas.microsoft.com/office/powerpoint/2010/main" val="2971193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AB380-CE59-5482-A223-D5F3ADB241E2}"/>
              </a:ext>
            </a:extLst>
          </p:cNvPr>
          <p:cNvSpPr>
            <a:spLocks noGrp="1"/>
          </p:cNvSpPr>
          <p:nvPr>
            <p:ph type="title"/>
          </p:nvPr>
        </p:nvSpPr>
        <p:spPr>
          <a:xfrm>
            <a:off x="838200" y="-297815"/>
            <a:ext cx="10515600" cy="1325563"/>
          </a:xfrm>
        </p:spPr>
        <p:txBody>
          <a:bodyPr/>
          <a:lstStyle/>
          <a:p>
            <a:pPr algn="ctr"/>
            <a:r>
              <a:rPr lang="en-US" b="1" dirty="0">
                <a:effectLst>
                  <a:outerShdw blurRad="38100" dist="38100" dir="2700000" algn="tl">
                    <a:srgbClr val="000000">
                      <a:alpha val="43137"/>
                    </a:srgbClr>
                  </a:outerShdw>
                </a:effectLst>
              </a:rPr>
              <a:t>God Told Abraham to Take Hagar?</a:t>
            </a:r>
          </a:p>
        </p:txBody>
      </p:sp>
      <p:sp>
        <p:nvSpPr>
          <p:cNvPr id="4" name="TextBox 3">
            <a:extLst>
              <a:ext uri="{FF2B5EF4-FFF2-40B4-BE49-F238E27FC236}">
                <a16:creationId xmlns:a16="http://schemas.microsoft.com/office/drawing/2014/main" id="{1B2E4716-F9BB-2E8B-5B1E-AF70B137A90E}"/>
              </a:ext>
            </a:extLst>
          </p:cNvPr>
          <p:cNvSpPr txBox="1"/>
          <p:nvPr/>
        </p:nvSpPr>
        <p:spPr>
          <a:xfrm>
            <a:off x="-1" y="573822"/>
            <a:ext cx="7781731" cy="6001643"/>
          </a:xfrm>
          <a:prstGeom prst="rect">
            <a:avLst/>
          </a:prstGeom>
          <a:noFill/>
        </p:spPr>
        <p:txBody>
          <a:bodyPr wrap="square">
            <a:spAutoFit/>
          </a:bodyPr>
          <a:lstStyle/>
          <a:p>
            <a:r>
              <a:rPr lang="en-US" sz="2400" dirty="0">
                <a:effectLst/>
              </a:rPr>
              <a:t>“63 But if one or either of the ten virgins, after she is espoused, shall be with another man, she has committed adultery, and shall be destroyed; for they are given unto him to multiply and replenish the earth, according to my commandment, and to fulfil the promise which was given by my Father before the foundation of the world, and for their exaltation in the eternal worlds, that they may bear the souls of men; for herein is the work of my Father continued, that he may be glorified. . . . </a:t>
            </a:r>
            <a:r>
              <a:rPr lang="en-US" sz="2400" dirty="0"/>
              <a:t>65 </a:t>
            </a:r>
            <a:r>
              <a:rPr lang="en-US" sz="2400" b="1" dirty="0"/>
              <a:t>Therefore, it shall be lawful in me, if she receive not this law, for him to receive all things whatsoever I, the Lord his God, will give unto him, because she did not believe and administer unto him according to my word; and she then becomes the transgressor</a:t>
            </a:r>
            <a:r>
              <a:rPr lang="en-US" sz="2400" dirty="0"/>
              <a:t>; and he is exempt from the law of Sarah, who administered unto Abraham according </a:t>
            </a:r>
            <a:r>
              <a:rPr lang="en-US" sz="2400" b="1" u="sng" dirty="0"/>
              <a:t>to the law when I commanded Abraham to take Hagar to wife</a:t>
            </a:r>
            <a:r>
              <a:rPr lang="en-US" sz="2400" dirty="0"/>
              <a:t>.” (D&amp;C 132:63, 65)</a:t>
            </a:r>
          </a:p>
        </p:txBody>
      </p:sp>
      <p:pic>
        <p:nvPicPr>
          <p:cNvPr id="5" name="Picture 4">
            <a:extLst>
              <a:ext uri="{FF2B5EF4-FFF2-40B4-BE49-F238E27FC236}">
                <a16:creationId xmlns:a16="http://schemas.microsoft.com/office/drawing/2014/main" id="{AEDBC0FD-50C6-7A72-266C-FFA9EA5BF1BE}"/>
              </a:ext>
            </a:extLst>
          </p:cNvPr>
          <p:cNvPicPr>
            <a:picLocks noChangeAspect="1"/>
          </p:cNvPicPr>
          <p:nvPr/>
        </p:nvPicPr>
        <p:blipFill>
          <a:blip r:embed="rId2"/>
          <a:stretch>
            <a:fillRect/>
          </a:stretch>
        </p:blipFill>
        <p:spPr>
          <a:xfrm>
            <a:off x="7892682" y="2023110"/>
            <a:ext cx="4249788" cy="3098482"/>
          </a:xfrm>
          <a:prstGeom prst="rect">
            <a:avLst/>
          </a:prstGeom>
        </p:spPr>
      </p:pic>
    </p:spTree>
    <p:extLst>
      <p:ext uri="{BB962C8B-B14F-4D97-AF65-F5344CB8AC3E}">
        <p14:creationId xmlns:p14="http://schemas.microsoft.com/office/powerpoint/2010/main" val="1063554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B6937-ED1A-FCF7-112A-FE132394F287}"/>
              </a:ext>
            </a:extLst>
          </p:cNvPr>
          <p:cNvSpPr>
            <a:spLocks noGrp="1"/>
          </p:cNvSpPr>
          <p:nvPr>
            <p:ph type="title"/>
          </p:nvPr>
        </p:nvSpPr>
        <p:spPr>
          <a:xfrm>
            <a:off x="838200" y="-233998"/>
            <a:ext cx="10515600" cy="1325563"/>
          </a:xfrm>
        </p:spPr>
        <p:txBody>
          <a:bodyPr/>
          <a:lstStyle/>
          <a:p>
            <a:pPr algn="ctr"/>
            <a:r>
              <a:rPr lang="en-US" dirty="0">
                <a:solidFill>
                  <a:srgbClr val="C00000"/>
                </a:solidFill>
              </a:rPr>
              <a:t>The Bible Disproves D&amp;C 132</a:t>
            </a:r>
          </a:p>
        </p:txBody>
      </p:sp>
      <p:pic>
        <p:nvPicPr>
          <p:cNvPr id="3" name="Picture 2">
            <a:extLst>
              <a:ext uri="{FF2B5EF4-FFF2-40B4-BE49-F238E27FC236}">
                <a16:creationId xmlns:a16="http://schemas.microsoft.com/office/drawing/2014/main" id="{9EBC27D9-0CFB-B7E6-5397-1D49AA646079}"/>
              </a:ext>
            </a:extLst>
          </p:cNvPr>
          <p:cNvPicPr>
            <a:picLocks noChangeAspect="1"/>
          </p:cNvPicPr>
          <p:nvPr/>
        </p:nvPicPr>
        <p:blipFill>
          <a:blip r:embed="rId2"/>
          <a:stretch>
            <a:fillRect/>
          </a:stretch>
        </p:blipFill>
        <p:spPr>
          <a:xfrm>
            <a:off x="78106" y="2125979"/>
            <a:ext cx="4594860" cy="3446145"/>
          </a:xfrm>
          <a:prstGeom prst="rect">
            <a:avLst/>
          </a:prstGeom>
        </p:spPr>
      </p:pic>
      <p:sp>
        <p:nvSpPr>
          <p:cNvPr id="5" name="TextBox 4">
            <a:extLst>
              <a:ext uri="{FF2B5EF4-FFF2-40B4-BE49-F238E27FC236}">
                <a16:creationId xmlns:a16="http://schemas.microsoft.com/office/drawing/2014/main" id="{5AE19FA2-2F1C-B020-4FE9-20080CCA2F70}"/>
              </a:ext>
            </a:extLst>
          </p:cNvPr>
          <p:cNvSpPr txBox="1"/>
          <p:nvPr/>
        </p:nvSpPr>
        <p:spPr>
          <a:xfrm>
            <a:off x="4834890" y="739557"/>
            <a:ext cx="7221854" cy="6124754"/>
          </a:xfrm>
          <a:prstGeom prst="rect">
            <a:avLst/>
          </a:prstGeom>
          <a:noFill/>
        </p:spPr>
        <p:txBody>
          <a:bodyPr wrap="square">
            <a:spAutoFit/>
          </a:bodyPr>
          <a:lstStyle/>
          <a:p>
            <a:r>
              <a:rPr lang="en-US" sz="2800" dirty="0"/>
              <a:t>Gen. 16:1-4 “Now Sarai Abram's wife bare him no children: and she had an handmaid, an Egyptian, whose name was Hagar. </a:t>
            </a:r>
            <a:r>
              <a:rPr lang="en-US" sz="2800" b="1" u="sng" dirty="0"/>
              <a:t>And Sarai said unto Abram, Behold now, the Lord hath restrained me from bearing: I pray thee, go in unto my maid; it may be that I may obtain children by her. And Abram hearkened to the voice of Sarai</a:t>
            </a:r>
            <a:r>
              <a:rPr lang="en-US" sz="2800" dirty="0"/>
              <a:t>. </a:t>
            </a:r>
            <a:r>
              <a:rPr lang="en-US" sz="2800" b="1" dirty="0"/>
              <a:t>And Sarai Abram's wife took Hagar her maid</a:t>
            </a:r>
            <a:r>
              <a:rPr lang="en-US" sz="2800" dirty="0"/>
              <a:t> the Egyptian, after Abram had dwelt ten years in the land of Canaan, and gave her to her husband Abram to be his wife. </a:t>
            </a:r>
            <a:r>
              <a:rPr lang="en-US" sz="2800" b="1" u="sng" dirty="0"/>
              <a:t>And he went in unto Hagar, and she conceived: and when she saw that she had conceived, her mistress was despised in her eyes”</a:t>
            </a:r>
          </a:p>
        </p:txBody>
      </p:sp>
    </p:spTree>
    <p:extLst>
      <p:ext uri="{BB962C8B-B14F-4D97-AF65-F5344CB8AC3E}">
        <p14:creationId xmlns:p14="http://schemas.microsoft.com/office/powerpoint/2010/main" val="3366017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49571-A336-32E8-90DC-11B13FE2A42C}"/>
              </a:ext>
            </a:extLst>
          </p:cNvPr>
          <p:cNvSpPr>
            <a:spLocks noGrp="1"/>
          </p:cNvSpPr>
          <p:nvPr>
            <p:ph type="title"/>
          </p:nvPr>
        </p:nvSpPr>
        <p:spPr>
          <a:xfrm>
            <a:off x="838200" y="-263525"/>
            <a:ext cx="10515600" cy="1325563"/>
          </a:xfrm>
        </p:spPr>
        <p:txBody>
          <a:bodyPr/>
          <a:lstStyle/>
          <a:p>
            <a:pPr algn="ctr"/>
            <a:r>
              <a:rPr lang="en-US" b="1" u="sng" dirty="0">
                <a:solidFill>
                  <a:srgbClr val="00B050"/>
                </a:solidFill>
              </a:rPr>
              <a:t>No Wonder He Said This…</a:t>
            </a:r>
          </a:p>
        </p:txBody>
      </p:sp>
      <p:sp>
        <p:nvSpPr>
          <p:cNvPr id="4" name="TextBox 3">
            <a:extLst>
              <a:ext uri="{FF2B5EF4-FFF2-40B4-BE49-F238E27FC236}">
                <a16:creationId xmlns:a16="http://schemas.microsoft.com/office/drawing/2014/main" id="{4CCF0923-B2F8-98BF-B0F8-EC377D729CF5}"/>
              </a:ext>
            </a:extLst>
          </p:cNvPr>
          <p:cNvSpPr txBox="1"/>
          <p:nvPr/>
        </p:nvSpPr>
        <p:spPr>
          <a:xfrm>
            <a:off x="100012" y="687765"/>
            <a:ext cx="7420927" cy="6124754"/>
          </a:xfrm>
          <a:prstGeom prst="rect">
            <a:avLst/>
          </a:prstGeom>
          <a:noFill/>
        </p:spPr>
        <p:txBody>
          <a:bodyPr wrap="square">
            <a:spAutoFit/>
          </a:bodyPr>
          <a:lstStyle/>
          <a:p>
            <a:r>
              <a:rPr lang="en-US" sz="2800" dirty="0"/>
              <a:t>“I charged the Saints not to follow the example of the adversary in accusing the brethren, and said “if you do not accuse each other God will not accuse you. </a:t>
            </a:r>
            <a:r>
              <a:rPr lang="en-US" sz="2800" b="1" u="sng" dirty="0"/>
              <a:t>If you have no accuser you will enter heaven; and if you will follow the Revelations and instructions which God gives you through me, I will take you into heaven as my back load</a:t>
            </a:r>
            <a:r>
              <a:rPr lang="en-US" sz="2800" dirty="0"/>
              <a:t>. </a:t>
            </a:r>
            <a:r>
              <a:rPr lang="en-US" sz="2800" b="1" dirty="0"/>
              <a:t>If you will not accuse me, I will not accuse you. If you will throw a cloak of charity over my sins, I will over yours— for charity </a:t>
            </a:r>
            <a:r>
              <a:rPr lang="en-US" sz="2800" b="1" dirty="0" err="1"/>
              <a:t>covereth</a:t>
            </a:r>
            <a:r>
              <a:rPr lang="en-US" sz="2800" b="1" dirty="0"/>
              <a:t> a multitude of sins.</a:t>
            </a:r>
            <a:r>
              <a:rPr lang="en-US" sz="2800" dirty="0"/>
              <a:t> What many people call sin is not sin; </a:t>
            </a:r>
            <a:r>
              <a:rPr lang="en-US" sz="2800" b="1" dirty="0"/>
              <a:t>I do many things to break down superstition, and I will break it down</a:t>
            </a:r>
            <a:r>
              <a:rPr lang="en-US" sz="2800" dirty="0"/>
              <a:t>:” (History, 1838–1856, volume C-1 Addenda)</a:t>
            </a:r>
          </a:p>
        </p:txBody>
      </p:sp>
      <p:pic>
        <p:nvPicPr>
          <p:cNvPr id="6" name="Picture 5">
            <a:extLst>
              <a:ext uri="{FF2B5EF4-FFF2-40B4-BE49-F238E27FC236}">
                <a16:creationId xmlns:a16="http://schemas.microsoft.com/office/drawing/2014/main" id="{14EAAC1C-513E-093D-8A4B-B83685228D6C}"/>
              </a:ext>
            </a:extLst>
          </p:cNvPr>
          <p:cNvPicPr>
            <a:picLocks noChangeAspect="1"/>
          </p:cNvPicPr>
          <p:nvPr/>
        </p:nvPicPr>
        <p:blipFill>
          <a:blip r:embed="rId2"/>
          <a:stretch>
            <a:fillRect/>
          </a:stretch>
        </p:blipFill>
        <p:spPr>
          <a:xfrm>
            <a:off x="7888128" y="931580"/>
            <a:ext cx="4020433" cy="5457790"/>
          </a:xfrm>
          <a:prstGeom prst="rect">
            <a:avLst/>
          </a:prstGeom>
        </p:spPr>
      </p:pic>
    </p:spTree>
    <p:extLst>
      <p:ext uri="{BB962C8B-B14F-4D97-AF65-F5344CB8AC3E}">
        <p14:creationId xmlns:p14="http://schemas.microsoft.com/office/powerpoint/2010/main" val="2498870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5B144-6D5A-4C4D-D7B6-D95EA70158DB}"/>
              </a:ext>
            </a:extLst>
          </p:cNvPr>
          <p:cNvSpPr>
            <a:spLocks noGrp="1"/>
          </p:cNvSpPr>
          <p:nvPr>
            <p:ph type="title"/>
          </p:nvPr>
        </p:nvSpPr>
        <p:spPr>
          <a:xfrm>
            <a:off x="614265" y="-269356"/>
            <a:ext cx="10515600" cy="1325563"/>
          </a:xfrm>
        </p:spPr>
        <p:txBody>
          <a:bodyPr/>
          <a:lstStyle/>
          <a:p>
            <a:r>
              <a:rPr lang="en-US" b="1" u="sng" dirty="0">
                <a:solidFill>
                  <a:srgbClr val="7030A0"/>
                </a:solidFill>
                <a:effectLst>
                  <a:outerShdw blurRad="38100" dist="38100" dir="2700000" algn="tl">
                    <a:srgbClr val="000000">
                      <a:alpha val="43137"/>
                    </a:srgbClr>
                  </a:outerShdw>
                </a:effectLst>
              </a:rPr>
              <a:t>The Conclusion…</a:t>
            </a:r>
          </a:p>
        </p:txBody>
      </p:sp>
      <p:sp>
        <p:nvSpPr>
          <p:cNvPr id="3" name="TextBox 2">
            <a:extLst>
              <a:ext uri="{FF2B5EF4-FFF2-40B4-BE49-F238E27FC236}">
                <a16:creationId xmlns:a16="http://schemas.microsoft.com/office/drawing/2014/main" id="{57387BB2-1085-18EE-87EC-F2101CC5C656}"/>
              </a:ext>
            </a:extLst>
          </p:cNvPr>
          <p:cNvSpPr txBox="1"/>
          <p:nvPr/>
        </p:nvSpPr>
        <p:spPr>
          <a:xfrm>
            <a:off x="121298" y="755780"/>
            <a:ext cx="11644604" cy="5847755"/>
          </a:xfrm>
          <a:prstGeom prst="rect">
            <a:avLst/>
          </a:prstGeom>
          <a:noFill/>
        </p:spPr>
        <p:txBody>
          <a:bodyPr wrap="square" rtlCol="0">
            <a:spAutoFit/>
          </a:bodyPr>
          <a:lstStyle/>
          <a:p>
            <a:r>
              <a:rPr lang="en-US" sz="2200" dirty="0"/>
              <a:t>Evidence that Doctrines and Covenants is not of God:</a:t>
            </a:r>
          </a:p>
          <a:p>
            <a:pPr marL="342900" indent="-342900">
              <a:buAutoNum type="arabicPeriod"/>
            </a:pPr>
            <a:r>
              <a:rPr lang="en-US" sz="2200" dirty="0"/>
              <a:t>“Lectures on Faith” Removed by later leadership, even though high-ranking leaders insist it is Scripture (by other LDS denominations as well)—it also contains doctrines which contradict current teachings</a:t>
            </a:r>
          </a:p>
          <a:p>
            <a:pPr marL="342900" indent="-342900">
              <a:buAutoNum type="arabicPeriod"/>
            </a:pPr>
            <a:r>
              <a:rPr lang="en-US" sz="2200" dirty="0"/>
              <a:t>Updates and Revisions don’t just add, but change the meanings of former passages, always expanding Joseph Smith’s privileges and never curtailing them—even though high-ranking members say falsely that it had not been changed. Do your own research! “scripture does not change”</a:t>
            </a:r>
          </a:p>
          <a:p>
            <a:pPr marL="342900" indent="-342900">
              <a:buAutoNum type="arabicPeriod"/>
            </a:pPr>
            <a:r>
              <a:rPr lang="en-US" sz="2200" dirty="0"/>
              <a:t>The D&amp;C condemns and weakens any and all possible opposition to Joseph Smith’s power and/or desires. Oliver Cowdery’s role is weakened between 1833 vs 1835 editions. Emma is threatened with eternal death if she does not allow Joseph to cheat on her</a:t>
            </a:r>
          </a:p>
          <a:p>
            <a:pPr marL="342900" indent="-342900">
              <a:buAutoNum type="arabicPeriod"/>
            </a:pPr>
            <a:r>
              <a:rPr lang="en-US" sz="2200" dirty="0"/>
              <a:t>The D&amp;C contradicts and removes former passages– D&amp;C 5, D&amp;C 101 vs D&amp;C 132</a:t>
            </a:r>
          </a:p>
          <a:p>
            <a:pPr marL="342900" indent="-342900">
              <a:buAutoNum type="arabicPeriod"/>
            </a:pPr>
            <a:r>
              <a:rPr lang="en-US" sz="2200" dirty="0"/>
              <a:t>The D&amp;C contradicts the Book of Mormon Jacob 2 vs D&amp;C 132</a:t>
            </a:r>
          </a:p>
          <a:p>
            <a:pPr marL="342900" indent="-342900">
              <a:buAutoNum type="arabicPeriod"/>
            </a:pPr>
            <a:r>
              <a:rPr lang="en-US" sz="2200" dirty="0"/>
              <a:t>The D&amp;C is anti-family, anti-marriage, and promotes the idea that a woman’s heaven is to be an eternally pregnant concubine who shares a husband with dozens to hundred, and even thousands of other women</a:t>
            </a:r>
          </a:p>
          <a:p>
            <a:pPr marL="342900" indent="-342900">
              <a:buAutoNum type="arabicPeriod"/>
            </a:pPr>
            <a:r>
              <a:rPr lang="en-US" sz="2200" dirty="0"/>
              <a:t>The D&amp;C contradicts the Bible, Abraham Story, the Word of God does not change</a:t>
            </a:r>
          </a:p>
        </p:txBody>
      </p:sp>
    </p:spTree>
    <p:extLst>
      <p:ext uri="{BB962C8B-B14F-4D97-AF65-F5344CB8AC3E}">
        <p14:creationId xmlns:p14="http://schemas.microsoft.com/office/powerpoint/2010/main" val="865794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96A48-10C1-3193-A944-0A78C0204892}"/>
              </a:ext>
            </a:extLst>
          </p:cNvPr>
          <p:cNvSpPr>
            <a:spLocks noGrp="1"/>
          </p:cNvSpPr>
          <p:nvPr>
            <p:ph type="title"/>
          </p:nvPr>
        </p:nvSpPr>
        <p:spPr/>
        <p:txBody>
          <a:bodyPr/>
          <a:lstStyle/>
          <a:p>
            <a:r>
              <a:rPr lang="en-US" dirty="0"/>
              <a:t>Time-setting Again! 1975</a:t>
            </a:r>
          </a:p>
        </p:txBody>
      </p:sp>
      <p:sp>
        <p:nvSpPr>
          <p:cNvPr id="4" name="TextBox 3">
            <a:extLst>
              <a:ext uri="{FF2B5EF4-FFF2-40B4-BE49-F238E27FC236}">
                <a16:creationId xmlns:a16="http://schemas.microsoft.com/office/drawing/2014/main" id="{1E37B8EF-3D60-1250-E256-2AA3D908C57C}"/>
              </a:ext>
            </a:extLst>
          </p:cNvPr>
          <p:cNvSpPr txBox="1"/>
          <p:nvPr/>
        </p:nvSpPr>
        <p:spPr>
          <a:xfrm>
            <a:off x="417546" y="1690688"/>
            <a:ext cx="6097554" cy="2031325"/>
          </a:xfrm>
          <a:prstGeom prst="rect">
            <a:avLst/>
          </a:prstGeom>
          <a:noFill/>
        </p:spPr>
        <p:txBody>
          <a:bodyPr wrap="square">
            <a:spAutoFit/>
          </a:bodyPr>
          <a:lstStyle/>
          <a:p>
            <a:r>
              <a:rPr lang="en-US" dirty="0"/>
              <a:t>"What will the 1970's Bring?". Awake!. Watch Tower Society. October 8, 1968. p. 14. Does this mean that the above evidence positively points to 1975 as the complete end of this system of things? Since the Bible does not specifically state this, no man can say... If the 1970s should see intervention by Jehovah God to bring an end to a corrupt world drifting toward ultimate disintegration, that should surely not surprise us.</a:t>
            </a:r>
          </a:p>
        </p:txBody>
      </p:sp>
      <p:sp>
        <p:nvSpPr>
          <p:cNvPr id="6" name="TextBox 5">
            <a:extLst>
              <a:ext uri="{FF2B5EF4-FFF2-40B4-BE49-F238E27FC236}">
                <a16:creationId xmlns:a16="http://schemas.microsoft.com/office/drawing/2014/main" id="{135BCDCC-3082-A9F2-E376-70FF55BAB800}"/>
              </a:ext>
            </a:extLst>
          </p:cNvPr>
          <p:cNvSpPr txBox="1"/>
          <p:nvPr/>
        </p:nvSpPr>
        <p:spPr>
          <a:xfrm>
            <a:off x="333570" y="4170413"/>
            <a:ext cx="6097554" cy="1754326"/>
          </a:xfrm>
          <a:prstGeom prst="rect">
            <a:avLst/>
          </a:prstGeom>
          <a:noFill/>
        </p:spPr>
        <p:txBody>
          <a:bodyPr wrap="square">
            <a:spAutoFit/>
          </a:bodyPr>
          <a:lstStyle/>
          <a:p>
            <a:r>
              <a:rPr lang="en-US" dirty="0"/>
              <a:t>"How Are You Using Your Life?". Our Kingdom Ministry. May 1, 1974. p. 63. Reports are heard of brothers selling their homes and property and planning to finish out the rest of their days in this old system in the pioneer service. Certainly, this is a fine way to spend the short time remaining before the wicked world's end.</a:t>
            </a:r>
          </a:p>
        </p:txBody>
      </p:sp>
      <p:sp>
        <p:nvSpPr>
          <p:cNvPr id="8" name="TextBox 7">
            <a:extLst>
              <a:ext uri="{FF2B5EF4-FFF2-40B4-BE49-F238E27FC236}">
                <a16:creationId xmlns:a16="http://schemas.microsoft.com/office/drawing/2014/main" id="{CBB0CC58-1033-9B5A-ECA0-76AEC154A52D}"/>
              </a:ext>
            </a:extLst>
          </p:cNvPr>
          <p:cNvSpPr txBox="1"/>
          <p:nvPr/>
        </p:nvSpPr>
        <p:spPr>
          <a:xfrm>
            <a:off x="6935754" y="1528576"/>
            <a:ext cx="5104622" cy="3970318"/>
          </a:xfrm>
          <a:prstGeom prst="rect">
            <a:avLst/>
          </a:prstGeom>
          <a:noFill/>
        </p:spPr>
        <p:txBody>
          <a:bodyPr wrap="square">
            <a:spAutoFit/>
          </a:bodyPr>
          <a:lstStyle/>
          <a:p>
            <a:r>
              <a:rPr lang="en-US" dirty="0"/>
              <a:t>"Choosing the Best Way of Life". The Watchtower. March 15, 1980. pp. 17–18. With the appearance of the book Life Everlasting—in Freedom of the Sons of God, ... considerable expectation was aroused regarding the year 1975. ... there were other statements published that implied that such realization of hopes by that year was more of a probability than a mere possibility. It is to be regretted that these latter statements apparently overshadowed the cautionary ones and contributed to a buildup of the expectation already initiated. ... persons having to do with the publication of the information ... contributed to the buildup of hopes centered on that date.</a:t>
            </a:r>
          </a:p>
        </p:txBody>
      </p:sp>
    </p:spTree>
    <p:extLst>
      <p:ext uri="{BB962C8B-B14F-4D97-AF65-F5344CB8AC3E}">
        <p14:creationId xmlns:p14="http://schemas.microsoft.com/office/powerpoint/2010/main" val="18594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6AD94-B7E7-22A7-9688-A4E058B5F44F}"/>
              </a:ext>
            </a:extLst>
          </p:cNvPr>
          <p:cNvSpPr>
            <a:spLocks noGrp="1"/>
          </p:cNvSpPr>
          <p:nvPr>
            <p:ph type="title"/>
          </p:nvPr>
        </p:nvSpPr>
        <p:spPr/>
        <p:txBody>
          <a:bodyPr/>
          <a:lstStyle/>
          <a:p>
            <a:r>
              <a:rPr lang="en-US" dirty="0"/>
              <a:t>Decline of the Watch Tower After Death</a:t>
            </a:r>
          </a:p>
        </p:txBody>
      </p:sp>
      <p:sp>
        <p:nvSpPr>
          <p:cNvPr id="4" name="TextBox 3">
            <a:extLst>
              <a:ext uri="{FF2B5EF4-FFF2-40B4-BE49-F238E27FC236}">
                <a16:creationId xmlns:a16="http://schemas.microsoft.com/office/drawing/2014/main" id="{A2819B17-FD09-5785-BEC3-1841B0152AD7}"/>
              </a:ext>
            </a:extLst>
          </p:cNvPr>
          <p:cNvSpPr txBox="1"/>
          <p:nvPr/>
        </p:nvSpPr>
        <p:spPr>
          <a:xfrm>
            <a:off x="3048778" y="2828836"/>
            <a:ext cx="6097554" cy="1200329"/>
          </a:xfrm>
          <a:prstGeom prst="rect">
            <a:avLst/>
          </a:prstGeom>
          <a:noFill/>
        </p:spPr>
        <p:txBody>
          <a:bodyPr wrap="square">
            <a:spAutoFit/>
          </a:bodyPr>
          <a:lstStyle/>
          <a:p>
            <a:r>
              <a:rPr lang="en-US" dirty="0"/>
              <a:t>Chicago Daily Tribune October 30, 1949 </a:t>
            </a:r>
            <a:r>
              <a:rPr lang="en-US" dirty="0" err="1"/>
              <a:t>pg</a:t>
            </a:r>
            <a:r>
              <a:rPr lang="en-US" dirty="0"/>
              <a:t> 18: "Pastor Russell died in 1916. In the 33 years since, the methods of this sect have deviated completely from those of Pastor Russell and his manner of teaching."</a:t>
            </a:r>
          </a:p>
        </p:txBody>
      </p:sp>
    </p:spTree>
    <p:extLst>
      <p:ext uri="{BB962C8B-B14F-4D97-AF65-F5344CB8AC3E}">
        <p14:creationId xmlns:p14="http://schemas.microsoft.com/office/powerpoint/2010/main" val="248985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1D5DD-FF4A-AB12-39ED-17F562AC2762}"/>
              </a:ext>
            </a:extLst>
          </p:cNvPr>
          <p:cNvSpPr>
            <a:spLocks noGrp="1"/>
          </p:cNvSpPr>
          <p:nvPr>
            <p:ph type="title"/>
          </p:nvPr>
        </p:nvSpPr>
        <p:spPr>
          <a:xfrm>
            <a:off x="838200" y="-297815"/>
            <a:ext cx="10515600" cy="1325563"/>
          </a:xfrm>
        </p:spPr>
        <p:txBody>
          <a:bodyPr/>
          <a:lstStyle/>
          <a:p>
            <a:pPr algn="ctr"/>
            <a:r>
              <a:rPr lang="en-US" u="sng" dirty="0">
                <a:solidFill>
                  <a:srgbClr val="00B050"/>
                </a:solidFill>
              </a:rPr>
              <a:t>Importance of Doctrines and Covenants</a:t>
            </a:r>
          </a:p>
        </p:txBody>
      </p:sp>
      <p:sp>
        <p:nvSpPr>
          <p:cNvPr id="4" name="TextBox 3">
            <a:extLst>
              <a:ext uri="{FF2B5EF4-FFF2-40B4-BE49-F238E27FC236}">
                <a16:creationId xmlns:a16="http://schemas.microsoft.com/office/drawing/2014/main" id="{1D64B657-8C3B-D430-4E3A-452251F92601}"/>
              </a:ext>
            </a:extLst>
          </p:cNvPr>
          <p:cNvSpPr txBox="1"/>
          <p:nvPr/>
        </p:nvSpPr>
        <p:spPr>
          <a:xfrm>
            <a:off x="5372100" y="897805"/>
            <a:ext cx="6697980" cy="5693866"/>
          </a:xfrm>
          <a:prstGeom prst="rect">
            <a:avLst/>
          </a:prstGeom>
          <a:noFill/>
        </p:spPr>
        <p:txBody>
          <a:bodyPr wrap="square">
            <a:spAutoFit/>
          </a:bodyPr>
          <a:lstStyle/>
          <a:p>
            <a:r>
              <a:rPr lang="en-US" sz="2800" dirty="0"/>
              <a:t>“In the LDS Church, </a:t>
            </a:r>
            <a:r>
              <a:rPr lang="en-US" sz="2800" b="1" u="sng" dirty="0"/>
              <a:t>The Doctrine and Covenants</a:t>
            </a:r>
            <a:r>
              <a:rPr lang="en-US" sz="2800" dirty="0"/>
              <a:t> of The Church of Jesus Christ of Latter-day Saints </a:t>
            </a:r>
            <a:r>
              <a:rPr lang="en-US" sz="2800" b="1" u="sng" dirty="0"/>
              <a:t>stands alongside the Bible, the Book of Mormon, and the Pearl of Great Price as scripture</a:t>
            </a:r>
            <a:r>
              <a:rPr lang="en-US" sz="2800" dirty="0"/>
              <a:t>. Together the LDS Church's scriptures are referred to as the "standard works". The LDS Church's version of the Doctrine and Covenants is described by the church as ‘containing revelations given to Joseph Smith, the Prophet, with some additions by his successors in the Presidency of the Church.’”—Wikipedia, Doctrines and Covenants</a:t>
            </a:r>
          </a:p>
        </p:txBody>
      </p:sp>
      <p:pic>
        <p:nvPicPr>
          <p:cNvPr id="5" name="Picture 4">
            <a:extLst>
              <a:ext uri="{FF2B5EF4-FFF2-40B4-BE49-F238E27FC236}">
                <a16:creationId xmlns:a16="http://schemas.microsoft.com/office/drawing/2014/main" id="{67F20B50-F9E0-5217-AAEC-C8A75765AF0C}"/>
              </a:ext>
            </a:extLst>
          </p:cNvPr>
          <p:cNvPicPr>
            <a:picLocks noChangeAspect="1"/>
          </p:cNvPicPr>
          <p:nvPr/>
        </p:nvPicPr>
        <p:blipFill>
          <a:blip r:embed="rId2"/>
          <a:stretch>
            <a:fillRect/>
          </a:stretch>
        </p:blipFill>
        <p:spPr>
          <a:xfrm>
            <a:off x="1102727" y="920978"/>
            <a:ext cx="3834776" cy="5749290"/>
          </a:xfrm>
          <a:prstGeom prst="rect">
            <a:avLst/>
          </a:prstGeom>
        </p:spPr>
      </p:pic>
    </p:spTree>
    <p:extLst>
      <p:ext uri="{BB962C8B-B14F-4D97-AF65-F5344CB8AC3E}">
        <p14:creationId xmlns:p14="http://schemas.microsoft.com/office/powerpoint/2010/main" val="233184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00014-CA3D-01F8-6D26-06B246F3D034}"/>
              </a:ext>
            </a:extLst>
          </p:cNvPr>
          <p:cNvSpPr>
            <a:spLocks noGrp="1"/>
          </p:cNvSpPr>
          <p:nvPr>
            <p:ph type="title"/>
          </p:nvPr>
        </p:nvSpPr>
        <p:spPr>
          <a:xfrm>
            <a:off x="838200" y="-274955"/>
            <a:ext cx="10515600" cy="1325563"/>
          </a:xfrm>
        </p:spPr>
        <p:txBody>
          <a:bodyPr/>
          <a:lstStyle/>
          <a:p>
            <a:pPr algn="ctr"/>
            <a:r>
              <a:rPr lang="en-US" b="1" dirty="0">
                <a:effectLst>
                  <a:outerShdw blurRad="38100" dist="38100" dir="2700000" algn="tl">
                    <a:srgbClr val="000000">
                      <a:alpha val="43137"/>
                    </a:srgbClr>
                  </a:outerShdw>
                </a:effectLst>
              </a:rPr>
              <a:t>The Background</a:t>
            </a:r>
          </a:p>
        </p:txBody>
      </p:sp>
      <p:sp>
        <p:nvSpPr>
          <p:cNvPr id="4" name="TextBox 3">
            <a:extLst>
              <a:ext uri="{FF2B5EF4-FFF2-40B4-BE49-F238E27FC236}">
                <a16:creationId xmlns:a16="http://schemas.microsoft.com/office/drawing/2014/main" id="{7BB34ABB-DE49-668B-4218-704B4CA9E3DE}"/>
              </a:ext>
            </a:extLst>
          </p:cNvPr>
          <p:cNvSpPr txBox="1"/>
          <p:nvPr/>
        </p:nvSpPr>
        <p:spPr>
          <a:xfrm>
            <a:off x="134302" y="797510"/>
            <a:ext cx="6632257" cy="5262979"/>
          </a:xfrm>
          <a:prstGeom prst="rect">
            <a:avLst/>
          </a:prstGeom>
          <a:noFill/>
        </p:spPr>
        <p:txBody>
          <a:bodyPr wrap="square">
            <a:spAutoFit/>
          </a:bodyPr>
          <a:lstStyle/>
          <a:p>
            <a:r>
              <a:rPr lang="en-US" sz="2400" dirty="0"/>
              <a:t>The original version of this book was called the Book of Commandments, which was published in 1833, however several revisions were made and the writing changed, deleting some words or sections, adding others and changing entirely the meaning in other areas. Wikipedia says this: “</a:t>
            </a:r>
            <a:r>
              <a:rPr lang="en-US" sz="2400" b="1" u="sng" dirty="0"/>
              <a:t>The Doctrine and Covenants was first published in 1835 as a later version of the Book of Commandments</a:t>
            </a:r>
            <a:r>
              <a:rPr lang="en-US" sz="2400" dirty="0"/>
              <a:t>, which had been partially printed in 1833. This earlier book contained 65 early revelations to church leaders, notably Joseph Smith and Oliver Cowdery. Before many copies of the book could be printed, the printing press and most of the printed copies were destroyed by a mob in Missouri.” Ibid.</a:t>
            </a:r>
          </a:p>
        </p:txBody>
      </p:sp>
      <p:pic>
        <p:nvPicPr>
          <p:cNvPr id="5" name="Picture 4">
            <a:extLst>
              <a:ext uri="{FF2B5EF4-FFF2-40B4-BE49-F238E27FC236}">
                <a16:creationId xmlns:a16="http://schemas.microsoft.com/office/drawing/2014/main" id="{66EAEDA6-0501-D66E-616F-10DFF7F5398A}"/>
              </a:ext>
            </a:extLst>
          </p:cNvPr>
          <p:cNvPicPr>
            <a:picLocks noChangeAspect="1"/>
          </p:cNvPicPr>
          <p:nvPr/>
        </p:nvPicPr>
        <p:blipFill rotWithShape="1">
          <a:blip r:embed="rId2"/>
          <a:srcRect l="17356" r="12561"/>
          <a:stretch/>
        </p:blipFill>
        <p:spPr>
          <a:xfrm>
            <a:off x="7096485" y="942094"/>
            <a:ext cx="4859828" cy="5458706"/>
          </a:xfrm>
          <a:prstGeom prst="rect">
            <a:avLst/>
          </a:prstGeom>
        </p:spPr>
      </p:pic>
    </p:spTree>
    <p:extLst>
      <p:ext uri="{BB962C8B-B14F-4D97-AF65-F5344CB8AC3E}">
        <p14:creationId xmlns:p14="http://schemas.microsoft.com/office/powerpoint/2010/main" val="3270493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E1EF9-A8F4-9705-740C-EE7ADB22CCFD}"/>
              </a:ext>
            </a:extLst>
          </p:cNvPr>
          <p:cNvSpPr>
            <a:spLocks noGrp="1"/>
          </p:cNvSpPr>
          <p:nvPr>
            <p:ph type="title"/>
          </p:nvPr>
        </p:nvSpPr>
        <p:spPr>
          <a:xfrm>
            <a:off x="838200" y="-217805"/>
            <a:ext cx="10515600" cy="1325563"/>
          </a:xfrm>
        </p:spPr>
        <p:txBody>
          <a:bodyPr/>
          <a:lstStyle/>
          <a:p>
            <a:r>
              <a:rPr lang="en-US" b="1" u="sng" dirty="0">
                <a:solidFill>
                  <a:srgbClr val="FF0000"/>
                </a:solidFill>
                <a:effectLst>
                  <a:outerShdw blurRad="38100" dist="38100" dir="2700000" algn="tl">
                    <a:srgbClr val="000000">
                      <a:alpha val="43137"/>
                    </a:srgbClr>
                  </a:outerShdw>
                </a:effectLst>
              </a:rPr>
              <a:t>History Continued… What Does it Contain?</a:t>
            </a:r>
          </a:p>
        </p:txBody>
      </p:sp>
      <p:sp>
        <p:nvSpPr>
          <p:cNvPr id="4" name="TextBox 3">
            <a:extLst>
              <a:ext uri="{FF2B5EF4-FFF2-40B4-BE49-F238E27FC236}">
                <a16:creationId xmlns:a16="http://schemas.microsoft.com/office/drawing/2014/main" id="{6B19EA6C-5E4E-1A81-A1AC-947B28FB8C8E}"/>
              </a:ext>
            </a:extLst>
          </p:cNvPr>
          <p:cNvSpPr txBox="1"/>
          <p:nvPr/>
        </p:nvSpPr>
        <p:spPr>
          <a:xfrm>
            <a:off x="5314950" y="891808"/>
            <a:ext cx="6575107" cy="5632311"/>
          </a:xfrm>
          <a:prstGeom prst="rect">
            <a:avLst/>
          </a:prstGeom>
          <a:noFill/>
        </p:spPr>
        <p:txBody>
          <a:bodyPr wrap="square">
            <a:spAutoFit/>
          </a:bodyPr>
          <a:lstStyle/>
          <a:p>
            <a:r>
              <a:rPr lang="en-US" sz="2400" dirty="0"/>
              <a:t>“On September 24, 1834, a committee was appointed by the general assembly of the church to organize a new volume containing the most significant revelations. </a:t>
            </a:r>
            <a:r>
              <a:rPr lang="en-US" sz="2400" b="1" dirty="0"/>
              <a:t>This committee of Presiding Elders, consisting of Smith, Cowdery, Sidney Rigdon, and Frederick G. Williams</a:t>
            </a:r>
            <a:r>
              <a:rPr lang="en-US" sz="2400" dirty="0"/>
              <a:t>, began to review and revise numerous revelations for inclusion in the new work. The committee eventually organized the book into two parts: a "Doctrine" part and a "Covenants" part. . . . The "Doctrine" part of the book consisted of a theological course now called the "Lectures on Faith". The lectures were a series of doctrinal courses used in the School of the Prophets which had recently been completed in Kirtland, Ohio.” Ibid.</a:t>
            </a:r>
          </a:p>
        </p:txBody>
      </p:sp>
      <p:pic>
        <p:nvPicPr>
          <p:cNvPr id="5" name="Picture 4">
            <a:extLst>
              <a:ext uri="{FF2B5EF4-FFF2-40B4-BE49-F238E27FC236}">
                <a16:creationId xmlns:a16="http://schemas.microsoft.com/office/drawing/2014/main" id="{D03E0D3F-818A-53F1-5001-8E40C369C0DD}"/>
              </a:ext>
            </a:extLst>
          </p:cNvPr>
          <p:cNvPicPr>
            <a:picLocks noChangeAspect="1"/>
          </p:cNvPicPr>
          <p:nvPr/>
        </p:nvPicPr>
        <p:blipFill rotWithShape="1">
          <a:blip r:embed="rId2"/>
          <a:srcRect l="18402" r="14438"/>
          <a:stretch/>
        </p:blipFill>
        <p:spPr>
          <a:xfrm>
            <a:off x="172995" y="759748"/>
            <a:ext cx="5029199" cy="5896430"/>
          </a:xfrm>
          <a:prstGeom prst="rect">
            <a:avLst/>
          </a:prstGeom>
        </p:spPr>
      </p:pic>
    </p:spTree>
    <p:extLst>
      <p:ext uri="{BB962C8B-B14F-4D97-AF65-F5344CB8AC3E}">
        <p14:creationId xmlns:p14="http://schemas.microsoft.com/office/powerpoint/2010/main" val="401681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7F86C-5EDA-C08B-56E9-F88D6D43EE20}"/>
              </a:ext>
            </a:extLst>
          </p:cNvPr>
          <p:cNvSpPr>
            <a:spLocks noGrp="1"/>
          </p:cNvSpPr>
          <p:nvPr>
            <p:ph type="title"/>
          </p:nvPr>
        </p:nvSpPr>
        <p:spPr>
          <a:xfrm>
            <a:off x="575310" y="-194945"/>
            <a:ext cx="10515600" cy="1325563"/>
          </a:xfrm>
        </p:spPr>
        <p:txBody>
          <a:bodyPr/>
          <a:lstStyle/>
          <a:p>
            <a:r>
              <a:rPr lang="en-US" dirty="0">
                <a:solidFill>
                  <a:srgbClr val="00B050"/>
                </a:solidFill>
              </a:rPr>
              <a:t>What Were the Covenants?</a:t>
            </a:r>
          </a:p>
        </p:txBody>
      </p:sp>
      <p:sp>
        <p:nvSpPr>
          <p:cNvPr id="4" name="TextBox 3">
            <a:extLst>
              <a:ext uri="{FF2B5EF4-FFF2-40B4-BE49-F238E27FC236}">
                <a16:creationId xmlns:a16="http://schemas.microsoft.com/office/drawing/2014/main" id="{64523EA4-3305-1F15-7675-F796724AA857}"/>
              </a:ext>
            </a:extLst>
          </p:cNvPr>
          <p:cNvSpPr txBox="1"/>
          <p:nvPr/>
        </p:nvSpPr>
        <p:spPr>
          <a:xfrm>
            <a:off x="202882" y="746254"/>
            <a:ext cx="6986587" cy="5693866"/>
          </a:xfrm>
          <a:prstGeom prst="rect">
            <a:avLst/>
          </a:prstGeom>
          <a:noFill/>
        </p:spPr>
        <p:txBody>
          <a:bodyPr wrap="square">
            <a:spAutoFit/>
          </a:bodyPr>
          <a:lstStyle/>
          <a:p>
            <a:r>
              <a:rPr lang="en-US" sz="2800" dirty="0"/>
              <a:t>“The ‘Covenants’ part of the book, labeled ‘Covenants and Commandments of the Lord, to his servants of the church of the Latter Day Saints’, contained a total of 103 revelations. These 103 revelations were said to ‘contain items or principles for the regulation of the church, as taken from the revelations which have been given since its organization, as well as from former ones.’ Each of the 103 revelations was assigned a ‘section number’; however, section 66 was mistakenly used twice. Thus, the sections of the original work were numbered only to 102” Ibid.</a:t>
            </a:r>
          </a:p>
        </p:txBody>
      </p:sp>
      <p:pic>
        <p:nvPicPr>
          <p:cNvPr id="5" name="Picture 4">
            <a:extLst>
              <a:ext uri="{FF2B5EF4-FFF2-40B4-BE49-F238E27FC236}">
                <a16:creationId xmlns:a16="http://schemas.microsoft.com/office/drawing/2014/main" id="{21C9AA06-8164-0EE9-47CA-E7060C3CFE06}"/>
              </a:ext>
            </a:extLst>
          </p:cNvPr>
          <p:cNvPicPr>
            <a:picLocks noChangeAspect="1"/>
          </p:cNvPicPr>
          <p:nvPr/>
        </p:nvPicPr>
        <p:blipFill>
          <a:blip r:embed="rId2"/>
          <a:stretch>
            <a:fillRect/>
          </a:stretch>
        </p:blipFill>
        <p:spPr>
          <a:xfrm>
            <a:off x="7437120" y="467836"/>
            <a:ext cx="3924300" cy="5657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81432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C45AD-713C-5F0F-8468-E6C2B668FF77}"/>
              </a:ext>
            </a:extLst>
          </p:cNvPr>
          <p:cNvSpPr>
            <a:spLocks noGrp="1"/>
          </p:cNvSpPr>
          <p:nvPr>
            <p:ph type="title"/>
          </p:nvPr>
        </p:nvSpPr>
        <p:spPr>
          <a:xfrm>
            <a:off x="838200" y="-183515"/>
            <a:ext cx="10515600" cy="1325563"/>
          </a:xfrm>
        </p:spPr>
        <p:txBody>
          <a:bodyPr/>
          <a:lstStyle/>
          <a:p>
            <a:r>
              <a:rPr lang="en-US" b="1" u="sng" dirty="0">
                <a:solidFill>
                  <a:srgbClr val="002060"/>
                </a:solidFill>
                <a:effectLst>
                  <a:outerShdw blurRad="38100" dist="38100" dir="2700000" algn="tl">
                    <a:srgbClr val="000000">
                      <a:alpha val="43137"/>
                    </a:srgbClr>
                  </a:outerShdw>
                </a:effectLst>
              </a:rPr>
              <a:t>Updated Editions</a:t>
            </a:r>
          </a:p>
        </p:txBody>
      </p:sp>
      <p:sp>
        <p:nvSpPr>
          <p:cNvPr id="3" name="TextBox 2">
            <a:extLst>
              <a:ext uri="{FF2B5EF4-FFF2-40B4-BE49-F238E27FC236}">
                <a16:creationId xmlns:a16="http://schemas.microsoft.com/office/drawing/2014/main" id="{62D02A53-FBC7-42EF-0DD2-DC6B3C1128E8}"/>
              </a:ext>
            </a:extLst>
          </p:cNvPr>
          <p:cNvSpPr txBox="1"/>
          <p:nvPr/>
        </p:nvSpPr>
        <p:spPr>
          <a:xfrm>
            <a:off x="251460" y="914400"/>
            <a:ext cx="6595110" cy="5693866"/>
          </a:xfrm>
          <a:prstGeom prst="rect">
            <a:avLst/>
          </a:prstGeom>
          <a:noFill/>
        </p:spPr>
        <p:txBody>
          <a:bodyPr wrap="square" rtlCol="0">
            <a:spAutoFit/>
          </a:bodyPr>
          <a:lstStyle/>
          <a:p>
            <a:r>
              <a:rPr lang="en-US" sz="2800" dirty="0"/>
              <a:t>1831: Book of Commandments and Revelations</a:t>
            </a:r>
          </a:p>
          <a:p>
            <a:r>
              <a:rPr lang="en-US" sz="2800" dirty="0"/>
              <a:t>1833: Book of Commandments</a:t>
            </a:r>
          </a:p>
          <a:p>
            <a:r>
              <a:rPr lang="en-US" sz="2800" dirty="0"/>
              <a:t>1835: Doctrines and Covenants</a:t>
            </a:r>
          </a:p>
          <a:p>
            <a:r>
              <a:rPr lang="en-US" sz="2800" dirty="0"/>
              <a:t>1844: added 8 sections</a:t>
            </a:r>
          </a:p>
          <a:p>
            <a:r>
              <a:rPr lang="en-US" sz="2800" dirty="0"/>
              <a:t>1876: reordered chronologically and added 26 sections, removed section 101 about the importance of monogamy, and added 131 &amp; 132 which lays down the doctrine of plural marriage</a:t>
            </a:r>
          </a:p>
          <a:p>
            <a:r>
              <a:rPr lang="en-US" sz="2800" dirty="0"/>
              <a:t>1921: “doctrines” part removed entirely, de-canonized from Mormon scripture and is now known as “Lectures on Faith” </a:t>
            </a:r>
          </a:p>
        </p:txBody>
      </p:sp>
      <p:pic>
        <p:nvPicPr>
          <p:cNvPr id="4" name="Picture 3">
            <a:extLst>
              <a:ext uri="{FF2B5EF4-FFF2-40B4-BE49-F238E27FC236}">
                <a16:creationId xmlns:a16="http://schemas.microsoft.com/office/drawing/2014/main" id="{1B20E014-DD9B-5DDD-BACE-7B02315B998C}"/>
              </a:ext>
            </a:extLst>
          </p:cNvPr>
          <p:cNvPicPr>
            <a:picLocks noChangeAspect="1"/>
          </p:cNvPicPr>
          <p:nvPr/>
        </p:nvPicPr>
        <p:blipFill>
          <a:blip r:embed="rId2"/>
          <a:stretch>
            <a:fillRect/>
          </a:stretch>
        </p:blipFill>
        <p:spPr>
          <a:xfrm>
            <a:off x="7302844" y="1598007"/>
            <a:ext cx="4396689" cy="3968012"/>
          </a:xfrm>
          <a:prstGeom prst="rect">
            <a:avLst/>
          </a:prstGeom>
        </p:spPr>
      </p:pic>
    </p:spTree>
    <p:extLst>
      <p:ext uri="{BB962C8B-B14F-4D97-AF65-F5344CB8AC3E}">
        <p14:creationId xmlns:p14="http://schemas.microsoft.com/office/powerpoint/2010/main" val="141763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D59CE-40ED-8586-EE93-5285B87ABEC3}"/>
              </a:ext>
            </a:extLst>
          </p:cNvPr>
          <p:cNvSpPr>
            <a:spLocks noGrp="1"/>
          </p:cNvSpPr>
          <p:nvPr>
            <p:ph type="title"/>
          </p:nvPr>
        </p:nvSpPr>
        <p:spPr>
          <a:xfrm>
            <a:off x="1192530" y="-217805"/>
            <a:ext cx="10515600" cy="1325563"/>
          </a:xfrm>
        </p:spPr>
        <p:txBody>
          <a:bodyPr/>
          <a:lstStyle/>
          <a:p>
            <a:r>
              <a:rPr lang="en-US" b="1" u="sng" dirty="0">
                <a:solidFill>
                  <a:srgbClr val="FFC000"/>
                </a:solidFill>
                <a:effectLst>
                  <a:outerShdw blurRad="38100" dist="38100" dir="2700000" algn="tl">
                    <a:srgbClr val="000000">
                      <a:alpha val="43137"/>
                    </a:srgbClr>
                  </a:outerShdw>
                </a:effectLst>
              </a:rPr>
              <a:t>Why Were the Lectures Removed???</a:t>
            </a:r>
          </a:p>
        </p:txBody>
      </p:sp>
      <p:sp>
        <p:nvSpPr>
          <p:cNvPr id="4" name="TextBox 3">
            <a:extLst>
              <a:ext uri="{FF2B5EF4-FFF2-40B4-BE49-F238E27FC236}">
                <a16:creationId xmlns:a16="http://schemas.microsoft.com/office/drawing/2014/main" id="{CD4BCA84-BC52-60EA-2072-FAFFD87B5712}"/>
              </a:ext>
            </a:extLst>
          </p:cNvPr>
          <p:cNvSpPr txBox="1"/>
          <p:nvPr/>
        </p:nvSpPr>
        <p:spPr>
          <a:xfrm>
            <a:off x="80010" y="751344"/>
            <a:ext cx="10092690" cy="6001643"/>
          </a:xfrm>
          <a:prstGeom prst="rect">
            <a:avLst/>
          </a:prstGeom>
          <a:noFill/>
        </p:spPr>
        <p:txBody>
          <a:bodyPr wrap="square">
            <a:spAutoFit/>
          </a:bodyPr>
          <a:lstStyle/>
          <a:p>
            <a:r>
              <a:rPr lang="en-US" sz="2400" dirty="0"/>
              <a:t>“commentators have theorized that the lectures represented official church doctrine in 1835, but that by 1897 [Community of Christ] or 1921, when the work was </a:t>
            </a:r>
            <a:r>
              <a:rPr lang="en-US" sz="2400" dirty="0" err="1"/>
              <a:t>decanonized</a:t>
            </a:r>
            <a:r>
              <a:rPr lang="en-US" sz="2400" dirty="0"/>
              <a:t> by the major Latter Day Saint denominations, </a:t>
            </a:r>
            <a:r>
              <a:rPr lang="en-US" sz="2400" b="1" u="sng" dirty="0"/>
              <a:t>the doctrine concerning the Godhead had changed, and the lectures were no longer generally consistent with accepted doctrines. For instance, in Lecture 5, paragraph 2, it defines the Father as a "personage of spirit, glory and power," whereas in section 130 of the D&amp;C, verse 22 states that "the Father has a body of flesh and bones as tangible as man's." In addition, the Father and Son are said to possess the same mind, "which mind is the Holy Spirit" (Lecture 5, paragraph 2). The Holy Spirit is not a personage, as defined at the beginning of paragraph 2: "There are two personages who constitute the great, matchless, governing and supreme power over all things ... They are the Father and Son." This could cause confusion when compared with section 130 of the Doctrine and Covenants: "The Holy Ghost has not a body of flesh and bones, but is a personage of Spirit." Section 130 was added in the 1876 edition and hence co-existed with the Lectures on Faith</a:t>
            </a:r>
            <a:r>
              <a:rPr lang="en-US" sz="2400" dirty="0"/>
              <a:t>.” Wikipedia, Lectures on Faith</a:t>
            </a:r>
          </a:p>
        </p:txBody>
      </p:sp>
      <p:pic>
        <p:nvPicPr>
          <p:cNvPr id="5" name="Picture 4">
            <a:extLst>
              <a:ext uri="{FF2B5EF4-FFF2-40B4-BE49-F238E27FC236}">
                <a16:creationId xmlns:a16="http://schemas.microsoft.com/office/drawing/2014/main" id="{73A48FE9-DDF9-4E6F-D35C-882905D548AE}"/>
              </a:ext>
            </a:extLst>
          </p:cNvPr>
          <p:cNvPicPr>
            <a:picLocks noChangeAspect="1"/>
          </p:cNvPicPr>
          <p:nvPr/>
        </p:nvPicPr>
        <p:blipFill rotWithShape="1">
          <a:blip r:embed="rId2"/>
          <a:srcRect r="53009"/>
          <a:stretch/>
        </p:blipFill>
        <p:spPr>
          <a:xfrm>
            <a:off x="10291572" y="137160"/>
            <a:ext cx="1618488" cy="3429000"/>
          </a:xfrm>
          <a:prstGeom prst="rect">
            <a:avLst/>
          </a:prstGeom>
        </p:spPr>
      </p:pic>
      <p:pic>
        <p:nvPicPr>
          <p:cNvPr id="6" name="Picture 5">
            <a:extLst>
              <a:ext uri="{FF2B5EF4-FFF2-40B4-BE49-F238E27FC236}">
                <a16:creationId xmlns:a16="http://schemas.microsoft.com/office/drawing/2014/main" id="{AD99C6BA-3A52-558A-5242-EBB7E1F28532}"/>
              </a:ext>
            </a:extLst>
          </p:cNvPr>
          <p:cNvPicPr>
            <a:picLocks noChangeAspect="1"/>
          </p:cNvPicPr>
          <p:nvPr/>
        </p:nvPicPr>
        <p:blipFill rotWithShape="1">
          <a:blip r:embed="rId2"/>
          <a:srcRect l="50000"/>
          <a:stretch/>
        </p:blipFill>
        <p:spPr>
          <a:xfrm>
            <a:off x="10291572" y="3498187"/>
            <a:ext cx="1618488" cy="3222653"/>
          </a:xfrm>
          <a:prstGeom prst="rect">
            <a:avLst/>
          </a:prstGeom>
        </p:spPr>
      </p:pic>
    </p:spTree>
    <p:extLst>
      <p:ext uri="{BB962C8B-B14F-4D97-AF65-F5344CB8AC3E}">
        <p14:creationId xmlns:p14="http://schemas.microsoft.com/office/powerpoint/2010/main" val="1641859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C722D-3A86-A3AE-FBEE-728EA6215282}"/>
              </a:ext>
            </a:extLst>
          </p:cNvPr>
          <p:cNvSpPr>
            <a:spLocks noGrp="1"/>
          </p:cNvSpPr>
          <p:nvPr>
            <p:ph type="title"/>
          </p:nvPr>
        </p:nvSpPr>
        <p:spPr>
          <a:xfrm>
            <a:off x="931506" y="-185381"/>
            <a:ext cx="10515600" cy="1325563"/>
          </a:xfrm>
        </p:spPr>
        <p:txBody>
          <a:bodyPr/>
          <a:lstStyle/>
          <a:p>
            <a:r>
              <a:rPr lang="en-US" i="1" dirty="0">
                <a:solidFill>
                  <a:srgbClr val="00B050"/>
                </a:solidFill>
                <a:effectLst>
                  <a:outerShdw blurRad="38100" dist="38100" dir="2700000" algn="tl">
                    <a:srgbClr val="000000">
                      <a:alpha val="43137"/>
                    </a:srgbClr>
                  </a:outerShdw>
                </a:effectLst>
              </a:rPr>
              <a:t>Church Leaders Quorum Member</a:t>
            </a:r>
          </a:p>
        </p:txBody>
      </p:sp>
      <p:sp>
        <p:nvSpPr>
          <p:cNvPr id="4" name="TextBox 3">
            <a:extLst>
              <a:ext uri="{FF2B5EF4-FFF2-40B4-BE49-F238E27FC236}">
                <a16:creationId xmlns:a16="http://schemas.microsoft.com/office/drawing/2014/main" id="{A44A9576-CA36-3866-5FBE-9A6205CE2DDC}"/>
              </a:ext>
            </a:extLst>
          </p:cNvPr>
          <p:cNvSpPr txBox="1"/>
          <p:nvPr/>
        </p:nvSpPr>
        <p:spPr>
          <a:xfrm>
            <a:off x="5349552" y="776289"/>
            <a:ext cx="6593632" cy="5632311"/>
          </a:xfrm>
          <a:prstGeom prst="rect">
            <a:avLst/>
          </a:prstGeom>
          <a:noFill/>
        </p:spPr>
        <p:txBody>
          <a:bodyPr wrap="square">
            <a:spAutoFit/>
          </a:bodyPr>
          <a:lstStyle/>
          <a:p>
            <a:r>
              <a:rPr lang="en-US" sz="2400" b="1" u="sng" dirty="0"/>
              <a:t>In 1972, Bruce R. McConkie, who was a member of the LDS Church's First Council of the Seventy, said the Lectures were Inspired and Authoritative:</a:t>
            </a:r>
          </a:p>
          <a:p>
            <a:endParaRPr lang="en-US" sz="2400" dirty="0"/>
          </a:p>
          <a:p>
            <a:r>
              <a:rPr lang="en-US" sz="2400" dirty="0"/>
              <a:t>    "</a:t>
            </a:r>
            <a:r>
              <a:rPr lang="en-US" sz="2400" b="1" u="sng" dirty="0"/>
              <a:t>In my judgment, it is the most comprehensive, inspired utterance that now exists in the English language—that exists in one place defining, interpreting, expounding, announcing, and testifying what kind of being God is. It was written by the power of the Holy Ghost, by the spirit of inspiration. It is, in effect, eternal scripture; it is true</a:t>
            </a:r>
            <a:r>
              <a:rPr lang="en-US" sz="2400" dirty="0"/>
              <a:t>.“ (McConkie, Bruce R., 4 January 1972, "The Lord God of Joseph Smith". BYU Speeches. Provo, Utah: Brigham Young University Press. "Speeches of the Year"</a:t>
            </a:r>
          </a:p>
        </p:txBody>
      </p:sp>
      <p:pic>
        <p:nvPicPr>
          <p:cNvPr id="6" name="Picture 5">
            <a:extLst>
              <a:ext uri="{FF2B5EF4-FFF2-40B4-BE49-F238E27FC236}">
                <a16:creationId xmlns:a16="http://schemas.microsoft.com/office/drawing/2014/main" id="{C4E520B2-BE8E-78F0-7035-ABA24CD95847}"/>
              </a:ext>
            </a:extLst>
          </p:cNvPr>
          <p:cNvPicPr>
            <a:picLocks noChangeAspect="1"/>
          </p:cNvPicPr>
          <p:nvPr/>
        </p:nvPicPr>
        <p:blipFill>
          <a:blip r:embed="rId2"/>
          <a:stretch>
            <a:fillRect/>
          </a:stretch>
        </p:blipFill>
        <p:spPr>
          <a:xfrm>
            <a:off x="744893" y="971647"/>
            <a:ext cx="4178171" cy="5345177"/>
          </a:xfrm>
          <a:prstGeom prst="rect">
            <a:avLst/>
          </a:prstGeom>
        </p:spPr>
      </p:pic>
    </p:spTree>
    <p:extLst>
      <p:ext uri="{BB962C8B-B14F-4D97-AF65-F5344CB8AC3E}">
        <p14:creationId xmlns:p14="http://schemas.microsoft.com/office/powerpoint/2010/main" val="1583386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4532</Words>
  <Application>Microsoft Office PowerPoint</Application>
  <PresentationFormat>Widescreen</PresentationFormat>
  <Paragraphs>102</Paragraphs>
  <Slides>27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Abadi</vt:lpstr>
      <vt:lpstr>Arial</vt:lpstr>
      <vt:lpstr>Calibri</vt:lpstr>
      <vt:lpstr>Calibri Light</vt:lpstr>
      <vt:lpstr>Office Theme</vt:lpstr>
      <vt:lpstr>What is the Difference Between Mormons, Jehovah’s Witnesses, and Seventh-day Adventists? pt 11</vt:lpstr>
      <vt:lpstr>What We Will Look At Today…</vt:lpstr>
      <vt:lpstr>Importance of Doctrines and Covenants</vt:lpstr>
      <vt:lpstr>The Background</vt:lpstr>
      <vt:lpstr>History Continued… What Does it Contain?</vt:lpstr>
      <vt:lpstr>What Were the Covenants?</vt:lpstr>
      <vt:lpstr>Updated Editions</vt:lpstr>
      <vt:lpstr>Why Were the Lectures Removed???</vt:lpstr>
      <vt:lpstr>Church Leaders Quorum Member</vt:lpstr>
      <vt:lpstr>Scripture—can you just add and subtract?</vt:lpstr>
      <vt:lpstr>“Revelations NOT Changed…”</vt:lpstr>
      <vt:lpstr>Verifiably False</vt:lpstr>
      <vt:lpstr>Insight From David Whitmer</vt:lpstr>
      <vt:lpstr>Cowdery’s Demotion</vt:lpstr>
      <vt:lpstr>D&amp;C 101 vs D&amp;C 132</vt:lpstr>
      <vt:lpstr>D&amp;C 132: “The Everlasting Covenant”?</vt:lpstr>
      <vt:lpstr>Abraham Had Multiple Wives Was Righteousness? </vt:lpstr>
      <vt:lpstr>Concubines for All of Eternity?</vt:lpstr>
      <vt:lpstr>D&amp;C Contradicts BoM</vt:lpstr>
      <vt:lpstr>Mormonism—Against Marriage and Families</vt:lpstr>
      <vt:lpstr>Emma, Get with the Program of Die</vt:lpstr>
      <vt:lpstr>God Told Abraham to Take Hagar?</vt:lpstr>
      <vt:lpstr>The Bible Disproves D&amp;C 132</vt:lpstr>
      <vt:lpstr>No Wonder He Said This…</vt:lpstr>
      <vt:lpstr>The Conclusion…</vt:lpstr>
      <vt:lpstr>Time-setting Again! 1975</vt:lpstr>
      <vt:lpstr>Decline of the Watch Tower After Death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Kody Morey</dc:creator>
  <cp:lastModifiedBy>Kody Morey</cp:lastModifiedBy>
  <cp:revision>68</cp:revision>
  <dcterms:created xsi:type="dcterms:W3CDTF">2020-09-12T20:19:03Z</dcterms:created>
  <dcterms:modified xsi:type="dcterms:W3CDTF">2023-07-22T00:08:21Z</dcterms:modified>
</cp:coreProperties>
</file>