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9" r:id="rId3"/>
    <p:sldId id="277" r:id="rId4"/>
    <p:sldId id="292" r:id="rId5"/>
    <p:sldId id="296" r:id="rId6"/>
    <p:sldId id="294" r:id="rId7"/>
    <p:sldId id="295" r:id="rId8"/>
    <p:sldId id="298" r:id="rId9"/>
    <p:sldId id="300" r:id="rId10"/>
    <p:sldId id="309" r:id="rId11"/>
    <p:sldId id="302" r:id="rId12"/>
    <p:sldId id="303" r:id="rId13"/>
    <p:sldId id="301" r:id="rId14"/>
    <p:sldId id="310" r:id="rId15"/>
    <p:sldId id="311" r:id="rId16"/>
    <p:sldId id="269" r:id="rId17"/>
    <p:sldId id="304" r:id="rId18"/>
    <p:sldId id="305"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30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11/29/2024</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11/29/2024</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D7B0-E4C0-4E09-BE46-AF627954FD22}"/>
              </a:ext>
            </a:extLst>
          </p:cNvPr>
          <p:cNvSpPr>
            <a:spLocks noGrp="1"/>
          </p:cNvSpPr>
          <p:nvPr>
            <p:ph type="ctrTitle"/>
          </p:nvPr>
        </p:nvSpPr>
        <p:spPr>
          <a:xfrm>
            <a:off x="1524000" y="4439129"/>
            <a:ext cx="9144000" cy="2387600"/>
          </a:xfrm>
        </p:spPr>
        <p:txBody>
          <a:bodyPr/>
          <a:lstStyle/>
          <a:p>
            <a:r>
              <a:rPr lang="en-US" b="1" dirty="0">
                <a:solidFill>
                  <a:srgbClr val="FF0000"/>
                </a:solidFill>
                <a:effectLst>
                  <a:outerShdw blurRad="38100" dist="38100" dir="2700000" algn="tl">
                    <a:srgbClr val="000000">
                      <a:alpha val="43137"/>
                    </a:srgbClr>
                  </a:outerShdw>
                </a:effectLst>
              </a:rPr>
              <a:t>The Seven Churches</a:t>
            </a:r>
            <a:br>
              <a:rPr lang="en-US" b="1" dirty="0">
                <a:solidFill>
                  <a:srgbClr val="FF0000"/>
                </a:solidFill>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pt 3: Smyrna</a:t>
            </a:r>
          </a:p>
        </p:txBody>
      </p:sp>
      <p:pic>
        <p:nvPicPr>
          <p:cNvPr id="3" name="Picture 2">
            <a:extLst>
              <a:ext uri="{FF2B5EF4-FFF2-40B4-BE49-F238E27FC236}">
                <a16:creationId xmlns:a16="http://schemas.microsoft.com/office/drawing/2014/main" id="{822CEAFA-2A71-DDED-5C9C-85B6AB96D0C9}"/>
              </a:ext>
            </a:extLst>
          </p:cNvPr>
          <p:cNvPicPr>
            <a:picLocks noChangeAspect="1"/>
          </p:cNvPicPr>
          <p:nvPr/>
        </p:nvPicPr>
        <p:blipFill>
          <a:blip r:embed="rId2"/>
          <a:stretch>
            <a:fillRect/>
          </a:stretch>
        </p:blipFill>
        <p:spPr>
          <a:xfrm>
            <a:off x="1524000" y="96747"/>
            <a:ext cx="8786236" cy="4920292"/>
          </a:xfrm>
          <a:prstGeom prst="rect">
            <a:avLst/>
          </a:prstGeom>
        </p:spPr>
      </p:pic>
    </p:spTree>
    <p:extLst>
      <p:ext uri="{BB962C8B-B14F-4D97-AF65-F5344CB8AC3E}">
        <p14:creationId xmlns:p14="http://schemas.microsoft.com/office/powerpoint/2010/main" val="157966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A5B6D-4230-4DA6-B83F-07614AE0AC29}"/>
              </a:ext>
            </a:extLst>
          </p:cNvPr>
          <p:cNvSpPr>
            <a:spLocks noGrp="1"/>
          </p:cNvSpPr>
          <p:nvPr>
            <p:ph type="title"/>
          </p:nvPr>
        </p:nvSpPr>
        <p:spPr>
          <a:xfrm>
            <a:off x="626166" y="-270980"/>
            <a:ext cx="10515600" cy="1325563"/>
          </a:xfrm>
        </p:spPr>
        <p:txBody>
          <a:bodyPr/>
          <a:lstStyle/>
          <a:p>
            <a:r>
              <a:rPr lang="en-US" b="1" dirty="0">
                <a:effectLst>
                  <a:outerShdw blurRad="38100" dist="38100" dir="2700000" algn="tl">
                    <a:srgbClr val="000000">
                      <a:alpha val="43137"/>
                    </a:srgbClr>
                  </a:outerShdw>
                </a:effectLst>
              </a:rPr>
              <a:t>A Look At Diocletian</a:t>
            </a:r>
          </a:p>
        </p:txBody>
      </p:sp>
      <p:sp>
        <p:nvSpPr>
          <p:cNvPr id="4" name="TextBox 3">
            <a:extLst>
              <a:ext uri="{FF2B5EF4-FFF2-40B4-BE49-F238E27FC236}">
                <a16:creationId xmlns:a16="http://schemas.microsoft.com/office/drawing/2014/main" id="{D910EA9D-2D43-BF4D-05C7-F0803B4B4EEA}"/>
              </a:ext>
            </a:extLst>
          </p:cNvPr>
          <p:cNvSpPr txBox="1"/>
          <p:nvPr/>
        </p:nvSpPr>
        <p:spPr>
          <a:xfrm>
            <a:off x="265044" y="816044"/>
            <a:ext cx="6718852" cy="5693866"/>
          </a:xfrm>
          <a:prstGeom prst="rect">
            <a:avLst/>
          </a:prstGeom>
          <a:noFill/>
        </p:spPr>
        <p:txBody>
          <a:bodyPr wrap="square">
            <a:spAutoFit/>
          </a:bodyPr>
          <a:lstStyle/>
          <a:p>
            <a:r>
              <a:rPr lang="en-US" sz="2800" dirty="0"/>
              <a:t>“Diocletian. . . was a Roman emperor (284–305 </a:t>
            </a:r>
            <a:r>
              <a:rPr lang="en-US" sz="2800" dirty="0" err="1"/>
              <a:t>ce</a:t>
            </a:r>
            <a:r>
              <a:rPr lang="en-US" sz="2800" dirty="0"/>
              <a:t>) </a:t>
            </a:r>
            <a:r>
              <a:rPr lang="en-US" sz="2800" b="1" u="sng" dirty="0"/>
              <a:t>who restored efficient government to the empire after the near anarchy of the 3rd century. His reorganization of the fiscal, administrative, and military machinery of the empire laid the foundation for the Byzantine Empire in the East</a:t>
            </a:r>
            <a:r>
              <a:rPr lang="en-US" sz="2800" dirty="0"/>
              <a:t> and temporarily shored up the decaying empire in the West. The last major persecution of Christians occurred during his reign.” </a:t>
            </a:r>
            <a:r>
              <a:rPr lang="en-US" sz="2800" dirty="0" err="1"/>
              <a:t>Encyclopaedia</a:t>
            </a:r>
            <a:r>
              <a:rPr lang="en-US" sz="2800" dirty="0"/>
              <a:t> Britannica Online, Diocletian https://www.britannica.com/biography/Diocletian</a:t>
            </a:r>
          </a:p>
        </p:txBody>
      </p:sp>
      <p:pic>
        <p:nvPicPr>
          <p:cNvPr id="5" name="Picture 4">
            <a:extLst>
              <a:ext uri="{FF2B5EF4-FFF2-40B4-BE49-F238E27FC236}">
                <a16:creationId xmlns:a16="http://schemas.microsoft.com/office/drawing/2014/main" id="{2B22353A-AAE7-FA99-028C-F80ADB7AE331}"/>
              </a:ext>
            </a:extLst>
          </p:cNvPr>
          <p:cNvPicPr>
            <a:picLocks noChangeAspect="1"/>
          </p:cNvPicPr>
          <p:nvPr/>
        </p:nvPicPr>
        <p:blipFill>
          <a:blip r:embed="rId2"/>
          <a:stretch>
            <a:fillRect/>
          </a:stretch>
        </p:blipFill>
        <p:spPr>
          <a:xfrm>
            <a:off x="6983896" y="233977"/>
            <a:ext cx="3557544" cy="3429000"/>
          </a:xfrm>
          <a:prstGeom prst="rect">
            <a:avLst/>
          </a:prstGeom>
        </p:spPr>
      </p:pic>
      <p:pic>
        <p:nvPicPr>
          <p:cNvPr id="6" name="Picture 5">
            <a:extLst>
              <a:ext uri="{FF2B5EF4-FFF2-40B4-BE49-F238E27FC236}">
                <a16:creationId xmlns:a16="http://schemas.microsoft.com/office/drawing/2014/main" id="{578130AF-63E6-A05F-5EC6-64E497FD8508}"/>
              </a:ext>
            </a:extLst>
          </p:cNvPr>
          <p:cNvPicPr>
            <a:picLocks noChangeAspect="1"/>
          </p:cNvPicPr>
          <p:nvPr/>
        </p:nvPicPr>
        <p:blipFill>
          <a:blip r:embed="rId3"/>
          <a:stretch>
            <a:fillRect/>
          </a:stretch>
        </p:blipFill>
        <p:spPr>
          <a:xfrm>
            <a:off x="7852328" y="3160931"/>
            <a:ext cx="4074628" cy="3429000"/>
          </a:xfrm>
          <a:prstGeom prst="rect">
            <a:avLst/>
          </a:prstGeom>
        </p:spPr>
      </p:pic>
    </p:spTree>
    <p:extLst>
      <p:ext uri="{BB962C8B-B14F-4D97-AF65-F5344CB8AC3E}">
        <p14:creationId xmlns:p14="http://schemas.microsoft.com/office/powerpoint/2010/main" val="2238340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2DB4-4A1B-126F-B670-07EDAD3D6642}"/>
              </a:ext>
            </a:extLst>
          </p:cNvPr>
          <p:cNvSpPr>
            <a:spLocks noGrp="1"/>
          </p:cNvSpPr>
          <p:nvPr>
            <p:ph type="title"/>
          </p:nvPr>
        </p:nvSpPr>
        <p:spPr>
          <a:xfrm>
            <a:off x="838200" y="-297483"/>
            <a:ext cx="10515600" cy="1325563"/>
          </a:xfrm>
        </p:spPr>
        <p:txBody>
          <a:bodyPr/>
          <a:lstStyle/>
          <a:p>
            <a:r>
              <a:rPr lang="en-US" b="1" i="1" u="sng" dirty="0">
                <a:solidFill>
                  <a:srgbClr val="FFFF00"/>
                </a:solidFill>
                <a:effectLst>
                  <a:outerShdw blurRad="38100" dist="38100" dir="2700000" algn="tl">
                    <a:srgbClr val="000000">
                      <a:alpha val="43137"/>
                    </a:srgbClr>
                  </a:outerShdw>
                </a:effectLst>
              </a:rPr>
              <a:t>Historical Backdrop of Diocletian’s Persecution!</a:t>
            </a:r>
          </a:p>
        </p:txBody>
      </p:sp>
      <p:sp>
        <p:nvSpPr>
          <p:cNvPr id="3" name="TextBox 2">
            <a:extLst>
              <a:ext uri="{FF2B5EF4-FFF2-40B4-BE49-F238E27FC236}">
                <a16:creationId xmlns:a16="http://schemas.microsoft.com/office/drawing/2014/main" id="{EAA03499-173F-35E8-AC0A-41CB41044BE1}"/>
              </a:ext>
            </a:extLst>
          </p:cNvPr>
          <p:cNvSpPr txBox="1"/>
          <p:nvPr/>
        </p:nvSpPr>
        <p:spPr>
          <a:xfrm>
            <a:off x="41413" y="620164"/>
            <a:ext cx="11859039" cy="6001643"/>
          </a:xfrm>
          <a:prstGeom prst="rect">
            <a:avLst/>
          </a:prstGeom>
          <a:noFill/>
        </p:spPr>
        <p:txBody>
          <a:bodyPr wrap="square" rtlCol="0">
            <a:spAutoFit/>
          </a:bodyPr>
          <a:lstStyle/>
          <a:p>
            <a:r>
              <a:rPr lang="en-US" sz="2400" dirty="0"/>
              <a:t>“Diocletian's assumption of power in 284 did not mark an immediate reversal of imperial inattention to Christianity, but it did herald a gradual shift in official attitudes toward religious minorities. In the first fifteen years of his rule, </a:t>
            </a:r>
            <a:r>
              <a:rPr lang="en-US" sz="2400" b="1" u="sng" dirty="0"/>
              <a:t>Diocletian purged the army of Christians, condemned Manicheans to death, and surrounded himself with public opponents of Christianity</a:t>
            </a:r>
            <a:r>
              <a:rPr lang="en-US" sz="2400" dirty="0"/>
              <a:t>. Diocletian's preference for activist government, </a:t>
            </a:r>
            <a:r>
              <a:rPr lang="en-US" sz="2400" b="1" u="sng" dirty="0"/>
              <a:t>combined with his self-image as a restorer of past Roman glory, foreboded the most pervasive persecution in Roman history</a:t>
            </a:r>
            <a:r>
              <a:rPr lang="en-US" sz="2400" dirty="0"/>
              <a:t>. In the winter of 302, Galerius urged Diocletian to begin a general persecution of the Christians. </a:t>
            </a:r>
            <a:r>
              <a:rPr lang="en-US" sz="2400" b="1" u="sng" dirty="0"/>
              <a:t>Diocletian was wary and asked the oracle at Didyma [oracle of the Sun god Apollo] for guidance</a:t>
            </a:r>
            <a:r>
              <a:rPr lang="en-US" sz="2400" dirty="0"/>
              <a:t>. The oracle's reply was read as an endorsement of Galerius's position, and a general persecution was called on February 23, 303. . . </a:t>
            </a:r>
            <a:r>
              <a:rPr lang="en-US" sz="2400" b="1" u="sng" dirty="0"/>
              <a:t>In 303, the emperors Diocletian, Maximian, Galerius, and Constantius issued a series of edicts rescinding Christians' legal rights and demanding that they comply with traditional religious practices</a:t>
            </a:r>
            <a:r>
              <a:rPr lang="en-US" sz="2400" dirty="0"/>
              <a:t>. Later edicts targeted the clergy and demanded universal sacrifice, ordering all inhabitants to sacrifice to the gods. The persecution varied in intensity across the empire—weakest in Gaul and Britain, where only the first edict was applied, and strongest in the Eastern provinces.” (Wikipedia, </a:t>
            </a:r>
            <a:r>
              <a:rPr lang="en-US" sz="2400" dirty="0" err="1"/>
              <a:t>Diocletianic</a:t>
            </a:r>
            <a:r>
              <a:rPr lang="en-US" sz="2400" dirty="0"/>
              <a:t> Persecution, retrieved on 11/29/24)</a:t>
            </a:r>
          </a:p>
        </p:txBody>
      </p:sp>
    </p:spTree>
    <p:extLst>
      <p:ext uri="{BB962C8B-B14F-4D97-AF65-F5344CB8AC3E}">
        <p14:creationId xmlns:p14="http://schemas.microsoft.com/office/powerpoint/2010/main" val="222648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B666-F475-D71D-E97F-5DD6C2C5A1F4}"/>
              </a:ext>
            </a:extLst>
          </p:cNvPr>
          <p:cNvSpPr>
            <a:spLocks noGrp="1"/>
          </p:cNvSpPr>
          <p:nvPr>
            <p:ph type="title"/>
          </p:nvPr>
        </p:nvSpPr>
        <p:spPr>
          <a:xfrm>
            <a:off x="304799" y="-284231"/>
            <a:ext cx="11680135" cy="1325563"/>
          </a:xfrm>
        </p:spPr>
        <p:txBody>
          <a:bodyPr/>
          <a:lstStyle/>
          <a:p>
            <a:pPr algn="ctr"/>
            <a:r>
              <a:rPr lang="en-US" b="1" u="sng" dirty="0">
                <a:effectLst>
                  <a:outerShdw blurRad="38100" dist="38100" dir="2700000" algn="tl">
                    <a:srgbClr val="000000">
                      <a:alpha val="43137"/>
                    </a:srgbClr>
                  </a:outerShdw>
                </a:effectLst>
              </a:rPr>
              <a:t>Smyrna: A Perfect Church, Preserved by Persecution</a:t>
            </a:r>
          </a:p>
        </p:txBody>
      </p:sp>
      <p:sp>
        <p:nvSpPr>
          <p:cNvPr id="3" name="TextBox 2">
            <a:extLst>
              <a:ext uri="{FF2B5EF4-FFF2-40B4-BE49-F238E27FC236}">
                <a16:creationId xmlns:a16="http://schemas.microsoft.com/office/drawing/2014/main" id="{B4FF0646-5939-54D9-4F97-CEA0AABD4439}"/>
              </a:ext>
            </a:extLst>
          </p:cNvPr>
          <p:cNvSpPr txBox="1"/>
          <p:nvPr/>
        </p:nvSpPr>
        <p:spPr>
          <a:xfrm>
            <a:off x="304799" y="1012954"/>
            <a:ext cx="6612835" cy="4832092"/>
          </a:xfrm>
          <a:prstGeom prst="rect">
            <a:avLst/>
          </a:prstGeom>
          <a:noFill/>
        </p:spPr>
        <p:txBody>
          <a:bodyPr wrap="square" rtlCol="0">
            <a:spAutoFit/>
          </a:bodyPr>
          <a:lstStyle/>
          <a:p>
            <a:r>
              <a:rPr lang="en-US" sz="2800" dirty="0"/>
              <a:t>Rev. 2:9 “I know thy works, and tribulation, and poverty, (but thou art rich)…”</a:t>
            </a:r>
          </a:p>
          <a:p>
            <a:endParaRPr lang="en-US" sz="2800" dirty="0"/>
          </a:p>
          <a:p>
            <a:r>
              <a:rPr lang="en-US" sz="2800" dirty="0"/>
              <a:t>“The humblest and poorest of the true disciples of Christ, who are rich in good works, are more blessed and more precious in the sight of God than the men who boast of their great riches. </a:t>
            </a:r>
            <a:r>
              <a:rPr lang="en-US" sz="2800" b="1" u="sng" dirty="0"/>
              <a:t>They are more honorable in the courts of heaven than the most exalted kings and nobles who are not rich toward God</a:t>
            </a:r>
            <a:r>
              <a:rPr lang="en-US" sz="2800" dirty="0"/>
              <a:t>.” 2T, 682</a:t>
            </a:r>
          </a:p>
        </p:txBody>
      </p:sp>
      <p:pic>
        <p:nvPicPr>
          <p:cNvPr id="4" name="Picture 3">
            <a:extLst>
              <a:ext uri="{FF2B5EF4-FFF2-40B4-BE49-F238E27FC236}">
                <a16:creationId xmlns:a16="http://schemas.microsoft.com/office/drawing/2014/main" id="{9FC8F429-7467-17A9-6695-D73AAB755B69}"/>
              </a:ext>
            </a:extLst>
          </p:cNvPr>
          <p:cNvPicPr>
            <a:picLocks noChangeAspect="1"/>
          </p:cNvPicPr>
          <p:nvPr/>
        </p:nvPicPr>
        <p:blipFill>
          <a:blip r:embed="rId2"/>
          <a:stretch>
            <a:fillRect/>
          </a:stretch>
        </p:blipFill>
        <p:spPr>
          <a:xfrm>
            <a:off x="7397818" y="1012954"/>
            <a:ext cx="4211086" cy="5390190"/>
          </a:xfrm>
          <a:prstGeom prst="rect">
            <a:avLst/>
          </a:prstGeom>
        </p:spPr>
      </p:pic>
    </p:spTree>
    <p:extLst>
      <p:ext uri="{BB962C8B-B14F-4D97-AF65-F5344CB8AC3E}">
        <p14:creationId xmlns:p14="http://schemas.microsoft.com/office/powerpoint/2010/main" val="1317913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E9DA7-CC2D-5D10-A392-EF86CF40BF2A}"/>
              </a:ext>
            </a:extLst>
          </p:cNvPr>
          <p:cNvSpPr>
            <a:spLocks noGrp="1"/>
          </p:cNvSpPr>
          <p:nvPr>
            <p:ph type="title"/>
          </p:nvPr>
        </p:nvSpPr>
        <p:spPr>
          <a:xfrm>
            <a:off x="0" y="-297484"/>
            <a:ext cx="12192000" cy="1325563"/>
          </a:xfrm>
        </p:spPr>
        <p:txBody>
          <a:bodyPr>
            <a:normAutofit/>
          </a:bodyPr>
          <a:lstStyle/>
          <a:p>
            <a:pPr algn="ctr"/>
            <a:r>
              <a:rPr lang="en-US" sz="3800" b="1" u="sng" dirty="0">
                <a:solidFill>
                  <a:srgbClr val="7030A0"/>
                </a:solidFill>
                <a:effectLst>
                  <a:outerShdw blurRad="38100" dist="38100" dir="2700000" algn="tl">
                    <a:srgbClr val="000000">
                      <a:alpha val="43137"/>
                    </a:srgbClr>
                  </a:outerShdw>
                </a:effectLst>
              </a:rPr>
              <a:t>Ellen White on the Synagogue of Satan</a:t>
            </a:r>
          </a:p>
        </p:txBody>
      </p:sp>
      <p:sp>
        <p:nvSpPr>
          <p:cNvPr id="4" name="TextBox 3">
            <a:extLst>
              <a:ext uri="{FF2B5EF4-FFF2-40B4-BE49-F238E27FC236}">
                <a16:creationId xmlns:a16="http://schemas.microsoft.com/office/drawing/2014/main" id="{569056E4-B589-482A-B2C5-D6BF428F4C43}"/>
              </a:ext>
            </a:extLst>
          </p:cNvPr>
          <p:cNvSpPr txBox="1"/>
          <p:nvPr/>
        </p:nvSpPr>
        <p:spPr>
          <a:xfrm>
            <a:off x="198781" y="1168857"/>
            <a:ext cx="7195931" cy="4154984"/>
          </a:xfrm>
          <a:prstGeom prst="rect">
            <a:avLst/>
          </a:prstGeom>
          <a:noFill/>
        </p:spPr>
        <p:txBody>
          <a:bodyPr wrap="square">
            <a:spAutoFit/>
          </a:bodyPr>
          <a:lstStyle/>
          <a:p>
            <a:r>
              <a:rPr lang="en-US" sz="2400" dirty="0"/>
              <a:t>“</a:t>
            </a:r>
            <a:r>
              <a:rPr lang="en-US" sz="2400" b="1" u="sng" dirty="0"/>
              <a:t>Christ recognized no virtue in lineage</a:t>
            </a:r>
            <a:r>
              <a:rPr lang="en-US" sz="2400" dirty="0"/>
              <a:t>. He taught that spiritual connection supersedes all natural connection. The Jews claimed to have descended from Abraham; but by failing to do the works of Abraham, </a:t>
            </a:r>
            <a:r>
              <a:rPr lang="en-US" sz="2400" b="1" u="sng" dirty="0"/>
              <a:t>they proved that they were not his true children. Only those who prove themselves to be spiritually in harmony with Abraham by obeying the voice of God, are reckoned as of true descent.</a:t>
            </a:r>
            <a:r>
              <a:rPr lang="en-US" sz="2400" dirty="0"/>
              <a:t> Although the beggar belonged to the class looked upon by men as inferior, Christ recognized him as one whom Abraham would take into the very closest friendship.” COL, 268</a:t>
            </a:r>
          </a:p>
        </p:txBody>
      </p:sp>
      <p:pic>
        <p:nvPicPr>
          <p:cNvPr id="3" name="Picture 2">
            <a:extLst>
              <a:ext uri="{FF2B5EF4-FFF2-40B4-BE49-F238E27FC236}">
                <a16:creationId xmlns:a16="http://schemas.microsoft.com/office/drawing/2014/main" id="{AD931B1F-1AA7-056C-C425-4E13AC9B203D}"/>
              </a:ext>
            </a:extLst>
          </p:cNvPr>
          <p:cNvPicPr>
            <a:picLocks noChangeAspect="1"/>
          </p:cNvPicPr>
          <p:nvPr/>
        </p:nvPicPr>
        <p:blipFill>
          <a:blip r:embed="rId2"/>
          <a:srcRect l="15217" r="17073"/>
          <a:stretch/>
        </p:blipFill>
        <p:spPr>
          <a:xfrm>
            <a:off x="7646503" y="1646149"/>
            <a:ext cx="4446732" cy="3677692"/>
          </a:xfrm>
          <a:prstGeom prst="rect">
            <a:avLst/>
          </a:prstGeom>
        </p:spPr>
      </p:pic>
    </p:spTree>
    <p:extLst>
      <p:ext uri="{BB962C8B-B14F-4D97-AF65-F5344CB8AC3E}">
        <p14:creationId xmlns:p14="http://schemas.microsoft.com/office/powerpoint/2010/main" val="116228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0264-F797-9A74-89D1-BF4DAC33C7B6}"/>
              </a:ext>
            </a:extLst>
          </p:cNvPr>
          <p:cNvSpPr>
            <a:spLocks noGrp="1"/>
          </p:cNvSpPr>
          <p:nvPr>
            <p:ph type="title"/>
          </p:nvPr>
        </p:nvSpPr>
        <p:spPr>
          <a:xfrm>
            <a:off x="944218" y="-151709"/>
            <a:ext cx="10515600" cy="1325563"/>
          </a:xfrm>
        </p:spPr>
        <p:txBody>
          <a:bodyPr/>
          <a:lstStyle/>
          <a:p>
            <a:r>
              <a:rPr lang="en-US" b="1" dirty="0">
                <a:solidFill>
                  <a:srgbClr val="FF0000"/>
                </a:solidFill>
              </a:rPr>
              <a:t>A Vision about the Synagogue of Satan!</a:t>
            </a:r>
          </a:p>
        </p:txBody>
      </p:sp>
      <p:sp>
        <p:nvSpPr>
          <p:cNvPr id="4" name="TextBox 3">
            <a:extLst>
              <a:ext uri="{FF2B5EF4-FFF2-40B4-BE49-F238E27FC236}">
                <a16:creationId xmlns:a16="http://schemas.microsoft.com/office/drawing/2014/main" id="{9574286B-B8B6-7253-8E76-21D4C2BBD3C2}"/>
              </a:ext>
            </a:extLst>
          </p:cNvPr>
          <p:cNvSpPr txBox="1"/>
          <p:nvPr/>
        </p:nvSpPr>
        <p:spPr>
          <a:xfrm>
            <a:off x="106017" y="812995"/>
            <a:ext cx="8666922" cy="6001643"/>
          </a:xfrm>
          <a:prstGeom prst="rect">
            <a:avLst/>
          </a:prstGeom>
          <a:noFill/>
        </p:spPr>
        <p:txBody>
          <a:bodyPr wrap="square">
            <a:spAutoFit/>
          </a:bodyPr>
          <a:lstStyle/>
          <a:p>
            <a:r>
              <a:rPr lang="en-US" sz="2400" dirty="0"/>
              <a:t>“</a:t>
            </a:r>
            <a:r>
              <a:rPr lang="en-US" sz="2400" b="1" dirty="0"/>
              <a:t>I saw a very large company professing the name of Christ, but God did not recognize them as His. He had no pleasure in them. Satan seemed to assume a religious character and was very willing that the people should think they were Christians. He was even anxious that they should believe in Jesus, His crucifixion, and His resurrection. Satan and his angels fully believe all this themselves, and tremble. But if this faith does not provoke to good works, and lead those who profess it to imitate the self-denying life of Christ, Satan is not disturbed; for they merely assume the Christian name, while their hearts are still carnal, and he can use them in his service even better than if they made no profession. Hiding their deformity under the name of Christian, they pass along with their unsanctified natures, and their evil passions unsubdued. This gives occasion for the unbeliever to reproach Christ with their imperfections, and causes those who do possess pure and undefiled religion to be brought into disrepute</a:t>
            </a:r>
            <a:r>
              <a:rPr lang="en-US" sz="2400" dirty="0"/>
              <a:t>” EW, 227</a:t>
            </a:r>
          </a:p>
        </p:txBody>
      </p:sp>
      <p:pic>
        <p:nvPicPr>
          <p:cNvPr id="5" name="Picture 4">
            <a:extLst>
              <a:ext uri="{FF2B5EF4-FFF2-40B4-BE49-F238E27FC236}">
                <a16:creationId xmlns:a16="http://schemas.microsoft.com/office/drawing/2014/main" id="{80857E88-6C62-E487-E27B-DE256F5D23CB}"/>
              </a:ext>
            </a:extLst>
          </p:cNvPr>
          <p:cNvPicPr>
            <a:picLocks noChangeAspect="1"/>
          </p:cNvPicPr>
          <p:nvPr/>
        </p:nvPicPr>
        <p:blipFill>
          <a:blip r:embed="rId2"/>
          <a:stretch>
            <a:fillRect/>
          </a:stretch>
        </p:blipFill>
        <p:spPr>
          <a:xfrm>
            <a:off x="8955653" y="1346132"/>
            <a:ext cx="3130330" cy="4445068"/>
          </a:xfrm>
          <a:prstGeom prst="rect">
            <a:avLst/>
          </a:prstGeom>
        </p:spPr>
      </p:pic>
    </p:spTree>
    <p:extLst>
      <p:ext uri="{BB962C8B-B14F-4D97-AF65-F5344CB8AC3E}">
        <p14:creationId xmlns:p14="http://schemas.microsoft.com/office/powerpoint/2010/main" val="3402410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C1D47-F0E5-284A-6943-71343102DE8E}"/>
              </a:ext>
            </a:extLst>
          </p:cNvPr>
          <p:cNvSpPr>
            <a:spLocks noGrp="1"/>
          </p:cNvSpPr>
          <p:nvPr>
            <p:ph type="title"/>
          </p:nvPr>
        </p:nvSpPr>
        <p:spPr>
          <a:xfrm>
            <a:off x="838200" y="-363744"/>
            <a:ext cx="10515600" cy="1325563"/>
          </a:xfrm>
        </p:spPr>
        <p:txBody>
          <a:bodyPr/>
          <a:lstStyle/>
          <a:p>
            <a:r>
              <a:rPr lang="en-US" dirty="0"/>
              <a:t>Synagogue of Satan Reviewed…</a:t>
            </a:r>
          </a:p>
        </p:txBody>
      </p:sp>
      <p:sp>
        <p:nvSpPr>
          <p:cNvPr id="3" name="TextBox 2">
            <a:extLst>
              <a:ext uri="{FF2B5EF4-FFF2-40B4-BE49-F238E27FC236}">
                <a16:creationId xmlns:a16="http://schemas.microsoft.com/office/drawing/2014/main" id="{13E10F8B-ED23-2119-57E1-0854B9EFF054}"/>
              </a:ext>
            </a:extLst>
          </p:cNvPr>
          <p:cNvSpPr txBox="1"/>
          <p:nvPr/>
        </p:nvSpPr>
        <p:spPr>
          <a:xfrm>
            <a:off x="1431235" y="460521"/>
            <a:ext cx="10654748" cy="6524863"/>
          </a:xfrm>
          <a:prstGeom prst="rect">
            <a:avLst/>
          </a:prstGeom>
          <a:noFill/>
        </p:spPr>
        <p:txBody>
          <a:bodyPr wrap="square" rtlCol="0">
            <a:spAutoFit/>
          </a:bodyPr>
          <a:lstStyle/>
          <a:p>
            <a:r>
              <a:rPr lang="en-US" sz="2200" b="1" dirty="0"/>
              <a:t>Literal Synagogue of Satan: </a:t>
            </a:r>
            <a:r>
              <a:rPr lang="en-US" sz="2200" dirty="0"/>
              <a:t>The Jews in the early church history who were constantly undermining the truth and working with the pagan Roman Empire to destroy Christians—they were successful in persecuting the Apostles like Paul from city to city (see Acts of the Apostles), they blamed the Fire of Rome caused by Nero on the Christians resulting in the death of Paul. They were pivotal in the martyrdom of Polycarp in Smyrna around 160AD and have a history of provoking unrest against Christians</a:t>
            </a:r>
          </a:p>
          <a:p>
            <a:r>
              <a:rPr lang="en-US" sz="2200" b="1" dirty="0"/>
              <a:t>Prophetic Synagogue of Satan: </a:t>
            </a:r>
            <a:r>
              <a:rPr lang="en-US" sz="2200" dirty="0"/>
              <a:t>Professed Christians in during the Smyrna age who were forming under apostasy in Rome and Alexandria primarily: </a:t>
            </a:r>
            <a:r>
              <a:rPr lang="en-US" sz="2200" dirty="0" err="1"/>
              <a:t>Marcion</a:t>
            </a:r>
            <a:r>
              <a:rPr lang="en-US" sz="2200" dirty="0"/>
              <a:t> [85-160AD], Justin Martyr [100-165AD], Tatian [120-180AD], Clement of Alexandria [150-215AD], Origen [185-254AD], Eusebius [260-339AD], and the “Church Fathers” who began mixing Greek Philosophy with Christian doctrine and presenting it to the flocks---Heroes who stood against these insanities include: Lucian, the churches of Syria, the Celtic Churches, and Galatians:</a:t>
            </a:r>
          </a:p>
          <a:p>
            <a:r>
              <a:rPr lang="en-US" sz="2200" dirty="0"/>
              <a:t>“Lucian was really a learned man; his work on the text of the Old Testament, which he corrected from the original Hebrew, soon became famous; he was a Hebrew scholar, and his version was adopted by the greater number of the churches of Syria and Asia Minor. </a:t>
            </a:r>
            <a:r>
              <a:rPr lang="en-US" sz="2200" b="1" dirty="0"/>
              <a:t>He occupied himself also with the New Testament. His exegesis differs widely from that of Origen. In Antioch allegorical interpretation was not in fashion</a:t>
            </a:r>
            <a:r>
              <a:rPr lang="en-US" sz="2200" dirty="0"/>
              <a:t>” (Duchesne, Early History of the Christian Church, vol. 1, p. 362)</a:t>
            </a:r>
          </a:p>
        </p:txBody>
      </p:sp>
      <p:pic>
        <p:nvPicPr>
          <p:cNvPr id="4" name="Picture 3">
            <a:extLst>
              <a:ext uri="{FF2B5EF4-FFF2-40B4-BE49-F238E27FC236}">
                <a16:creationId xmlns:a16="http://schemas.microsoft.com/office/drawing/2014/main" id="{C4268E3C-0B2C-7532-3DB8-36B61AF76D2A}"/>
              </a:ext>
            </a:extLst>
          </p:cNvPr>
          <p:cNvPicPr>
            <a:picLocks noChangeAspect="1"/>
          </p:cNvPicPr>
          <p:nvPr/>
        </p:nvPicPr>
        <p:blipFill>
          <a:blip r:embed="rId2"/>
          <a:srcRect l="35256" r="43770"/>
          <a:stretch/>
        </p:blipFill>
        <p:spPr>
          <a:xfrm>
            <a:off x="92766" y="557005"/>
            <a:ext cx="1338469" cy="3067050"/>
          </a:xfrm>
          <a:prstGeom prst="rect">
            <a:avLst/>
          </a:prstGeom>
        </p:spPr>
      </p:pic>
      <p:pic>
        <p:nvPicPr>
          <p:cNvPr id="7" name="Picture 6">
            <a:extLst>
              <a:ext uri="{FF2B5EF4-FFF2-40B4-BE49-F238E27FC236}">
                <a16:creationId xmlns:a16="http://schemas.microsoft.com/office/drawing/2014/main" id="{D99D388E-28B9-2D4C-3CF6-E47A3F9BCE5D}"/>
              </a:ext>
            </a:extLst>
          </p:cNvPr>
          <p:cNvPicPr>
            <a:picLocks noChangeAspect="1"/>
          </p:cNvPicPr>
          <p:nvPr/>
        </p:nvPicPr>
        <p:blipFill>
          <a:blip r:embed="rId3">
            <a:extLst>
              <a:ext uri="{28A0092B-C50C-407E-A947-70E740481C1C}">
                <a14:useLocalDpi xmlns:a14="http://schemas.microsoft.com/office/drawing/2010/main" val="0"/>
              </a:ext>
            </a:extLst>
          </a:blip>
          <a:srcRect l="21982" t="14024" r="26174" b="17296"/>
          <a:stretch/>
        </p:blipFill>
        <p:spPr>
          <a:xfrm>
            <a:off x="106017" y="3904727"/>
            <a:ext cx="1396495" cy="2112106"/>
          </a:xfrm>
          <a:prstGeom prst="rect">
            <a:avLst/>
          </a:prstGeom>
        </p:spPr>
      </p:pic>
    </p:spTree>
    <p:extLst>
      <p:ext uri="{BB962C8B-B14F-4D97-AF65-F5344CB8AC3E}">
        <p14:creationId xmlns:p14="http://schemas.microsoft.com/office/powerpoint/2010/main" val="2477150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55AA58-43DF-4495-8D9B-AFD23D404A0A}"/>
              </a:ext>
            </a:extLst>
          </p:cNvPr>
          <p:cNvSpPr txBox="1"/>
          <p:nvPr/>
        </p:nvSpPr>
        <p:spPr>
          <a:xfrm>
            <a:off x="0" y="-70503"/>
            <a:ext cx="12192000" cy="3785652"/>
          </a:xfrm>
          <a:prstGeom prst="rect">
            <a:avLst/>
          </a:prstGeom>
          <a:noFill/>
        </p:spPr>
        <p:txBody>
          <a:bodyPr wrap="square">
            <a:spAutoFit/>
          </a:bodyPr>
          <a:lstStyle/>
          <a:p>
            <a:r>
              <a:rPr lang="en-US" sz="2400" b="1" dirty="0"/>
              <a:t>Spiritual Synagogue of Satan: </a:t>
            </a:r>
            <a:r>
              <a:rPr lang="en-US" sz="2400" dirty="0"/>
              <a:t>False Christians in every age—especially the last!!! “As the storm approaches, </a:t>
            </a:r>
            <a:r>
              <a:rPr lang="en-US" sz="2400" b="1" u="sng" dirty="0"/>
              <a:t>a large class who have professed faith in the third angel's message, but have not been sanctified through obedience to the truth, abandon their position and join the ranks of the opposition</a:t>
            </a:r>
            <a:r>
              <a:rPr lang="en-US" sz="2400" dirty="0"/>
              <a:t>. </a:t>
            </a:r>
            <a:r>
              <a:rPr lang="en-US" sz="2400" b="1" dirty="0"/>
              <a:t>By uniting with the world and partaking of its spirit, they have come to view matters in nearly the same light; and when the test is brought, they are prepared to choose the easy, popular side</a:t>
            </a:r>
            <a:r>
              <a:rPr lang="en-US" sz="2400" dirty="0"/>
              <a:t>. </a:t>
            </a:r>
            <a:r>
              <a:rPr lang="en-US" sz="2400" b="1" u="sng" dirty="0"/>
              <a:t>Men of talent and pleasing address, who once rejoiced in the truth, employ their powers to deceive and mislead souls. They become the most bitter enemies of their former brethren</a:t>
            </a:r>
            <a:r>
              <a:rPr lang="en-US" sz="2400" dirty="0"/>
              <a:t>. When </a:t>
            </a:r>
            <a:r>
              <a:rPr lang="en-US" sz="2400" dirty="0" err="1"/>
              <a:t>Sabbathkeepers</a:t>
            </a:r>
            <a:r>
              <a:rPr lang="en-US" sz="2400" dirty="0"/>
              <a:t> are brought before the courts to answer for their faith, </a:t>
            </a:r>
            <a:r>
              <a:rPr lang="en-US" sz="2400" b="1" u="sng" dirty="0"/>
              <a:t>these apostates are the most efficient agents of Satan to misrepresent and accuse them, and by false reports and insinuations to stir up the rulers against them.”</a:t>
            </a:r>
            <a:r>
              <a:rPr lang="en-US" sz="2400" dirty="0"/>
              <a:t> GC, p. 608</a:t>
            </a:r>
            <a:endParaRPr lang="en-US" sz="2400" b="1" u="sng" dirty="0"/>
          </a:p>
        </p:txBody>
      </p:sp>
      <p:pic>
        <p:nvPicPr>
          <p:cNvPr id="5" name="Picture 4">
            <a:extLst>
              <a:ext uri="{FF2B5EF4-FFF2-40B4-BE49-F238E27FC236}">
                <a16:creationId xmlns:a16="http://schemas.microsoft.com/office/drawing/2014/main" id="{6A020FA4-C1FB-4078-A1CB-F0658005857A}"/>
              </a:ext>
            </a:extLst>
          </p:cNvPr>
          <p:cNvPicPr>
            <a:picLocks noChangeAspect="1"/>
          </p:cNvPicPr>
          <p:nvPr/>
        </p:nvPicPr>
        <p:blipFill rotWithShape="1">
          <a:blip r:embed="rId2"/>
          <a:srcRect l="1586" r="3451"/>
          <a:stretch/>
        </p:blipFill>
        <p:spPr>
          <a:xfrm>
            <a:off x="2769833" y="3963658"/>
            <a:ext cx="6107838" cy="2894342"/>
          </a:xfrm>
          <a:prstGeom prst="rect">
            <a:avLst/>
          </a:prstGeom>
        </p:spPr>
      </p:pic>
    </p:spTree>
    <p:extLst>
      <p:ext uri="{BB962C8B-B14F-4D97-AF65-F5344CB8AC3E}">
        <p14:creationId xmlns:p14="http://schemas.microsoft.com/office/powerpoint/2010/main" val="3891889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1F46D-E330-F96A-D44D-A6752622A541}"/>
              </a:ext>
            </a:extLst>
          </p:cNvPr>
          <p:cNvSpPr>
            <a:spLocks noGrp="1"/>
          </p:cNvSpPr>
          <p:nvPr>
            <p:ph type="title"/>
          </p:nvPr>
        </p:nvSpPr>
        <p:spPr>
          <a:xfrm>
            <a:off x="119270" y="-257727"/>
            <a:ext cx="11645348" cy="1325563"/>
          </a:xfrm>
        </p:spPr>
        <p:txBody>
          <a:bodyPr/>
          <a:lstStyle/>
          <a:p>
            <a:r>
              <a:rPr lang="en-US" b="1" u="sng" dirty="0">
                <a:solidFill>
                  <a:srgbClr val="00B050"/>
                </a:solidFill>
                <a:effectLst>
                  <a:outerShdw blurRad="38100" dist="38100" dir="2700000" algn="tl">
                    <a:srgbClr val="000000">
                      <a:alpha val="43137"/>
                    </a:srgbClr>
                  </a:outerShdw>
                </a:effectLst>
              </a:rPr>
              <a:t>Fear None of those Things Which Thou Shalt Suffer</a:t>
            </a:r>
          </a:p>
        </p:txBody>
      </p:sp>
      <p:sp>
        <p:nvSpPr>
          <p:cNvPr id="4" name="TextBox 3">
            <a:extLst>
              <a:ext uri="{FF2B5EF4-FFF2-40B4-BE49-F238E27FC236}">
                <a16:creationId xmlns:a16="http://schemas.microsoft.com/office/drawing/2014/main" id="{7E6ECD49-A17A-2ACA-5E07-556087BC64C2}"/>
              </a:ext>
            </a:extLst>
          </p:cNvPr>
          <p:cNvSpPr txBox="1"/>
          <p:nvPr/>
        </p:nvSpPr>
        <p:spPr>
          <a:xfrm>
            <a:off x="0" y="723613"/>
            <a:ext cx="12192000" cy="6186309"/>
          </a:xfrm>
          <a:prstGeom prst="rect">
            <a:avLst/>
          </a:prstGeom>
          <a:noFill/>
        </p:spPr>
        <p:txBody>
          <a:bodyPr wrap="square">
            <a:spAutoFit/>
          </a:bodyPr>
          <a:lstStyle/>
          <a:p>
            <a:r>
              <a:rPr lang="en-US" sz="2200" dirty="0"/>
              <a:t>“I was carried forward to the time when the heathen idolaters cruelly persecuted the Christians, and killed them. </a:t>
            </a:r>
            <a:r>
              <a:rPr lang="en-US" sz="2200" b="1" u="sng" dirty="0"/>
              <a:t>Blood flowed in torrents</a:t>
            </a:r>
            <a:r>
              <a:rPr lang="en-US" sz="2200" dirty="0"/>
              <a:t>. The noble, the learned, and the common people, were alike slain without mercy. Wealthy families were reduced to poverty because they would not yield their religion. </a:t>
            </a:r>
            <a:r>
              <a:rPr lang="en-US" sz="2200" b="1" u="sng" dirty="0"/>
              <a:t>Notwithstanding the persecution and sufferings those Christians endured, they would not lower the standard. They kept their religion pure. I saw that Satan exulted and triumphed over the sufferings of God’s people. But God looked with great approbation upon his faithful martyrs, and the Christians who lived in that fearful time were greatly beloved of him; for they were willing to suffer for his sake. Every suffering endured by them increased their reward in heaven</a:t>
            </a:r>
            <a:r>
              <a:rPr lang="en-US" sz="2200" dirty="0"/>
              <a:t>. But although Satan rejoiced because the saints suffered, yet he was not satisfied. He wanted control of the mind as well as the body. </a:t>
            </a:r>
            <a:r>
              <a:rPr lang="en-US" sz="2200" b="1" u="sng" dirty="0"/>
              <a:t>The sufferings those Christians endured drove them closer to the Lord, and led them to love one another, and caused them to fear more than ever to offend him. Satan wished to lead them to displease God; then they would lose their strength, fortitude and firmness</a:t>
            </a:r>
            <a:r>
              <a:rPr lang="en-US" sz="2200" dirty="0"/>
              <a:t>. Although thousands were slain, yet others were springing up to supply their place. Satan saw that he was losing his subjects, and although they suffered persecution and death, yet they were secured to Jesus Christ, to be the subjects of his kingdom, and he laid his plans to more successfully fight against the government of God, and overthrow the church. He led on those heathen idolaters to embrace part of the Christian faith. They professed to believe in the crucifixion and resurrection of Christ, without a change of heart, and proposed to unite with the followers of Jesus” Spiritual Gifts vol. 1, 103-104</a:t>
            </a:r>
          </a:p>
        </p:txBody>
      </p:sp>
    </p:spTree>
    <p:extLst>
      <p:ext uri="{BB962C8B-B14F-4D97-AF65-F5344CB8AC3E}">
        <p14:creationId xmlns:p14="http://schemas.microsoft.com/office/powerpoint/2010/main" val="2261226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BF27-4E42-E4D2-8B0E-CEEB2AAEFBEC}"/>
              </a:ext>
            </a:extLst>
          </p:cNvPr>
          <p:cNvSpPr>
            <a:spLocks noGrp="1"/>
          </p:cNvSpPr>
          <p:nvPr>
            <p:ph type="title"/>
          </p:nvPr>
        </p:nvSpPr>
        <p:spPr>
          <a:xfrm>
            <a:off x="838200" y="-270979"/>
            <a:ext cx="10515600" cy="1325563"/>
          </a:xfrm>
        </p:spPr>
        <p:txBody>
          <a:bodyPr/>
          <a:lstStyle/>
          <a:p>
            <a:pPr algn="ctr"/>
            <a:r>
              <a:rPr lang="en-US" b="1" u="sng" dirty="0">
                <a:effectLst>
                  <a:outerShdw blurRad="38100" dist="38100" dir="2700000" algn="tl">
                    <a:srgbClr val="000000">
                      <a:alpha val="43137"/>
                    </a:srgbClr>
                  </a:outerShdw>
                </a:effectLst>
              </a:rPr>
              <a:t>Persecution of Christians: Happens Still!</a:t>
            </a:r>
          </a:p>
        </p:txBody>
      </p:sp>
      <p:sp>
        <p:nvSpPr>
          <p:cNvPr id="4" name="TextBox 3">
            <a:extLst>
              <a:ext uri="{FF2B5EF4-FFF2-40B4-BE49-F238E27FC236}">
                <a16:creationId xmlns:a16="http://schemas.microsoft.com/office/drawing/2014/main" id="{06F37904-FF70-62B0-AB35-F4EEF601C6A9}"/>
              </a:ext>
            </a:extLst>
          </p:cNvPr>
          <p:cNvSpPr txBox="1"/>
          <p:nvPr/>
        </p:nvSpPr>
        <p:spPr>
          <a:xfrm>
            <a:off x="26505" y="751344"/>
            <a:ext cx="7500731" cy="6370975"/>
          </a:xfrm>
          <a:prstGeom prst="rect">
            <a:avLst/>
          </a:prstGeom>
          <a:noFill/>
        </p:spPr>
        <p:txBody>
          <a:bodyPr wrap="square">
            <a:spAutoFit/>
          </a:bodyPr>
          <a:lstStyle/>
          <a:p>
            <a:pPr marL="457200" indent="-457200">
              <a:buAutoNum type="arabicPeriod"/>
            </a:pPr>
            <a:r>
              <a:rPr lang="en-US" sz="2400" dirty="0"/>
              <a:t>The French Inquisition (1100s-1600s)</a:t>
            </a:r>
          </a:p>
          <a:p>
            <a:pPr marL="457200" indent="-457200">
              <a:buAutoNum type="arabicPeriod"/>
            </a:pPr>
            <a:r>
              <a:rPr lang="en-US" sz="2400" dirty="0"/>
              <a:t>The Spanish Inquisition (1478-1834)</a:t>
            </a:r>
          </a:p>
          <a:p>
            <a:pPr marL="457200" indent="-457200">
              <a:buAutoNum type="arabicPeriod"/>
            </a:pPr>
            <a:r>
              <a:rPr lang="en-US" sz="2400" dirty="0"/>
              <a:t>St Bartholomew’s Day Massacre (1572)</a:t>
            </a:r>
          </a:p>
          <a:p>
            <a:pPr marL="457200" indent="-457200">
              <a:buAutoNum type="arabicPeriod"/>
            </a:pPr>
            <a:r>
              <a:rPr lang="en-US" sz="2400" dirty="0"/>
              <a:t>Thirty Years War (1618-1648)</a:t>
            </a:r>
          </a:p>
          <a:p>
            <a:pPr marL="457200" indent="-457200">
              <a:buAutoNum type="arabicPeriod"/>
            </a:pPr>
            <a:r>
              <a:rPr lang="en-US" sz="2400" dirty="0"/>
              <a:t>Irish Rebellion (1641)</a:t>
            </a:r>
          </a:p>
          <a:p>
            <a:pPr marL="457200" indent="-457200">
              <a:buAutoNum type="arabicPeriod"/>
            </a:pPr>
            <a:r>
              <a:rPr lang="en-US" sz="2400" dirty="0"/>
              <a:t>Great Massacre of the Waldenses (1650 and many times earlier)</a:t>
            </a:r>
          </a:p>
          <a:p>
            <a:pPr marL="457200" indent="-457200">
              <a:buAutoNum type="arabicPeriod"/>
            </a:pPr>
            <a:r>
              <a:rPr lang="en-US" sz="2400" dirty="0"/>
              <a:t>French Revolution (1789-1799) and De-Christianization</a:t>
            </a:r>
          </a:p>
          <a:p>
            <a:pPr marL="457200" indent="-457200">
              <a:buAutoNum type="arabicPeriod"/>
            </a:pPr>
            <a:r>
              <a:rPr lang="en-US" sz="2400" dirty="0"/>
              <a:t>Armenian Genocide (April 24, 1915)</a:t>
            </a:r>
          </a:p>
          <a:p>
            <a:pPr marL="457200" indent="-457200">
              <a:buAutoNum type="arabicPeriod"/>
            </a:pPr>
            <a:r>
              <a:rPr lang="en-US" sz="2400" dirty="0"/>
              <a:t>Massacres of Christians in Atheist Russia, China, Cambodia, Hitler during WWII</a:t>
            </a:r>
          </a:p>
          <a:p>
            <a:pPr marL="457200" indent="-457200">
              <a:buAutoNum type="arabicPeriod"/>
            </a:pPr>
            <a:r>
              <a:rPr lang="en-US" sz="2400" dirty="0"/>
              <a:t>Catholic Actionist Croats kill Orthodox Serbs during WWII</a:t>
            </a:r>
          </a:p>
          <a:p>
            <a:pPr marL="457200" indent="-457200">
              <a:buAutoNum type="arabicPeriod"/>
            </a:pPr>
            <a:r>
              <a:rPr lang="en-US" sz="2400" dirty="0"/>
              <a:t>Catholic Terrorism from the Irish Republican Army (IRA)</a:t>
            </a:r>
          </a:p>
          <a:p>
            <a:pPr marL="457200" indent="-457200">
              <a:buAutoNum type="arabicPeriod"/>
            </a:pPr>
            <a:r>
              <a:rPr lang="en-US" sz="2400" dirty="0"/>
              <a:t>Christian persecutions by Islam, terrorists, Communism, and throughout the world…</a:t>
            </a:r>
          </a:p>
          <a:p>
            <a:pPr marL="457200" indent="-457200">
              <a:buAutoNum type="arabicPeriod"/>
            </a:pPr>
            <a:endParaRPr lang="en-US" sz="2400" dirty="0"/>
          </a:p>
        </p:txBody>
      </p:sp>
      <p:pic>
        <p:nvPicPr>
          <p:cNvPr id="5" name="Picture 4">
            <a:extLst>
              <a:ext uri="{FF2B5EF4-FFF2-40B4-BE49-F238E27FC236}">
                <a16:creationId xmlns:a16="http://schemas.microsoft.com/office/drawing/2014/main" id="{21717082-3D95-B6A2-F394-A943A7CC4BF7}"/>
              </a:ext>
            </a:extLst>
          </p:cNvPr>
          <p:cNvPicPr>
            <a:picLocks noChangeAspect="1"/>
          </p:cNvPicPr>
          <p:nvPr/>
        </p:nvPicPr>
        <p:blipFill>
          <a:blip r:embed="rId2"/>
          <a:srcRect l="26273" r="8864"/>
          <a:stretch/>
        </p:blipFill>
        <p:spPr>
          <a:xfrm>
            <a:off x="7527236" y="1153391"/>
            <a:ext cx="4452730" cy="4551218"/>
          </a:xfrm>
          <a:prstGeom prst="rect">
            <a:avLst/>
          </a:prstGeom>
        </p:spPr>
      </p:pic>
    </p:spTree>
    <p:extLst>
      <p:ext uri="{BB962C8B-B14F-4D97-AF65-F5344CB8AC3E}">
        <p14:creationId xmlns:p14="http://schemas.microsoft.com/office/powerpoint/2010/main" val="1949778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BA9DD-CE0C-69E8-D5DF-32AA2B59DFA7}"/>
              </a:ext>
            </a:extLst>
          </p:cNvPr>
          <p:cNvSpPr>
            <a:spLocks noGrp="1"/>
          </p:cNvSpPr>
          <p:nvPr>
            <p:ph type="title"/>
          </p:nvPr>
        </p:nvSpPr>
        <p:spPr>
          <a:xfrm>
            <a:off x="838200" y="-244475"/>
            <a:ext cx="10515600" cy="1325563"/>
          </a:xfrm>
        </p:spPr>
        <p:txBody>
          <a:bodyPr/>
          <a:lstStyle/>
          <a:p>
            <a:r>
              <a:rPr lang="en-US" b="1" dirty="0">
                <a:solidFill>
                  <a:srgbClr val="002060"/>
                </a:solidFill>
                <a:effectLst>
                  <a:outerShdw blurRad="38100" dist="38100" dir="2700000" algn="tl">
                    <a:srgbClr val="000000">
                      <a:alpha val="43137"/>
                    </a:srgbClr>
                  </a:outerShdw>
                </a:effectLst>
              </a:rPr>
              <a:t>God’s Message to the Overcomer! Hang On!</a:t>
            </a:r>
          </a:p>
        </p:txBody>
      </p:sp>
      <p:sp>
        <p:nvSpPr>
          <p:cNvPr id="4" name="TextBox 3">
            <a:extLst>
              <a:ext uri="{FF2B5EF4-FFF2-40B4-BE49-F238E27FC236}">
                <a16:creationId xmlns:a16="http://schemas.microsoft.com/office/drawing/2014/main" id="{7F926155-1E37-D602-9F9C-E4A4DF6562EA}"/>
              </a:ext>
            </a:extLst>
          </p:cNvPr>
          <p:cNvSpPr txBox="1"/>
          <p:nvPr/>
        </p:nvSpPr>
        <p:spPr>
          <a:xfrm>
            <a:off x="4651513" y="705538"/>
            <a:ext cx="7659757" cy="6001643"/>
          </a:xfrm>
          <a:prstGeom prst="rect">
            <a:avLst/>
          </a:prstGeom>
          <a:noFill/>
        </p:spPr>
        <p:txBody>
          <a:bodyPr wrap="square">
            <a:spAutoFit/>
          </a:bodyPr>
          <a:lstStyle/>
          <a:p>
            <a:r>
              <a:rPr lang="en-US" sz="2400" dirty="0"/>
              <a:t>“Let no man flatter himself that he is a successful man unless he preserves the integrity of his conscience, giving himself wholly to the truth and to God. </a:t>
            </a:r>
            <a:r>
              <a:rPr lang="en-US" sz="2400" b="1" u="sng" dirty="0"/>
              <a:t>We should move steadily forward, never losing heart or hope in the good work, whatever trials beset our path, whatever moral darkness may encompass us. Patience, faith, and love for duty are the lessons we must learn. Subduing self and looking to Jesus is an everyday work</a:t>
            </a:r>
            <a:r>
              <a:rPr lang="en-US" sz="2400" dirty="0"/>
              <a:t>. The Lord will never forsake the soul that trusts in Him and seeks His aid. The crown of life is placed only upon the brow of the overcomer. There is, for everyone, earnest, solemn work for God while life lasts. As Satan’s power increases and his devices are multiplied, skill, aptness, and sharp generalship should be exercised by those in charge of the flock of God. Not only have we each a work to do for our own souls, but we have also a duty to arouse others to gain eternal life.” 5T, 70-71</a:t>
            </a:r>
          </a:p>
        </p:txBody>
      </p:sp>
      <p:pic>
        <p:nvPicPr>
          <p:cNvPr id="5" name="Picture 4">
            <a:extLst>
              <a:ext uri="{FF2B5EF4-FFF2-40B4-BE49-F238E27FC236}">
                <a16:creationId xmlns:a16="http://schemas.microsoft.com/office/drawing/2014/main" id="{C9BF05A2-87A4-47C4-C31B-6996F68C90F7}"/>
              </a:ext>
            </a:extLst>
          </p:cNvPr>
          <p:cNvPicPr>
            <a:picLocks noChangeAspect="1"/>
          </p:cNvPicPr>
          <p:nvPr/>
        </p:nvPicPr>
        <p:blipFill>
          <a:blip r:embed="rId2"/>
          <a:stretch>
            <a:fillRect/>
          </a:stretch>
        </p:blipFill>
        <p:spPr>
          <a:xfrm>
            <a:off x="649357" y="1081088"/>
            <a:ext cx="3754290" cy="4829382"/>
          </a:xfrm>
          <a:prstGeom prst="rect">
            <a:avLst/>
          </a:prstGeom>
        </p:spPr>
      </p:pic>
    </p:spTree>
    <p:extLst>
      <p:ext uri="{BB962C8B-B14F-4D97-AF65-F5344CB8AC3E}">
        <p14:creationId xmlns:p14="http://schemas.microsoft.com/office/powerpoint/2010/main" val="4219728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4A0B-2577-BF5A-4A2E-A3DF9A0EE673}"/>
              </a:ext>
            </a:extLst>
          </p:cNvPr>
          <p:cNvSpPr>
            <a:spLocks noGrp="1"/>
          </p:cNvSpPr>
          <p:nvPr>
            <p:ph type="title"/>
          </p:nvPr>
        </p:nvSpPr>
        <p:spPr>
          <a:xfrm>
            <a:off x="0" y="-191467"/>
            <a:ext cx="12192000" cy="1325563"/>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Smyrna: The Church of Persecution—Another Church of John</a:t>
            </a:r>
          </a:p>
        </p:txBody>
      </p:sp>
      <p:sp>
        <p:nvSpPr>
          <p:cNvPr id="3" name="TextBox 2">
            <a:extLst>
              <a:ext uri="{FF2B5EF4-FFF2-40B4-BE49-F238E27FC236}">
                <a16:creationId xmlns:a16="http://schemas.microsoft.com/office/drawing/2014/main" id="{8E206F99-7E52-F9D3-2A8D-09D4A4E0DB6A}"/>
              </a:ext>
            </a:extLst>
          </p:cNvPr>
          <p:cNvSpPr txBox="1"/>
          <p:nvPr/>
        </p:nvSpPr>
        <p:spPr>
          <a:xfrm>
            <a:off x="4320210" y="602052"/>
            <a:ext cx="7726017" cy="5693866"/>
          </a:xfrm>
          <a:prstGeom prst="rect">
            <a:avLst/>
          </a:prstGeom>
          <a:noFill/>
        </p:spPr>
        <p:txBody>
          <a:bodyPr wrap="square" rtlCol="0">
            <a:spAutoFit/>
          </a:bodyPr>
          <a:lstStyle/>
          <a:p>
            <a:r>
              <a:rPr lang="en-US" sz="2800" dirty="0"/>
              <a:t>“The stay of Jesus in Samaria was designed to be a blessing to His disciples, who were still under the influence of Jewish bigotry. . . . After the outpouring of the Holy Spirit, they recalled the </a:t>
            </a:r>
            <a:r>
              <a:rPr lang="en-US" sz="2800" dirty="0" err="1"/>
              <a:t>Saviour's</a:t>
            </a:r>
            <a:r>
              <a:rPr lang="en-US" sz="2800" dirty="0"/>
              <a:t> look, His words, the respect and tenderness of His bearing toward these despised strangers. When Peter went to preach in Samaria, he brought the same spirit into his own work. </a:t>
            </a:r>
            <a:r>
              <a:rPr lang="en-US" sz="2800" b="1" u="sng" dirty="0"/>
              <a:t>When John was called to Ephesus and Smyrna</a:t>
            </a:r>
            <a:r>
              <a:rPr lang="en-US" sz="2800" dirty="0"/>
              <a:t>, he remembered the experience at Shechem, and was filled with gratitude to the divine Teacher, who, foreseeing the difficulties they must meet, had given them help in His own example.” DA, 193, 194</a:t>
            </a:r>
          </a:p>
        </p:txBody>
      </p:sp>
      <p:pic>
        <p:nvPicPr>
          <p:cNvPr id="4" name="Picture 3">
            <a:extLst>
              <a:ext uri="{FF2B5EF4-FFF2-40B4-BE49-F238E27FC236}">
                <a16:creationId xmlns:a16="http://schemas.microsoft.com/office/drawing/2014/main" id="{DCB36E61-817C-F18A-AC78-C4A1F29B8CC6}"/>
              </a:ext>
            </a:extLst>
          </p:cNvPr>
          <p:cNvPicPr>
            <a:picLocks noChangeAspect="1"/>
          </p:cNvPicPr>
          <p:nvPr/>
        </p:nvPicPr>
        <p:blipFill>
          <a:blip r:embed="rId2"/>
          <a:stretch>
            <a:fillRect/>
          </a:stretch>
        </p:blipFill>
        <p:spPr>
          <a:xfrm>
            <a:off x="158200" y="955807"/>
            <a:ext cx="4016237" cy="5294131"/>
          </a:xfrm>
          <a:prstGeom prst="rect">
            <a:avLst/>
          </a:prstGeom>
        </p:spPr>
      </p:pic>
    </p:spTree>
    <p:extLst>
      <p:ext uri="{BB962C8B-B14F-4D97-AF65-F5344CB8AC3E}">
        <p14:creationId xmlns:p14="http://schemas.microsoft.com/office/powerpoint/2010/main" val="239856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781B-2BF3-A649-2121-29C4BD2A2D36}"/>
              </a:ext>
            </a:extLst>
          </p:cNvPr>
          <p:cNvSpPr>
            <a:spLocks noGrp="1"/>
          </p:cNvSpPr>
          <p:nvPr>
            <p:ph type="title"/>
          </p:nvPr>
        </p:nvSpPr>
        <p:spPr>
          <a:xfrm>
            <a:off x="717430" y="-66195"/>
            <a:ext cx="10515600" cy="1325563"/>
          </a:xfrm>
        </p:spPr>
        <p:txBody>
          <a:bodyPr/>
          <a:lstStyle/>
          <a:p>
            <a:r>
              <a:rPr lang="en-US" b="1" u="sng" dirty="0">
                <a:solidFill>
                  <a:srgbClr val="002060"/>
                </a:solidFill>
                <a:effectLst>
                  <a:outerShdw blurRad="38100" dist="38100" dir="2700000" algn="tl">
                    <a:srgbClr val="000000">
                      <a:alpha val="43137"/>
                    </a:srgbClr>
                  </a:outerShdw>
                </a:effectLst>
              </a:rPr>
              <a:t>What We Will Study and How….</a:t>
            </a:r>
          </a:p>
        </p:txBody>
      </p:sp>
      <p:sp>
        <p:nvSpPr>
          <p:cNvPr id="3" name="Content Placeholder 2">
            <a:extLst>
              <a:ext uri="{FF2B5EF4-FFF2-40B4-BE49-F238E27FC236}">
                <a16:creationId xmlns:a16="http://schemas.microsoft.com/office/drawing/2014/main" id="{6DB3F78D-B5FF-06D5-9AF7-58B58617ED39}"/>
              </a:ext>
            </a:extLst>
          </p:cNvPr>
          <p:cNvSpPr>
            <a:spLocks noGrp="1"/>
          </p:cNvSpPr>
          <p:nvPr>
            <p:ph idx="1"/>
          </p:nvPr>
        </p:nvSpPr>
        <p:spPr>
          <a:xfrm>
            <a:off x="355120" y="1057873"/>
            <a:ext cx="5804140" cy="5368805"/>
          </a:xfrm>
        </p:spPr>
        <p:txBody>
          <a:bodyPr>
            <a:normAutofit/>
          </a:bodyPr>
          <a:lstStyle/>
          <a:p>
            <a:pPr marL="514350" indent="-514350">
              <a:buAutoNum type="arabicPeriod"/>
            </a:pPr>
            <a:r>
              <a:rPr lang="en-US" dirty="0"/>
              <a:t>The Seven Churches in the Context of the </a:t>
            </a:r>
            <a:r>
              <a:rPr lang="en-US" b="1" dirty="0"/>
              <a:t>Literal</a:t>
            </a:r>
            <a:r>
              <a:rPr lang="en-US" dirty="0"/>
              <a:t> Seven Churches—How the messages relate to that specific Church</a:t>
            </a:r>
          </a:p>
          <a:p>
            <a:pPr marL="514350" indent="-514350">
              <a:buAutoNum type="arabicPeriod"/>
            </a:pPr>
            <a:r>
              <a:rPr lang="en-US" dirty="0"/>
              <a:t>The Seven Churches in the Context of a time </a:t>
            </a:r>
            <a:r>
              <a:rPr lang="en-US" b="1" dirty="0"/>
              <a:t>Prophecy</a:t>
            </a:r>
            <a:r>
              <a:rPr lang="en-US" dirty="0"/>
              <a:t>—How the messages relate prophetically to chronological periods of Church history</a:t>
            </a:r>
          </a:p>
          <a:p>
            <a:pPr marL="514350" indent="-514350">
              <a:buAutoNum type="arabicPeriod"/>
            </a:pPr>
            <a:r>
              <a:rPr lang="en-US" dirty="0"/>
              <a:t>The Seven Churches in the Context of </a:t>
            </a:r>
            <a:r>
              <a:rPr lang="en-US" b="1" dirty="0"/>
              <a:t>Personal</a:t>
            </a:r>
            <a:r>
              <a:rPr lang="en-US" dirty="0"/>
              <a:t> counsel—How the messages relate to all Christians in all periods of earth’s history</a:t>
            </a:r>
          </a:p>
        </p:txBody>
      </p:sp>
      <p:pic>
        <p:nvPicPr>
          <p:cNvPr id="4" name="Picture 3">
            <a:extLst>
              <a:ext uri="{FF2B5EF4-FFF2-40B4-BE49-F238E27FC236}">
                <a16:creationId xmlns:a16="http://schemas.microsoft.com/office/drawing/2014/main" id="{7B6B2A10-BF78-E5BC-A165-06FE0D54CA58}"/>
              </a:ext>
            </a:extLst>
          </p:cNvPr>
          <p:cNvPicPr>
            <a:picLocks noChangeAspect="1"/>
          </p:cNvPicPr>
          <p:nvPr/>
        </p:nvPicPr>
        <p:blipFill>
          <a:blip r:embed="rId2"/>
          <a:srcRect l="42639"/>
          <a:stretch/>
        </p:blipFill>
        <p:spPr>
          <a:xfrm>
            <a:off x="7004648" y="975124"/>
            <a:ext cx="4761782" cy="5534302"/>
          </a:xfrm>
          <a:prstGeom prst="rect">
            <a:avLst/>
          </a:prstGeom>
        </p:spPr>
      </p:pic>
    </p:spTree>
    <p:extLst>
      <p:ext uri="{BB962C8B-B14F-4D97-AF65-F5344CB8AC3E}">
        <p14:creationId xmlns:p14="http://schemas.microsoft.com/office/powerpoint/2010/main" val="61065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9F68-C1DF-4EB4-1046-1AA09EC436D3}"/>
              </a:ext>
            </a:extLst>
          </p:cNvPr>
          <p:cNvSpPr>
            <a:spLocks noGrp="1"/>
          </p:cNvSpPr>
          <p:nvPr>
            <p:ph type="title"/>
          </p:nvPr>
        </p:nvSpPr>
        <p:spPr>
          <a:xfrm>
            <a:off x="838200" y="-169712"/>
            <a:ext cx="10515600" cy="1325563"/>
          </a:xfrm>
        </p:spPr>
        <p:txBody>
          <a:bodyPr/>
          <a:lstStyle/>
          <a:p>
            <a:pPr algn="ctr"/>
            <a:r>
              <a:rPr lang="en-US" b="1" dirty="0">
                <a:effectLst>
                  <a:outerShdw blurRad="38100" dist="38100" dir="2700000" algn="tl">
                    <a:srgbClr val="000000">
                      <a:alpha val="43137"/>
                    </a:srgbClr>
                  </a:outerShdw>
                </a:effectLst>
              </a:rPr>
              <a:t>A Few Facts About Smyrna…</a:t>
            </a:r>
          </a:p>
        </p:txBody>
      </p:sp>
      <p:sp>
        <p:nvSpPr>
          <p:cNvPr id="3" name="TextBox 2">
            <a:extLst>
              <a:ext uri="{FF2B5EF4-FFF2-40B4-BE49-F238E27FC236}">
                <a16:creationId xmlns:a16="http://schemas.microsoft.com/office/drawing/2014/main" id="{938047FA-60A2-9D50-9004-61D442FAD069}"/>
              </a:ext>
            </a:extLst>
          </p:cNvPr>
          <p:cNvSpPr txBox="1"/>
          <p:nvPr/>
        </p:nvSpPr>
        <p:spPr>
          <a:xfrm>
            <a:off x="5016201" y="853667"/>
            <a:ext cx="7020524" cy="6001643"/>
          </a:xfrm>
          <a:prstGeom prst="rect">
            <a:avLst/>
          </a:prstGeom>
          <a:noFill/>
        </p:spPr>
        <p:txBody>
          <a:bodyPr wrap="square" rtlCol="0">
            <a:spAutoFit/>
          </a:bodyPr>
          <a:lstStyle/>
          <a:p>
            <a:pPr marL="342900" indent="-342900">
              <a:buAutoNum type="arabicPeriod"/>
            </a:pPr>
            <a:r>
              <a:rPr lang="en-US" sz="2400" dirty="0"/>
              <a:t>The Name Smyrna [today Izmir] is likely derived from their biggest export: myrrh—which they were the world leader; this incense was used in healing and burial preparations—Egypt was their biggest buyer. The scent is created by taking the gum from a Myrrh tree and crushing and bruising it which produces the fragrance—it is likely that Jesus’ burial was accompanied with myrrh from Smyrna…</a:t>
            </a:r>
          </a:p>
          <a:p>
            <a:pPr marL="342900" indent="-342900">
              <a:buAutoNum type="arabicPeriod"/>
            </a:pPr>
            <a:r>
              <a:rPr lang="en-US" sz="2400" dirty="0"/>
              <a:t>Smyrna was a competing port city with Ephesus, but they also had a river [Hermus] and mountains—ships could stop in port and sail into Lydia to reach other towns.</a:t>
            </a:r>
          </a:p>
          <a:p>
            <a:pPr marL="342900" indent="-342900">
              <a:buAutoNum type="arabicPeriod"/>
            </a:pPr>
            <a:r>
              <a:rPr lang="en-US" sz="2400" dirty="0">
                <a:sym typeface="Wingdings" panose="05000000000000000000" pitchFamily="2" charset="2"/>
              </a:rPr>
              <a:t>Self-proclaimed “First in Asia” and “Crown of Asia”—their Agora [marketplace] was on a steep precipice and appeared to be and was called “The Crown of Smyrna”</a:t>
            </a:r>
            <a:endParaRPr lang="en-US" sz="2400" dirty="0"/>
          </a:p>
        </p:txBody>
      </p:sp>
      <p:pic>
        <p:nvPicPr>
          <p:cNvPr id="5" name="Picture 4">
            <a:extLst>
              <a:ext uri="{FF2B5EF4-FFF2-40B4-BE49-F238E27FC236}">
                <a16:creationId xmlns:a16="http://schemas.microsoft.com/office/drawing/2014/main" id="{4C306470-5095-1ECA-9D7D-38422D103532}"/>
              </a:ext>
            </a:extLst>
          </p:cNvPr>
          <p:cNvPicPr>
            <a:picLocks noChangeAspect="1"/>
          </p:cNvPicPr>
          <p:nvPr/>
        </p:nvPicPr>
        <p:blipFill>
          <a:blip r:embed="rId2"/>
          <a:stretch>
            <a:fillRect/>
          </a:stretch>
        </p:blipFill>
        <p:spPr>
          <a:xfrm>
            <a:off x="195031" y="3749334"/>
            <a:ext cx="4671645" cy="3093140"/>
          </a:xfrm>
          <a:prstGeom prst="rect">
            <a:avLst/>
          </a:prstGeom>
        </p:spPr>
      </p:pic>
      <p:pic>
        <p:nvPicPr>
          <p:cNvPr id="6" name="Picture 5">
            <a:extLst>
              <a:ext uri="{FF2B5EF4-FFF2-40B4-BE49-F238E27FC236}">
                <a16:creationId xmlns:a16="http://schemas.microsoft.com/office/drawing/2014/main" id="{0E958E46-F25B-2BD1-8AB6-3AD7A11BC988}"/>
              </a:ext>
            </a:extLst>
          </p:cNvPr>
          <p:cNvPicPr>
            <a:picLocks noChangeAspect="1"/>
          </p:cNvPicPr>
          <p:nvPr/>
        </p:nvPicPr>
        <p:blipFill>
          <a:blip r:embed="rId3"/>
          <a:stretch>
            <a:fillRect/>
          </a:stretch>
        </p:blipFill>
        <p:spPr>
          <a:xfrm>
            <a:off x="155275" y="681391"/>
            <a:ext cx="4818615" cy="3281690"/>
          </a:xfrm>
          <a:prstGeom prst="rect">
            <a:avLst/>
          </a:prstGeom>
        </p:spPr>
      </p:pic>
    </p:spTree>
    <p:extLst>
      <p:ext uri="{BB962C8B-B14F-4D97-AF65-F5344CB8AC3E}">
        <p14:creationId xmlns:p14="http://schemas.microsoft.com/office/powerpoint/2010/main" val="539988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35019-83A2-3C1F-8605-0501D6580E93}"/>
              </a:ext>
            </a:extLst>
          </p:cNvPr>
          <p:cNvPicPr>
            <a:picLocks noChangeAspect="1"/>
          </p:cNvPicPr>
          <p:nvPr/>
        </p:nvPicPr>
        <p:blipFill>
          <a:blip r:embed="rId2"/>
          <a:stretch>
            <a:fillRect/>
          </a:stretch>
        </p:blipFill>
        <p:spPr>
          <a:xfrm>
            <a:off x="7699369" y="795131"/>
            <a:ext cx="4492631" cy="4207565"/>
          </a:xfrm>
          <a:prstGeom prst="rect">
            <a:avLst/>
          </a:prstGeom>
        </p:spPr>
      </p:pic>
      <p:sp>
        <p:nvSpPr>
          <p:cNvPr id="2" name="Title 1">
            <a:extLst>
              <a:ext uri="{FF2B5EF4-FFF2-40B4-BE49-F238E27FC236}">
                <a16:creationId xmlns:a16="http://schemas.microsoft.com/office/drawing/2014/main" id="{1C18CAD4-385B-8195-AEA5-F30310C30D65}"/>
              </a:ext>
            </a:extLst>
          </p:cNvPr>
          <p:cNvSpPr>
            <a:spLocks noGrp="1"/>
          </p:cNvSpPr>
          <p:nvPr>
            <p:ph type="title"/>
          </p:nvPr>
        </p:nvSpPr>
        <p:spPr>
          <a:xfrm>
            <a:off x="838200" y="-231223"/>
            <a:ext cx="10515600" cy="1325563"/>
          </a:xfrm>
        </p:spPr>
        <p:txBody>
          <a:bodyPr/>
          <a:lstStyle/>
          <a:p>
            <a:pPr algn="ctr"/>
            <a:r>
              <a:rPr lang="en-US" b="1" u="sng" dirty="0">
                <a:solidFill>
                  <a:srgbClr val="92D050"/>
                </a:solidFill>
                <a:effectLst>
                  <a:outerShdw blurRad="38100" dist="38100" dir="2700000" algn="tl">
                    <a:srgbClr val="000000">
                      <a:alpha val="43137"/>
                    </a:srgbClr>
                  </a:outerShdw>
                </a:effectLst>
              </a:rPr>
              <a:t>The Bible and Myrrh</a:t>
            </a:r>
          </a:p>
        </p:txBody>
      </p:sp>
      <p:sp>
        <p:nvSpPr>
          <p:cNvPr id="6" name="Rectangle 5">
            <a:extLst>
              <a:ext uri="{FF2B5EF4-FFF2-40B4-BE49-F238E27FC236}">
                <a16:creationId xmlns:a16="http://schemas.microsoft.com/office/drawing/2014/main" id="{CC0C797A-C3EC-638A-78B7-A42021BC82BF}"/>
              </a:ext>
            </a:extLst>
          </p:cNvPr>
          <p:cNvSpPr/>
          <p:nvPr/>
        </p:nvSpPr>
        <p:spPr>
          <a:xfrm>
            <a:off x="7421217" y="4227443"/>
            <a:ext cx="967409" cy="1113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E77745C-1FD7-18A6-34BD-A7C484640C82}"/>
              </a:ext>
            </a:extLst>
          </p:cNvPr>
          <p:cNvSpPr txBox="1"/>
          <p:nvPr/>
        </p:nvSpPr>
        <p:spPr>
          <a:xfrm>
            <a:off x="106016" y="808383"/>
            <a:ext cx="8574157" cy="6001643"/>
          </a:xfrm>
          <a:prstGeom prst="rect">
            <a:avLst/>
          </a:prstGeom>
          <a:noFill/>
        </p:spPr>
        <p:txBody>
          <a:bodyPr wrap="square">
            <a:spAutoFit/>
          </a:bodyPr>
          <a:lstStyle/>
          <a:p>
            <a:r>
              <a:rPr lang="en-US" sz="2400" dirty="0"/>
              <a:t>Ps. 45:7-9 “Thou </a:t>
            </a:r>
            <a:r>
              <a:rPr lang="en-US" sz="2400" dirty="0" err="1"/>
              <a:t>lovest</a:t>
            </a:r>
            <a:r>
              <a:rPr lang="en-US" sz="2400" dirty="0"/>
              <a:t> righteousness, and </a:t>
            </a:r>
            <a:r>
              <a:rPr lang="en-US" sz="2400" dirty="0" err="1"/>
              <a:t>hatest</a:t>
            </a:r>
            <a:r>
              <a:rPr lang="en-US" sz="2400" dirty="0"/>
              <a:t> wickedness: therefore God, thy God, hath anointed thee with the oil of gladness above thy fellows.</a:t>
            </a:r>
            <a:r>
              <a:rPr lang="en-US" sz="2400" baseline="30000" dirty="0"/>
              <a:t> </a:t>
            </a:r>
            <a:r>
              <a:rPr lang="en-US" sz="2400" b="1" u="sng" dirty="0"/>
              <a:t>All thy garments smell of myrrh</a:t>
            </a:r>
            <a:r>
              <a:rPr lang="en-US" sz="2400" dirty="0"/>
              <a:t>, and aloes, and cassia, out of the ivory palaces, whereby they have made thee glad.</a:t>
            </a:r>
            <a:r>
              <a:rPr lang="en-US" sz="2400" baseline="30000" dirty="0"/>
              <a:t> </a:t>
            </a:r>
            <a:r>
              <a:rPr lang="en-US" sz="2400" dirty="0"/>
              <a:t>Kings' daughters were among thy </a:t>
            </a:r>
            <a:r>
              <a:rPr lang="en-US" sz="2400" dirty="0" err="1"/>
              <a:t>honourable</a:t>
            </a:r>
            <a:r>
              <a:rPr lang="en-US" sz="2400" dirty="0"/>
              <a:t> women: upon thy right hand did stand the queen in gold of Ophir.”</a:t>
            </a:r>
          </a:p>
          <a:p>
            <a:endParaRPr lang="en-US" sz="2400" dirty="0"/>
          </a:p>
          <a:p>
            <a:r>
              <a:rPr lang="en-US" sz="2400" dirty="0"/>
              <a:t>Song of Solomon 3:5-6 “I charge you, O ye daughters of Jerusalem, by the roes, and by the hinds of the field, that ye stir not up, nor awake my love, till he please.</a:t>
            </a:r>
            <a:r>
              <a:rPr lang="en-US" sz="2400" baseline="30000" dirty="0"/>
              <a:t> </a:t>
            </a:r>
            <a:r>
              <a:rPr lang="en-US" sz="2400" b="1" u="sng" dirty="0"/>
              <a:t>Who is this that cometh out of the wilderness like pillars of smoke, perfumed with myrrh and frankincense</a:t>
            </a:r>
            <a:r>
              <a:rPr lang="en-US" sz="2400" dirty="0"/>
              <a:t>, with all powders of the merchant?”</a:t>
            </a:r>
          </a:p>
          <a:p>
            <a:endParaRPr lang="en-US" sz="2400" dirty="0"/>
          </a:p>
          <a:p>
            <a:r>
              <a:rPr lang="en-US" sz="2400" dirty="0"/>
              <a:t>At Christ’s Birth the Wisemen from the East gave Jesus: </a:t>
            </a:r>
            <a:r>
              <a:rPr lang="en-US" sz="2400" b="1" u="sng" dirty="0"/>
              <a:t>Gold [Faith and Character], Frankincense [Merits/Works] and Myrrh [Sacrifice/Death and Resurrection]</a:t>
            </a:r>
          </a:p>
        </p:txBody>
      </p:sp>
      <p:sp>
        <p:nvSpPr>
          <p:cNvPr id="7" name="Rectangle 6">
            <a:extLst>
              <a:ext uri="{FF2B5EF4-FFF2-40B4-BE49-F238E27FC236}">
                <a16:creationId xmlns:a16="http://schemas.microsoft.com/office/drawing/2014/main" id="{4C743ACE-3185-AC8D-4566-B81FEAAEBF46}"/>
              </a:ext>
            </a:extLst>
          </p:cNvPr>
          <p:cNvSpPr/>
          <p:nvPr/>
        </p:nvSpPr>
        <p:spPr>
          <a:xfrm>
            <a:off x="8272669" y="4581940"/>
            <a:ext cx="1255644" cy="864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650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4A4F-4AFD-B283-4622-7566429FC165}"/>
              </a:ext>
            </a:extLst>
          </p:cNvPr>
          <p:cNvSpPr>
            <a:spLocks noGrp="1"/>
          </p:cNvSpPr>
          <p:nvPr>
            <p:ph type="title"/>
          </p:nvPr>
        </p:nvSpPr>
        <p:spPr>
          <a:xfrm>
            <a:off x="838200" y="-257727"/>
            <a:ext cx="10515600" cy="1325563"/>
          </a:xfrm>
        </p:spPr>
        <p:txBody>
          <a:bodyPr/>
          <a:lstStyle/>
          <a:p>
            <a:r>
              <a:rPr lang="en-US" b="1" dirty="0">
                <a:effectLst>
                  <a:outerShdw blurRad="38100" dist="38100" dir="2700000" algn="tl">
                    <a:srgbClr val="000000">
                      <a:alpha val="43137"/>
                    </a:srgbClr>
                  </a:outerShdw>
                </a:effectLst>
              </a:rPr>
              <a:t>Facts Continued…</a:t>
            </a:r>
          </a:p>
        </p:txBody>
      </p:sp>
      <p:sp>
        <p:nvSpPr>
          <p:cNvPr id="3" name="TextBox 2">
            <a:extLst>
              <a:ext uri="{FF2B5EF4-FFF2-40B4-BE49-F238E27FC236}">
                <a16:creationId xmlns:a16="http://schemas.microsoft.com/office/drawing/2014/main" id="{C5B2826D-6127-5151-6A24-DE61B3946209}"/>
              </a:ext>
            </a:extLst>
          </p:cNvPr>
          <p:cNvSpPr txBox="1"/>
          <p:nvPr/>
        </p:nvSpPr>
        <p:spPr>
          <a:xfrm>
            <a:off x="119269" y="556592"/>
            <a:ext cx="8958470" cy="6370975"/>
          </a:xfrm>
          <a:prstGeom prst="rect">
            <a:avLst/>
          </a:prstGeom>
          <a:noFill/>
        </p:spPr>
        <p:txBody>
          <a:bodyPr wrap="square" rtlCol="0">
            <a:spAutoFit/>
          </a:bodyPr>
          <a:lstStyle/>
          <a:p>
            <a:r>
              <a:rPr lang="en-US" sz="2400" dirty="0"/>
              <a:t>4. Ancient Smyrna was originally founded around 1100BC, became a metropolis in 600s BC, but was destroyed by the Lydian King Alyattes [609-560BC], father of Croesus [the Lydian King who fell to Persian Cyrus]—the city was so decimated that it only remained a small village… Until Alexander the Great rebuilt [resurrected] the city around the 330s-300s </a:t>
            </a:r>
          </a:p>
          <a:p>
            <a:r>
              <a:rPr lang="en-US" sz="2400" dirty="0"/>
              <a:t>5. Smyrna had a very large Jewish population for many years, especially during the Apostolic time period</a:t>
            </a:r>
          </a:p>
          <a:p>
            <a:r>
              <a:rPr lang="en-US" sz="2400" dirty="0"/>
              <a:t>6. In 197BC, Smyrna tried to break away from King Eumenes of Pergamum and join the Roman Republic; in order to gain favor they started the cult of Rome, built a temple to the goddess Roma—in 133BC King Attalus III of Pergamos, the Greek Ruler of Asia Minor, bequeathed all his territory to Rome after his death, including Smyrna</a:t>
            </a:r>
          </a:p>
          <a:p>
            <a:r>
              <a:rPr lang="en-US" sz="2400" dirty="0"/>
              <a:t>7. The Temple Roma, Temple of Tiberius, Temple of Athena (anciently) and Temple of Zeus [Olympia had main]</a:t>
            </a:r>
          </a:p>
          <a:p>
            <a:r>
              <a:rPr lang="en-US" sz="2400" dirty="0"/>
              <a:t>8. During the Mithridatic Wars, [88-85BC] Smyrna refused to the join the rebellion and remained loyal to Rome, Ephesus did not</a:t>
            </a:r>
          </a:p>
        </p:txBody>
      </p:sp>
      <p:pic>
        <p:nvPicPr>
          <p:cNvPr id="5" name="Picture 4">
            <a:extLst>
              <a:ext uri="{FF2B5EF4-FFF2-40B4-BE49-F238E27FC236}">
                <a16:creationId xmlns:a16="http://schemas.microsoft.com/office/drawing/2014/main" id="{15D33DA0-BCBE-8B9C-16F8-7FD9F696113C}"/>
              </a:ext>
            </a:extLst>
          </p:cNvPr>
          <p:cNvPicPr>
            <a:picLocks noChangeAspect="1"/>
          </p:cNvPicPr>
          <p:nvPr/>
        </p:nvPicPr>
        <p:blipFill>
          <a:blip r:embed="rId2"/>
          <a:stretch>
            <a:fillRect/>
          </a:stretch>
        </p:blipFill>
        <p:spPr>
          <a:xfrm>
            <a:off x="9085788" y="861390"/>
            <a:ext cx="2986943" cy="1901687"/>
          </a:xfrm>
          <a:prstGeom prst="rect">
            <a:avLst/>
          </a:prstGeom>
        </p:spPr>
      </p:pic>
      <p:pic>
        <p:nvPicPr>
          <p:cNvPr id="6" name="Picture 5">
            <a:extLst>
              <a:ext uri="{FF2B5EF4-FFF2-40B4-BE49-F238E27FC236}">
                <a16:creationId xmlns:a16="http://schemas.microsoft.com/office/drawing/2014/main" id="{5FDF6FD4-0802-C61E-D9AD-CCA997DD1D90}"/>
              </a:ext>
            </a:extLst>
          </p:cNvPr>
          <p:cNvPicPr>
            <a:picLocks noChangeAspect="1"/>
          </p:cNvPicPr>
          <p:nvPr/>
        </p:nvPicPr>
        <p:blipFill>
          <a:blip r:embed="rId3"/>
          <a:stretch>
            <a:fillRect/>
          </a:stretch>
        </p:blipFill>
        <p:spPr>
          <a:xfrm>
            <a:off x="9037984" y="3104321"/>
            <a:ext cx="3154016" cy="3154016"/>
          </a:xfrm>
          <a:prstGeom prst="rect">
            <a:avLst/>
          </a:prstGeom>
        </p:spPr>
      </p:pic>
    </p:spTree>
    <p:extLst>
      <p:ext uri="{BB962C8B-B14F-4D97-AF65-F5344CB8AC3E}">
        <p14:creationId xmlns:p14="http://schemas.microsoft.com/office/powerpoint/2010/main" val="25990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DDD3-BB71-96D1-611F-E8AB92C72CF3}"/>
              </a:ext>
            </a:extLst>
          </p:cNvPr>
          <p:cNvSpPr>
            <a:spLocks noGrp="1"/>
          </p:cNvSpPr>
          <p:nvPr>
            <p:ph type="title"/>
          </p:nvPr>
        </p:nvSpPr>
        <p:spPr>
          <a:xfrm>
            <a:off x="0" y="-310735"/>
            <a:ext cx="11353800" cy="1325563"/>
          </a:xfrm>
        </p:spPr>
        <p:txBody>
          <a:bodyPr/>
          <a:lstStyle/>
          <a:p>
            <a:r>
              <a:rPr lang="en-US" u="sng" dirty="0">
                <a:solidFill>
                  <a:srgbClr val="FF0000"/>
                </a:solidFill>
                <a:effectLst>
                  <a:outerShdw blurRad="38100" dist="38100" dir="2700000" algn="tl">
                    <a:srgbClr val="000000">
                      <a:alpha val="43137"/>
                    </a:srgbClr>
                  </a:outerShdw>
                </a:effectLst>
              </a:rPr>
              <a:t>Jewish Influence &amp; Evidence of Sabbath-Keeping!</a:t>
            </a:r>
          </a:p>
        </p:txBody>
      </p:sp>
      <p:sp>
        <p:nvSpPr>
          <p:cNvPr id="3" name="TextBox 2">
            <a:extLst>
              <a:ext uri="{FF2B5EF4-FFF2-40B4-BE49-F238E27FC236}">
                <a16:creationId xmlns:a16="http://schemas.microsoft.com/office/drawing/2014/main" id="{48AACFE0-7606-2B20-3548-A3374CB02954}"/>
              </a:ext>
            </a:extLst>
          </p:cNvPr>
          <p:cNvSpPr txBox="1"/>
          <p:nvPr/>
        </p:nvSpPr>
        <p:spPr>
          <a:xfrm>
            <a:off x="5168348" y="874643"/>
            <a:ext cx="7023652" cy="5632311"/>
          </a:xfrm>
          <a:prstGeom prst="rect">
            <a:avLst/>
          </a:prstGeom>
          <a:noFill/>
        </p:spPr>
        <p:txBody>
          <a:bodyPr wrap="square" rtlCol="0">
            <a:spAutoFit/>
          </a:bodyPr>
          <a:lstStyle/>
          <a:p>
            <a:r>
              <a:rPr lang="en-US" sz="2400" dirty="0"/>
              <a:t>“Asian Jewish Christianity received in turn the knowledge that henceforth the "church" would be open without hesitation to the Jewish influence mediated by Christians, coming not only from the apocalyptic traditions, but also from the synagogue with its practices concerning worship, which led to the appropriation of the Jewish </a:t>
            </a:r>
            <a:r>
              <a:rPr lang="en-US" sz="2400" dirty="0" err="1"/>
              <a:t>passover</a:t>
            </a:r>
            <a:r>
              <a:rPr lang="en-US" sz="2400" dirty="0"/>
              <a:t> observance. </a:t>
            </a:r>
            <a:r>
              <a:rPr lang="en-US" sz="2400" b="1" u="sng" dirty="0"/>
              <a:t>Even the observance of the sabbath by Christians appears to have found some favor in Asia</a:t>
            </a:r>
            <a:r>
              <a:rPr lang="en-US" sz="2400" dirty="0"/>
              <a:t>...we find that in post-apostolic times, in the period of the formation of ecclesiastical structure, </a:t>
            </a:r>
            <a:r>
              <a:rPr lang="en-US" sz="2400" b="1" u="sng" dirty="0"/>
              <a:t>the Jewish Christians in these regions come into prominence.</a:t>
            </a:r>
            <a:r>
              <a:rPr lang="en-US" sz="2400" dirty="0"/>
              <a:t> (</a:t>
            </a:r>
            <a:r>
              <a:rPr lang="en-US" sz="2400" i="1" dirty="0"/>
              <a:t>Kraft, Bauer W.; </a:t>
            </a:r>
            <a:r>
              <a:rPr lang="en-US" sz="2400" i="1" dirty="0" err="1"/>
              <a:t>Krodel</a:t>
            </a:r>
            <a:r>
              <a:rPr lang="en-US" sz="2400" i="1" dirty="0"/>
              <a:t>, G., eds. (1996). Orthodoxy and Heresy in Earliest Christianity (2nd ed.). Mifflintown (PA): Sigler Press. pp. 87–89.</a:t>
            </a:r>
            <a:r>
              <a:rPr lang="en-US" sz="2400" dirty="0"/>
              <a:t>)</a:t>
            </a:r>
            <a:endParaRPr lang="en-US" sz="2400" b="1" u="sng" dirty="0"/>
          </a:p>
        </p:txBody>
      </p:sp>
      <p:pic>
        <p:nvPicPr>
          <p:cNvPr id="5" name="Picture 4">
            <a:extLst>
              <a:ext uri="{FF2B5EF4-FFF2-40B4-BE49-F238E27FC236}">
                <a16:creationId xmlns:a16="http://schemas.microsoft.com/office/drawing/2014/main" id="{9A90C2B2-00C4-E206-299C-445528677CA9}"/>
              </a:ext>
            </a:extLst>
          </p:cNvPr>
          <p:cNvPicPr>
            <a:picLocks noChangeAspect="1"/>
          </p:cNvPicPr>
          <p:nvPr/>
        </p:nvPicPr>
        <p:blipFill>
          <a:blip r:embed="rId2"/>
          <a:srcRect l="11508" t="17163" r="17536" b="5900"/>
          <a:stretch/>
        </p:blipFill>
        <p:spPr>
          <a:xfrm>
            <a:off x="299636" y="805897"/>
            <a:ext cx="4569077" cy="2774330"/>
          </a:xfrm>
          <a:prstGeom prst="rect">
            <a:avLst/>
          </a:prstGeom>
        </p:spPr>
      </p:pic>
      <p:pic>
        <p:nvPicPr>
          <p:cNvPr id="6" name="Picture 5">
            <a:extLst>
              <a:ext uri="{FF2B5EF4-FFF2-40B4-BE49-F238E27FC236}">
                <a16:creationId xmlns:a16="http://schemas.microsoft.com/office/drawing/2014/main" id="{6E19476D-48E0-1FC9-594E-F678C05F0367}"/>
              </a:ext>
            </a:extLst>
          </p:cNvPr>
          <p:cNvPicPr>
            <a:picLocks noChangeAspect="1"/>
          </p:cNvPicPr>
          <p:nvPr/>
        </p:nvPicPr>
        <p:blipFill>
          <a:blip r:embed="rId3"/>
          <a:srcRect l="8551" t="3285" r="34348" b="6861"/>
          <a:stretch/>
        </p:blipFill>
        <p:spPr>
          <a:xfrm>
            <a:off x="1158126" y="3371296"/>
            <a:ext cx="2852096" cy="3366053"/>
          </a:xfrm>
          <a:prstGeom prst="rect">
            <a:avLst/>
          </a:prstGeom>
        </p:spPr>
      </p:pic>
    </p:spTree>
    <p:extLst>
      <p:ext uri="{BB962C8B-B14F-4D97-AF65-F5344CB8AC3E}">
        <p14:creationId xmlns:p14="http://schemas.microsoft.com/office/powerpoint/2010/main" val="266090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E038-A5A7-0AA8-A188-BDB449792515}"/>
              </a:ext>
            </a:extLst>
          </p:cNvPr>
          <p:cNvSpPr>
            <a:spLocks noGrp="1"/>
          </p:cNvSpPr>
          <p:nvPr>
            <p:ph type="title"/>
          </p:nvPr>
        </p:nvSpPr>
        <p:spPr>
          <a:xfrm>
            <a:off x="838200" y="-191467"/>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Letter to Smyrna…</a:t>
            </a:r>
          </a:p>
        </p:txBody>
      </p:sp>
      <p:sp>
        <p:nvSpPr>
          <p:cNvPr id="4" name="TextBox 3">
            <a:extLst>
              <a:ext uri="{FF2B5EF4-FFF2-40B4-BE49-F238E27FC236}">
                <a16:creationId xmlns:a16="http://schemas.microsoft.com/office/drawing/2014/main" id="{963640A9-D82C-EB79-08B3-03B03C775E83}"/>
              </a:ext>
            </a:extLst>
          </p:cNvPr>
          <p:cNvSpPr txBox="1"/>
          <p:nvPr/>
        </p:nvSpPr>
        <p:spPr>
          <a:xfrm>
            <a:off x="4598504" y="832083"/>
            <a:ext cx="7593495" cy="6124754"/>
          </a:xfrm>
          <a:prstGeom prst="rect">
            <a:avLst/>
          </a:prstGeom>
          <a:noFill/>
        </p:spPr>
        <p:txBody>
          <a:bodyPr wrap="square">
            <a:spAutoFit/>
          </a:bodyPr>
          <a:lstStyle/>
          <a:p>
            <a:r>
              <a:rPr lang="en-US" sz="2800" dirty="0"/>
              <a:t>Rev. 2:8-11 “And unto the angel of the church in Smyrna write; These things </a:t>
            </a:r>
            <a:r>
              <a:rPr lang="en-US" sz="2800" b="1" u="sng" dirty="0"/>
              <a:t>saith the first and the last</a:t>
            </a:r>
            <a:r>
              <a:rPr lang="en-US" sz="2800" dirty="0"/>
              <a:t>, </a:t>
            </a:r>
            <a:r>
              <a:rPr lang="en-US" sz="2800" b="1" u="sng" dirty="0"/>
              <a:t>which was dead, and is alive</a:t>
            </a:r>
            <a:r>
              <a:rPr lang="en-US" sz="2800" dirty="0"/>
              <a:t>;</a:t>
            </a:r>
            <a:r>
              <a:rPr lang="en-US" sz="2800" baseline="30000" dirty="0"/>
              <a:t> </a:t>
            </a:r>
            <a:r>
              <a:rPr lang="en-US" sz="2800" dirty="0"/>
              <a:t>I know </a:t>
            </a:r>
            <a:r>
              <a:rPr lang="en-US" sz="2800" b="1" u="sng" dirty="0"/>
              <a:t>thy works, and tribulation, and poverty, (but thou art rich)</a:t>
            </a:r>
            <a:r>
              <a:rPr lang="en-US" sz="2800" dirty="0"/>
              <a:t> and I know the </a:t>
            </a:r>
            <a:r>
              <a:rPr lang="en-US" sz="2800" b="1" u="sng" dirty="0"/>
              <a:t>blasphemy of them which say they are Jews, and are not, but are the synagogue of Satan</a:t>
            </a:r>
            <a:r>
              <a:rPr lang="en-US" sz="2800" dirty="0"/>
              <a:t>.</a:t>
            </a:r>
            <a:r>
              <a:rPr lang="en-US" sz="2800" baseline="30000" dirty="0"/>
              <a:t> </a:t>
            </a:r>
            <a:r>
              <a:rPr lang="en-US" sz="2800" dirty="0"/>
              <a:t>Fear none of those things which thou shalt suffer: behold, </a:t>
            </a:r>
            <a:r>
              <a:rPr lang="en-US" sz="2800" b="1" u="sng" dirty="0"/>
              <a:t>the devil shall cast some of you into prison, that ye may be tried; and ye shall have tribulation ten days</a:t>
            </a:r>
            <a:r>
              <a:rPr lang="en-US" sz="2800" dirty="0"/>
              <a:t>: be thou </a:t>
            </a:r>
            <a:r>
              <a:rPr lang="en-US" sz="2800" b="1" u="sng" dirty="0"/>
              <a:t>faithful unto death, and I will give thee a crown of life</a:t>
            </a:r>
            <a:r>
              <a:rPr lang="en-US" sz="2800" dirty="0"/>
              <a:t>.</a:t>
            </a:r>
            <a:r>
              <a:rPr lang="en-US" sz="2800" baseline="30000" dirty="0"/>
              <a:t> </a:t>
            </a:r>
            <a:r>
              <a:rPr lang="en-US" sz="2800" dirty="0"/>
              <a:t>He that hath an ear, let him hear what the Spirit saith unto the churches; He that </a:t>
            </a:r>
            <a:r>
              <a:rPr lang="en-US" sz="2800" dirty="0" err="1"/>
              <a:t>overcometh</a:t>
            </a:r>
            <a:r>
              <a:rPr lang="en-US" sz="2800" dirty="0"/>
              <a:t> </a:t>
            </a:r>
            <a:r>
              <a:rPr lang="en-US" sz="2800" b="1" dirty="0"/>
              <a:t>shall not be hurt of the second death</a:t>
            </a:r>
            <a:r>
              <a:rPr lang="en-US" sz="2800" dirty="0"/>
              <a:t>.”</a:t>
            </a:r>
          </a:p>
        </p:txBody>
      </p:sp>
      <p:pic>
        <p:nvPicPr>
          <p:cNvPr id="3" name="Picture 2">
            <a:extLst>
              <a:ext uri="{FF2B5EF4-FFF2-40B4-BE49-F238E27FC236}">
                <a16:creationId xmlns:a16="http://schemas.microsoft.com/office/drawing/2014/main" id="{193A961B-8CDF-38E0-6FB7-89E335F6F82A}"/>
              </a:ext>
            </a:extLst>
          </p:cNvPr>
          <p:cNvPicPr>
            <a:picLocks noChangeAspect="1"/>
          </p:cNvPicPr>
          <p:nvPr/>
        </p:nvPicPr>
        <p:blipFill>
          <a:blip r:embed="rId2"/>
          <a:srcRect t="26250"/>
          <a:stretch/>
        </p:blipFill>
        <p:spPr>
          <a:xfrm>
            <a:off x="212035" y="4359964"/>
            <a:ext cx="4240696" cy="2345635"/>
          </a:xfrm>
          <a:prstGeom prst="rect">
            <a:avLst/>
          </a:prstGeom>
        </p:spPr>
      </p:pic>
      <p:pic>
        <p:nvPicPr>
          <p:cNvPr id="6" name="Picture 5">
            <a:extLst>
              <a:ext uri="{FF2B5EF4-FFF2-40B4-BE49-F238E27FC236}">
                <a16:creationId xmlns:a16="http://schemas.microsoft.com/office/drawing/2014/main" id="{F28516FB-36FA-13BD-9765-B751F5EA78E0}"/>
              </a:ext>
            </a:extLst>
          </p:cNvPr>
          <p:cNvPicPr>
            <a:picLocks noChangeAspect="1"/>
          </p:cNvPicPr>
          <p:nvPr/>
        </p:nvPicPr>
        <p:blipFill>
          <a:blip r:embed="rId3"/>
          <a:stretch>
            <a:fillRect/>
          </a:stretch>
        </p:blipFill>
        <p:spPr>
          <a:xfrm>
            <a:off x="615647" y="832083"/>
            <a:ext cx="3433471" cy="3429000"/>
          </a:xfrm>
          <a:prstGeom prst="rect">
            <a:avLst/>
          </a:prstGeom>
        </p:spPr>
      </p:pic>
    </p:spTree>
    <p:extLst>
      <p:ext uri="{BB962C8B-B14F-4D97-AF65-F5344CB8AC3E}">
        <p14:creationId xmlns:p14="http://schemas.microsoft.com/office/powerpoint/2010/main" val="323069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AC04-9D10-03CD-2BFD-71E225FB7FCF}"/>
              </a:ext>
            </a:extLst>
          </p:cNvPr>
          <p:cNvSpPr>
            <a:spLocks noGrp="1"/>
          </p:cNvSpPr>
          <p:nvPr>
            <p:ph type="title"/>
          </p:nvPr>
        </p:nvSpPr>
        <p:spPr>
          <a:xfrm>
            <a:off x="944218" y="-217970"/>
            <a:ext cx="10515600" cy="1325563"/>
          </a:xfrm>
        </p:spPr>
        <p:txBody>
          <a:bodyPr/>
          <a:lstStyle/>
          <a:p>
            <a:r>
              <a:rPr lang="en-US" b="1" u="sng" dirty="0">
                <a:solidFill>
                  <a:srgbClr val="00B050"/>
                </a:solidFill>
                <a:effectLst>
                  <a:outerShdw blurRad="38100" dist="38100" dir="2700000" algn="tl">
                    <a:srgbClr val="000000">
                      <a:alpha val="43137"/>
                    </a:srgbClr>
                  </a:outerShdw>
                </a:effectLst>
              </a:rPr>
              <a:t>Persecution in the 2</a:t>
            </a:r>
            <a:r>
              <a:rPr lang="en-US" b="1" u="sng" baseline="30000" dirty="0">
                <a:solidFill>
                  <a:srgbClr val="00B050"/>
                </a:solidFill>
                <a:effectLst>
                  <a:outerShdw blurRad="38100" dist="38100" dir="2700000" algn="tl">
                    <a:srgbClr val="000000">
                      <a:alpha val="43137"/>
                    </a:srgbClr>
                  </a:outerShdw>
                </a:effectLst>
              </a:rPr>
              <a:t>nd</a:t>
            </a:r>
            <a:r>
              <a:rPr lang="en-US" b="1" u="sng" dirty="0">
                <a:solidFill>
                  <a:srgbClr val="00B050"/>
                </a:solidFill>
                <a:effectLst>
                  <a:outerShdw blurRad="38100" dist="38100" dir="2700000" algn="tl">
                    <a:srgbClr val="000000">
                      <a:alpha val="43137"/>
                    </a:srgbClr>
                  </a:outerShdw>
                </a:effectLst>
              </a:rPr>
              <a:t> Church Age:</a:t>
            </a:r>
          </a:p>
        </p:txBody>
      </p:sp>
      <p:sp>
        <p:nvSpPr>
          <p:cNvPr id="3" name="TextBox 2">
            <a:extLst>
              <a:ext uri="{FF2B5EF4-FFF2-40B4-BE49-F238E27FC236}">
                <a16:creationId xmlns:a16="http://schemas.microsoft.com/office/drawing/2014/main" id="{79FC8AF6-9A9E-F202-82D9-97D3893FFA45}"/>
              </a:ext>
            </a:extLst>
          </p:cNvPr>
          <p:cNvSpPr txBox="1"/>
          <p:nvPr/>
        </p:nvSpPr>
        <p:spPr>
          <a:xfrm>
            <a:off x="119267" y="675861"/>
            <a:ext cx="9090993" cy="6001643"/>
          </a:xfrm>
          <a:prstGeom prst="rect">
            <a:avLst/>
          </a:prstGeom>
          <a:noFill/>
        </p:spPr>
        <p:txBody>
          <a:bodyPr wrap="square" rtlCol="0">
            <a:spAutoFit/>
          </a:bodyPr>
          <a:lstStyle/>
          <a:p>
            <a:pPr marL="457200" indent="-457200">
              <a:buAutoNum type="arabicPeriod"/>
            </a:pPr>
            <a:r>
              <a:rPr lang="en-US" sz="2400" dirty="0"/>
              <a:t>The martyrdom of Polycarp around 160AD, he was considered the “12</a:t>
            </a:r>
            <a:r>
              <a:rPr lang="en-US" sz="2400" baseline="30000" dirty="0"/>
              <a:t>th</a:t>
            </a:r>
            <a:r>
              <a:rPr lang="en-US" sz="2400" dirty="0"/>
              <a:t> martyr of Smyrna”—10 can be used in a generic sense (see </a:t>
            </a:r>
            <a:r>
              <a:rPr lang="en-US" sz="2400" dirty="0" err="1"/>
              <a:t>Ecc</a:t>
            </a:r>
            <a:r>
              <a:rPr lang="en-US" sz="2400" dirty="0"/>
              <a:t>. 7:19; Amos 6:9; Haggai 2:16)—for literal Smyrna “10” was a generic term for a short while</a:t>
            </a:r>
          </a:p>
          <a:p>
            <a:pPr marL="457200" indent="-457200">
              <a:buAutoNum type="arabicPeriod"/>
            </a:pPr>
            <a:r>
              <a:rPr lang="en-US" sz="2400" dirty="0"/>
              <a:t>Christian persecutions were off and on; many happening locally not nationally—the Christian religion was not outlawed but their practices were on many occasions</a:t>
            </a:r>
          </a:p>
          <a:p>
            <a:pPr marL="457200" indent="-457200">
              <a:buAutoNum type="arabicPeriod"/>
            </a:pPr>
            <a:r>
              <a:rPr lang="en-US" sz="2400" dirty="0"/>
              <a:t>Persecutions under Marcus Aurelius (161-180AD)</a:t>
            </a:r>
          </a:p>
          <a:p>
            <a:pPr marL="457200" indent="-457200">
              <a:buAutoNum type="arabicPeriod"/>
            </a:pPr>
            <a:r>
              <a:rPr lang="en-US" sz="2400" dirty="0"/>
              <a:t>Widespread Persecutions under Decian (249-251AD)</a:t>
            </a:r>
          </a:p>
          <a:p>
            <a:pPr marL="457200" indent="-457200">
              <a:buAutoNum type="arabicPeriod"/>
            </a:pPr>
            <a:r>
              <a:rPr lang="en-US" sz="2400" dirty="0"/>
              <a:t>Empire-wide Persecution under Diocletian (</a:t>
            </a:r>
            <a:r>
              <a:rPr lang="en-US" sz="2400" b="1" u="sng" dirty="0"/>
              <a:t>303-313AD)</a:t>
            </a:r>
            <a:r>
              <a:rPr lang="en-US" sz="2400" dirty="0"/>
              <a:t> (10 years!) [The Great Persecution] This was the first general persecution of Christianity, fearing that paganism would die if Christianity was allowed to continue! Edict of Serdica [311] ended the persecutions in the East, and the Edict of Milan [313] ended the persecutions in the West—by the time of the Council of </a:t>
            </a:r>
            <a:r>
              <a:rPr lang="en-US" sz="2400" dirty="0" err="1"/>
              <a:t>Nicea</a:t>
            </a:r>
            <a:r>
              <a:rPr lang="en-US" sz="2400" dirty="0"/>
              <a:t>, many who attended had missing arms, eyes, and limbs according to early historians</a:t>
            </a:r>
            <a:endParaRPr lang="en-US" sz="2400" b="1" u="sng" dirty="0"/>
          </a:p>
        </p:txBody>
      </p:sp>
      <p:pic>
        <p:nvPicPr>
          <p:cNvPr id="5" name="Picture 4">
            <a:extLst>
              <a:ext uri="{FF2B5EF4-FFF2-40B4-BE49-F238E27FC236}">
                <a16:creationId xmlns:a16="http://schemas.microsoft.com/office/drawing/2014/main" id="{EE9CB073-F319-4AB7-983C-E4D6945243D2}"/>
              </a:ext>
            </a:extLst>
          </p:cNvPr>
          <p:cNvPicPr>
            <a:picLocks noChangeAspect="1"/>
          </p:cNvPicPr>
          <p:nvPr/>
        </p:nvPicPr>
        <p:blipFill>
          <a:blip r:embed="rId2"/>
          <a:stretch>
            <a:fillRect/>
          </a:stretch>
        </p:blipFill>
        <p:spPr>
          <a:xfrm>
            <a:off x="9289669" y="444811"/>
            <a:ext cx="2310847" cy="2888559"/>
          </a:xfrm>
          <a:prstGeom prst="rect">
            <a:avLst/>
          </a:prstGeom>
        </p:spPr>
      </p:pic>
      <p:pic>
        <p:nvPicPr>
          <p:cNvPr id="6" name="Picture 5">
            <a:extLst>
              <a:ext uri="{FF2B5EF4-FFF2-40B4-BE49-F238E27FC236}">
                <a16:creationId xmlns:a16="http://schemas.microsoft.com/office/drawing/2014/main" id="{284B7B6C-0F31-7F4C-BF23-01D8977C2382}"/>
              </a:ext>
            </a:extLst>
          </p:cNvPr>
          <p:cNvPicPr>
            <a:picLocks noChangeAspect="1"/>
          </p:cNvPicPr>
          <p:nvPr/>
        </p:nvPicPr>
        <p:blipFill>
          <a:blip r:embed="rId3"/>
          <a:srcRect l="27739"/>
          <a:stretch/>
        </p:blipFill>
        <p:spPr>
          <a:xfrm>
            <a:off x="9289669" y="3504611"/>
            <a:ext cx="2783064" cy="2888559"/>
          </a:xfrm>
          <a:prstGeom prst="rect">
            <a:avLst/>
          </a:prstGeom>
        </p:spPr>
      </p:pic>
    </p:spTree>
    <p:extLst>
      <p:ext uri="{BB962C8B-B14F-4D97-AF65-F5344CB8AC3E}">
        <p14:creationId xmlns:p14="http://schemas.microsoft.com/office/powerpoint/2010/main" val="2482102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3132</Words>
  <Application>Microsoft Office PowerPoint</Application>
  <PresentationFormat>Widescreen</PresentationFormat>
  <Paragraphs>67</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Office Theme</vt:lpstr>
      <vt:lpstr>The Seven Churches pt 3: Smyrna</vt:lpstr>
      <vt:lpstr>Smyrna: The Church of Persecution—Another Church of John</vt:lpstr>
      <vt:lpstr>What We Will Study and How….</vt:lpstr>
      <vt:lpstr>A Few Facts About Smyrna…</vt:lpstr>
      <vt:lpstr>The Bible and Myrrh</vt:lpstr>
      <vt:lpstr>Facts Continued…</vt:lpstr>
      <vt:lpstr>Jewish Influence &amp; Evidence of Sabbath-Keeping!</vt:lpstr>
      <vt:lpstr>The Letter to Smyrna…</vt:lpstr>
      <vt:lpstr>Persecution in the 2nd Church Age:</vt:lpstr>
      <vt:lpstr>A Look At Diocletian</vt:lpstr>
      <vt:lpstr>Historical Backdrop of Diocletian’s Persecution!</vt:lpstr>
      <vt:lpstr>Smyrna: A Perfect Church, Preserved by Persecution</vt:lpstr>
      <vt:lpstr>Ellen White on the Synagogue of Satan</vt:lpstr>
      <vt:lpstr>A Vision about the Synagogue of Satan!</vt:lpstr>
      <vt:lpstr>Synagogue of Satan Reviewed…</vt:lpstr>
      <vt:lpstr>PowerPoint Presentation</vt:lpstr>
      <vt:lpstr>Fear None of those Things Which Thou Shalt Suffer</vt:lpstr>
      <vt:lpstr>Persecution of Christians: Happens Still!</vt:lpstr>
      <vt:lpstr>God’s Message to the Overcomer! Hang 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28</cp:revision>
  <dcterms:created xsi:type="dcterms:W3CDTF">2019-08-16T21:01:12Z</dcterms:created>
  <dcterms:modified xsi:type="dcterms:W3CDTF">2024-11-29T21:09:17Z</dcterms:modified>
</cp:coreProperties>
</file>