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77682-98BD-48E8-951F-991E552A30FD}" v="37" dt="2024-01-31T01:57:14.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8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E287-986B-47C7-81AD-660EB4F19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1CD9A-DD3F-404A-BED2-9B8ECD872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7BCA7-E337-455F-A254-AE9F7A2E2809}"/>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5" name="Footer Placeholder 4">
            <a:extLst>
              <a:ext uri="{FF2B5EF4-FFF2-40B4-BE49-F238E27FC236}">
                <a16:creationId xmlns:a16="http://schemas.microsoft.com/office/drawing/2014/main" id="{93E8D16B-CC69-4F6B-B919-91675797A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C0AFD-4A7E-4A6D-8F54-8D3AAD9F618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21379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A914-7AE5-4F10-A1CF-95E0BA132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C5CC9-1D21-45F1-B435-C48551DCEC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11A5B-A3FA-4837-9440-34A863396FBC}"/>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5" name="Footer Placeholder 4">
            <a:extLst>
              <a:ext uri="{FF2B5EF4-FFF2-40B4-BE49-F238E27FC236}">
                <a16:creationId xmlns:a16="http://schemas.microsoft.com/office/drawing/2014/main" id="{4850E688-F3CC-4AA8-B80F-C3D57B79C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C2625-3FD3-41BE-893C-73D813B89C4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17637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457B4-4F14-48F3-B399-18A2F450E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509BC-0800-41F6-913A-947B2B60C7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DDEB0-BD39-4BC5-9BA6-FCEBF0EF4B17}"/>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5" name="Footer Placeholder 4">
            <a:extLst>
              <a:ext uri="{FF2B5EF4-FFF2-40B4-BE49-F238E27FC236}">
                <a16:creationId xmlns:a16="http://schemas.microsoft.com/office/drawing/2014/main" id="{4E776E41-AAAA-43B8-AC04-F0F884A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C5D91-0C0B-47E1-AA5F-A33622DFE196}"/>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73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4C17-86E7-4B57-A827-93E628E25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30CBF-A77A-4A69-9975-999F0C7C6F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F4F4A-C0E6-410F-9F88-2E9F2691FA57}"/>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5" name="Footer Placeholder 4">
            <a:extLst>
              <a:ext uri="{FF2B5EF4-FFF2-40B4-BE49-F238E27FC236}">
                <a16:creationId xmlns:a16="http://schemas.microsoft.com/office/drawing/2014/main" id="{08B81E6F-D181-42ED-8BC8-31530642A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1F43A-FBEB-4C9D-A107-235C31C1923E}"/>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357549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3AEA-1E53-44AE-8430-0F337FA21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EF9F2-829F-47D9-A164-6E8D13F7A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2F6052-934F-4BFA-B68A-4D5F3394DB3B}"/>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5" name="Footer Placeholder 4">
            <a:extLst>
              <a:ext uri="{FF2B5EF4-FFF2-40B4-BE49-F238E27FC236}">
                <a16:creationId xmlns:a16="http://schemas.microsoft.com/office/drawing/2014/main" id="{34396AF5-2382-4517-80C2-09CD69D3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F85D3-84FD-4B40-985B-A33196AD570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15120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E1F2-586B-4D58-952E-6C2171204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A5FAC-2982-46D6-9CFD-FF51774AC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61DD2-C91B-457B-87BE-906BEEA770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45888-9D60-432F-A612-C85BCA07522C}"/>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6" name="Footer Placeholder 5">
            <a:extLst>
              <a:ext uri="{FF2B5EF4-FFF2-40B4-BE49-F238E27FC236}">
                <a16:creationId xmlns:a16="http://schemas.microsoft.com/office/drawing/2014/main" id="{5F451908-2E6D-4434-A3ED-5F404BD83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6873F-83CD-4705-A675-6EDF97FC0D2A}"/>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442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83D-518E-422B-B31C-ACA7568515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90762-D770-4C47-B1B7-3CD557B9C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C2891C-B077-4B76-B479-648F9B5BB1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4DF2E-08B2-41A4-9620-D15037E41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EAB9D-C0B0-4D6C-97B1-310564B364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1C42B-D389-4E66-BAE1-EB76C90DDBBB}"/>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8" name="Footer Placeholder 7">
            <a:extLst>
              <a:ext uri="{FF2B5EF4-FFF2-40B4-BE49-F238E27FC236}">
                <a16:creationId xmlns:a16="http://schemas.microsoft.com/office/drawing/2014/main" id="{FFDAE333-740C-4108-ADAF-9E6F0CCDD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72B4E-6229-462C-82C2-DAF80440CE20}"/>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73792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2D16-B9AF-437D-9ABF-CB9A3F9CF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9D3E8-B0B6-4A9A-989D-CC423B70CCC0}"/>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4" name="Footer Placeholder 3">
            <a:extLst>
              <a:ext uri="{FF2B5EF4-FFF2-40B4-BE49-F238E27FC236}">
                <a16:creationId xmlns:a16="http://schemas.microsoft.com/office/drawing/2014/main" id="{AAC1FD7E-F555-4325-8324-926C38299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57E39-8AD7-4362-8E32-B05D07E7BF1C}"/>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417545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DD8C-C561-48EB-9FC2-6C71CD19BCF7}"/>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3" name="Footer Placeholder 2">
            <a:extLst>
              <a:ext uri="{FF2B5EF4-FFF2-40B4-BE49-F238E27FC236}">
                <a16:creationId xmlns:a16="http://schemas.microsoft.com/office/drawing/2014/main" id="{8F8425FD-CF1D-4DC5-A1C9-CD3A73341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0B6617-532E-486C-A097-82D933F18417}"/>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7314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CED3-7F35-4686-B949-85900A39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5E7C7-7913-4BDA-9CD9-F93B068BB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29A56E-F928-428B-83F3-D51799660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4F3047-61D5-4D40-901F-F84FC974ADD0}"/>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6" name="Footer Placeholder 5">
            <a:extLst>
              <a:ext uri="{FF2B5EF4-FFF2-40B4-BE49-F238E27FC236}">
                <a16:creationId xmlns:a16="http://schemas.microsoft.com/office/drawing/2014/main" id="{025BFD0C-A090-474C-9E32-68B00E816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348B-28A3-4656-A42F-F4240CF125ED}"/>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2780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23FB-618D-472C-82D6-362C48B9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29244-9507-41D2-8B29-B01E7CC0D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4C08D3-56FA-4D46-9133-4843DAFAC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EA917C-4EBF-4029-9249-7C00D3416944}"/>
              </a:ext>
            </a:extLst>
          </p:cNvPr>
          <p:cNvSpPr>
            <a:spLocks noGrp="1"/>
          </p:cNvSpPr>
          <p:nvPr>
            <p:ph type="dt" sz="half" idx="10"/>
          </p:nvPr>
        </p:nvSpPr>
        <p:spPr/>
        <p:txBody>
          <a:bodyPr/>
          <a:lstStyle/>
          <a:p>
            <a:fld id="{5B0D643B-CE64-4022-9C24-6589D2637BAF}" type="datetimeFigureOut">
              <a:rPr lang="en-US" smtClean="0"/>
              <a:t>1/30/2024</a:t>
            </a:fld>
            <a:endParaRPr lang="en-US"/>
          </a:p>
        </p:txBody>
      </p:sp>
      <p:sp>
        <p:nvSpPr>
          <p:cNvPr id="6" name="Footer Placeholder 5">
            <a:extLst>
              <a:ext uri="{FF2B5EF4-FFF2-40B4-BE49-F238E27FC236}">
                <a16:creationId xmlns:a16="http://schemas.microsoft.com/office/drawing/2014/main" id="{6AA54052-2596-42A0-A2A7-75E4571A7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741D5-56E5-4049-BA62-1A834A099EB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4726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CDF6C-457F-4831-B847-29A6AD3E8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B7456-1707-4FB8-8B99-A7306D7DE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0CCF3-4D9D-47E7-921C-F39C3837C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D643B-CE64-4022-9C24-6589D2637BAF}" type="datetimeFigureOut">
              <a:rPr lang="en-US" smtClean="0"/>
              <a:t>1/30/2024</a:t>
            </a:fld>
            <a:endParaRPr lang="en-US"/>
          </a:p>
        </p:txBody>
      </p:sp>
      <p:sp>
        <p:nvSpPr>
          <p:cNvPr id="5" name="Footer Placeholder 4">
            <a:extLst>
              <a:ext uri="{FF2B5EF4-FFF2-40B4-BE49-F238E27FC236}">
                <a16:creationId xmlns:a16="http://schemas.microsoft.com/office/drawing/2014/main" id="{E363562E-660E-466F-9512-73BD9D7B3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2A8DA-F1E1-4D6D-B5E9-EAD953F13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3EBA2-CE3D-44EB-865E-CEDAC804F09A}" type="slidenum">
              <a:rPr lang="en-US" smtClean="0"/>
              <a:t>‹#›</a:t>
            </a:fld>
            <a:endParaRPr lang="en-US"/>
          </a:p>
        </p:txBody>
      </p:sp>
    </p:spTree>
    <p:extLst>
      <p:ext uri="{BB962C8B-B14F-4D97-AF65-F5344CB8AC3E}">
        <p14:creationId xmlns:p14="http://schemas.microsoft.com/office/powerpoint/2010/main" val="380317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F0C4-FF5B-B96A-D29E-ADB0DB3DB529}"/>
              </a:ext>
            </a:extLst>
          </p:cNvPr>
          <p:cNvSpPr>
            <a:spLocks noGrp="1"/>
          </p:cNvSpPr>
          <p:nvPr>
            <p:ph type="title"/>
          </p:nvPr>
        </p:nvSpPr>
        <p:spPr>
          <a:xfrm>
            <a:off x="-74645" y="-549793"/>
            <a:ext cx="12192000" cy="2518034"/>
          </a:xfrm>
        </p:spPr>
        <p:txBody>
          <a:bodyPr>
            <a:normAutofit/>
          </a:bodyPr>
          <a:lstStyle/>
          <a:p>
            <a:pPr algn="ctr"/>
            <a:r>
              <a:rPr lang="en-US" b="1" dirty="0">
                <a:solidFill>
                  <a:srgbClr val="FFC000"/>
                </a:solidFill>
                <a:effectLst>
                  <a:outerShdw blurRad="38100" dist="38100" dir="2700000" algn="tl">
                    <a:srgbClr val="000000">
                      <a:alpha val="43137"/>
                    </a:srgbClr>
                  </a:outerShdw>
                </a:effectLst>
              </a:rPr>
              <a:t>What is the Difference Between Mormons, Jehovah’s Witnesses, and Seventh-day Adventists? pt 29</a:t>
            </a:r>
          </a:p>
        </p:txBody>
      </p:sp>
      <p:pic>
        <p:nvPicPr>
          <p:cNvPr id="3" name="Picture 2">
            <a:extLst>
              <a:ext uri="{FF2B5EF4-FFF2-40B4-BE49-F238E27FC236}">
                <a16:creationId xmlns:a16="http://schemas.microsoft.com/office/drawing/2014/main" id="{84C2099B-D0E5-832C-0EFC-CD5E1289BDF6}"/>
              </a:ext>
            </a:extLst>
          </p:cNvPr>
          <p:cNvPicPr>
            <a:picLocks noChangeAspect="1"/>
          </p:cNvPicPr>
          <p:nvPr/>
        </p:nvPicPr>
        <p:blipFill>
          <a:blip r:embed="rId2"/>
          <a:stretch>
            <a:fillRect/>
          </a:stretch>
        </p:blipFill>
        <p:spPr>
          <a:xfrm>
            <a:off x="3878814" y="1458880"/>
            <a:ext cx="3940240" cy="3940240"/>
          </a:xfrm>
          <a:prstGeom prst="rect">
            <a:avLst/>
          </a:prstGeom>
        </p:spPr>
      </p:pic>
      <p:pic>
        <p:nvPicPr>
          <p:cNvPr id="4" name="Picture 3">
            <a:extLst>
              <a:ext uri="{FF2B5EF4-FFF2-40B4-BE49-F238E27FC236}">
                <a16:creationId xmlns:a16="http://schemas.microsoft.com/office/drawing/2014/main" id="{F8FA2E2E-77EE-48B0-6CF6-6322420B7E5F}"/>
              </a:ext>
            </a:extLst>
          </p:cNvPr>
          <p:cNvPicPr>
            <a:picLocks noChangeAspect="1"/>
          </p:cNvPicPr>
          <p:nvPr/>
        </p:nvPicPr>
        <p:blipFill rotWithShape="1">
          <a:blip r:embed="rId3"/>
          <a:srcRect l="34861" t="8889" r="31370" b="10278"/>
          <a:stretch/>
        </p:blipFill>
        <p:spPr>
          <a:xfrm>
            <a:off x="676274" y="1566944"/>
            <a:ext cx="2671049" cy="4740956"/>
          </a:xfrm>
          <a:prstGeom prst="rect">
            <a:avLst/>
          </a:prstGeom>
        </p:spPr>
      </p:pic>
      <p:pic>
        <p:nvPicPr>
          <p:cNvPr id="5" name="Picture 4">
            <a:extLst>
              <a:ext uri="{FF2B5EF4-FFF2-40B4-BE49-F238E27FC236}">
                <a16:creationId xmlns:a16="http://schemas.microsoft.com/office/drawing/2014/main" id="{1D648E7F-0F3E-2FBC-9C20-FFBE320D3A1B}"/>
              </a:ext>
            </a:extLst>
          </p:cNvPr>
          <p:cNvPicPr>
            <a:picLocks noChangeAspect="1"/>
          </p:cNvPicPr>
          <p:nvPr/>
        </p:nvPicPr>
        <p:blipFill rotWithShape="1">
          <a:blip r:embed="rId4"/>
          <a:srcRect l="20232" t="9474" b="3683"/>
          <a:stretch/>
        </p:blipFill>
        <p:spPr>
          <a:xfrm flipH="1">
            <a:off x="8188618" y="2286000"/>
            <a:ext cx="3343054" cy="2305050"/>
          </a:xfrm>
          <a:prstGeom prst="rect">
            <a:avLst/>
          </a:prstGeom>
        </p:spPr>
      </p:pic>
      <p:sp>
        <p:nvSpPr>
          <p:cNvPr id="6" name="Rectangle 5">
            <a:extLst>
              <a:ext uri="{FF2B5EF4-FFF2-40B4-BE49-F238E27FC236}">
                <a16:creationId xmlns:a16="http://schemas.microsoft.com/office/drawing/2014/main" id="{7843BBCA-6F79-B39F-F7E7-3A5E1444036A}"/>
              </a:ext>
            </a:extLst>
          </p:cNvPr>
          <p:cNvSpPr/>
          <p:nvPr/>
        </p:nvSpPr>
        <p:spPr>
          <a:xfrm>
            <a:off x="10363200" y="4400550"/>
            <a:ext cx="1409313" cy="403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5DFB9E-41F5-C355-8144-46D87CE49FE9}"/>
              </a:ext>
            </a:extLst>
          </p:cNvPr>
          <p:cNvSpPr/>
          <p:nvPr/>
        </p:nvSpPr>
        <p:spPr>
          <a:xfrm>
            <a:off x="7866596" y="4400550"/>
            <a:ext cx="1409313" cy="403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8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0892-5957-2AB8-37B6-1CCDF8422859}"/>
              </a:ext>
            </a:extLst>
          </p:cNvPr>
          <p:cNvSpPr>
            <a:spLocks noGrp="1"/>
          </p:cNvSpPr>
          <p:nvPr>
            <p:ph type="title"/>
          </p:nvPr>
        </p:nvSpPr>
        <p:spPr>
          <a:xfrm>
            <a:off x="838200" y="-194945"/>
            <a:ext cx="10515600" cy="1325563"/>
          </a:xfrm>
        </p:spPr>
        <p:txBody>
          <a:bodyPr/>
          <a:lstStyle/>
          <a:p>
            <a:r>
              <a:rPr lang="en-US" dirty="0"/>
              <a:t>Charge: Oysters???</a:t>
            </a:r>
          </a:p>
        </p:txBody>
      </p:sp>
      <p:sp>
        <p:nvSpPr>
          <p:cNvPr id="4" name="TextBox 3">
            <a:extLst>
              <a:ext uri="{FF2B5EF4-FFF2-40B4-BE49-F238E27FC236}">
                <a16:creationId xmlns:a16="http://schemas.microsoft.com/office/drawing/2014/main" id="{FEE00AFB-394C-3625-87C9-736FF19D4735}"/>
              </a:ext>
            </a:extLst>
          </p:cNvPr>
          <p:cNvSpPr txBox="1"/>
          <p:nvPr/>
        </p:nvSpPr>
        <p:spPr>
          <a:xfrm>
            <a:off x="511493" y="979370"/>
            <a:ext cx="5500687" cy="5693866"/>
          </a:xfrm>
          <a:prstGeom prst="rect">
            <a:avLst/>
          </a:prstGeom>
          <a:noFill/>
        </p:spPr>
        <p:txBody>
          <a:bodyPr wrap="square">
            <a:spAutoFit/>
          </a:bodyPr>
          <a:lstStyle/>
          <a:p>
            <a:r>
              <a:rPr lang="en-US" sz="2800" dirty="0"/>
              <a:t>“Mary, if you can get a good box of herrings--fresh ones--please do so. The last ones that Willie got are bitter and old. If you can buy cans, say, half a dozen cans, of good tomatoes, please do so. We shall need them. </a:t>
            </a:r>
            <a:r>
              <a:rPr lang="en-US" sz="2800" b="1" u="sng" dirty="0"/>
              <a:t>If you can get a few cans of good oysters, get them</a:t>
            </a:r>
            <a:r>
              <a:rPr lang="en-US" sz="2800" dirty="0"/>
              <a:t>” (Letter 16, May 31, 1882—Letter to her daughter-in-law, Mary Kelsey White)</a:t>
            </a:r>
          </a:p>
          <a:p>
            <a:endParaRPr lang="en-US" sz="2800" dirty="0"/>
          </a:p>
          <a:p>
            <a:endParaRPr lang="en-US" sz="2800" dirty="0"/>
          </a:p>
        </p:txBody>
      </p:sp>
      <p:pic>
        <p:nvPicPr>
          <p:cNvPr id="5" name="Picture 4">
            <a:extLst>
              <a:ext uri="{FF2B5EF4-FFF2-40B4-BE49-F238E27FC236}">
                <a16:creationId xmlns:a16="http://schemas.microsoft.com/office/drawing/2014/main" id="{2172A6F2-84E4-63C9-1F3E-C268D2DC66BF}"/>
              </a:ext>
            </a:extLst>
          </p:cNvPr>
          <p:cNvPicPr>
            <a:picLocks noChangeAspect="1"/>
          </p:cNvPicPr>
          <p:nvPr/>
        </p:nvPicPr>
        <p:blipFill>
          <a:blip r:embed="rId2"/>
          <a:stretch>
            <a:fillRect/>
          </a:stretch>
        </p:blipFill>
        <p:spPr>
          <a:xfrm>
            <a:off x="7298054" y="788581"/>
            <a:ext cx="4177665" cy="5574199"/>
          </a:xfrm>
          <a:prstGeom prst="rect">
            <a:avLst/>
          </a:prstGeom>
        </p:spPr>
      </p:pic>
    </p:spTree>
    <p:extLst>
      <p:ext uri="{BB962C8B-B14F-4D97-AF65-F5344CB8AC3E}">
        <p14:creationId xmlns:p14="http://schemas.microsoft.com/office/powerpoint/2010/main" val="386225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3E34-6DB0-6EC9-16A2-1F7BBD6D840E}"/>
              </a:ext>
            </a:extLst>
          </p:cNvPr>
          <p:cNvSpPr>
            <a:spLocks noGrp="1"/>
          </p:cNvSpPr>
          <p:nvPr>
            <p:ph type="title"/>
          </p:nvPr>
        </p:nvSpPr>
        <p:spPr>
          <a:xfrm>
            <a:off x="838200" y="-183515"/>
            <a:ext cx="10515600" cy="1325563"/>
          </a:xfrm>
        </p:spPr>
        <p:txBody>
          <a:bodyPr/>
          <a:lstStyle/>
          <a:p>
            <a:pPr algn="ctr"/>
            <a:r>
              <a:rPr lang="en-US" b="1" u="sng" dirty="0">
                <a:solidFill>
                  <a:srgbClr val="00B050"/>
                </a:solidFill>
                <a:effectLst>
                  <a:outerShdw blurRad="38100" dist="38100" dir="2700000" algn="tl">
                    <a:srgbClr val="000000">
                      <a:alpha val="43137"/>
                    </a:srgbClr>
                  </a:outerShdw>
                </a:effectLst>
              </a:rPr>
              <a:t>Oysters Were NOT a settled Issue</a:t>
            </a:r>
          </a:p>
        </p:txBody>
      </p:sp>
      <p:sp>
        <p:nvSpPr>
          <p:cNvPr id="3" name="TextBox 2">
            <a:extLst>
              <a:ext uri="{FF2B5EF4-FFF2-40B4-BE49-F238E27FC236}">
                <a16:creationId xmlns:a16="http://schemas.microsoft.com/office/drawing/2014/main" id="{708E9641-392D-6C2B-0050-C026AD11F627}"/>
              </a:ext>
            </a:extLst>
          </p:cNvPr>
          <p:cNvSpPr txBox="1"/>
          <p:nvPr/>
        </p:nvSpPr>
        <p:spPr>
          <a:xfrm>
            <a:off x="102870" y="697230"/>
            <a:ext cx="11986260" cy="6247864"/>
          </a:xfrm>
          <a:prstGeom prst="rect">
            <a:avLst/>
          </a:prstGeom>
          <a:noFill/>
        </p:spPr>
        <p:txBody>
          <a:bodyPr wrap="square" rtlCol="0">
            <a:spAutoFit/>
          </a:bodyPr>
          <a:lstStyle/>
          <a:p>
            <a:r>
              <a:rPr lang="en-US" sz="2000" dirty="0"/>
              <a:t>One of the major issues within the health reform movement was clean vs unclean meats—what constituted unclean meats and which were ‘exceptions’ to the rule? It was a debated issue. In 1866, </a:t>
            </a:r>
            <a:r>
              <a:rPr lang="en-US" sz="2000" dirty="0" err="1"/>
              <a:t>Canright</a:t>
            </a:r>
            <a:r>
              <a:rPr lang="en-US" sz="2000" dirty="0"/>
              <a:t> argued against the use of pork and oysters (Health Reformer Vol. 1, Dec. 1866; Apr. 1867). In 1870, WC Gage made the argument that swine is not necessarily unclean, and one should observe the animal’s eating and habits to determine if it is unclean (Ibid. vol 4, Feb. 1870). In 1872, James White argued against the use of swine’s flesh citing Deut. 14:8 &amp; Lev. 11. (Ibid. vol. 7, Jan. 1872). Uriah Smith argued against using the Levitical law as the reasoning for the prohibition of pork in 1883: “We believe there is better ground on which to rest [the prohibition on pork] than the ceremonial law of the former dispensation, for if we take the position that that law is still binding, we must accept it all, and then we shall have more on our hands than we can easily dispose of.” (</a:t>
            </a:r>
            <a:r>
              <a:rPr lang="en-US" sz="2000" i="1" dirty="0"/>
              <a:t>R&amp;H, </a:t>
            </a:r>
            <a:r>
              <a:rPr lang="en-US" sz="2000" dirty="0"/>
              <a:t>July 3, 1883). Again in 1883, W. H. Littlejohn, in a Q&amp;A said he was not sure whether oysters were applicable to the prohibition found in Lev. 11. (</a:t>
            </a:r>
            <a:r>
              <a:rPr lang="en-US" sz="2000" i="1" dirty="0"/>
              <a:t>R&amp;H </a:t>
            </a:r>
            <a:r>
              <a:rPr lang="en-US" sz="2000" dirty="0"/>
              <a:t>Aug. 14, 1883). Even though Russel </a:t>
            </a:r>
            <a:r>
              <a:rPr lang="en-US" sz="2000" dirty="0" err="1"/>
              <a:t>Trall</a:t>
            </a:r>
            <a:r>
              <a:rPr lang="en-US" sz="2000" dirty="0"/>
              <a:t>, James C Jackson, &amp; JN Loughborough had been claiming for years to stay away from oysters and other mollusks, many Adventists were not settled on this issue. WC White recalls one time when his mother was ill, she was encouraged to drink some oyster broth, which she did then refused (Arthur White, Unpublished paper, Washington, D. C., 1978). </a:t>
            </a:r>
          </a:p>
          <a:p>
            <a:endParaRPr lang="en-US" sz="2000" dirty="0"/>
          </a:p>
          <a:p>
            <a:r>
              <a:rPr lang="en-US" sz="2000" dirty="0"/>
              <a:t>Ellen White as a rule, as a principle did not eat meat. Sometimes emergencies made it necessary, but she followed the counsel of God and she grew over time in her understanding of health reform—which was progressive! Many health questions remained unsettled and so the Adventist grew over time. She also made mistakes in diet, things she had to overcome just like all of us. Take note of her counsel from God, not on her shortcomings as a person/Christian. Leave room for Grace!!! The only perfect person was Jesus Christ!</a:t>
            </a:r>
          </a:p>
        </p:txBody>
      </p:sp>
    </p:spTree>
    <p:extLst>
      <p:ext uri="{BB962C8B-B14F-4D97-AF65-F5344CB8AC3E}">
        <p14:creationId xmlns:p14="http://schemas.microsoft.com/office/powerpoint/2010/main" val="187469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F10B-BC26-7152-743D-91FC272C1BB3}"/>
              </a:ext>
            </a:extLst>
          </p:cNvPr>
          <p:cNvSpPr>
            <a:spLocks noGrp="1"/>
          </p:cNvSpPr>
          <p:nvPr>
            <p:ph type="title"/>
          </p:nvPr>
        </p:nvSpPr>
        <p:spPr>
          <a:xfrm>
            <a:off x="838200" y="-320675"/>
            <a:ext cx="10515600" cy="1325563"/>
          </a:xfrm>
        </p:spPr>
        <p:txBody>
          <a:bodyPr/>
          <a:lstStyle/>
          <a:p>
            <a:r>
              <a:rPr lang="en-US" dirty="0"/>
              <a:t>The Timeline of Dietary Progression…</a:t>
            </a:r>
          </a:p>
        </p:txBody>
      </p:sp>
      <p:sp>
        <p:nvSpPr>
          <p:cNvPr id="3" name="TextBox 2">
            <a:extLst>
              <a:ext uri="{FF2B5EF4-FFF2-40B4-BE49-F238E27FC236}">
                <a16:creationId xmlns:a16="http://schemas.microsoft.com/office/drawing/2014/main" id="{D76BC695-4F1C-8033-650C-3DD1D950ABAF}"/>
              </a:ext>
            </a:extLst>
          </p:cNvPr>
          <p:cNvSpPr txBox="1"/>
          <p:nvPr/>
        </p:nvSpPr>
        <p:spPr>
          <a:xfrm>
            <a:off x="125730" y="605790"/>
            <a:ext cx="11910060" cy="5940088"/>
          </a:xfrm>
          <a:prstGeom prst="rect">
            <a:avLst/>
          </a:prstGeom>
          <a:noFill/>
        </p:spPr>
        <p:txBody>
          <a:bodyPr wrap="square" rtlCol="0">
            <a:spAutoFit/>
          </a:bodyPr>
          <a:lstStyle/>
          <a:p>
            <a:r>
              <a:rPr lang="en-US" sz="2000" b="1" dirty="0"/>
              <a:t>1844</a:t>
            </a:r>
            <a:r>
              <a:rPr lang="en-US" sz="2000" dirty="0"/>
              <a:t>: No Health Reform Counsel</a:t>
            </a:r>
          </a:p>
          <a:p>
            <a:r>
              <a:rPr lang="en-US" sz="2000" b="1" dirty="0"/>
              <a:t>Autumn 1848</a:t>
            </a:r>
            <a:r>
              <a:rPr lang="en-US" sz="2000" dirty="0"/>
              <a:t>: Vision to abstain from tea, coffee, and tobacco (R&amp;H, Nov. 8, 1870)</a:t>
            </a:r>
          </a:p>
          <a:p>
            <a:r>
              <a:rPr lang="en-US" sz="2000" b="1" dirty="0"/>
              <a:t>October 21, 1858: </a:t>
            </a:r>
            <a:r>
              <a:rPr lang="en-US" sz="2000" dirty="0"/>
              <a:t>Counseled others to not try to force others to discontinue the use pork—God will make it clear. (1T, 206-207)</a:t>
            </a:r>
          </a:p>
          <a:p>
            <a:r>
              <a:rPr lang="en-US" sz="2000" b="1" dirty="0"/>
              <a:t>June 6, 1863: </a:t>
            </a:r>
            <a:r>
              <a:rPr lang="en-US" sz="2000" dirty="0"/>
              <a:t>Receives counsel to abstain from pork and in general flesh foods (Manuscript 29, 1897)—this solved her fainting spells. She changed her diet at once: </a:t>
            </a:r>
            <a:r>
              <a:rPr lang="en-US" sz="2000" b="1" dirty="0"/>
              <a:t>“</a:t>
            </a:r>
            <a:r>
              <a:rPr lang="en-US" sz="2000" dirty="0"/>
              <a:t>I have not changed my course a particle since I adopted the health reform. I have not taken one step back since the light from heaven upon this subject first shone upon my pathway.  I broke away from everything at once” (2T 371)—she still at fish in moderation.</a:t>
            </a:r>
          </a:p>
          <a:p>
            <a:r>
              <a:rPr lang="en-US" sz="2000" b="1" dirty="0"/>
              <a:t>1890: The exception--</a:t>
            </a:r>
            <a:r>
              <a:rPr lang="en-US" sz="2000" dirty="0"/>
              <a:t>"</a:t>
            </a:r>
            <a:r>
              <a:rPr lang="en-US" sz="2000" b="1" u="sng" dirty="0"/>
              <a:t>When I could not obtain the food I needed, I have sometimes eaten a little meat; but I am becoming more and more afraid of it</a:t>
            </a:r>
            <a:r>
              <a:rPr lang="en-US" sz="2000" dirty="0"/>
              <a:t>.”</a:t>
            </a:r>
            <a:r>
              <a:rPr lang="en-US" sz="2000" i="1" dirty="0"/>
              <a:t> Christian Temperance and Bible Hygiene,</a:t>
            </a:r>
            <a:r>
              <a:rPr lang="en-US" sz="2000" dirty="0"/>
              <a:t> p. 118</a:t>
            </a:r>
          </a:p>
          <a:p>
            <a:r>
              <a:rPr lang="en-US" sz="2000" b="1" dirty="0"/>
              <a:t>1894: </a:t>
            </a:r>
            <a:r>
              <a:rPr lang="en-US" sz="2000" dirty="0"/>
              <a:t>Ellen White progresses to full abstinence: “Since the camp meeting at Brighton [January, 1894] I have absolutely banished meat from my table. It is an understanding that whether I am at home or abroad, nothing of this kind is to be used in my family, or come upon my table. I have had much representation before my mind in the night season on this subject” (Letter 76, 1895)—she’s still eating fish at this time: “Two years ago I came to the conclusion that there was danger in using the flesh of dead animals, and since then I have not used meat at all. It is never placed on my table. I use fish when I can get it. We get beautiful fish from the salt water lake near here. I use neither tea nor coffee. As I labor against these things, I cannot but practice that which I know to be best for my health, and my family are all in perfect harmony with me. You see, my dear niece, that I am telling you matters just as they are” (Letter 128, July 9, 1896).</a:t>
            </a:r>
            <a:endParaRPr lang="en-US" sz="2000" b="1" dirty="0"/>
          </a:p>
        </p:txBody>
      </p:sp>
    </p:spTree>
    <p:extLst>
      <p:ext uri="{BB962C8B-B14F-4D97-AF65-F5344CB8AC3E}">
        <p14:creationId xmlns:p14="http://schemas.microsoft.com/office/powerpoint/2010/main" val="37394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AB50-17B1-CB7B-2362-FE727772F99A}"/>
              </a:ext>
            </a:extLst>
          </p:cNvPr>
          <p:cNvSpPr>
            <a:spLocks noGrp="1"/>
          </p:cNvSpPr>
          <p:nvPr>
            <p:ph type="title"/>
          </p:nvPr>
        </p:nvSpPr>
        <p:spPr>
          <a:xfrm>
            <a:off x="838200" y="-309245"/>
            <a:ext cx="10515600" cy="1325563"/>
          </a:xfrm>
        </p:spPr>
        <p:txBody>
          <a:bodyPr/>
          <a:lstStyle/>
          <a:p>
            <a:pPr algn="ctr"/>
            <a:r>
              <a:rPr lang="en-US" dirty="0"/>
              <a:t>Timeline Continued…</a:t>
            </a:r>
          </a:p>
        </p:txBody>
      </p:sp>
      <p:sp>
        <p:nvSpPr>
          <p:cNvPr id="3" name="TextBox 2">
            <a:extLst>
              <a:ext uri="{FF2B5EF4-FFF2-40B4-BE49-F238E27FC236}">
                <a16:creationId xmlns:a16="http://schemas.microsoft.com/office/drawing/2014/main" id="{4327B678-85A5-6EEF-79B1-1BC7172C9E71}"/>
              </a:ext>
            </a:extLst>
          </p:cNvPr>
          <p:cNvSpPr txBox="1"/>
          <p:nvPr/>
        </p:nvSpPr>
        <p:spPr>
          <a:xfrm>
            <a:off x="114300" y="594360"/>
            <a:ext cx="7303770" cy="6001643"/>
          </a:xfrm>
          <a:prstGeom prst="rect">
            <a:avLst/>
          </a:prstGeom>
          <a:noFill/>
        </p:spPr>
        <p:txBody>
          <a:bodyPr wrap="square" rtlCol="0">
            <a:spAutoFit/>
          </a:bodyPr>
          <a:lstStyle/>
          <a:p>
            <a:r>
              <a:rPr lang="en-US" sz="2400" b="1" dirty="0"/>
              <a:t>1894: </a:t>
            </a:r>
            <a:r>
              <a:rPr lang="en-US" sz="2400" dirty="0"/>
              <a:t>Explains the Adventist position on flesh foods: “I am happy to assure you that as a denomination we are in the fullest sense total abstainers from the use of spirituous liquors, wine, beer, [fermented] cider, and also tobacco and all other narcotics . . . . </a:t>
            </a:r>
            <a:r>
              <a:rPr lang="en-US" sz="2400" b="1" u="sng" dirty="0"/>
              <a:t>All are vegetarians, many abstaining wholly from the use of flesh food, while others use it in only the most moderate degree</a:t>
            </a:r>
            <a:r>
              <a:rPr lang="en-US" sz="2400" dirty="0"/>
              <a:t>” (Letter 99, Jan. 8, 1894).</a:t>
            </a:r>
            <a:endParaRPr lang="en-US" sz="2400" b="1" dirty="0"/>
          </a:p>
          <a:p>
            <a:r>
              <a:rPr lang="en-US" sz="2400" b="1" dirty="0"/>
              <a:t>1905: </a:t>
            </a:r>
            <a:r>
              <a:rPr lang="en-US" sz="2400" dirty="0"/>
              <a:t>Ellen White entirely discards fish as well: “In many places fish become so contaminated by the filth on which they feed as to be a cause of disease. This is especially the case where the fish come in contact with the sewage of large cities . . . .</a:t>
            </a:r>
            <a:r>
              <a:rPr lang="en-US" sz="2400" b="1" u="sng" dirty="0"/>
              <a:t>Thus when used as food they bring disease and death on those who do not suspect the danger</a:t>
            </a:r>
            <a:r>
              <a:rPr lang="en-US" sz="2400" dirty="0"/>
              <a:t>” (Ministry of Healing, 314-315)</a:t>
            </a:r>
          </a:p>
          <a:p>
            <a:endParaRPr lang="en-US" sz="2400" b="1" dirty="0"/>
          </a:p>
        </p:txBody>
      </p:sp>
      <p:pic>
        <p:nvPicPr>
          <p:cNvPr id="4" name="Picture 3">
            <a:extLst>
              <a:ext uri="{FF2B5EF4-FFF2-40B4-BE49-F238E27FC236}">
                <a16:creationId xmlns:a16="http://schemas.microsoft.com/office/drawing/2014/main" id="{61714B91-FE99-E238-2AC7-ED2F05B60A85}"/>
              </a:ext>
            </a:extLst>
          </p:cNvPr>
          <p:cNvPicPr>
            <a:picLocks noChangeAspect="1"/>
          </p:cNvPicPr>
          <p:nvPr/>
        </p:nvPicPr>
        <p:blipFill>
          <a:blip r:embed="rId2"/>
          <a:stretch>
            <a:fillRect/>
          </a:stretch>
        </p:blipFill>
        <p:spPr>
          <a:xfrm>
            <a:off x="7418070" y="1959163"/>
            <a:ext cx="4773930" cy="3580448"/>
          </a:xfrm>
          <a:prstGeom prst="rect">
            <a:avLst/>
          </a:prstGeom>
        </p:spPr>
      </p:pic>
    </p:spTree>
    <p:extLst>
      <p:ext uri="{BB962C8B-B14F-4D97-AF65-F5344CB8AC3E}">
        <p14:creationId xmlns:p14="http://schemas.microsoft.com/office/powerpoint/2010/main" val="46402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1803-1B0E-D382-E3D4-3E153E7FBF56}"/>
              </a:ext>
            </a:extLst>
          </p:cNvPr>
          <p:cNvSpPr>
            <a:spLocks noGrp="1"/>
          </p:cNvSpPr>
          <p:nvPr>
            <p:ph type="title"/>
          </p:nvPr>
        </p:nvSpPr>
        <p:spPr>
          <a:xfrm>
            <a:off x="838200" y="-206375"/>
            <a:ext cx="10515600" cy="1325563"/>
          </a:xfrm>
        </p:spPr>
        <p:txBody>
          <a:bodyPr/>
          <a:lstStyle/>
          <a:p>
            <a:pPr algn="ctr"/>
            <a:r>
              <a:rPr lang="en-US" b="1" u="sng" dirty="0">
                <a:solidFill>
                  <a:srgbClr val="C00000"/>
                </a:solidFill>
                <a:effectLst>
                  <a:outerShdw blurRad="38100" dist="38100" dir="2700000" algn="tl">
                    <a:srgbClr val="000000">
                      <a:alpha val="43137"/>
                    </a:srgbClr>
                  </a:outerShdw>
                </a:effectLst>
              </a:rPr>
              <a:t>Principle over the letter of the law!</a:t>
            </a:r>
          </a:p>
        </p:txBody>
      </p:sp>
      <p:sp>
        <p:nvSpPr>
          <p:cNvPr id="4" name="TextBox 3">
            <a:extLst>
              <a:ext uri="{FF2B5EF4-FFF2-40B4-BE49-F238E27FC236}">
                <a16:creationId xmlns:a16="http://schemas.microsoft.com/office/drawing/2014/main" id="{44131339-A608-A780-FF46-3D6F0766877D}"/>
              </a:ext>
            </a:extLst>
          </p:cNvPr>
          <p:cNvSpPr txBox="1"/>
          <p:nvPr/>
        </p:nvSpPr>
        <p:spPr>
          <a:xfrm>
            <a:off x="88582" y="750302"/>
            <a:ext cx="8026718" cy="6124754"/>
          </a:xfrm>
          <a:prstGeom prst="rect">
            <a:avLst/>
          </a:prstGeom>
          <a:noFill/>
        </p:spPr>
        <p:txBody>
          <a:bodyPr wrap="square">
            <a:spAutoFit/>
          </a:bodyPr>
          <a:lstStyle/>
          <a:p>
            <a:r>
              <a:rPr lang="en-US" sz="2800" dirty="0"/>
              <a:t>"I present these matters [health reform] before the people, </a:t>
            </a:r>
            <a:r>
              <a:rPr lang="en-US" sz="2800" b="1" u="sng" dirty="0"/>
              <a:t>dwelling upon general principles</a:t>
            </a:r>
            <a:r>
              <a:rPr lang="en-US" sz="2800" dirty="0"/>
              <a:t>" (Manuscript 29, 1897)</a:t>
            </a:r>
          </a:p>
          <a:p>
            <a:endParaRPr lang="en-US" sz="2800" dirty="0"/>
          </a:p>
          <a:p>
            <a:r>
              <a:rPr lang="en-US" sz="2800" dirty="0"/>
              <a:t>I left off these things from principle. I took my stand on health reform from principle . . . </a:t>
            </a:r>
            <a:r>
              <a:rPr lang="en-US" sz="2800" b="1" u="sng" dirty="0"/>
              <a:t>I moved out from principle, not from impulse. I have advanced nothing but what I stand to today</a:t>
            </a:r>
            <a:r>
              <a:rPr lang="en-US" sz="2800" dirty="0"/>
              <a:t>" (2T 372).</a:t>
            </a:r>
          </a:p>
          <a:p>
            <a:endParaRPr lang="en-US" sz="2800" dirty="0"/>
          </a:p>
          <a:p>
            <a:r>
              <a:rPr lang="en-US" sz="2800" dirty="0"/>
              <a:t>“It is reported by some that I have not followed the principles of health reform as I have advocated them with my pen; </a:t>
            </a:r>
            <a:r>
              <a:rPr lang="en-US" sz="2800" b="1" u="sng" dirty="0"/>
              <a:t>but I can say that I have been a faithful health reformer. Those who have been members of my family know that this is true</a:t>
            </a:r>
            <a:r>
              <a:rPr lang="en-US" sz="2800" dirty="0"/>
              <a:t>” (9T 159).</a:t>
            </a:r>
          </a:p>
        </p:txBody>
      </p:sp>
      <p:pic>
        <p:nvPicPr>
          <p:cNvPr id="5" name="Picture 4">
            <a:extLst>
              <a:ext uri="{FF2B5EF4-FFF2-40B4-BE49-F238E27FC236}">
                <a16:creationId xmlns:a16="http://schemas.microsoft.com/office/drawing/2014/main" id="{227226F8-413A-21C6-5C95-943827F50C70}"/>
              </a:ext>
            </a:extLst>
          </p:cNvPr>
          <p:cNvPicPr>
            <a:picLocks noChangeAspect="1"/>
          </p:cNvPicPr>
          <p:nvPr/>
        </p:nvPicPr>
        <p:blipFill>
          <a:blip r:embed="rId2"/>
          <a:stretch>
            <a:fillRect/>
          </a:stretch>
        </p:blipFill>
        <p:spPr>
          <a:xfrm>
            <a:off x="8392307" y="1680210"/>
            <a:ext cx="3501139" cy="4160520"/>
          </a:xfrm>
          <a:prstGeom prst="rect">
            <a:avLst/>
          </a:prstGeom>
        </p:spPr>
      </p:pic>
    </p:spTree>
    <p:extLst>
      <p:ext uri="{BB962C8B-B14F-4D97-AF65-F5344CB8AC3E}">
        <p14:creationId xmlns:p14="http://schemas.microsoft.com/office/powerpoint/2010/main" val="78045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4FF5-A5D6-413E-F41B-C77D07153378}"/>
              </a:ext>
            </a:extLst>
          </p:cNvPr>
          <p:cNvSpPr>
            <a:spLocks noGrp="1"/>
          </p:cNvSpPr>
          <p:nvPr>
            <p:ph type="title"/>
          </p:nvPr>
        </p:nvSpPr>
        <p:spPr>
          <a:xfrm>
            <a:off x="838200" y="-297815"/>
            <a:ext cx="10515600" cy="1325563"/>
          </a:xfrm>
        </p:spPr>
        <p:txBody>
          <a:bodyPr/>
          <a:lstStyle/>
          <a:p>
            <a:pPr algn="ctr"/>
            <a:r>
              <a:rPr lang="en-US" b="1" dirty="0">
                <a:solidFill>
                  <a:srgbClr val="00B050"/>
                </a:solidFill>
              </a:rPr>
              <a:t>No One is a Criterion For All</a:t>
            </a:r>
          </a:p>
        </p:txBody>
      </p:sp>
      <p:sp>
        <p:nvSpPr>
          <p:cNvPr id="6" name="TextBox 5">
            <a:extLst>
              <a:ext uri="{FF2B5EF4-FFF2-40B4-BE49-F238E27FC236}">
                <a16:creationId xmlns:a16="http://schemas.microsoft.com/office/drawing/2014/main" id="{0DB63C17-107B-24F7-D54B-92F6717F661C}"/>
              </a:ext>
            </a:extLst>
          </p:cNvPr>
          <p:cNvSpPr txBox="1"/>
          <p:nvPr/>
        </p:nvSpPr>
        <p:spPr>
          <a:xfrm>
            <a:off x="5837873" y="713661"/>
            <a:ext cx="6097904" cy="6001643"/>
          </a:xfrm>
          <a:prstGeom prst="rect">
            <a:avLst/>
          </a:prstGeom>
          <a:noFill/>
        </p:spPr>
        <p:txBody>
          <a:bodyPr wrap="square">
            <a:spAutoFit/>
          </a:bodyPr>
          <a:lstStyle/>
          <a:p>
            <a:r>
              <a:rPr lang="en-US" sz="2400" dirty="0"/>
              <a:t> “Those who understand the laws of health and who are governed by principle, will shun the extremes, both of indulgence and of restrictions. Their diet is chosen, not for the mere gratification of appetite, but for the upbuilding of the body. They seek to preserve every power in the best condition for the highest service to God and man . . . . There is a real common sense in dietetic reform. The subject should be studied broadly and deeply, and no one should criticize others because their practice is not, in all things, in harmony with his own. </a:t>
            </a:r>
            <a:r>
              <a:rPr lang="en-US" sz="2400" b="1" u="sng" dirty="0"/>
              <a:t>It is impossible to make an unvarying rule to regulate everyone's habits, and no one should think himself a criterion for all</a:t>
            </a:r>
            <a:r>
              <a:rPr lang="en-US" sz="2400" dirty="0"/>
              <a:t>” (MH 319-320)</a:t>
            </a:r>
          </a:p>
        </p:txBody>
      </p:sp>
      <p:pic>
        <p:nvPicPr>
          <p:cNvPr id="7" name="Picture 6">
            <a:extLst>
              <a:ext uri="{FF2B5EF4-FFF2-40B4-BE49-F238E27FC236}">
                <a16:creationId xmlns:a16="http://schemas.microsoft.com/office/drawing/2014/main" id="{2C6E9753-BC6A-987A-17C1-783BF154F42E}"/>
              </a:ext>
            </a:extLst>
          </p:cNvPr>
          <p:cNvPicPr>
            <a:picLocks noChangeAspect="1"/>
          </p:cNvPicPr>
          <p:nvPr/>
        </p:nvPicPr>
        <p:blipFill>
          <a:blip r:embed="rId2"/>
          <a:stretch>
            <a:fillRect/>
          </a:stretch>
        </p:blipFill>
        <p:spPr>
          <a:xfrm>
            <a:off x="132397" y="1466850"/>
            <a:ext cx="5488947" cy="3699510"/>
          </a:xfrm>
          <a:prstGeom prst="rect">
            <a:avLst/>
          </a:prstGeom>
        </p:spPr>
      </p:pic>
    </p:spTree>
    <p:extLst>
      <p:ext uri="{BB962C8B-B14F-4D97-AF65-F5344CB8AC3E}">
        <p14:creationId xmlns:p14="http://schemas.microsoft.com/office/powerpoint/2010/main" val="186793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C201-3B45-FCA4-57FC-7692DACD33DA}"/>
              </a:ext>
            </a:extLst>
          </p:cNvPr>
          <p:cNvSpPr>
            <a:spLocks noGrp="1"/>
          </p:cNvSpPr>
          <p:nvPr>
            <p:ph type="title"/>
          </p:nvPr>
        </p:nvSpPr>
        <p:spPr>
          <a:xfrm>
            <a:off x="838200" y="-240665"/>
            <a:ext cx="10515600" cy="1325563"/>
          </a:xfrm>
        </p:spPr>
        <p:txBody>
          <a:bodyPr/>
          <a:lstStyle/>
          <a:p>
            <a:pPr algn="ctr"/>
            <a:r>
              <a:rPr lang="en-US" b="1" u="sng" dirty="0">
                <a:solidFill>
                  <a:srgbClr val="FF0000"/>
                </a:solidFill>
                <a:effectLst>
                  <a:outerShdw blurRad="38100" dist="38100" dir="2700000" algn="tl">
                    <a:srgbClr val="000000">
                      <a:alpha val="43137"/>
                    </a:srgbClr>
                  </a:outerShdw>
                </a:effectLst>
              </a:rPr>
              <a:t>I’m Not Your Criteria for Diet Either!</a:t>
            </a:r>
          </a:p>
        </p:txBody>
      </p:sp>
      <p:sp>
        <p:nvSpPr>
          <p:cNvPr id="4" name="TextBox 3">
            <a:extLst>
              <a:ext uri="{FF2B5EF4-FFF2-40B4-BE49-F238E27FC236}">
                <a16:creationId xmlns:a16="http://schemas.microsoft.com/office/drawing/2014/main" id="{531C1EF0-D448-2DDD-8669-F7987131A286}"/>
              </a:ext>
            </a:extLst>
          </p:cNvPr>
          <p:cNvSpPr txBox="1"/>
          <p:nvPr/>
        </p:nvSpPr>
        <p:spPr>
          <a:xfrm>
            <a:off x="0" y="832426"/>
            <a:ext cx="12012930" cy="5632311"/>
          </a:xfrm>
          <a:prstGeom prst="rect">
            <a:avLst/>
          </a:prstGeom>
          <a:noFill/>
        </p:spPr>
        <p:txBody>
          <a:bodyPr wrap="square">
            <a:spAutoFit/>
          </a:bodyPr>
          <a:lstStyle/>
          <a:p>
            <a:r>
              <a:rPr lang="en-US" sz="2000" dirty="0"/>
              <a:t>“They will tell, “Sister White said this.” “Sister White ate cheese, and therefore we are all at liberty to eat cheese.” Well, who told them I ate cheese? Who told them? I never have cheese on my table. </a:t>
            </a:r>
            <a:r>
              <a:rPr lang="en-US" sz="2000" b="1" u="sng" dirty="0"/>
              <a:t>There was but one time—I was at Minneapolis—one or two times I have tasted of cheese. That is a different thing from making it a diet, entirely different thing</a:t>
            </a:r>
            <a:r>
              <a:rPr lang="en-US" sz="2000" dirty="0"/>
              <a:t>. I have tasted of very bitter herbs on special occasions, when I would not make it a diet. But there was a special occasion in Minneapolis where that I could get nothing, and there were some little bits of cheese cut up on the table, and the brethren were there, and one of them had told me, </a:t>
            </a:r>
            <a:r>
              <a:rPr lang="en-US" sz="2000" b="1" u="sng" dirty="0"/>
              <a:t>“If you eat a little of that cheese, it will change the condition;” and I did. I took a bit of that cheese. I do not think that I touched it again the second time</a:t>
            </a:r>
            <a:r>
              <a:rPr lang="en-US" sz="2000" dirty="0"/>
              <a:t>. Another says: “Sister White drinks tea, and you can drink tea.” Who of my brethren has ever made that statement? Who has ever heard it, to ever made it of me? I never have tea in my house, and I never set it before any one. Sister White has not had meat in her house or cooked it in any line, or any dead flesh, for years and years. And here is the health reform. “Now I have told you Sister White did not eat meat. Now I want you not to eat meat, because Sister White does not eat it.” </a:t>
            </a:r>
            <a:r>
              <a:rPr lang="en-US" sz="2000" b="1" u="sng" dirty="0"/>
              <a:t>Well, I would not give—I would not care a farthing for anything like that. If you have not got any better conviction—you won’t eat meat because Sister White does not eat any—if I am the authority, I would not give a farthing for your health reform. What I want is that every one of you should stand in your individual dignity before God, in your individual consecration to God, that the soul-temple shall be dedicated to God. “Whosoever </a:t>
            </a:r>
            <a:r>
              <a:rPr lang="en-US" sz="2000" b="1" u="sng" dirty="0" err="1"/>
              <a:t>defileth</a:t>
            </a:r>
            <a:r>
              <a:rPr lang="en-US" sz="2000" b="1" u="sng" dirty="0"/>
              <a:t> the temple of God, him will God destroy.” [Verse 17.] Now I want you to think of these things, and do not make any human being your criterion” </a:t>
            </a:r>
            <a:r>
              <a:rPr lang="en-US" sz="2000" dirty="0"/>
              <a:t>(Manuscript 43a, 1901)</a:t>
            </a:r>
            <a:endParaRPr lang="en-US" sz="2000" b="1" u="sng" dirty="0"/>
          </a:p>
        </p:txBody>
      </p:sp>
    </p:spTree>
    <p:extLst>
      <p:ext uri="{BB962C8B-B14F-4D97-AF65-F5344CB8AC3E}">
        <p14:creationId xmlns:p14="http://schemas.microsoft.com/office/powerpoint/2010/main" val="168566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11B4F-799E-7A25-1599-6A75DBCE11CE}"/>
              </a:ext>
            </a:extLst>
          </p:cNvPr>
          <p:cNvSpPr>
            <a:spLocks noGrp="1"/>
          </p:cNvSpPr>
          <p:nvPr>
            <p:ph type="title"/>
          </p:nvPr>
        </p:nvSpPr>
        <p:spPr>
          <a:xfrm>
            <a:off x="838200" y="-252095"/>
            <a:ext cx="10515600" cy="1325563"/>
          </a:xfrm>
        </p:spPr>
        <p:txBody>
          <a:bodyPr/>
          <a:lstStyle/>
          <a:p>
            <a:pPr algn="ctr"/>
            <a:r>
              <a:rPr lang="en-US" b="1" u="sng" dirty="0">
                <a:solidFill>
                  <a:srgbClr val="002060"/>
                </a:solidFill>
                <a:effectLst>
                  <a:outerShdw blurRad="38100" dist="38100" dir="2700000" algn="tl">
                    <a:srgbClr val="000000">
                      <a:alpha val="43137"/>
                    </a:srgbClr>
                  </a:outerShdw>
                </a:effectLst>
              </a:rPr>
              <a:t>The Holy Spirit’s Counsel for Us Today</a:t>
            </a:r>
          </a:p>
        </p:txBody>
      </p:sp>
      <p:sp>
        <p:nvSpPr>
          <p:cNvPr id="4" name="TextBox 3">
            <a:extLst>
              <a:ext uri="{FF2B5EF4-FFF2-40B4-BE49-F238E27FC236}">
                <a16:creationId xmlns:a16="http://schemas.microsoft.com/office/drawing/2014/main" id="{955C634F-A5A4-FF04-C228-1BD477B3CF03}"/>
              </a:ext>
            </a:extLst>
          </p:cNvPr>
          <p:cNvSpPr txBox="1"/>
          <p:nvPr/>
        </p:nvSpPr>
        <p:spPr>
          <a:xfrm>
            <a:off x="0" y="776347"/>
            <a:ext cx="8298180" cy="6001643"/>
          </a:xfrm>
          <a:prstGeom prst="rect">
            <a:avLst/>
          </a:prstGeom>
          <a:noFill/>
        </p:spPr>
        <p:txBody>
          <a:bodyPr wrap="square">
            <a:spAutoFit/>
          </a:bodyPr>
          <a:lstStyle/>
          <a:p>
            <a:r>
              <a:rPr lang="en-US" sz="2400" dirty="0"/>
              <a:t>“</a:t>
            </a:r>
            <a:r>
              <a:rPr lang="en-US" sz="2400" b="1" u="sng" dirty="0"/>
              <a:t>God is trying to lead us back, step by step, to His original design—that man should subsist upon the natural products of the earth</a:t>
            </a:r>
            <a:r>
              <a:rPr lang="en-US" sz="2400" dirty="0"/>
              <a:t>. Among those who are waiting for the coming of the Lord meat eating will eventually be done away; </a:t>
            </a:r>
            <a:r>
              <a:rPr lang="en-US" sz="2400" b="1" u="sng" dirty="0"/>
              <a:t>flesh will cease to form a part of their diet. We should ever keep this end in view and endeavor to work steadily toward it</a:t>
            </a:r>
            <a:r>
              <a:rPr lang="en-US" sz="2400" dirty="0"/>
              <a:t>.”—Counsels on Health, 450</a:t>
            </a:r>
          </a:p>
          <a:p>
            <a:endParaRPr lang="en-US" sz="2400" dirty="0"/>
          </a:p>
          <a:p>
            <a:r>
              <a:rPr lang="en-US" sz="2400" dirty="0"/>
              <a:t>“Greater reforms should be seen among the people who claim to be looking for the soon appearing of Christ. Health reform is to do among our people a work which it has not yet done. </a:t>
            </a:r>
            <a:r>
              <a:rPr lang="en-US" sz="2400" b="1" u="sng" dirty="0"/>
              <a:t>There are those who ought to be awake to the danger of meat eating who are still eating the flesh of animals, thus endangering the physical, mental, and spiritual health. Many who are now only half converted on the question of meat eating will go from God’s people, to walk no more with them</a:t>
            </a:r>
            <a:r>
              <a:rPr lang="en-US" sz="2400" dirty="0"/>
              <a:t>.”—R&amp;H, May 27, 1902</a:t>
            </a:r>
          </a:p>
        </p:txBody>
      </p:sp>
      <p:pic>
        <p:nvPicPr>
          <p:cNvPr id="5" name="Picture 4">
            <a:extLst>
              <a:ext uri="{FF2B5EF4-FFF2-40B4-BE49-F238E27FC236}">
                <a16:creationId xmlns:a16="http://schemas.microsoft.com/office/drawing/2014/main" id="{BE3FA74B-0534-74EF-6F73-7F039051B9C9}"/>
              </a:ext>
            </a:extLst>
          </p:cNvPr>
          <p:cNvPicPr>
            <a:picLocks noChangeAspect="1"/>
          </p:cNvPicPr>
          <p:nvPr/>
        </p:nvPicPr>
        <p:blipFill>
          <a:blip r:embed="rId2"/>
          <a:stretch>
            <a:fillRect/>
          </a:stretch>
        </p:blipFill>
        <p:spPr>
          <a:xfrm>
            <a:off x="8391524" y="844927"/>
            <a:ext cx="3665220" cy="3038060"/>
          </a:xfrm>
          <a:prstGeom prst="rect">
            <a:avLst/>
          </a:prstGeom>
        </p:spPr>
      </p:pic>
      <p:pic>
        <p:nvPicPr>
          <p:cNvPr id="6" name="Picture 5">
            <a:extLst>
              <a:ext uri="{FF2B5EF4-FFF2-40B4-BE49-F238E27FC236}">
                <a16:creationId xmlns:a16="http://schemas.microsoft.com/office/drawing/2014/main" id="{70F9944A-985F-6B33-D7C8-634BF8090AE9}"/>
              </a:ext>
            </a:extLst>
          </p:cNvPr>
          <p:cNvPicPr>
            <a:picLocks noChangeAspect="1"/>
          </p:cNvPicPr>
          <p:nvPr/>
        </p:nvPicPr>
        <p:blipFill>
          <a:blip r:embed="rId3"/>
          <a:stretch>
            <a:fillRect/>
          </a:stretch>
        </p:blipFill>
        <p:spPr>
          <a:xfrm>
            <a:off x="8583929" y="4058296"/>
            <a:ext cx="3472815" cy="2608470"/>
          </a:xfrm>
          <a:prstGeom prst="rect">
            <a:avLst/>
          </a:prstGeom>
        </p:spPr>
      </p:pic>
    </p:spTree>
    <p:extLst>
      <p:ext uri="{BB962C8B-B14F-4D97-AF65-F5344CB8AC3E}">
        <p14:creationId xmlns:p14="http://schemas.microsoft.com/office/powerpoint/2010/main" val="135523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4D42-4170-FA4B-6765-A7E2C3596F26}"/>
              </a:ext>
            </a:extLst>
          </p:cNvPr>
          <p:cNvSpPr>
            <a:spLocks noGrp="1"/>
          </p:cNvSpPr>
          <p:nvPr>
            <p:ph type="title"/>
          </p:nvPr>
        </p:nvSpPr>
        <p:spPr>
          <a:xfrm>
            <a:off x="838200" y="-263525"/>
            <a:ext cx="10515600" cy="1325563"/>
          </a:xfrm>
        </p:spPr>
        <p:txBody>
          <a:bodyPr/>
          <a:lstStyle/>
          <a:p>
            <a:r>
              <a:rPr lang="en-US" b="1" dirty="0">
                <a:solidFill>
                  <a:srgbClr val="FF0000"/>
                </a:solidFill>
                <a:effectLst>
                  <a:outerShdw blurRad="38100" dist="38100" dir="2700000" algn="tl">
                    <a:srgbClr val="000000">
                      <a:alpha val="43137"/>
                    </a:srgbClr>
                  </a:outerShdw>
                </a:effectLst>
              </a:rPr>
              <a:t>Word of Caution to the Rejecters of SOP…</a:t>
            </a:r>
          </a:p>
        </p:txBody>
      </p:sp>
      <p:sp>
        <p:nvSpPr>
          <p:cNvPr id="4" name="TextBox 3">
            <a:extLst>
              <a:ext uri="{FF2B5EF4-FFF2-40B4-BE49-F238E27FC236}">
                <a16:creationId xmlns:a16="http://schemas.microsoft.com/office/drawing/2014/main" id="{FD8B12D2-B955-A7F2-5150-5376B531B04A}"/>
              </a:ext>
            </a:extLst>
          </p:cNvPr>
          <p:cNvSpPr txBox="1"/>
          <p:nvPr/>
        </p:nvSpPr>
        <p:spPr>
          <a:xfrm>
            <a:off x="20003" y="548015"/>
            <a:ext cx="8118157" cy="6370975"/>
          </a:xfrm>
          <a:prstGeom prst="rect">
            <a:avLst/>
          </a:prstGeom>
          <a:noFill/>
        </p:spPr>
        <p:txBody>
          <a:bodyPr wrap="square">
            <a:spAutoFit/>
          </a:bodyPr>
          <a:lstStyle/>
          <a:p>
            <a:r>
              <a:rPr lang="en-US" sz="2400" dirty="0"/>
              <a:t>“</a:t>
            </a:r>
            <a:r>
              <a:rPr lang="en-US" sz="2400" b="1" u="sng" dirty="0"/>
              <a:t>If you seek to turn aside the counsel of God to suit yourselves, if you lessen the confidence of God’s people in the testimonies He has sent them, you are rebelling against God as certainly as were Korah, </a:t>
            </a:r>
            <a:r>
              <a:rPr lang="en-US" sz="2400" b="1" u="sng" dirty="0" err="1"/>
              <a:t>Dathan</a:t>
            </a:r>
            <a:r>
              <a:rPr lang="en-US" sz="2400" b="1" u="sng" dirty="0"/>
              <a:t>, and </a:t>
            </a:r>
            <a:r>
              <a:rPr lang="en-US" sz="2400" b="1" u="sng" dirty="0" err="1"/>
              <a:t>Abiram</a:t>
            </a:r>
            <a:r>
              <a:rPr lang="en-US" sz="2400" dirty="0"/>
              <a:t>. </a:t>
            </a:r>
            <a:r>
              <a:rPr lang="en-US" sz="2400" b="1" u="sng" dirty="0"/>
              <a:t>You have their history</a:t>
            </a:r>
            <a:r>
              <a:rPr lang="en-US" sz="2400" dirty="0"/>
              <a:t>. You know how stubborn they were in their own opinions. They decided that their judgment was better than that of Moses and that Moses was doing great injury to Israel. Those who united with them were so set in their opinions that, notwithstanding the judgments of God in a marked manner destroyed the leaders and the princes, the next morning the survivors came to Moses and said: “Ye have killed the people of the Lord.” We see what fearful deception will come upon the human mind. How hard it is to convince souls that have become imbued with a spirit which is not of God. As Christ’s ambassador, I would say to you: Be careful what positions you take. This is God’s work, and you must render to Him an account for the manner in which you treat His message.” 5T, p. 66-67</a:t>
            </a:r>
          </a:p>
        </p:txBody>
      </p:sp>
      <p:sp>
        <p:nvSpPr>
          <p:cNvPr id="5" name="TextBox 4">
            <a:extLst>
              <a:ext uri="{FF2B5EF4-FFF2-40B4-BE49-F238E27FC236}">
                <a16:creationId xmlns:a16="http://schemas.microsoft.com/office/drawing/2014/main" id="{98872ED0-BCA7-A976-302E-EC190A6BB83C}"/>
              </a:ext>
            </a:extLst>
          </p:cNvPr>
          <p:cNvSpPr txBox="1"/>
          <p:nvPr/>
        </p:nvSpPr>
        <p:spPr>
          <a:xfrm>
            <a:off x="7978140" y="528921"/>
            <a:ext cx="4193857" cy="6370975"/>
          </a:xfrm>
          <a:prstGeom prst="rect">
            <a:avLst/>
          </a:prstGeom>
          <a:noFill/>
        </p:spPr>
        <p:txBody>
          <a:bodyPr wrap="square" rtlCol="0">
            <a:spAutoFit/>
          </a:bodyPr>
          <a:lstStyle/>
          <a:p>
            <a:r>
              <a:rPr lang="en-US" sz="2400" dirty="0">
                <a:solidFill>
                  <a:srgbClr val="002060"/>
                </a:solidFill>
              </a:rPr>
              <a:t>“</a:t>
            </a:r>
            <a:r>
              <a:rPr lang="en-US" sz="2400" b="1" dirty="0">
                <a:solidFill>
                  <a:srgbClr val="002060"/>
                </a:solidFill>
              </a:rPr>
              <a:t>No message on Time</a:t>
            </a:r>
            <a:r>
              <a:rPr lang="en-US" sz="2400" dirty="0">
                <a:solidFill>
                  <a:srgbClr val="002060"/>
                </a:solidFill>
              </a:rPr>
              <a:t>” (RH, Mar. 22, 1892) </a:t>
            </a:r>
            <a:r>
              <a:rPr lang="en-US" sz="2400" dirty="0">
                <a:solidFill>
                  <a:srgbClr val="002060"/>
                </a:solidFill>
                <a:sym typeface="Wingdings" panose="05000000000000000000" pitchFamily="2" charset="2"/>
              </a:rPr>
              <a:t> 6,000 year cycle, March 2024, 2027, 2031</a:t>
            </a:r>
          </a:p>
          <a:p>
            <a:endParaRPr lang="en-US" sz="2400" dirty="0">
              <a:solidFill>
                <a:srgbClr val="002060"/>
              </a:solidFill>
              <a:sym typeface="Wingdings" panose="05000000000000000000" pitchFamily="2" charset="2"/>
            </a:endParaRPr>
          </a:p>
          <a:p>
            <a:r>
              <a:rPr lang="en-US" sz="2400" dirty="0">
                <a:solidFill>
                  <a:srgbClr val="002060"/>
                </a:solidFill>
                <a:sym typeface="Wingdings" panose="05000000000000000000" pitchFamily="2" charset="2"/>
              </a:rPr>
              <a:t>“</a:t>
            </a:r>
            <a:r>
              <a:rPr lang="en-US" sz="2400" b="1" dirty="0">
                <a:solidFill>
                  <a:srgbClr val="002060"/>
                </a:solidFill>
                <a:sym typeface="Wingdings" panose="05000000000000000000" pitchFamily="2" charset="2"/>
              </a:rPr>
              <a:t>The Holy Spirit is the Third Person of the Godhead</a:t>
            </a:r>
            <a:r>
              <a:rPr lang="en-US" sz="2400" dirty="0">
                <a:solidFill>
                  <a:srgbClr val="002060"/>
                </a:solidFill>
                <a:sym typeface="Wingdings" panose="05000000000000000000" pitchFamily="2" charset="2"/>
              </a:rPr>
              <a:t>” (Letter 8, 1896)  The Trinity is Catholic</a:t>
            </a:r>
          </a:p>
          <a:p>
            <a:endParaRPr lang="en-US" sz="2400" dirty="0">
              <a:solidFill>
                <a:srgbClr val="002060"/>
              </a:solidFill>
              <a:sym typeface="Wingdings" panose="05000000000000000000" pitchFamily="2" charset="2"/>
            </a:endParaRPr>
          </a:p>
          <a:p>
            <a:r>
              <a:rPr lang="en-US" sz="2400" dirty="0">
                <a:solidFill>
                  <a:srgbClr val="002060"/>
                </a:solidFill>
                <a:sym typeface="Wingdings" panose="05000000000000000000" pitchFamily="2" charset="2"/>
              </a:rPr>
              <a:t>“</a:t>
            </a:r>
            <a:r>
              <a:rPr lang="en-US" sz="2400" b="1" dirty="0">
                <a:solidFill>
                  <a:srgbClr val="002060"/>
                </a:solidFill>
                <a:sym typeface="Wingdings" panose="05000000000000000000" pitchFamily="2" charset="2"/>
              </a:rPr>
              <a:t>Faithful souls have constituted the church on earth</a:t>
            </a:r>
            <a:r>
              <a:rPr lang="en-US" sz="2400" dirty="0">
                <a:solidFill>
                  <a:srgbClr val="002060"/>
                </a:solidFill>
                <a:sym typeface="Wingdings" panose="05000000000000000000" pitchFamily="2" charset="2"/>
              </a:rPr>
              <a:t>” (AA, p. 11)  You must stay in the fold to be saved</a:t>
            </a:r>
          </a:p>
          <a:p>
            <a:endParaRPr lang="en-US" sz="2400" dirty="0">
              <a:solidFill>
                <a:srgbClr val="002060"/>
              </a:solidFill>
              <a:sym typeface="Wingdings" panose="05000000000000000000" pitchFamily="2" charset="2"/>
            </a:endParaRPr>
          </a:p>
          <a:p>
            <a:r>
              <a:rPr lang="en-US" sz="2400" dirty="0">
                <a:solidFill>
                  <a:srgbClr val="002060"/>
                </a:solidFill>
                <a:sym typeface="Wingdings" panose="05000000000000000000" pitchFamily="2" charset="2"/>
              </a:rPr>
              <a:t>“</a:t>
            </a:r>
            <a:r>
              <a:rPr lang="en-US" sz="2400" b="1" dirty="0">
                <a:solidFill>
                  <a:srgbClr val="002060"/>
                </a:solidFill>
                <a:sym typeface="Wingdings" panose="05000000000000000000" pitchFamily="2" charset="2"/>
              </a:rPr>
              <a:t>You must be perfect</a:t>
            </a:r>
            <a:r>
              <a:rPr lang="en-US" sz="2400" dirty="0">
                <a:solidFill>
                  <a:srgbClr val="002060"/>
                </a:solidFill>
                <a:sym typeface="Wingdings" panose="05000000000000000000" pitchFamily="2" charset="2"/>
              </a:rPr>
              <a:t>” (Conflict and Courage, 96)  You can never be perfect—stop trying!!!</a:t>
            </a:r>
            <a:endParaRPr lang="en-US" sz="2400" dirty="0">
              <a:solidFill>
                <a:srgbClr val="002060"/>
              </a:solidFill>
            </a:endParaRPr>
          </a:p>
        </p:txBody>
      </p:sp>
    </p:spTree>
    <p:extLst>
      <p:ext uri="{BB962C8B-B14F-4D97-AF65-F5344CB8AC3E}">
        <p14:creationId xmlns:p14="http://schemas.microsoft.com/office/powerpoint/2010/main" val="271691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FD8E5-D854-FA94-8857-A3F75F66344E}"/>
              </a:ext>
            </a:extLst>
          </p:cNvPr>
          <p:cNvSpPr>
            <a:spLocks noGrp="1"/>
          </p:cNvSpPr>
          <p:nvPr>
            <p:ph type="title"/>
          </p:nvPr>
        </p:nvSpPr>
        <p:spPr>
          <a:xfrm>
            <a:off x="746760" y="-309245"/>
            <a:ext cx="10515600" cy="1325563"/>
          </a:xfrm>
        </p:spPr>
        <p:txBody>
          <a:bodyPr/>
          <a:lstStyle/>
          <a:p>
            <a:pPr algn="r"/>
            <a:r>
              <a:rPr lang="en-US" b="1" dirty="0">
                <a:effectLst>
                  <a:outerShdw blurRad="38100" dist="38100" dir="2700000" algn="tl">
                    <a:srgbClr val="000000">
                      <a:alpha val="43137"/>
                    </a:srgbClr>
                  </a:outerShdw>
                </a:effectLst>
              </a:rPr>
              <a:t>Another Few Quotes </a:t>
            </a:r>
          </a:p>
        </p:txBody>
      </p:sp>
      <p:sp>
        <p:nvSpPr>
          <p:cNvPr id="4" name="TextBox 3">
            <a:extLst>
              <a:ext uri="{FF2B5EF4-FFF2-40B4-BE49-F238E27FC236}">
                <a16:creationId xmlns:a16="http://schemas.microsoft.com/office/drawing/2014/main" id="{6CAFB23B-3E0B-ACD6-EA3F-C6EFCC44AD6D}"/>
              </a:ext>
            </a:extLst>
          </p:cNvPr>
          <p:cNvSpPr txBox="1"/>
          <p:nvPr/>
        </p:nvSpPr>
        <p:spPr>
          <a:xfrm>
            <a:off x="4972050" y="685711"/>
            <a:ext cx="7120889" cy="6124754"/>
          </a:xfrm>
          <a:prstGeom prst="rect">
            <a:avLst/>
          </a:prstGeom>
          <a:noFill/>
        </p:spPr>
        <p:txBody>
          <a:bodyPr wrap="square">
            <a:spAutoFit/>
          </a:bodyPr>
          <a:lstStyle/>
          <a:p>
            <a:r>
              <a:rPr lang="en-US" sz="2800" dirty="0"/>
              <a:t>“Yet now when I send you a testimony of warning and reproof, </a:t>
            </a:r>
            <a:r>
              <a:rPr lang="en-US" sz="2800" b="1" u="sng" dirty="0"/>
              <a:t>many of you declare it to be merely the opinion of Sister White. You have thereby insulted the Spirit of God</a:t>
            </a:r>
            <a:r>
              <a:rPr lang="en-US" sz="2800" dirty="0"/>
              <a:t>. You know how the Lord has manifested Himself through the spirit of prophecy.” 5T, p. 64</a:t>
            </a:r>
          </a:p>
          <a:p>
            <a:endParaRPr lang="en-US" sz="2800" dirty="0"/>
          </a:p>
          <a:p>
            <a:r>
              <a:rPr lang="en-US" sz="2800" dirty="0"/>
              <a:t>“While I am able to do this work, the people must have things to revive past history, that </a:t>
            </a:r>
            <a:r>
              <a:rPr lang="en-US" sz="2800" b="1" u="sng" dirty="0"/>
              <a:t>they may see that there is one straight chain of truth, without one heretical sentence, in that which I have written.</a:t>
            </a:r>
            <a:r>
              <a:rPr lang="en-US" sz="2800" dirty="0"/>
              <a:t> This, I am instructed, is to be a living letter to all in regard to my faith.” 3SM, p. 52 </a:t>
            </a:r>
          </a:p>
        </p:txBody>
      </p:sp>
      <p:sp>
        <p:nvSpPr>
          <p:cNvPr id="5" name="TextBox 4">
            <a:extLst>
              <a:ext uri="{FF2B5EF4-FFF2-40B4-BE49-F238E27FC236}">
                <a16:creationId xmlns:a16="http://schemas.microsoft.com/office/drawing/2014/main" id="{D27937AA-6462-A7DC-560B-B8FF6756E00A}"/>
              </a:ext>
            </a:extLst>
          </p:cNvPr>
          <p:cNvSpPr txBox="1"/>
          <p:nvPr/>
        </p:nvSpPr>
        <p:spPr>
          <a:xfrm>
            <a:off x="91440" y="91440"/>
            <a:ext cx="4983480" cy="6740307"/>
          </a:xfrm>
          <a:prstGeom prst="rect">
            <a:avLst/>
          </a:prstGeom>
          <a:noFill/>
        </p:spPr>
        <p:txBody>
          <a:bodyPr wrap="square" rtlCol="0">
            <a:spAutoFit/>
          </a:bodyPr>
          <a:lstStyle/>
          <a:p>
            <a:r>
              <a:rPr lang="en-US" sz="2400" dirty="0">
                <a:solidFill>
                  <a:srgbClr val="002060"/>
                </a:solidFill>
              </a:rPr>
              <a:t>“</a:t>
            </a:r>
            <a:r>
              <a:rPr lang="en-US" sz="2400" b="1" dirty="0">
                <a:solidFill>
                  <a:srgbClr val="002060"/>
                </a:solidFill>
              </a:rPr>
              <a:t>Feast Days are no longer binding</a:t>
            </a:r>
            <a:r>
              <a:rPr lang="en-US" sz="2400" dirty="0">
                <a:solidFill>
                  <a:srgbClr val="002060"/>
                </a:solidFill>
              </a:rPr>
              <a:t>” (</a:t>
            </a:r>
            <a:r>
              <a:rPr lang="en-US" sz="2400" dirty="0" err="1">
                <a:solidFill>
                  <a:srgbClr val="002060"/>
                </a:solidFill>
              </a:rPr>
              <a:t>Ms</a:t>
            </a:r>
            <a:r>
              <a:rPr lang="en-US" sz="2400" dirty="0">
                <a:solidFill>
                  <a:srgbClr val="002060"/>
                </a:solidFill>
              </a:rPr>
              <a:t> 72, 1901) </a:t>
            </a:r>
            <a:r>
              <a:rPr lang="en-US" sz="2400" dirty="0">
                <a:solidFill>
                  <a:srgbClr val="002060"/>
                </a:solidFill>
                <a:sym typeface="Wingdings" panose="05000000000000000000" pitchFamily="2" charset="2"/>
              </a:rPr>
              <a:t> You Have to Keep the Feast Days!!!</a:t>
            </a:r>
          </a:p>
          <a:p>
            <a:endParaRPr lang="en-US" sz="2400" dirty="0">
              <a:solidFill>
                <a:srgbClr val="002060"/>
              </a:solidFill>
              <a:sym typeface="Wingdings" panose="05000000000000000000" pitchFamily="2" charset="2"/>
            </a:endParaRPr>
          </a:p>
          <a:p>
            <a:r>
              <a:rPr lang="en-US" sz="2400" dirty="0">
                <a:solidFill>
                  <a:srgbClr val="002060"/>
                </a:solidFill>
                <a:sym typeface="Wingdings" panose="05000000000000000000" pitchFamily="2" charset="2"/>
              </a:rPr>
              <a:t>“</a:t>
            </a:r>
            <a:r>
              <a:rPr lang="en-US" sz="2400" b="1" dirty="0">
                <a:solidFill>
                  <a:srgbClr val="002060"/>
                </a:solidFill>
                <a:sym typeface="Wingdings" panose="05000000000000000000" pitchFamily="2" charset="2"/>
              </a:rPr>
              <a:t>The earth is a globe</a:t>
            </a:r>
            <a:r>
              <a:rPr lang="en-US" sz="2400" dirty="0">
                <a:solidFill>
                  <a:srgbClr val="002060"/>
                </a:solidFill>
                <a:sym typeface="Wingdings" panose="05000000000000000000" pitchFamily="2" charset="2"/>
              </a:rPr>
              <a:t>” (RH Aug. 15, 1899)  The earth is Flat!!!</a:t>
            </a:r>
          </a:p>
          <a:p>
            <a:endParaRPr lang="en-US" sz="2400" dirty="0">
              <a:solidFill>
                <a:srgbClr val="002060"/>
              </a:solidFill>
              <a:sym typeface="Wingdings" panose="05000000000000000000" pitchFamily="2" charset="2"/>
            </a:endParaRPr>
          </a:p>
          <a:p>
            <a:r>
              <a:rPr lang="en-US" sz="2400" dirty="0">
                <a:solidFill>
                  <a:srgbClr val="002060"/>
                </a:solidFill>
                <a:sym typeface="Wingdings" panose="05000000000000000000" pitchFamily="2" charset="2"/>
              </a:rPr>
              <a:t>“</a:t>
            </a:r>
            <a:r>
              <a:rPr lang="en-US" sz="2400" b="1" dirty="0">
                <a:solidFill>
                  <a:srgbClr val="002060"/>
                </a:solidFill>
                <a:sym typeface="Wingdings" panose="05000000000000000000" pitchFamily="2" charset="2"/>
              </a:rPr>
              <a:t>The Sanctuary is the foundation of our faith</a:t>
            </a:r>
            <a:r>
              <a:rPr lang="en-US" sz="2400" dirty="0">
                <a:solidFill>
                  <a:srgbClr val="002060"/>
                </a:solidFill>
                <a:sym typeface="Wingdings" panose="05000000000000000000" pitchFamily="2" charset="2"/>
              </a:rPr>
              <a:t>” (20MR, 66)  the sanctuary doctrine is outdated and unbiblical  </a:t>
            </a:r>
          </a:p>
          <a:p>
            <a:endParaRPr lang="en-US" sz="2400" dirty="0">
              <a:solidFill>
                <a:srgbClr val="002060"/>
              </a:solidFill>
              <a:sym typeface="Wingdings" panose="05000000000000000000" pitchFamily="2" charset="2"/>
            </a:endParaRPr>
          </a:p>
          <a:p>
            <a:r>
              <a:rPr lang="en-US" sz="2400" dirty="0">
                <a:solidFill>
                  <a:srgbClr val="002060"/>
                </a:solidFill>
                <a:sym typeface="Wingdings" panose="05000000000000000000" pitchFamily="2" charset="2"/>
              </a:rPr>
              <a:t>“</a:t>
            </a:r>
            <a:r>
              <a:rPr lang="en-US" sz="2400" b="1" dirty="0">
                <a:solidFill>
                  <a:srgbClr val="002060"/>
                </a:solidFill>
                <a:sym typeface="Wingdings" panose="05000000000000000000" pitchFamily="2" charset="2"/>
              </a:rPr>
              <a:t>A Sunday Law will be the Mark of the Beast</a:t>
            </a:r>
            <a:r>
              <a:rPr lang="en-US" sz="2400" dirty="0">
                <a:solidFill>
                  <a:srgbClr val="002060"/>
                </a:solidFill>
                <a:sym typeface="Wingdings" panose="05000000000000000000" pitchFamily="2" charset="2"/>
              </a:rPr>
              <a:t>” (RH, Dec. 18, 1888)  Ellen would not write that today</a:t>
            </a:r>
          </a:p>
          <a:p>
            <a:endParaRPr lang="en-US" sz="2400" dirty="0">
              <a:solidFill>
                <a:srgbClr val="002060"/>
              </a:solidFill>
              <a:sym typeface="Wingdings" panose="05000000000000000000" pitchFamily="2" charset="2"/>
            </a:endParaRPr>
          </a:p>
          <a:p>
            <a:r>
              <a:rPr lang="en-US" sz="2400" dirty="0">
                <a:solidFill>
                  <a:srgbClr val="002060"/>
                </a:solidFill>
              </a:rPr>
              <a:t>“</a:t>
            </a:r>
            <a:r>
              <a:rPr lang="en-US" sz="2400" b="1" dirty="0">
                <a:solidFill>
                  <a:srgbClr val="002060"/>
                </a:solidFill>
              </a:rPr>
              <a:t>Sabbath is from sunset to sunset</a:t>
            </a:r>
            <a:r>
              <a:rPr lang="en-US" sz="2400" dirty="0">
                <a:solidFill>
                  <a:srgbClr val="002060"/>
                </a:solidFill>
              </a:rPr>
              <a:t>” (Letter 167, 1900) </a:t>
            </a:r>
            <a:r>
              <a:rPr lang="en-US" sz="2400" dirty="0">
                <a:solidFill>
                  <a:srgbClr val="002060"/>
                </a:solidFill>
                <a:sym typeface="Wingdings" panose="05000000000000000000" pitchFamily="2" charset="2"/>
              </a:rPr>
              <a:t> NO!,  you have to keep the lunar sabbaths</a:t>
            </a:r>
            <a:endParaRPr lang="en-US" sz="2400" dirty="0">
              <a:solidFill>
                <a:srgbClr val="002060"/>
              </a:solidFill>
            </a:endParaRPr>
          </a:p>
        </p:txBody>
      </p:sp>
    </p:spTree>
    <p:extLst>
      <p:ext uri="{BB962C8B-B14F-4D97-AF65-F5344CB8AC3E}">
        <p14:creationId xmlns:p14="http://schemas.microsoft.com/office/powerpoint/2010/main" val="284985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DA68-CDFB-3FAD-1ACD-2DD48BC8C953}"/>
              </a:ext>
            </a:extLst>
          </p:cNvPr>
          <p:cNvSpPr>
            <a:spLocks noGrp="1"/>
          </p:cNvSpPr>
          <p:nvPr>
            <p:ph type="title"/>
          </p:nvPr>
        </p:nvSpPr>
        <p:spPr>
          <a:xfrm>
            <a:off x="838200" y="-332105"/>
            <a:ext cx="10515600" cy="1325563"/>
          </a:xfrm>
        </p:spPr>
        <p:txBody>
          <a:bodyPr/>
          <a:lstStyle/>
          <a:p>
            <a:pPr algn="ctr"/>
            <a:r>
              <a:rPr lang="en-US" b="1" dirty="0">
                <a:solidFill>
                  <a:srgbClr val="FF0000"/>
                </a:solidFill>
                <a:effectLst>
                  <a:outerShdw blurRad="38100" dist="38100" dir="2700000" algn="tl">
                    <a:srgbClr val="000000">
                      <a:alpha val="43137"/>
                    </a:srgbClr>
                  </a:outerShdw>
                </a:effectLst>
              </a:rPr>
              <a:t>Holy Ghost is the author of the SOP!</a:t>
            </a:r>
          </a:p>
        </p:txBody>
      </p:sp>
      <p:sp>
        <p:nvSpPr>
          <p:cNvPr id="4" name="TextBox 3">
            <a:extLst>
              <a:ext uri="{FF2B5EF4-FFF2-40B4-BE49-F238E27FC236}">
                <a16:creationId xmlns:a16="http://schemas.microsoft.com/office/drawing/2014/main" id="{61346A1C-1E20-D1A8-F0B4-ACA4BA1AF1CB}"/>
              </a:ext>
            </a:extLst>
          </p:cNvPr>
          <p:cNvSpPr txBox="1"/>
          <p:nvPr/>
        </p:nvSpPr>
        <p:spPr>
          <a:xfrm>
            <a:off x="88583" y="384513"/>
            <a:ext cx="8643937" cy="6555641"/>
          </a:xfrm>
          <a:prstGeom prst="rect">
            <a:avLst/>
          </a:prstGeom>
          <a:noFill/>
        </p:spPr>
        <p:txBody>
          <a:bodyPr wrap="square">
            <a:spAutoFit/>
          </a:bodyPr>
          <a:lstStyle/>
          <a:p>
            <a:r>
              <a:rPr lang="en-US" sz="2800" dirty="0"/>
              <a:t>“</a:t>
            </a:r>
            <a:r>
              <a:rPr lang="en-US" sz="2800" b="1" u="sng" dirty="0"/>
              <a:t>The Holy Ghost is the author of the Scriptures and of the Spirit of Prophecy. These are not to be twisted and turned to mean what man may want them to mean</a:t>
            </a:r>
            <a:r>
              <a:rPr lang="en-US" sz="2800" dirty="0"/>
              <a:t>, to carry out man’s ideas and sentiments, to carry forward man’s schemes at all hazards” 3SM, p. 30 </a:t>
            </a:r>
          </a:p>
          <a:p>
            <a:endParaRPr lang="en-US" sz="2800" dirty="0"/>
          </a:p>
          <a:p>
            <a:r>
              <a:rPr lang="en-US" sz="2800" dirty="0"/>
              <a:t>“</a:t>
            </a:r>
            <a:r>
              <a:rPr lang="en-US" sz="2800" b="1" u="sng" dirty="0"/>
              <a:t>Doubt, and even disbelief of the testimonies of the Spirit of God, is leavening our churches everywhere</a:t>
            </a:r>
            <a:r>
              <a:rPr lang="en-US" sz="2800" dirty="0"/>
              <a:t>. Satan would have it thus. Ministers who preach self instead of Christ would have it thus. </a:t>
            </a:r>
            <a:r>
              <a:rPr lang="en-US" sz="2800" b="1" u="sng" dirty="0"/>
              <a:t>The testimonies are unread and unappreciated. God has spoken to you. Light has been shining from His word and from the testimonies, and both have been slighted and disregarded. The result is apparent in the lack of purity and devotion and earnest faith among us</a:t>
            </a:r>
            <a:r>
              <a:rPr lang="en-US" sz="2800" dirty="0"/>
              <a:t>” 5T, p. 217</a:t>
            </a:r>
          </a:p>
        </p:txBody>
      </p:sp>
      <p:sp>
        <p:nvSpPr>
          <p:cNvPr id="5" name="TextBox 4">
            <a:extLst>
              <a:ext uri="{FF2B5EF4-FFF2-40B4-BE49-F238E27FC236}">
                <a16:creationId xmlns:a16="http://schemas.microsoft.com/office/drawing/2014/main" id="{3B36831C-BDBB-7517-D73A-A89DF8315535}"/>
              </a:ext>
            </a:extLst>
          </p:cNvPr>
          <p:cNvSpPr txBox="1"/>
          <p:nvPr/>
        </p:nvSpPr>
        <p:spPr>
          <a:xfrm>
            <a:off x="8469630" y="502920"/>
            <a:ext cx="3809047" cy="6370975"/>
          </a:xfrm>
          <a:prstGeom prst="rect">
            <a:avLst/>
          </a:prstGeom>
          <a:noFill/>
        </p:spPr>
        <p:txBody>
          <a:bodyPr wrap="square" rtlCol="0">
            <a:spAutoFit/>
          </a:bodyPr>
          <a:lstStyle/>
          <a:p>
            <a:r>
              <a:rPr lang="en-US" sz="2400" dirty="0">
                <a:solidFill>
                  <a:srgbClr val="0070C0"/>
                </a:solidFill>
              </a:rPr>
              <a:t>“</a:t>
            </a:r>
            <a:r>
              <a:rPr lang="en-US" sz="2400" b="1" dirty="0">
                <a:solidFill>
                  <a:srgbClr val="0070C0"/>
                </a:solidFill>
              </a:rPr>
              <a:t>Jesus is not a created being</a:t>
            </a:r>
            <a:r>
              <a:rPr lang="en-US" sz="2400" dirty="0">
                <a:solidFill>
                  <a:srgbClr val="0070C0"/>
                </a:solidFill>
              </a:rPr>
              <a:t>” (DA, 161) </a:t>
            </a:r>
            <a:r>
              <a:rPr lang="en-US" sz="2400" dirty="0">
                <a:solidFill>
                  <a:srgbClr val="0070C0"/>
                </a:solidFill>
                <a:sym typeface="Wingdings" panose="05000000000000000000" pitchFamily="2" charset="2"/>
              </a:rPr>
              <a:t> Jesus is begotten, therefore I’m Right and the prophet is confused..</a:t>
            </a:r>
          </a:p>
          <a:p>
            <a:endParaRPr lang="en-US" sz="2400" dirty="0">
              <a:solidFill>
                <a:srgbClr val="0070C0"/>
              </a:solidFill>
              <a:sym typeface="Wingdings" panose="05000000000000000000" pitchFamily="2" charset="2"/>
            </a:endParaRPr>
          </a:p>
          <a:p>
            <a:r>
              <a:rPr lang="en-US" sz="2400" dirty="0">
                <a:solidFill>
                  <a:srgbClr val="0070C0"/>
                </a:solidFill>
              </a:rPr>
              <a:t>“</a:t>
            </a:r>
            <a:r>
              <a:rPr lang="en-US" sz="2400" b="1" dirty="0">
                <a:solidFill>
                  <a:srgbClr val="0070C0"/>
                </a:solidFill>
              </a:rPr>
              <a:t>Do not try to say some parts of the Bible are inspired and some are not</a:t>
            </a:r>
            <a:r>
              <a:rPr lang="en-US" sz="2400" dirty="0">
                <a:solidFill>
                  <a:srgbClr val="0070C0"/>
                </a:solidFill>
              </a:rPr>
              <a:t>” (1SM, 23) </a:t>
            </a:r>
            <a:r>
              <a:rPr lang="en-US" sz="2400" dirty="0">
                <a:solidFill>
                  <a:srgbClr val="0070C0"/>
                </a:solidFill>
                <a:sym typeface="Wingdings" panose="05000000000000000000" pitchFamily="2" charset="2"/>
              </a:rPr>
              <a:t> 1 John 5 was added by the Catholic Church!</a:t>
            </a:r>
          </a:p>
          <a:p>
            <a:endParaRPr lang="en-US" sz="2400" dirty="0">
              <a:solidFill>
                <a:srgbClr val="0070C0"/>
              </a:solidFill>
              <a:sym typeface="Wingdings" panose="05000000000000000000" pitchFamily="2" charset="2"/>
            </a:endParaRPr>
          </a:p>
          <a:p>
            <a:r>
              <a:rPr lang="en-US" sz="2400" dirty="0">
                <a:solidFill>
                  <a:srgbClr val="0070C0"/>
                </a:solidFill>
              </a:rPr>
              <a:t>“</a:t>
            </a:r>
            <a:r>
              <a:rPr lang="en-US" sz="2400" b="1" dirty="0">
                <a:solidFill>
                  <a:srgbClr val="0070C0"/>
                </a:solidFill>
              </a:rPr>
              <a:t>Do not cast doubt on the Testimonies, saying things have been changed</a:t>
            </a:r>
            <a:r>
              <a:rPr lang="en-US" sz="2400" dirty="0">
                <a:solidFill>
                  <a:srgbClr val="0070C0"/>
                </a:solidFill>
              </a:rPr>
              <a:t>” (1SM, 23) </a:t>
            </a:r>
            <a:r>
              <a:rPr lang="en-US" sz="2400" dirty="0">
                <a:solidFill>
                  <a:srgbClr val="0070C0"/>
                </a:solidFill>
                <a:sym typeface="Wingdings" panose="05000000000000000000" pitchFamily="2" charset="2"/>
              </a:rPr>
              <a:t> Her writings have been changed!!</a:t>
            </a:r>
            <a:endParaRPr lang="en-US" sz="2400" dirty="0">
              <a:solidFill>
                <a:srgbClr val="0070C0"/>
              </a:solidFill>
            </a:endParaRPr>
          </a:p>
        </p:txBody>
      </p:sp>
    </p:spTree>
    <p:extLst>
      <p:ext uri="{BB962C8B-B14F-4D97-AF65-F5344CB8AC3E}">
        <p14:creationId xmlns:p14="http://schemas.microsoft.com/office/powerpoint/2010/main" val="19179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D6B5A-AB1D-79D9-28D4-37090B587661}"/>
              </a:ext>
            </a:extLst>
          </p:cNvPr>
          <p:cNvSpPr>
            <a:spLocks noGrp="1"/>
          </p:cNvSpPr>
          <p:nvPr>
            <p:ph type="title"/>
          </p:nvPr>
        </p:nvSpPr>
        <p:spPr>
          <a:xfrm>
            <a:off x="918210" y="-206375"/>
            <a:ext cx="10515600" cy="1325563"/>
          </a:xfrm>
        </p:spPr>
        <p:txBody>
          <a:bodyPr/>
          <a:lstStyle/>
          <a:p>
            <a:r>
              <a:rPr lang="en-US" dirty="0"/>
              <a:t>Charge: She was a Hypocrite About Health</a:t>
            </a:r>
          </a:p>
        </p:txBody>
      </p:sp>
      <p:sp>
        <p:nvSpPr>
          <p:cNvPr id="4" name="TextBox 3">
            <a:extLst>
              <a:ext uri="{FF2B5EF4-FFF2-40B4-BE49-F238E27FC236}">
                <a16:creationId xmlns:a16="http://schemas.microsoft.com/office/drawing/2014/main" id="{F546EC99-8139-7F8D-F182-84F4078437C2}"/>
              </a:ext>
            </a:extLst>
          </p:cNvPr>
          <p:cNvSpPr txBox="1"/>
          <p:nvPr/>
        </p:nvSpPr>
        <p:spPr>
          <a:xfrm>
            <a:off x="78106" y="690086"/>
            <a:ext cx="7785734" cy="6124754"/>
          </a:xfrm>
          <a:prstGeom prst="rect">
            <a:avLst/>
          </a:prstGeom>
          <a:noFill/>
        </p:spPr>
        <p:txBody>
          <a:bodyPr wrap="square">
            <a:spAutoFit/>
          </a:bodyPr>
          <a:lstStyle/>
          <a:p>
            <a:r>
              <a:rPr lang="en-US" sz="2800" dirty="0"/>
              <a:t>“She forbade the eating of meat, and said, ‘Can we possibly have confidence in ministers who, at tables where flesh is served, join with others in eating it?’ (Lake Union Herald, Oct. 4, 1911), and yet secretly she herself ate meat more or less most of her life.” Dudley </a:t>
            </a:r>
            <a:r>
              <a:rPr lang="en-US" sz="2800" dirty="0" err="1"/>
              <a:t>Canright</a:t>
            </a:r>
            <a:r>
              <a:rPr lang="en-US" sz="2800" dirty="0"/>
              <a:t>, The Life of Ellen White, Ch. 22</a:t>
            </a:r>
          </a:p>
          <a:p>
            <a:endParaRPr lang="en-US" sz="2800" dirty="0"/>
          </a:p>
          <a:p>
            <a:r>
              <a:rPr lang="en-US" sz="2800" dirty="0"/>
              <a:t>It is possible, even likely, that Dudley </a:t>
            </a:r>
            <a:r>
              <a:rPr lang="en-US" sz="2800" dirty="0" err="1"/>
              <a:t>Canright</a:t>
            </a:r>
            <a:r>
              <a:rPr lang="en-US" sz="2800" dirty="0"/>
              <a:t> saw Ellen White eat meat. </a:t>
            </a:r>
            <a:r>
              <a:rPr lang="en-US" sz="2800" dirty="0" err="1"/>
              <a:t>Canright</a:t>
            </a:r>
            <a:r>
              <a:rPr lang="en-US" sz="2800" dirty="0"/>
              <a:t> came into Adventism in 1859—Ellen White did not receive her vision on health until 1863, even then the diet was to be progressive, Ellen White was a woman of principles—let’s see if those principles were ever violated…</a:t>
            </a:r>
          </a:p>
        </p:txBody>
      </p:sp>
      <p:pic>
        <p:nvPicPr>
          <p:cNvPr id="5" name="Picture 4">
            <a:extLst>
              <a:ext uri="{FF2B5EF4-FFF2-40B4-BE49-F238E27FC236}">
                <a16:creationId xmlns:a16="http://schemas.microsoft.com/office/drawing/2014/main" id="{605BE186-A0CE-3432-64B1-C5199D310B90}"/>
              </a:ext>
            </a:extLst>
          </p:cNvPr>
          <p:cNvPicPr>
            <a:picLocks noChangeAspect="1"/>
          </p:cNvPicPr>
          <p:nvPr/>
        </p:nvPicPr>
        <p:blipFill>
          <a:blip r:embed="rId2"/>
          <a:stretch>
            <a:fillRect/>
          </a:stretch>
        </p:blipFill>
        <p:spPr>
          <a:xfrm>
            <a:off x="7863839" y="883919"/>
            <a:ext cx="2879251" cy="3762221"/>
          </a:xfrm>
          <a:prstGeom prst="rect">
            <a:avLst/>
          </a:prstGeom>
        </p:spPr>
      </p:pic>
      <p:pic>
        <p:nvPicPr>
          <p:cNvPr id="6" name="Picture 5">
            <a:extLst>
              <a:ext uri="{FF2B5EF4-FFF2-40B4-BE49-F238E27FC236}">
                <a16:creationId xmlns:a16="http://schemas.microsoft.com/office/drawing/2014/main" id="{D0004CD7-7DF7-5A6A-F5B5-4E106CA4DDBA}"/>
              </a:ext>
            </a:extLst>
          </p:cNvPr>
          <p:cNvPicPr>
            <a:picLocks noChangeAspect="1"/>
          </p:cNvPicPr>
          <p:nvPr/>
        </p:nvPicPr>
        <p:blipFill>
          <a:blip r:embed="rId3"/>
          <a:stretch>
            <a:fillRect/>
          </a:stretch>
        </p:blipFill>
        <p:spPr>
          <a:xfrm>
            <a:off x="9541195" y="3423555"/>
            <a:ext cx="2572699" cy="3391285"/>
          </a:xfrm>
          <a:prstGeom prst="rect">
            <a:avLst/>
          </a:prstGeom>
        </p:spPr>
      </p:pic>
    </p:spTree>
    <p:extLst>
      <p:ext uri="{BB962C8B-B14F-4D97-AF65-F5344CB8AC3E}">
        <p14:creationId xmlns:p14="http://schemas.microsoft.com/office/powerpoint/2010/main" val="400891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1A83-19B6-A740-884D-3300C44DBA36}"/>
              </a:ext>
            </a:extLst>
          </p:cNvPr>
          <p:cNvSpPr>
            <a:spLocks noGrp="1"/>
          </p:cNvSpPr>
          <p:nvPr>
            <p:ph type="title"/>
          </p:nvPr>
        </p:nvSpPr>
        <p:spPr>
          <a:xfrm>
            <a:off x="838200" y="-309245"/>
            <a:ext cx="10515600" cy="1325563"/>
          </a:xfrm>
        </p:spPr>
        <p:txBody>
          <a:bodyPr/>
          <a:lstStyle/>
          <a:p>
            <a:r>
              <a:rPr lang="en-US" b="1" u="sng" dirty="0">
                <a:solidFill>
                  <a:srgbClr val="7030A0"/>
                </a:solidFill>
                <a:effectLst>
                  <a:outerShdw blurRad="38100" dist="38100" dir="2700000" algn="tl">
                    <a:srgbClr val="000000">
                      <a:alpha val="43137"/>
                    </a:srgbClr>
                  </a:outerShdw>
                </a:effectLst>
              </a:rPr>
              <a:t>Fannie Bolton’s Charge</a:t>
            </a:r>
          </a:p>
        </p:txBody>
      </p:sp>
      <p:pic>
        <p:nvPicPr>
          <p:cNvPr id="3" name="Picture 2">
            <a:extLst>
              <a:ext uri="{FF2B5EF4-FFF2-40B4-BE49-F238E27FC236}">
                <a16:creationId xmlns:a16="http://schemas.microsoft.com/office/drawing/2014/main" id="{0008E6CD-A705-B0F0-320B-7C8CCC59E4A3}"/>
              </a:ext>
            </a:extLst>
          </p:cNvPr>
          <p:cNvPicPr>
            <a:picLocks noChangeAspect="1"/>
          </p:cNvPicPr>
          <p:nvPr/>
        </p:nvPicPr>
        <p:blipFill>
          <a:blip r:embed="rId2"/>
          <a:stretch>
            <a:fillRect/>
          </a:stretch>
        </p:blipFill>
        <p:spPr>
          <a:xfrm>
            <a:off x="7635240" y="245768"/>
            <a:ext cx="2881234" cy="3526131"/>
          </a:xfrm>
          <a:prstGeom prst="rect">
            <a:avLst/>
          </a:prstGeom>
        </p:spPr>
      </p:pic>
      <p:sp>
        <p:nvSpPr>
          <p:cNvPr id="5" name="TextBox 4">
            <a:extLst>
              <a:ext uri="{FF2B5EF4-FFF2-40B4-BE49-F238E27FC236}">
                <a16:creationId xmlns:a16="http://schemas.microsoft.com/office/drawing/2014/main" id="{A260B849-C586-1F7A-B282-462AD33E47CC}"/>
              </a:ext>
            </a:extLst>
          </p:cNvPr>
          <p:cNvSpPr txBox="1"/>
          <p:nvPr/>
        </p:nvSpPr>
        <p:spPr>
          <a:xfrm>
            <a:off x="134380" y="955743"/>
            <a:ext cx="7500860" cy="5632311"/>
          </a:xfrm>
          <a:prstGeom prst="rect">
            <a:avLst/>
          </a:prstGeom>
          <a:noFill/>
        </p:spPr>
        <p:txBody>
          <a:bodyPr wrap="square">
            <a:spAutoFit/>
          </a:bodyPr>
          <a:lstStyle/>
          <a:p>
            <a:r>
              <a:rPr lang="en-US" sz="2400" dirty="0"/>
              <a:t>“At the depot Sr. White was not with her party, so Eld. Starr </a:t>
            </a:r>
            <a:r>
              <a:rPr lang="en-US" sz="2400" b="1" u="sng" dirty="0"/>
              <a:t>hunted around till he found her behind a screen in the restaurant very gratified in eating big white raw oysters with vinegar, pepper and salt</a:t>
            </a:r>
            <a:r>
              <a:rPr lang="en-US" sz="2400" dirty="0"/>
              <a:t>” Fannie Bolton to </a:t>
            </a:r>
            <a:r>
              <a:rPr lang="en-US" sz="2400" dirty="0" err="1"/>
              <a:t>Mrs</a:t>
            </a:r>
            <a:r>
              <a:rPr lang="en-US" sz="2400" dirty="0"/>
              <a:t> EC </a:t>
            </a:r>
            <a:r>
              <a:rPr lang="en-US" sz="2400" dirty="0" err="1"/>
              <a:t>Slawson</a:t>
            </a:r>
            <a:r>
              <a:rPr lang="en-US" sz="2400" dirty="0"/>
              <a:t>, Dec. 30, 1914</a:t>
            </a:r>
          </a:p>
          <a:p>
            <a:endParaRPr lang="en-US" sz="2400" dirty="0"/>
          </a:p>
          <a:p>
            <a:r>
              <a:rPr lang="en-US" sz="2400" dirty="0"/>
              <a:t>“On the cars out to California, W. C. White came into the </a:t>
            </a:r>
            <a:r>
              <a:rPr lang="en-US" sz="2400" b="1" u="sng" dirty="0"/>
              <a:t>train with a great thick piece of bloody beefsteak spread out on a brown paper and he bore it through the tourist car on his two hands</a:t>
            </a:r>
            <a:r>
              <a:rPr lang="en-US" sz="2400" dirty="0"/>
              <a:t>. Sarah </a:t>
            </a:r>
            <a:r>
              <a:rPr lang="en-US" sz="2400" dirty="0" err="1"/>
              <a:t>McEnterfer</a:t>
            </a:r>
            <a:r>
              <a:rPr lang="en-US" sz="2400" dirty="0"/>
              <a:t> who is now with Sr. White as her </a:t>
            </a:r>
            <a:r>
              <a:rPr lang="en-US" sz="2400" dirty="0" err="1"/>
              <a:t>attendent</a:t>
            </a:r>
            <a:r>
              <a:rPr lang="en-US" sz="2400" dirty="0"/>
              <a:t>, cooked it on a small oil stove and everyone ate of it except myself and Marian Davis who I found out afterwards was more the author of the books purported to be Sr. White’s than she was herself” Ibid., (see also “The Fannie Bolton Story”, p. 108)</a:t>
            </a:r>
          </a:p>
        </p:txBody>
      </p:sp>
      <p:pic>
        <p:nvPicPr>
          <p:cNvPr id="6" name="Picture 5">
            <a:extLst>
              <a:ext uri="{FF2B5EF4-FFF2-40B4-BE49-F238E27FC236}">
                <a16:creationId xmlns:a16="http://schemas.microsoft.com/office/drawing/2014/main" id="{F9D7F30A-8F92-1FE0-726E-72A265875805}"/>
              </a:ext>
            </a:extLst>
          </p:cNvPr>
          <p:cNvPicPr>
            <a:picLocks noChangeAspect="1"/>
          </p:cNvPicPr>
          <p:nvPr/>
        </p:nvPicPr>
        <p:blipFill>
          <a:blip r:embed="rId3"/>
          <a:stretch>
            <a:fillRect/>
          </a:stretch>
        </p:blipFill>
        <p:spPr>
          <a:xfrm>
            <a:off x="9381095" y="3132772"/>
            <a:ext cx="2676525" cy="3609975"/>
          </a:xfrm>
          <a:prstGeom prst="rect">
            <a:avLst/>
          </a:prstGeom>
        </p:spPr>
      </p:pic>
    </p:spTree>
    <p:extLst>
      <p:ext uri="{BB962C8B-B14F-4D97-AF65-F5344CB8AC3E}">
        <p14:creationId xmlns:p14="http://schemas.microsoft.com/office/powerpoint/2010/main" val="74525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9119-976C-7B1A-CF16-8CA1C1973536}"/>
              </a:ext>
            </a:extLst>
          </p:cNvPr>
          <p:cNvSpPr>
            <a:spLocks noGrp="1"/>
          </p:cNvSpPr>
          <p:nvPr>
            <p:ph type="title"/>
          </p:nvPr>
        </p:nvSpPr>
        <p:spPr>
          <a:xfrm>
            <a:off x="838200" y="-297815"/>
            <a:ext cx="10515600" cy="1325563"/>
          </a:xfrm>
        </p:spPr>
        <p:txBody>
          <a:bodyPr/>
          <a:lstStyle/>
          <a:p>
            <a:pPr algn="ctr"/>
            <a:r>
              <a:rPr lang="en-US" b="1" u="sng" dirty="0">
                <a:solidFill>
                  <a:srgbClr val="00B050"/>
                </a:solidFill>
                <a:effectLst>
                  <a:outerShdw blurRad="38100" dist="38100" dir="2700000" algn="tl">
                    <a:srgbClr val="000000">
                      <a:alpha val="43137"/>
                    </a:srgbClr>
                  </a:outerShdw>
                </a:effectLst>
              </a:rPr>
              <a:t>GB Starr Responds</a:t>
            </a:r>
          </a:p>
        </p:txBody>
      </p:sp>
      <p:sp>
        <p:nvSpPr>
          <p:cNvPr id="4" name="TextBox 3">
            <a:extLst>
              <a:ext uri="{FF2B5EF4-FFF2-40B4-BE49-F238E27FC236}">
                <a16:creationId xmlns:a16="http://schemas.microsoft.com/office/drawing/2014/main" id="{4CE7C5F7-3748-C2E4-E62D-63E92743D448}"/>
              </a:ext>
            </a:extLst>
          </p:cNvPr>
          <p:cNvSpPr txBox="1"/>
          <p:nvPr/>
        </p:nvSpPr>
        <p:spPr>
          <a:xfrm>
            <a:off x="3006090" y="578555"/>
            <a:ext cx="9185911" cy="6247864"/>
          </a:xfrm>
          <a:prstGeom prst="rect">
            <a:avLst/>
          </a:prstGeom>
          <a:noFill/>
        </p:spPr>
        <p:txBody>
          <a:bodyPr wrap="square">
            <a:spAutoFit/>
          </a:bodyPr>
          <a:lstStyle/>
          <a:p>
            <a:r>
              <a:rPr lang="en-US" sz="2000" dirty="0"/>
              <a:t>“</a:t>
            </a:r>
            <a:r>
              <a:rPr lang="en-US" sz="2000" b="1" u="sng" dirty="0"/>
              <a:t>Regarding the letter, or statement supposed to have been made by Miss Fannie Bolton, Dec. 30, 1914, to some friend, which you enclosed, I can only say that I regard it as the most absurdly, untruthful lot of rubbish that I have ever seen or read regarding our dear Sister White</a:t>
            </a:r>
            <a:r>
              <a:rPr lang="en-US" sz="2000" dirty="0"/>
              <a:t>. The event simply never occurred. I never saw your mother eat oysters or meat of any kind either in a restaurant or at her own table. Fannie Bolton’s statement that “Elder Starr hunted around till he found her behind a screen in the restaurant of the station where she was apparently very gratified in eating big white raw oysters with vinegar, pepper and salt,” </a:t>
            </a:r>
            <a:r>
              <a:rPr lang="en-US" sz="2000" b="1" u="sng" dirty="0"/>
              <a:t>is a lie of the first order. I never had such an experience and it is too absurd for anyone who ever knew your mother to believe. Of course you will know how true the story of the “Bloody </a:t>
            </a:r>
            <a:r>
              <a:rPr lang="en-US" sz="2000" b="1" u="sng" dirty="0" err="1"/>
              <a:t>beefstake</a:t>
            </a:r>
            <a:r>
              <a:rPr lang="en-US" sz="2000" b="1" u="sng" dirty="0"/>
              <a:t>” spread on a brown paper, and carried into the Tourist car and cooked by Miss </a:t>
            </a:r>
            <a:r>
              <a:rPr lang="en-US" sz="2000" b="1" u="sng" dirty="0" err="1"/>
              <a:t>McEnterfer</a:t>
            </a:r>
            <a:r>
              <a:rPr lang="en-US" sz="2000" b="1" u="sng" dirty="0"/>
              <a:t>, is. I do not believe that either. I think this entire letter was written by Fannie Bolton in one of her most insane moments [Fannie spent 13 mo. in a mental hospital “Kalamazoo State Hospital” from 1911-1912, and again in 1924-1925]</a:t>
            </a:r>
            <a:r>
              <a:rPr lang="en-US" sz="2000" dirty="0"/>
              <a:t>; when the enemy of her soul and of the Testimonies of Jesus, was working her poor mind at a high pitch. I pity her and any one who will believe what she has written. When we visited Florida, in 1928, Mrs. Starr and I were told that at a camp meeting, Fannie Bolton, made a public </a:t>
            </a:r>
            <a:r>
              <a:rPr lang="en-US" sz="2000" dirty="0" err="1"/>
              <a:t>statment</a:t>
            </a:r>
            <a:r>
              <a:rPr lang="en-US" sz="2000" dirty="0"/>
              <a:t> that she had lied about Sr. White, and that she repented of it. We sincerely hope that she did repent and that she received entire forgiveness” GB Starr to WC White, Aug. 20, 1933</a:t>
            </a:r>
          </a:p>
        </p:txBody>
      </p:sp>
      <p:pic>
        <p:nvPicPr>
          <p:cNvPr id="5" name="Picture 4">
            <a:extLst>
              <a:ext uri="{FF2B5EF4-FFF2-40B4-BE49-F238E27FC236}">
                <a16:creationId xmlns:a16="http://schemas.microsoft.com/office/drawing/2014/main" id="{BAE44320-3CAB-4EBB-7D4D-271516750095}"/>
              </a:ext>
            </a:extLst>
          </p:cNvPr>
          <p:cNvPicPr>
            <a:picLocks noChangeAspect="1"/>
          </p:cNvPicPr>
          <p:nvPr/>
        </p:nvPicPr>
        <p:blipFill rotWithShape="1">
          <a:blip r:embed="rId2"/>
          <a:srcRect l="27958" t="8436" r="27792" b="16666"/>
          <a:stretch/>
        </p:blipFill>
        <p:spPr>
          <a:xfrm>
            <a:off x="196216" y="0"/>
            <a:ext cx="2708910" cy="3438807"/>
          </a:xfrm>
          <a:prstGeom prst="rect">
            <a:avLst/>
          </a:prstGeom>
        </p:spPr>
      </p:pic>
      <p:pic>
        <p:nvPicPr>
          <p:cNvPr id="6" name="Picture 5">
            <a:extLst>
              <a:ext uri="{FF2B5EF4-FFF2-40B4-BE49-F238E27FC236}">
                <a16:creationId xmlns:a16="http://schemas.microsoft.com/office/drawing/2014/main" id="{BFE676CB-1D01-4949-5C00-27168127E69D}"/>
              </a:ext>
            </a:extLst>
          </p:cNvPr>
          <p:cNvPicPr>
            <a:picLocks noChangeAspect="1"/>
          </p:cNvPicPr>
          <p:nvPr/>
        </p:nvPicPr>
        <p:blipFill>
          <a:blip r:embed="rId3"/>
          <a:stretch>
            <a:fillRect/>
          </a:stretch>
        </p:blipFill>
        <p:spPr>
          <a:xfrm>
            <a:off x="181379" y="2868182"/>
            <a:ext cx="2744701" cy="3875517"/>
          </a:xfrm>
          <a:prstGeom prst="rect">
            <a:avLst/>
          </a:prstGeom>
        </p:spPr>
      </p:pic>
    </p:spTree>
    <p:extLst>
      <p:ext uri="{BB962C8B-B14F-4D97-AF65-F5344CB8AC3E}">
        <p14:creationId xmlns:p14="http://schemas.microsoft.com/office/powerpoint/2010/main" val="387119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C8B0-ABAD-A333-A490-CEC0F5C7A5EF}"/>
              </a:ext>
            </a:extLst>
          </p:cNvPr>
          <p:cNvSpPr>
            <a:spLocks noGrp="1"/>
          </p:cNvSpPr>
          <p:nvPr>
            <p:ph type="title"/>
          </p:nvPr>
        </p:nvSpPr>
        <p:spPr>
          <a:xfrm>
            <a:off x="838200" y="-206375"/>
            <a:ext cx="10515600" cy="1325563"/>
          </a:xfrm>
        </p:spPr>
        <p:txBody>
          <a:bodyPr/>
          <a:lstStyle/>
          <a:p>
            <a:pPr algn="ctr"/>
            <a:r>
              <a:rPr lang="en-US" b="1" u="sng" dirty="0">
                <a:solidFill>
                  <a:srgbClr val="FFC000"/>
                </a:solidFill>
                <a:effectLst>
                  <a:outerShdw blurRad="38100" dist="38100" dir="2700000" algn="tl">
                    <a:srgbClr val="000000">
                      <a:alpha val="43137"/>
                    </a:srgbClr>
                  </a:outerShdw>
                </a:effectLst>
              </a:rPr>
              <a:t>WC White Responds to Starr</a:t>
            </a:r>
          </a:p>
        </p:txBody>
      </p:sp>
      <p:sp>
        <p:nvSpPr>
          <p:cNvPr id="6" name="TextBox 5">
            <a:extLst>
              <a:ext uri="{FF2B5EF4-FFF2-40B4-BE49-F238E27FC236}">
                <a16:creationId xmlns:a16="http://schemas.microsoft.com/office/drawing/2014/main" id="{9509A5BA-B0C3-4B06-D129-35972DAE7066}"/>
              </a:ext>
            </a:extLst>
          </p:cNvPr>
          <p:cNvSpPr txBox="1"/>
          <p:nvPr/>
        </p:nvSpPr>
        <p:spPr>
          <a:xfrm>
            <a:off x="65722" y="653832"/>
            <a:ext cx="7718108" cy="5940088"/>
          </a:xfrm>
          <a:prstGeom prst="rect">
            <a:avLst/>
          </a:prstGeom>
          <a:noFill/>
        </p:spPr>
        <p:txBody>
          <a:bodyPr wrap="square">
            <a:spAutoFit/>
          </a:bodyPr>
          <a:lstStyle/>
          <a:p>
            <a:r>
              <a:rPr lang="en-US" sz="2000" dirty="0"/>
              <a:t>“There were about 35 of us going from Battle Creek to Oakland in 1884 in two skeleton sleeping cars.... As we approached to the border line between Nevada and California it was found that our provisions were running low. Some of us were able to make good meals out of the dried things that were left in our lunch boxes, but Sister White’s appetite failed. </a:t>
            </a:r>
            <a:r>
              <a:rPr lang="en-US" sz="2000" b="1" u="sng" dirty="0"/>
              <a:t>We were in a country where fresh fruit was very expensive and so one morning at a station where our train had stopped for half an hour, I went out and purchased two or three pounds of beefsteak and this was cooked by Sister </a:t>
            </a:r>
            <a:r>
              <a:rPr lang="en-US" sz="2000" b="1" u="sng" dirty="0" err="1"/>
              <a:t>McEnterfer</a:t>
            </a:r>
            <a:r>
              <a:rPr lang="en-US" sz="2000" b="1" u="sng" dirty="0"/>
              <a:t> on an alcohol stove, and most of the members that composed Sister White’s party partook of it . . . </a:t>
            </a:r>
            <a:r>
              <a:rPr lang="en-US" sz="2000" dirty="0"/>
              <a:t>When I bought the beefsteak, I reasoned that freshly killed ox from this cattle country, would probably be a healthy animal and that the risk of acquiring disease would be very small. </a:t>
            </a:r>
            <a:r>
              <a:rPr lang="en-US" sz="2000" b="1" u="sng" dirty="0"/>
              <a:t>This was eight or nine years before Sister White decided at the time of the Melbourne camp-meeting [1894] to be a teetotaler as regards the eating of flesh foods. </a:t>
            </a:r>
            <a:r>
              <a:rPr lang="en-US" sz="2000" dirty="0"/>
              <a:t>You will find in Sister White’s writings several instances where she says flesh meats do not appear on our table, </a:t>
            </a:r>
            <a:r>
              <a:rPr lang="en-US" sz="2000" b="1" u="sng" dirty="0"/>
              <a:t>and this was true. During a number of years when on rare occasions a little meat was used, [it] was considered to be an emergency</a:t>
            </a:r>
            <a:r>
              <a:rPr lang="en-US" sz="2000" dirty="0"/>
              <a:t>” WC White to GB Starr Aug. 24, 1933</a:t>
            </a:r>
          </a:p>
        </p:txBody>
      </p:sp>
      <p:pic>
        <p:nvPicPr>
          <p:cNvPr id="7" name="Picture 6">
            <a:extLst>
              <a:ext uri="{FF2B5EF4-FFF2-40B4-BE49-F238E27FC236}">
                <a16:creationId xmlns:a16="http://schemas.microsoft.com/office/drawing/2014/main" id="{E0427FDA-3068-CE34-7425-8AACE59D1FE3}"/>
              </a:ext>
            </a:extLst>
          </p:cNvPr>
          <p:cNvPicPr>
            <a:picLocks noChangeAspect="1"/>
          </p:cNvPicPr>
          <p:nvPr/>
        </p:nvPicPr>
        <p:blipFill>
          <a:blip r:embed="rId2"/>
          <a:stretch>
            <a:fillRect/>
          </a:stretch>
        </p:blipFill>
        <p:spPr>
          <a:xfrm>
            <a:off x="8384859" y="799149"/>
            <a:ext cx="3159441" cy="4797802"/>
          </a:xfrm>
          <a:prstGeom prst="rect">
            <a:avLst/>
          </a:prstGeom>
        </p:spPr>
      </p:pic>
      <p:sp>
        <p:nvSpPr>
          <p:cNvPr id="8" name="TextBox 7">
            <a:extLst>
              <a:ext uri="{FF2B5EF4-FFF2-40B4-BE49-F238E27FC236}">
                <a16:creationId xmlns:a16="http://schemas.microsoft.com/office/drawing/2014/main" id="{5913003D-43D9-6A4C-C6A4-559EA312D307}"/>
              </a:ext>
            </a:extLst>
          </p:cNvPr>
          <p:cNvSpPr txBox="1"/>
          <p:nvPr/>
        </p:nvSpPr>
        <p:spPr>
          <a:xfrm>
            <a:off x="7998142" y="5596951"/>
            <a:ext cx="4193858" cy="1200329"/>
          </a:xfrm>
          <a:prstGeom prst="rect">
            <a:avLst/>
          </a:prstGeom>
          <a:noFill/>
        </p:spPr>
        <p:txBody>
          <a:bodyPr wrap="square" rtlCol="0">
            <a:spAutoFit/>
          </a:bodyPr>
          <a:lstStyle/>
          <a:p>
            <a:r>
              <a:rPr lang="en-US" sz="2400" dirty="0">
                <a:solidFill>
                  <a:srgbClr val="FF0000"/>
                </a:solidFill>
              </a:rPr>
              <a:t>Jesus and the Mustard seed vs Jewel Orchid or </a:t>
            </a:r>
            <a:r>
              <a:rPr lang="en-US" sz="2400" dirty="0" err="1">
                <a:solidFill>
                  <a:srgbClr val="FF0000"/>
                </a:solidFill>
              </a:rPr>
              <a:t>Bergonia</a:t>
            </a:r>
            <a:r>
              <a:rPr lang="en-US" sz="2400" dirty="0">
                <a:solidFill>
                  <a:srgbClr val="FF0000"/>
                </a:solidFill>
              </a:rPr>
              <a:t> seeds (Matt. 13:31-32)</a:t>
            </a:r>
          </a:p>
        </p:txBody>
      </p:sp>
    </p:spTree>
    <p:extLst>
      <p:ext uri="{BB962C8B-B14F-4D97-AF65-F5344CB8AC3E}">
        <p14:creationId xmlns:p14="http://schemas.microsoft.com/office/powerpoint/2010/main" val="324269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6DE7-A3E6-E615-ABBF-3545DA3B7217}"/>
              </a:ext>
            </a:extLst>
          </p:cNvPr>
          <p:cNvSpPr>
            <a:spLocks noGrp="1"/>
          </p:cNvSpPr>
          <p:nvPr>
            <p:ph type="title"/>
          </p:nvPr>
        </p:nvSpPr>
        <p:spPr>
          <a:xfrm>
            <a:off x="0" y="-263525"/>
            <a:ext cx="12192000" cy="1325563"/>
          </a:xfrm>
        </p:spPr>
        <p:txBody>
          <a:bodyPr/>
          <a:lstStyle/>
          <a:p>
            <a:pPr algn="ctr"/>
            <a:r>
              <a:rPr lang="en-US" b="1" u="sng" dirty="0">
                <a:solidFill>
                  <a:srgbClr val="FF0000"/>
                </a:solidFill>
                <a:effectLst>
                  <a:outerShdw blurRad="38100" dist="38100" dir="2700000" algn="tl">
                    <a:srgbClr val="000000">
                      <a:alpha val="43137"/>
                    </a:srgbClr>
                  </a:outerShdw>
                </a:effectLst>
              </a:rPr>
              <a:t>Principles over Policy Diet Was to Be Progressive</a:t>
            </a:r>
          </a:p>
        </p:txBody>
      </p:sp>
      <p:sp>
        <p:nvSpPr>
          <p:cNvPr id="4" name="TextBox 3">
            <a:extLst>
              <a:ext uri="{FF2B5EF4-FFF2-40B4-BE49-F238E27FC236}">
                <a16:creationId xmlns:a16="http://schemas.microsoft.com/office/drawing/2014/main" id="{756B0D7C-2624-9A6D-9153-62957E82646C}"/>
              </a:ext>
            </a:extLst>
          </p:cNvPr>
          <p:cNvSpPr txBox="1"/>
          <p:nvPr/>
        </p:nvSpPr>
        <p:spPr>
          <a:xfrm>
            <a:off x="4800600" y="646063"/>
            <a:ext cx="7393304" cy="6001643"/>
          </a:xfrm>
          <a:prstGeom prst="rect">
            <a:avLst/>
          </a:prstGeom>
          <a:noFill/>
        </p:spPr>
        <p:txBody>
          <a:bodyPr wrap="square">
            <a:spAutoFit/>
          </a:bodyPr>
          <a:lstStyle/>
          <a:p>
            <a:r>
              <a:rPr lang="en-US" sz="2400" dirty="0"/>
              <a:t>“</a:t>
            </a:r>
            <a:r>
              <a:rPr lang="en-US" sz="2400" b="1" u="sng" dirty="0"/>
              <a:t>Let the diet reform be progressive</a:t>
            </a:r>
            <a:r>
              <a:rPr lang="en-US" sz="2400" dirty="0"/>
              <a:t>. Let the people be taught how to prepare food without the use of milk or butter. Tell them that the time will soon come when there will be no safety in using eggs, milk, cream, or butter, because disease in animals is increasing in proportion to the increase of wickedness among men. The time is near when, because of the iniquity of the fallen race, the whole animal creation will groan under the diseases that curse our earth” Counsels on Health, p. 478</a:t>
            </a:r>
          </a:p>
          <a:p>
            <a:endParaRPr lang="en-US" sz="2400" dirty="0"/>
          </a:p>
          <a:p>
            <a:r>
              <a:rPr lang="en-US" sz="2400" dirty="0"/>
              <a:t>“Why do not Christians open their eyes to see the work God requires them to do? </a:t>
            </a:r>
            <a:r>
              <a:rPr lang="en-US" sz="2400" b="1" u="sng" dirty="0"/>
              <a:t>Sanctification is the progressive work of a lifetime. The Lord declares, ‘This is the will of God, even your sanctification.’ Is it your will that your desires and inclinations shall be brought into conformity to the divine will</a:t>
            </a:r>
            <a:r>
              <a:rPr lang="en-US" sz="2400" dirty="0"/>
              <a:t>?” 4MR, p. 351</a:t>
            </a:r>
          </a:p>
        </p:txBody>
      </p:sp>
      <p:pic>
        <p:nvPicPr>
          <p:cNvPr id="5" name="Picture 4">
            <a:extLst>
              <a:ext uri="{FF2B5EF4-FFF2-40B4-BE49-F238E27FC236}">
                <a16:creationId xmlns:a16="http://schemas.microsoft.com/office/drawing/2014/main" id="{B4D21068-19CB-4F2F-665D-3AF4DCDAD5B9}"/>
              </a:ext>
            </a:extLst>
          </p:cNvPr>
          <p:cNvPicPr>
            <a:picLocks noChangeAspect="1"/>
          </p:cNvPicPr>
          <p:nvPr/>
        </p:nvPicPr>
        <p:blipFill rotWithShape="1">
          <a:blip r:embed="rId2"/>
          <a:srcRect l="14504" r="44569"/>
          <a:stretch/>
        </p:blipFill>
        <p:spPr>
          <a:xfrm>
            <a:off x="262889" y="940222"/>
            <a:ext cx="4337421" cy="5369138"/>
          </a:xfrm>
          <a:prstGeom prst="rect">
            <a:avLst/>
          </a:prstGeom>
        </p:spPr>
      </p:pic>
    </p:spTree>
    <p:extLst>
      <p:ext uri="{BB962C8B-B14F-4D97-AF65-F5344CB8AC3E}">
        <p14:creationId xmlns:p14="http://schemas.microsoft.com/office/powerpoint/2010/main" val="180838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BDFA1F8F55C4428FE8FF98394823C8" ma:contentTypeVersion="9" ma:contentTypeDescription="Create a new document." ma:contentTypeScope="" ma:versionID="0d3dcd59ce96f0e35c32bd132b45323f">
  <xsd:schema xmlns:xsd="http://www.w3.org/2001/XMLSchema" xmlns:xs="http://www.w3.org/2001/XMLSchema" xmlns:p="http://schemas.microsoft.com/office/2006/metadata/properties" xmlns:ns3="d79bd5b7-a245-48b2-b9b0-ff81109cf259" targetNamespace="http://schemas.microsoft.com/office/2006/metadata/properties" ma:root="true" ma:fieldsID="f0fe2bbc529860fdf4a370d37ef3bcf5" ns3:_="">
    <xsd:import namespace="d79bd5b7-a245-48b2-b9b0-ff81109cf2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bd5b7-a245-48b2-b9b0-ff81109cf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BC2C52-B9DA-48A3-BCF7-33983F53F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bd5b7-a245-48b2-b9b0-ff81109cf2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491BE7-F5AB-46EE-9712-4B1353A8A6C0}">
  <ds:schemaRefs>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purl.org/dc/elements/1.1/"/>
    <ds:schemaRef ds:uri="http://schemas.openxmlformats.org/package/2006/metadata/core-properties"/>
    <ds:schemaRef ds:uri="d79bd5b7-a245-48b2-b9b0-ff81109cf259"/>
    <ds:schemaRef ds:uri="http://purl.org/dc/terms/"/>
  </ds:schemaRefs>
</ds:datastoreItem>
</file>

<file path=customXml/itemProps3.xml><?xml version="1.0" encoding="utf-8"?>
<ds:datastoreItem xmlns:ds="http://schemas.openxmlformats.org/officeDocument/2006/customXml" ds:itemID="{6E6256BD-B3B2-4EE6-BC86-225E6D7AA3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4019</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1_Office Theme</vt:lpstr>
      <vt:lpstr>What is the Difference Between Mormons, Jehovah’s Witnesses, and Seventh-day Adventists? pt 29</vt:lpstr>
      <vt:lpstr>Word of Caution to the Rejecters of SOP…</vt:lpstr>
      <vt:lpstr>Another Few Quotes </vt:lpstr>
      <vt:lpstr>Holy Ghost is the author of the SOP!</vt:lpstr>
      <vt:lpstr>Charge: She was a Hypocrite About Health</vt:lpstr>
      <vt:lpstr>Fannie Bolton’s Charge</vt:lpstr>
      <vt:lpstr>GB Starr Responds</vt:lpstr>
      <vt:lpstr>WC White Responds to Starr</vt:lpstr>
      <vt:lpstr>Principles over Policy Diet Was to Be Progressive</vt:lpstr>
      <vt:lpstr>Charge: Oysters???</vt:lpstr>
      <vt:lpstr>Oysters Were NOT a settled Issue</vt:lpstr>
      <vt:lpstr>The Timeline of Dietary Progression…</vt:lpstr>
      <vt:lpstr>Timeline Continued…</vt:lpstr>
      <vt:lpstr>Principle over the letter of the law!</vt:lpstr>
      <vt:lpstr>No One is a Criterion For All</vt:lpstr>
      <vt:lpstr>I’m Not Your Criteria for Diet Either!</vt:lpstr>
      <vt:lpstr>The Holy Spirit’s Counsel for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Kody Morey</dc:creator>
  <cp:lastModifiedBy>Kody Morey</cp:lastModifiedBy>
  <cp:revision>141</cp:revision>
  <dcterms:created xsi:type="dcterms:W3CDTF">2020-09-12T20:19:03Z</dcterms:created>
  <dcterms:modified xsi:type="dcterms:W3CDTF">2024-01-31T02:00:05Z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0x010100C5BDFA1F8F55C4428FE8FF98394823C8</vt:lpwstr>
  </property>
</Properties>
</file>