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9A71BA-DCC0-9E4E-9795-2D1B9FB98B50}" type="datetimeFigureOut">
              <a:rPr lang="en-US" smtClean="0"/>
              <a:t>9/5/14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188343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A71BA-DCC0-9E4E-9795-2D1B9FB98B50}" type="datetimeFigureOut">
              <a:rPr lang="en-US" smtClean="0"/>
              <a:t>9/5/14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1184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A71BA-DCC0-9E4E-9795-2D1B9FB98B50}" type="datetimeFigureOut">
              <a:rPr lang="en-US" smtClean="0"/>
              <a:t>9/5/14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209006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A71BA-DCC0-9E4E-9795-2D1B9FB98B50}" type="datetimeFigureOut">
              <a:rPr lang="en-US" smtClean="0"/>
              <a:t>9/5/14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64683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A71BA-DCC0-9E4E-9795-2D1B9FB98B50}" type="datetimeFigureOut">
              <a:rPr lang="en-US" smtClean="0"/>
              <a:t>9/5/14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411136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9A71BA-DCC0-9E4E-9795-2D1B9FB98B50}" type="datetimeFigureOut">
              <a:rPr lang="en-US" smtClean="0"/>
              <a:t>9/5/14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69880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9A71BA-DCC0-9E4E-9795-2D1B9FB98B50}" type="datetimeFigureOut">
              <a:rPr lang="en-US" smtClean="0"/>
              <a:t>9/5/14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101834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9A71BA-DCC0-9E4E-9795-2D1B9FB98B50}" type="datetimeFigureOut">
              <a:rPr lang="en-US" smtClean="0"/>
              <a:t>9/5/14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151535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A71BA-DCC0-9E4E-9795-2D1B9FB98B50}" type="datetimeFigureOut">
              <a:rPr lang="en-US" smtClean="0"/>
              <a:t>9/5/14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416765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9A71BA-DCC0-9E4E-9795-2D1B9FB98B50}" type="datetimeFigureOut">
              <a:rPr lang="en-US" smtClean="0"/>
              <a:t>9/5/14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365979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9A71BA-DCC0-9E4E-9795-2D1B9FB98B50}" type="datetimeFigureOut">
              <a:rPr lang="en-US" smtClean="0"/>
              <a:t>9/5/14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190B3-3662-0B4F-B6EF-A2CBF6998F25}" type="slidenum">
              <a:rPr lang="en-US" smtClean="0"/>
              <a:t>‹#›</a:t>
            </a:fld>
            <a:endParaRPr lang="en-US"/>
          </a:p>
        </p:txBody>
      </p:sp>
    </p:spTree>
    <p:extLst>
      <p:ext uri="{BB962C8B-B14F-4D97-AF65-F5344CB8AC3E}">
        <p14:creationId xmlns:p14="http://schemas.microsoft.com/office/powerpoint/2010/main" val="333053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A71BA-DCC0-9E4E-9795-2D1B9FB98B50}" type="datetimeFigureOut">
              <a:rPr lang="en-US" smtClean="0"/>
              <a:t>9/5/14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190B3-3662-0B4F-B6EF-A2CBF6998F25}" type="slidenum">
              <a:rPr lang="en-US" smtClean="0"/>
              <a:t>‹#›</a:t>
            </a:fld>
            <a:endParaRPr lang="en-US"/>
          </a:p>
        </p:txBody>
      </p:sp>
    </p:spTree>
    <p:extLst>
      <p:ext uri="{BB962C8B-B14F-4D97-AF65-F5344CB8AC3E}">
        <p14:creationId xmlns:p14="http://schemas.microsoft.com/office/powerpoint/2010/main" val="2043530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u="sng" dirty="0" smtClean="0">
                <a:solidFill>
                  <a:srgbClr val="FF0000"/>
                </a:solidFill>
              </a:rPr>
              <a:t>Elijah, pt. 6</a:t>
            </a:r>
            <a:endParaRPr lang="en-US" sz="4800" b="1" i="1" u="sng" dirty="0">
              <a:solidFill>
                <a:srgbClr val="FF0000"/>
              </a:solidFill>
            </a:endParaRPr>
          </a:p>
        </p:txBody>
      </p:sp>
      <p:sp>
        <p:nvSpPr>
          <p:cNvPr id="3" name="Subtitle 2"/>
          <p:cNvSpPr>
            <a:spLocks noGrp="1"/>
          </p:cNvSpPr>
          <p:nvPr>
            <p:ph type="subTitle" idx="1"/>
          </p:nvPr>
        </p:nvSpPr>
        <p:spPr/>
        <p:txBody>
          <a:bodyPr>
            <a:normAutofit/>
          </a:bodyPr>
          <a:lstStyle/>
          <a:p>
            <a:r>
              <a:rPr lang="en-US" sz="4800" b="1" i="1" u="sng" dirty="0" smtClean="0">
                <a:solidFill>
                  <a:srgbClr val="660066"/>
                </a:solidFill>
              </a:rPr>
              <a:t>“Preparation For Rain”</a:t>
            </a:r>
            <a:endParaRPr lang="en-US" sz="4800" b="1" i="1" u="sng" dirty="0">
              <a:solidFill>
                <a:srgbClr val="660066"/>
              </a:solidFill>
            </a:endParaRPr>
          </a:p>
        </p:txBody>
      </p:sp>
    </p:spTree>
    <p:extLst>
      <p:ext uri="{BB962C8B-B14F-4D97-AF65-F5344CB8AC3E}">
        <p14:creationId xmlns:p14="http://schemas.microsoft.com/office/powerpoint/2010/main" val="296300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1331"/>
          </a:xfrm>
        </p:spPr>
        <p:txBody>
          <a:bodyPr>
            <a:normAutofit/>
          </a:bodyPr>
          <a:lstStyle/>
          <a:p>
            <a:r>
              <a:rPr lang="en-US" sz="4800" b="1" i="1" u="sng" dirty="0" smtClean="0">
                <a:solidFill>
                  <a:srgbClr val="FF0000"/>
                </a:solidFill>
                <a:latin typeface="Arial Black"/>
                <a:cs typeface="Arial Black"/>
              </a:rPr>
              <a:t>Taking a Stand!</a:t>
            </a:r>
            <a:endParaRPr lang="en-US" sz="4800" b="1" i="1" u="sng" dirty="0">
              <a:solidFill>
                <a:srgbClr val="FF0000"/>
              </a:solidFill>
              <a:latin typeface="Arial Black"/>
              <a:cs typeface="Arial Black"/>
            </a:endParaRPr>
          </a:p>
        </p:txBody>
      </p:sp>
      <p:pic>
        <p:nvPicPr>
          <p:cNvPr id="5" name="Content Placeholder 4"/>
          <p:cNvPicPr>
            <a:picLocks noGrp="1" noChangeAspect="1"/>
          </p:cNvPicPr>
          <p:nvPr>
            <p:ph sz="half" idx="1"/>
          </p:nvPr>
        </p:nvPicPr>
        <p:blipFill>
          <a:blip r:embed="rId2"/>
          <a:srcRect l="5384" r="5384"/>
          <a:stretch>
            <a:fillRect/>
          </a:stretch>
        </p:blipFill>
        <p:spPr>
          <a:xfrm>
            <a:off x="0" y="867416"/>
            <a:ext cx="4648200" cy="5990584"/>
          </a:xfrm>
        </p:spPr>
      </p:pic>
      <p:sp>
        <p:nvSpPr>
          <p:cNvPr id="4" name="Content Placeholder 3"/>
          <p:cNvSpPr>
            <a:spLocks noGrp="1"/>
          </p:cNvSpPr>
          <p:nvPr>
            <p:ph sz="half" idx="2"/>
          </p:nvPr>
        </p:nvSpPr>
        <p:spPr>
          <a:xfrm>
            <a:off x="4648200" y="867416"/>
            <a:ext cx="4495800" cy="5990584"/>
          </a:xfrm>
        </p:spPr>
        <p:txBody>
          <a:bodyPr>
            <a:noAutofit/>
          </a:bodyPr>
          <a:lstStyle/>
          <a:p>
            <a:r>
              <a:rPr lang="en-US" sz="3600" dirty="0" smtClean="0"/>
              <a:t>The Baal prophets were unrepentant and unwilling to acknowledge the power of God.  They would ever continue to spread a cancer over God’s professed people.  They must go and so Elijah had them slain!</a:t>
            </a:r>
            <a:endParaRPr lang="en-US" sz="3600" dirty="0"/>
          </a:p>
        </p:txBody>
      </p:sp>
    </p:spTree>
    <p:extLst>
      <p:ext uri="{BB962C8B-B14F-4D97-AF65-F5344CB8AC3E}">
        <p14:creationId xmlns:p14="http://schemas.microsoft.com/office/powerpoint/2010/main" val="112972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9373"/>
          </a:xfrm>
        </p:spPr>
        <p:txBody>
          <a:bodyPr/>
          <a:lstStyle/>
          <a:p>
            <a:r>
              <a:rPr lang="en-US" b="1" i="1" u="sng" dirty="0" smtClean="0">
                <a:solidFill>
                  <a:srgbClr val="FF0000"/>
                </a:solidFill>
              </a:rPr>
              <a:t>Cut Down</a:t>
            </a:r>
            <a:endParaRPr lang="en-US" b="1" i="1" u="sng" dirty="0">
              <a:solidFill>
                <a:srgbClr val="FF0000"/>
              </a:solidFill>
            </a:endParaRPr>
          </a:p>
        </p:txBody>
      </p:sp>
      <p:sp>
        <p:nvSpPr>
          <p:cNvPr id="3" name="Content Placeholder 2"/>
          <p:cNvSpPr>
            <a:spLocks noGrp="1"/>
          </p:cNvSpPr>
          <p:nvPr>
            <p:ph idx="1"/>
          </p:nvPr>
        </p:nvSpPr>
        <p:spPr>
          <a:xfrm>
            <a:off x="0" y="774478"/>
            <a:ext cx="9144000" cy="6083522"/>
          </a:xfrm>
        </p:spPr>
        <p:txBody>
          <a:bodyPr>
            <a:normAutofit fontScale="85000" lnSpcReduction="10000"/>
          </a:bodyPr>
          <a:lstStyle/>
          <a:p>
            <a:r>
              <a:rPr lang="en-US" dirty="0" smtClean="0"/>
              <a:t>“The priests of Baal witness with consternation the wonderful revelation of Jehovah's power. Yet even in their discomfiture and in the presence of divine glory, they refuse to repent of their evil-doing. They would still remain the prophets of Baal. Thus they showed themselves ripe for destruction. That repentant Israel may be protected from the allurements of those who have taught them to worship Baal, Elijah is directed by the Lord to destroy these false teachers. The anger of the people has already been aroused against the leaders in transgression; and when Elijah gives the command, "Take the prophets of Baal; let not one of them escape," they are ready to obey. They seize the priests, and take them to the brook Kishon, and there, before the close of the day that marked the beginning of decided reform, the ministers of Baal are slain. Not one is permitted to live.”  PK, pgs. 153, 154 </a:t>
            </a:r>
          </a:p>
          <a:p>
            <a:endParaRPr lang="en-US" dirty="0"/>
          </a:p>
        </p:txBody>
      </p:sp>
    </p:spTree>
    <p:extLst>
      <p:ext uri="{BB962C8B-B14F-4D97-AF65-F5344CB8AC3E}">
        <p14:creationId xmlns:p14="http://schemas.microsoft.com/office/powerpoint/2010/main" val="147839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98394"/>
          </a:xfrm>
        </p:spPr>
        <p:txBody>
          <a:bodyPr>
            <a:normAutofit/>
          </a:bodyPr>
          <a:lstStyle/>
          <a:p>
            <a:r>
              <a:rPr lang="en-US" sz="4800" b="1" i="1" u="sng" dirty="0" smtClean="0">
                <a:solidFill>
                  <a:srgbClr val="FF0000"/>
                </a:solidFill>
              </a:rPr>
              <a:t>At the Golden Calf!</a:t>
            </a:r>
            <a:endParaRPr lang="en-US" sz="4800" b="1" i="1" u="sng" dirty="0">
              <a:solidFill>
                <a:srgbClr val="FF0000"/>
              </a:solidFill>
            </a:endParaRPr>
          </a:p>
        </p:txBody>
      </p:sp>
      <p:sp>
        <p:nvSpPr>
          <p:cNvPr id="3" name="Content Placeholder 2"/>
          <p:cNvSpPr>
            <a:spLocks noGrp="1"/>
          </p:cNvSpPr>
          <p:nvPr>
            <p:ph sz="half" idx="1"/>
          </p:nvPr>
        </p:nvSpPr>
        <p:spPr>
          <a:xfrm>
            <a:off x="0" y="789968"/>
            <a:ext cx="4495800" cy="6068032"/>
          </a:xfrm>
        </p:spPr>
        <p:txBody>
          <a:bodyPr>
            <a:normAutofit fontScale="85000" lnSpcReduction="20000"/>
          </a:bodyPr>
          <a:lstStyle/>
          <a:p>
            <a:r>
              <a:rPr lang="en-US" dirty="0" smtClean="0"/>
              <a:t>“Then Moses stood in the gate of the camp, and said, Who </a:t>
            </a:r>
            <a:r>
              <a:rPr lang="en-US" i="1" dirty="0" smtClean="0"/>
              <a:t>is</a:t>
            </a:r>
            <a:r>
              <a:rPr lang="en-US" dirty="0" smtClean="0"/>
              <a:t> on the LORD'S side? </a:t>
            </a:r>
            <a:r>
              <a:rPr lang="en-US" i="1" dirty="0" smtClean="0"/>
              <a:t>let him come</a:t>
            </a:r>
            <a:r>
              <a:rPr lang="en-US" dirty="0" smtClean="0"/>
              <a:t> unto me. And all the sons of Levi gathered themselves together unto him. And he said unto them, Thus saith the LORD God of Israel, Put every man his sword by his side, </a:t>
            </a:r>
            <a:r>
              <a:rPr lang="en-US" i="1" dirty="0" smtClean="0"/>
              <a:t>and</a:t>
            </a:r>
            <a:r>
              <a:rPr lang="en-US" dirty="0" smtClean="0"/>
              <a:t> go in and out from gate to gate throughout the camp, and slay every man his brother, and every man his companion, and every man his neighbour. And the children of Levi did according to the word of Moses: and there fell of the people that day about three thousand men.”  Ex. 32:26-28</a:t>
            </a:r>
          </a:p>
          <a:p>
            <a:endParaRPr lang="en-US" dirty="0"/>
          </a:p>
        </p:txBody>
      </p:sp>
      <p:pic>
        <p:nvPicPr>
          <p:cNvPr id="5" name="Content Placeholder 4"/>
          <p:cNvPicPr>
            <a:picLocks noGrp="1" noChangeAspect="1"/>
          </p:cNvPicPr>
          <p:nvPr>
            <p:ph sz="half" idx="2"/>
          </p:nvPr>
        </p:nvPicPr>
        <p:blipFill>
          <a:blip r:embed="rId2"/>
          <a:srcRect t="1029" b="1029"/>
          <a:stretch>
            <a:fillRect/>
          </a:stretch>
        </p:blipFill>
        <p:spPr>
          <a:xfrm>
            <a:off x="4495800" y="789968"/>
            <a:ext cx="4766300" cy="6068032"/>
          </a:xfrm>
        </p:spPr>
      </p:pic>
    </p:spTree>
    <p:extLst>
      <p:ext uri="{BB962C8B-B14F-4D97-AF65-F5344CB8AC3E}">
        <p14:creationId xmlns:p14="http://schemas.microsoft.com/office/powerpoint/2010/main" val="54019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905"/>
          </a:xfrm>
        </p:spPr>
        <p:txBody>
          <a:bodyPr>
            <a:normAutofit/>
          </a:bodyPr>
          <a:lstStyle/>
          <a:p>
            <a:r>
              <a:rPr lang="en-US" sz="4800" b="1" i="1" u="sng" dirty="0" smtClean="0">
                <a:solidFill>
                  <a:srgbClr val="0000FF"/>
                </a:solidFill>
              </a:rPr>
              <a:t>No Sanction for Evil</a:t>
            </a:r>
            <a:endParaRPr lang="en-US" sz="4800" b="1" i="1" u="sng" dirty="0">
              <a:solidFill>
                <a:srgbClr val="0000FF"/>
              </a:solidFill>
            </a:endParaRPr>
          </a:p>
        </p:txBody>
      </p:sp>
      <p:sp>
        <p:nvSpPr>
          <p:cNvPr id="3" name="Content Placeholder 2"/>
          <p:cNvSpPr>
            <a:spLocks noGrp="1"/>
          </p:cNvSpPr>
          <p:nvPr>
            <p:ph idx="1"/>
          </p:nvPr>
        </p:nvSpPr>
        <p:spPr>
          <a:xfrm>
            <a:off x="0" y="882906"/>
            <a:ext cx="9144000" cy="5975094"/>
          </a:xfrm>
        </p:spPr>
        <p:txBody>
          <a:bodyPr>
            <a:normAutofit fontScale="77500" lnSpcReduction="20000"/>
          </a:bodyPr>
          <a:lstStyle/>
          <a:p>
            <a:r>
              <a:rPr lang="en-US" dirty="0" smtClean="0"/>
              <a:t>“The Israelites had been guilty of treason, and that against a King who had loaded them with benefits and whose authority they had voluntarily pledged themselves to obey. That the divine government might be maintained justice must be visited upon the traitors. Yet even here God's mercy was displayed. While He maintained His law, He granted freedom of choice and opportunity for repentance to all. Only those were cut off who persisted in rebellion. It was necessary that this sin should be punished, as a testimony to surrounding nations of God's displeasure against idolatry. By executing justice upon the guilty, Moses, as God's instrument, must leave on record a solemn and public protest against their crime. As the Israelites should hereafter condemn the idolatry of the neighboring tribes, their enemies would throw back upon them the charge that the people who claimed Jehovah as their God had made a calf and worshiped it in </a:t>
            </a:r>
            <a:r>
              <a:rPr lang="en-US" dirty="0" err="1" smtClean="0"/>
              <a:t>Horeb</a:t>
            </a:r>
            <a:r>
              <a:rPr lang="en-US" dirty="0" smtClean="0"/>
              <a:t>. Then though compelled to acknowledge the disgraceful truth, Israel could point to the terrible fate of the transgressors, as evidence that their sin had not been sanctioned or excused.”   PP, pgs. 324,325</a:t>
            </a:r>
          </a:p>
          <a:p>
            <a:endParaRPr lang="en-US" dirty="0"/>
          </a:p>
        </p:txBody>
      </p:sp>
    </p:spTree>
    <p:extLst>
      <p:ext uri="{BB962C8B-B14F-4D97-AF65-F5344CB8AC3E}">
        <p14:creationId xmlns:p14="http://schemas.microsoft.com/office/powerpoint/2010/main" val="1771987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err="1" smtClean="0">
                <a:solidFill>
                  <a:srgbClr val="0000FF"/>
                </a:solidFill>
              </a:rPr>
              <a:t>Phinehas</a:t>
            </a:r>
            <a:endParaRPr lang="en-US" b="1" i="1" u="sng" dirty="0">
              <a:solidFill>
                <a:srgbClr val="0000FF"/>
              </a:solidFill>
            </a:endParaRPr>
          </a:p>
        </p:txBody>
      </p:sp>
      <p:pic>
        <p:nvPicPr>
          <p:cNvPr id="5" name="Content Placeholder 4"/>
          <p:cNvPicPr>
            <a:picLocks noGrp="1" noChangeAspect="1"/>
          </p:cNvPicPr>
          <p:nvPr>
            <p:ph sz="half" idx="1"/>
          </p:nvPr>
        </p:nvPicPr>
        <p:blipFill>
          <a:blip r:embed="rId2"/>
          <a:srcRect l="16279" r="16279"/>
          <a:stretch>
            <a:fillRect/>
          </a:stretch>
        </p:blipFill>
        <p:spPr>
          <a:xfrm>
            <a:off x="0" y="851926"/>
            <a:ext cx="4648200" cy="6006074"/>
          </a:xfrm>
        </p:spPr>
      </p:pic>
      <p:sp>
        <p:nvSpPr>
          <p:cNvPr id="4" name="Content Placeholder 3"/>
          <p:cNvSpPr>
            <a:spLocks noGrp="1"/>
          </p:cNvSpPr>
          <p:nvPr>
            <p:ph sz="half" idx="2"/>
          </p:nvPr>
        </p:nvSpPr>
        <p:spPr>
          <a:xfrm>
            <a:off x="4648200" y="851925"/>
            <a:ext cx="4495800" cy="6006075"/>
          </a:xfrm>
        </p:spPr>
        <p:txBody>
          <a:bodyPr>
            <a:normAutofit lnSpcReduction="10000"/>
          </a:bodyPr>
          <a:lstStyle/>
          <a:p>
            <a:r>
              <a:rPr lang="en-US" dirty="0" smtClean="0"/>
              <a:t>“And when Phinehas, the son of Eleazar, the son of Aaron the priest, saw </a:t>
            </a:r>
            <a:r>
              <a:rPr lang="en-US" i="1" dirty="0" smtClean="0"/>
              <a:t>it</a:t>
            </a:r>
            <a:r>
              <a:rPr lang="en-US" dirty="0" smtClean="0"/>
              <a:t>, he rose up from among the congregation, and took a javelin in his hand;</a:t>
            </a:r>
            <a:r>
              <a:rPr lang="en-US" dirty="0"/>
              <a:t> </a:t>
            </a:r>
            <a:r>
              <a:rPr lang="en-US" dirty="0" smtClean="0"/>
              <a:t>And he went after the man of Israel into the tent, and thrust both of them through, the man of Israel, and the woman through her belly. So the plague was stayed from the children of Israel.”  Num. 25:7,8</a:t>
            </a:r>
          </a:p>
          <a:p>
            <a:endParaRPr lang="en-US" dirty="0"/>
          </a:p>
        </p:txBody>
      </p:sp>
    </p:spTree>
    <p:extLst>
      <p:ext uri="{BB962C8B-B14F-4D97-AF65-F5344CB8AC3E}">
        <p14:creationId xmlns:p14="http://schemas.microsoft.com/office/powerpoint/2010/main" val="170451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7415"/>
          </a:xfrm>
        </p:spPr>
        <p:txBody>
          <a:bodyPr>
            <a:normAutofit/>
          </a:bodyPr>
          <a:lstStyle/>
          <a:p>
            <a:r>
              <a:rPr lang="en-US" sz="4800" b="1" i="1" u="sng" dirty="0" smtClean="0">
                <a:solidFill>
                  <a:srgbClr val="0000FF"/>
                </a:solidFill>
              </a:rPr>
              <a:t>What About Today?</a:t>
            </a:r>
            <a:endParaRPr lang="en-US" sz="4800" b="1" i="1" u="sng" dirty="0">
              <a:solidFill>
                <a:srgbClr val="0000FF"/>
              </a:solidFill>
            </a:endParaRPr>
          </a:p>
        </p:txBody>
      </p:sp>
      <p:sp>
        <p:nvSpPr>
          <p:cNvPr id="3" name="Content Placeholder 2"/>
          <p:cNvSpPr>
            <a:spLocks noGrp="1"/>
          </p:cNvSpPr>
          <p:nvPr>
            <p:ph idx="1"/>
          </p:nvPr>
        </p:nvSpPr>
        <p:spPr>
          <a:xfrm>
            <a:off x="0" y="867415"/>
            <a:ext cx="9144000" cy="5990585"/>
          </a:xfrm>
        </p:spPr>
        <p:txBody>
          <a:bodyPr>
            <a:normAutofit/>
          </a:bodyPr>
          <a:lstStyle/>
          <a:p>
            <a:r>
              <a:rPr lang="en-US" dirty="0" smtClean="0"/>
              <a:t>Elijah, Moses, and </a:t>
            </a:r>
            <a:r>
              <a:rPr lang="en-US" dirty="0" err="1" smtClean="0"/>
              <a:t>Phinehas</a:t>
            </a:r>
            <a:r>
              <a:rPr lang="en-US" dirty="0" smtClean="0"/>
              <a:t>, just to name a few, were used as God’s instruments to punish and slay apostasy.  </a:t>
            </a:r>
          </a:p>
          <a:p>
            <a:r>
              <a:rPr lang="en-US" dirty="0" smtClean="0"/>
              <a:t>What about those today who are seeking to destroy Adventism?  1. women’s ordination</a:t>
            </a:r>
          </a:p>
          <a:p>
            <a:r>
              <a:rPr lang="en-US" dirty="0" smtClean="0"/>
              <a:t>2. spiritual formation.</a:t>
            </a:r>
          </a:p>
          <a:p>
            <a:r>
              <a:rPr lang="en-US" dirty="0" smtClean="0"/>
              <a:t>3. obedience to the state</a:t>
            </a:r>
          </a:p>
          <a:p>
            <a:r>
              <a:rPr lang="en-US" dirty="0" smtClean="0"/>
              <a:t>4. follow the church and not Christ.</a:t>
            </a:r>
          </a:p>
          <a:p>
            <a:r>
              <a:rPr lang="en-US" dirty="0" smtClean="0"/>
              <a:t>They must be removed or the rain will NEVER fall on Apostate Adventism!!!</a:t>
            </a:r>
            <a:endParaRPr lang="en-US" dirty="0"/>
          </a:p>
        </p:txBody>
      </p:sp>
    </p:spTree>
    <p:extLst>
      <p:ext uri="{BB962C8B-B14F-4D97-AF65-F5344CB8AC3E}">
        <p14:creationId xmlns:p14="http://schemas.microsoft.com/office/powerpoint/2010/main" val="322834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905"/>
          </a:xfrm>
        </p:spPr>
        <p:txBody>
          <a:bodyPr/>
          <a:lstStyle/>
          <a:p>
            <a:r>
              <a:rPr lang="en-US" b="1" i="1" u="sng" dirty="0" smtClean="0">
                <a:solidFill>
                  <a:srgbClr val="0000FF"/>
                </a:solidFill>
                <a:latin typeface="Abadi MT Condensed Extra Bold"/>
                <a:cs typeface="Abadi MT Condensed Extra Bold"/>
              </a:rPr>
              <a:t>Phase #3</a:t>
            </a:r>
            <a:endParaRPr lang="en-US" b="1" i="1" u="sng" dirty="0">
              <a:solidFill>
                <a:srgbClr val="0000FF"/>
              </a:solidFill>
              <a:latin typeface="Abadi MT Condensed Extra Bold"/>
              <a:cs typeface="Abadi MT Condensed Extra Bold"/>
            </a:endParaRPr>
          </a:p>
        </p:txBody>
      </p:sp>
      <p:sp>
        <p:nvSpPr>
          <p:cNvPr id="3" name="Content Placeholder 2"/>
          <p:cNvSpPr>
            <a:spLocks noGrp="1"/>
          </p:cNvSpPr>
          <p:nvPr>
            <p:ph sz="half" idx="1"/>
          </p:nvPr>
        </p:nvSpPr>
        <p:spPr>
          <a:xfrm>
            <a:off x="0" y="774478"/>
            <a:ext cx="4495800" cy="6083522"/>
          </a:xfrm>
        </p:spPr>
        <p:txBody>
          <a:bodyPr/>
          <a:lstStyle/>
          <a:p>
            <a:r>
              <a:rPr lang="en-US" sz="3600" dirty="0" smtClean="0"/>
              <a:t>“</a:t>
            </a:r>
            <a:r>
              <a:rPr lang="en-US" sz="3600" dirty="0"/>
              <a:t>So Ahab went up to eat and to drink. And Elijah went up to the top of Carmel; and he cast himself down upon the earth, and put his face between his </a:t>
            </a:r>
            <a:r>
              <a:rPr lang="en-US" sz="3600" dirty="0" smtClean="0"/>
              <a:t>knees”.  1 Kings 18:42</a:t>
            </a:r>
            <a:endParaRPr lang="en-US" sz="3600" dirty="0"/>
          </a:p>
          <a:p>
            <a:endParaRPr lang="en-US" dirty="0"/>
          </a:p>
        </p:txBody>
      </p:sp>
      <p:pic>
        <p:nvPicPr>
          <p:cNvPr id="5" name="Content Placeholder 4"/>
          <p:cNvPicPr>
            <a:picLocks noGrp="1" noChangeAspect="1"/>
          </p:cNvPicPr>
          <p:nvPr>
            <p:ph sz="half" idx="2"/>
          </p:nvPr>
        </p:nvPicPr>
        <p:blipFill>
          <a:blip r:embed="rId2"/>
          <a:srcRect t="10839" b="10839"/>
          <a:stretch>
            <a:fillRect/>
          </a:stretch>
        </p:blipFill>
        <p:spPr>
          <a:xfrm>
            <a:off x="4495800" y="774478"/>
            <a:ext cx="4648200" cy="5963478"/>
          </a:xfrm>
        </p:spPr>
      </p:pic>
    </p:spTree>
    <p:extLst>
      <p:ext uri="{BB962C8B-B14F-4D97-AF65-F5344CB8AC3E}">
        <p14:creationId xmlns:p14="http://schemas.microsoft.com/office/powerpoint/2010/main" val="360324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rcRect l="24138" r="24138"/>
          <a:stretch>
            <a:fillRect/>
          </a:stretch>
        </p:blipFill>
        <p:spPr>
          <a:xfrm>
            <a:off x="0" y="0"/>
            <a:ext cx="4648200" cy="6858000"/>
          </a:xfrm>
        </p:spPr>
      </p:pic>
      <p:sp>
        <p:nvSpPr>
          <p:cNvPr id="4" name="Content Placeholder 3"/>
          <p:cNvSpPr>
            <a:spLocks noGrp="1"/>
          </p:cNvSpPr>
          <p:nvPr>
            <p:ph sz="half" idx="2"/>
          </p:nvPr>
        </p:nvSpPr>
        <p:spPr>
          <a:xfrm>
            <a:off x="4648200" y="1417638"/>
            <a:ext cx="4495800" cy="5440362"/>
          </a:xfrm>
        </p:spPr>
        <p:txBody>
          <a:bodyPr>
            <a:normAutofit fontScale="92500"/>
          </a:bodyPr>
          <a:lstStyle/>
          <a:p>
            <a:r>
              <a:rPr lang="en-US" sz="3600" dirty="0" smtClean="0"/>
              <a:t>“</a:t>
            </a:r>
            <a:r>
              <a:rPr lang="en-US" sz="3600" dirty="0"/>
              <a:t>Elias was a man subject to like passions as we are, and he prayed earnestly that it might not rain: and it rained not on the earth by the space of three years and six months</a:t>
            </a:r>
            <a:r>
              <a:rPr lang="en-US" sz="3600" dirty="0" smtClean="0"/>
              <a:t>.”  James 5:17</a:t>
            </a:r>
            <a:endParaRPr lang="en-US" sz="3600" dirty="0"/>
          </a:p>
          <a:p>
            <a:endParaRPr lang="en-US" dirty="0"/>
          </a:p>
        </p:txBody>
      </p:sp>
    </p:spTree>
    <p:extLst>
      <p:ext uri="{BB962C8B-B14F-4D97-AF65-F5344CB8AC3E}">
        <p14:creationId xmlns:p14="http://schemas.microsoft.com/office/powerpoint/2010/main" val="660685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905"/>
          </a:xfrm>
        </p:spPr>
        <p:txBody>
          <a:bodyPr/>
          <a:lstStyle/>
          <a:p>
            <a:r>
              <a:rPr lang="en-US" b="1" i="1" u="sng" dirty="0">
                <a:solidFill>
                  <a:srgbClr val="0000FF"/>
                </a:solidFill>
              </a:rPr>
              <a:t>The Menial and the Lowly</a:t>
            </a:r>
            <a:endParaRPr lang="en-US" dirty="0"/>
          </a:p>
        </p:txBody>
      </p:sp>
      <p:sp>
        <p:nvSpPr>
          <p:cNvPr id="3" name="Content Placeholder 2"/>
          <p:cNvSpPr>
            <a:spLocks noGrp="1"/>
          </p:cNvSpPr>
          <p:nvPr>
            <p:ph idx="1"/>
          </p:nvPr>
        </p:nvSpPr>
        <p:spPr>
          <a:xfrm>
            <a:off x="0" y="743499"/>
            <a:ext cx="9144000" cy="6114501"/>
          </a:xfrm>
        </p:spPr>
        <p:txBody>
          <a:bodyPr>
            <a:normAutofit fontScale="85000" lnSpcReduction="10000"/>
          </a:bodyPr>
          <a:lstStyle/>
          <a:p>
            <a:r>
              <a:rPr lang="en-US" dirty="0" smtClean="0"/>
              <a:t>“In </a:t>
            </a:r>
            <a:r>
              <a:rPr lang="en-US" dirty="0"/>
              <a:t>this gracious act of God's messenger shown to a wicked king is a lesson for all who claim to be servants of God, but who are exalted in their own estimation. There are those who feel above performing duties that to them appear menial. They hesitate to perform even needful service, fearing that they will be found doing the work of a servant. These have much to learn from the example of Elijah. By his word the treasures of heaven had been for three years withheld from the earth; he had been signally honored of God as, in answer to his prayer on Carmel, fire had flashed from heaven and consumed the sacrifice; his </a:t>
            </a:r>
            <a:r>
              <a:rPr lang="en-US" dirty="0" smtClean="0"/>
              <a:t>hand </a:t>
            </a:r>
            <a:r>
              <a:rPr lang="en-US" dirty="0"/>
              <a:t>had executed the judgment of God in slaying the idolatrous prophets; his petition for rain had been granted. And yet, after the signal triumphs with which God had been pleased to honor his public ministry, he was willing to perform the service of a menial</a:t>
            </a:r>
            <a:r>
              <a:rPr lang="en-US" dirty="0" smtClean="0"/>
              <a:t>.”  PK, </a:t>
            </a:r>
            <a:r>
              <a:rPr lang="en-US" dirty="0" err="1" smtClean="0"/>
              <a:t>gs</a:t>
            </a:r>
            <a:r>
              <a:rPr lang="en-US" dirty="0" smtClean="0"/>
              <a:t>. 158,159</a:t>
            </a:r>
            <a:endParaRPr lang="en-US" dirty="0"/>
          </a:p>
        </p:txBody>
      </p:sp>
    </p:spTree>
    <p:extLst>
      <p:ext uri="{BB962C8B-B14F-4D97-AF65-F5344CB8AC3E}">
        <p14:creationId xmlns:p14="http://schemas.microsoft.com/office/powerpoint/2010/main" val="138551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44863"/>
          </a:xfrm>
        </p:spPr>
        <p:txBody>
          <a:bodyPr>
            <a:normAutofit/>
          </a:bodyPr>
          <a:lstStyle/>
          <a:p>
            <a:r>
              <a:rPr lang="en-US" sz="4800" b="1" i="1" u="sng" dirty="0" smtClean="0">
                <a:solidFill>
                  <a:srgbClr val="FF0000"/>
                </a:solidFill>
              </a:rPr>
              <a:t>Backdrop</a:t>
            </a:r>
            <a:endParaRPr lang="en-US" sz="4800" b="1" i="1" u="sng" dirty="0">
              <a:solidFill>
                <a:srgbClr val="FF0000"/>
              </a:solidFill>
            </a:endParaRPr>
          </a:p>
        </p:txBody>
      </p:sp>
      <p:sp>
        <p:nvSpPr>
          <p:cNvPr id="3" name="Content Placeholder 2"/>
          <p:cNvSpPr>
            <a:spLocks noGrp="1"/>
          </p:cNvSpPr>
          <p:nvPr>
            <p:ph sz="half" idx="1"/>
          </p:nvPr>
        </p:nvSpPr>
        <p:spPr>
          <a:xfrm>
            <a:off x="0" y="0"/>
            <a:ext cx="4648200" cy="6858000"/>
          </a:xfrm>
        </p:spPr>
        <p:txBody>
          <a:bodyPr>
            <a:noAutofit/>
          </a:bodyPr>
          <a:lstStyle/>
          <a:p>
            <a:r>
              <a:rPr lang="en-US" sz="3300" dirty="0" smtClean="0"/>
              <a:t>Apostasy paid a heavy price.  Many died and crops were non-existent.   Hope was well-nigh gone among God’s professed people.  God sent a man. He called the people to repentance.  He prayed and fire fell from heaven.  Yet, there still was no rain!</a:t>
            </a:r>
            <a:endParaRPr lang="en-US" sz="3300" dirty="0"/>
          </a:p>
        </p:txBody>
      </p:sp>
      <p:pic>
        <p:nvPicPr>
          <p:cNvPr id="5" name="Content Placeholder 4"/>
          <p:cNvPicPr>
            <a:picLocks noGrp="1" noChangeAspect="1"/>
          </p:cNvPicPr>
          <p:nvPr>
            <p:ph sz="half" idx="2"/>
          </p:nvPr>
        </p:nvPicPr>
        <p:blipFill>
          <a:blip r:embed="rId2"/>
          <a:srcRect l="20310" r="20310"/>
          <a:stretch>
            <a:fillRect/>
          </a:stretch>
        </p:blipFill>
        <p:spPr>
          <a:xfrm>
            <a:off x="4522631" y="805458"/>
            <a:ext cx="4621369" cy="6052542"/>
          </a:xfrm>
        </p:spPr>
      </p:pic>
    </p:spTree>
    <p:extLst>
      <p:ext uri="{BB962C8B-B14F-4D97-AF65-F5344CB8AC3E}">
        <p14:creationId xmlns:p14="http://schemas.microsoft.com/office/powerpoint/2010/main" val="95451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9373"/>
          </a:xfrm>
        </p:spPr>
        <p:txBody>
          <a:bodyPr>
            <a:normAutofit/>
          </a:bodyPr>
          <a:lstStyle/>
          <a:p>
            <a:r>
              <a:rPr lang="en-US" sz="4800" b="1" i="1" u="sng" dirty="0" smtClean="0">
                <a:solidFill>
                  <a:srgbClr val="FF0000"/>
                </a:solidFill>
              </a:rPr>
              <a:t>The People Respond!</a:t>
            </a:r>
            <a:endParaRPr lang="en-US" sz="4800" b="1" i="1" u="sng" dirty="0">
              <a:solidFill>
                <a:srgbClr val="FF0000"/>
              </a:solidFill>
            </a:endParaRPr>
          </a:p>
        </p:txBody>
      </p:sp>
      <p:pic>
        <p:nvPicPr>
          <p:cNvPr id="5" name="Content Placeholder 4"/>
          <p:cNvPicPr>
            <a:picLocks noGrp="1" noChangeAspect="1"/>
          </p:cNvPicPr>
          <p:nvPr>
            <p:ph sz="half" idx="1"/>
          </p:nvPr>
        </p:nvPicPr>
        <p:blipFill>
          <a:blip r:embed="rId2"/>
          <a:srcRect l="26977" r="26977"/>
          <a:stretch>
            <a:fillRect/>
          </a:stretch>
        </p:blipFill>
        <p:spPr>
          <a:xfrm>
            <a:off x="0" y="805458"/>
            <a:ext cx="4648200" cy="6052542"/>
          </a:xfrm>
        </p:spPr>
      </p:pic>
      <p:sp>
        <p:nvSpPr>
          <p:cNvPr id="4" name="Content Placeholder 3"/>
          <p:cNvSpPr>
            <a:spLocks noGrp="1"/>
          </p:cNvSpPr>
          <p:nvPr>
            <p:ph sz="half" idx="2"/>
          </p:nvPr>
        </p:nvSpPr>
        <p:spPr/>
        <p:txBody>
          <a:bodyPr/>
          <a:lstStyle/>
          <a:p>
            <a:r>
              <a:rPr lang="en-US" sz="3600" dirty="0" smtClean="0"/>
              <a:t>“</a:t>
            </a:r>
            <a:r>
              <a:rPr lang="en-US" sz="3600" dirty="0"/>
              <a:t>And when all the people saw </a:t>
            </a:r>
            <a:r>
              <a:rPr lang="en-US" sz="3600" i="1" dirty="0"/>
              <a:t>it</a:t>
            </a:r>
            <a:r>
              <a:rPr lang="en-US" sz="3600" dirty="0"/>
              <a:t>, they fell on their faces: and they said, The LORD, he </a:t>
            </a:r>
            <a:r>
              <a:rPr lang="en-US" sz="3600" i="1" dirty="0"/>
              <a:t>is</a:t>
            </a:r>
            <a:r>
              <a:rPr lang="en-US" sz="3600" dirty="0"/>
              <a:t> the God; the LORD, he </a:t>
            </a:r>
            <a:r>
              <a:rPr lang="en-US" sz="3600" i="1" dirty="0"/>
              <a:t>is</a:t>
            </a:r>
            <a:r>
              <a:rPr lang="en-US" sz="3600" dirty="0"/>
              <a:t> the God</a:t>
            </a:r>
            <a:r>
              <a:rPr lang="en-US" sz="3600" dirty="0" smtClean="0"/>
              <a:t>.”  1 Kings 18:39</a:t>
            </a:r>
            <a:endParaRPr lang="en-US" sz="3600" dirty="0"/>
          </a:p>
          <a:p>
            <a:endParaRPr lang="en-US" dirty="0"/>
          </a:p>
        </p:txBody>
      </p:sp>
    </p:spTree>
    <p:extLst>
      <p:ext uri="{BB962C8B-B14F-4D97-AF65-F5344CB8AC3E}">
        <p14:creationId xmlns:p14="http://schemas.microsoft.com/office/powerpoint/2010/main" val="1917713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5457"/>
          </a:xfrm>
        </p:spPr>
        <p:txBody>
          <a:bodyPr>
            <a:normAutofit/>
          </a:bodyPr>
          <a:lstStyle/>
          <a:p>
            <a:r>
              <a:rPr lang="en-US" b="1" i="1" u="sng" dirty="0" smtClean="0">
                <a:solidFill>
                  <a:srgbClr val="FF0000"/>
                </a:solidFill>
              </a:rPr>
              <a:t>Taking a Stand</a:t>
            </a:r>
            <a:endParaRPr lang="en-US" b="1" i="1" u="sng" dirty="0">
              <a:solidFill>
                <a:srgbClr val="FF0000"/>
              </a:solidFill>
            </a:endParaRPr>
          </a:p>
        </p:txBody>
      </p:sp>
      <p:sp>
        <p:nvSpPr>
          <p:cNvPr id="3" name="Content Placeholder 2"/>
          <p:cNvSpPr>
            <a:spLocks noGrp="1"/>
          </p:cNvSpPr>
          <p:nvPr>
            <p:ph idx="1"/>
          </p:nvPr>
        </p:nvSpPr>
        <p:spPr>
          <a:xfrm>
            <a:off x="0" y="805457"/>
            <a:ext cx="9144000" cy="6052543"/>
          </a:xfrm>
        </p:spPr>
        <p:txBody>
          <a:bodyPr>
            <a:noAutofit/>
          </a:bodyPr>
          <a:lstStyle/>
          <a:p>
            <a:r>
              <a:rPr lang="en-US" sz="2400" dirty="0" smtClean="0"/>
              <a:t>“The Lord abhors indifference and disloyalty in a time of crisis in His work. The whole universe is watching with inexpressible interest the closing scenes of the great controversy between good and evil. The people of God are nearing the borders of the eternal world; what can be of more importance to them than that they be loyal to the God of heaven? All through the ages, God has had moral heroes, and He has them now--those who, like Joseph and Elijah and Daniel, are not ashamed to acknowledge themselves His peculiar people. His special blessing accompanies the labors of men of action, men who will not be swerved from the straight line of duty, but who with divine energy will inquire, "Who is on the Lord's side?" (Exodus 32:26), men who will not stop merely with the inquiry, but who will demand that those who choose to identify themselves with the people of God shall step forward and reveal unmistakably their allegiance to the King of kings and Lord of lords. Such men make their wills and plans subordinate to the law of God… Fidelity to God is their motto.”   PK, pg.148</a:t>
            </a:r>
            <a:endParaRPr lang="en-US" sz="2400" dirty="0"/>
          </a:p>
        </p:txBody>
      </p:sp>
    </p:spTree>
    <p:extLst>
      <p:ext uri="{BB962C8B-B14F-4D97-AF65-F5344CB8AC3E}">
        <p14:creationId xmlns:p14="http://schemas.microsoft.com/office/powerpoint/2010/main" val="81004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8988"/>
          </a:xfrm>
        </p:spPr>
        <p:txBody>
          <a:bodyPr>
            <a:normAutofit fontScale="90000"/>
          </a:bodyPr>
          <a:lstStyle/>
          <a:p>
            <a:r>
              <a:rPr lang="en-US" b="1" i="1" u="sng" dirty="0" smtClean="0">
                <a:solidFill>
                  <a:srgbClr val="0000FF"/>
                </a:solidFill>
              </a:rPr>
              <a:t>Penitent</a:t>
            </a:r>
            <a:endParaRPr lang="en-US" b="1" i="1" u="sng" dirty="0">
              <a:solidFill>
                <a:srgbClr val="0000FF"/>
              </a:solidFill>
            </a:endParaRPr>
          </a:p>
        </p:txBody>
      </p:sp>
      <p:sp>
        <p:nvSpPr>
          <p:cNvPr id="3" name="Content Placeholder 2"/>
          <p:cNvSpPr>
            <a:spLocks noGrp="1"/>
          </p:cNvSpPr>
          <p:nvPr>
            <p:ph idx="1"/>
          </p:nvPr>
        </p:nvSpPr>
        <p:spPr>
          <a:xfrm>
            <a:off x="0" y="650561"/>
            <a:ext cx="9144000" cy="6207439"/>
          </a:xfrm>
        </p:spPr>
        <p:txBody>
          <a:bodyPr>
            <a:normAutofit fontScale="85000" lnSpcReduction="10000"/>
          </a:bodyPr>
          <a:lstStyle/>
          <a:p>
            <a:r>
              <a:rPr lang="en-US" dirty="0" smtClean="0"/>
              <a:t>“The people on the mount prostrate themselves in awe before the unseen God. They dare not continue to look upon the Heaven-sent fire. They fear that they themselves will be consumed; and, convicted of their duty to acknowledge the God of Elijah as the God of their fathers, to whom they owe allegiance, they cry out together as with one voice, "The Lord, He is the God; the Lord, He is the God." With startling distinctness the cry resounds over the mountain and echoes in the plain below. At last Israel is aroused, undeceived, penitent. At last the people see how greatly they have dishonored God. The character of Baal worship, in contrast with the reasonable service required by the true God, stands fully revealed. The people recognize God's justice and mercy in withholding the dew and the rain until they have been brought to confess His name. They are ready now to admit that the God of Elijah is above every idol.”  PK, pg. 153</a:t>
            </a:r>
            <a:endParaRPr lang="en-US" dirty="0"/>
          </a:p>
        </p:txBody>
      </p:sp>
    </p:spTree>
    <p:extLst>
      <p:ext uri="{BB962C8B-B14F-4D97-AF65-F5344CB8AC3E}">
        <p14:creationId xmlns:p14="http://schemas.microsoft.com/office/powerpoint/2010/main" val="369890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9968"/>
          </a:xfrm>
        </p:spPr>
        <p:txBody>
          <a:bodyPr/>
          <a:lstStyle/>
          <a:p>
            <a:r>
              <a:rPr lang="en-US" b="1" i="1" u="sng" dirty="0" smtClean="0">
                <a:solidFill>
                  <a:srgbClr val="0000FF"/>
                </a:solidFill>
              </a:rPr>
              <a:t>Turning from Sin!</a:t>
            </a:r>
            <a:endParaRPr lang="en-US" b="1" i="1" u="sng" dirty="0">
              <a:solidFill>
                <a:srgbClr val="0000FF"/>
              </a:solidFill>
            </a:endParaRPr>
          </a:p>
        </p:txBody>
      </p:sp>
      <p:sp>
        <p:nvSpPr>
          <p:cNvPr id="3" name="Content Placeholder 2"/>
          <p:cNvSpPr>
            <a:spLocks noGrp="1"/>
          </p:cNvSpPr>
          <p:nvPr>
            <p:ph sz="half" idx="1"/>
          </p:nvPr>
        </p:nvSpPr>
        <p:spPr>
          <a:xfrm>
            <a:off x="0" y="789968"/>
            <a:ext cx="4495800" cy="6068032"/>
          </a:xfrm>
        </p:spPr>
        <p:txBody>
          <a:bodyPr>
            <a:normAutofit fontScale="85000" lnSpcReduction="10000"/>
          </a:bodyPr>
          <a:lstStyle/>
          <a:p>
            <a:r>
              <a:rPr lang="en-US" dirty="0" smtClean="0"/>
              <a:t>“</a:t>
            </a:r>
            <a:r>
              <a:rPr lang="en-US" dirty="0"/>
              <a:t>The prayer of David after his fall, illustrates the nature of true sorrow for sin. His repentance was sincere and deep. There was no effort to palliate </a:t>
            </a:r>
            <a:r>
              <a:rPr lang="en-US" dirty="0" smtClean="0"/>
              <a:t>his </a:t>
            </a:r>
            <a:r>
              <a:rPr lang="en-US" dirty="0"/>
              <a:t>guilt; no desire to escape the judgment threatened, inspired his prayer. David saw the enormity of his transgression; he saw the defilement of his soul; he loathed his sin. It was not for pardon only that he prayed, but for purity of heart. He longed for the joy of holiness--to be restored to harmony and communion with God</a:t>
            </a:r>
            <a:r>
              <a:rPr lang="en-US" dirty="0" smtClean="0"/>
              <a:t>.”  SC, pgs. 24,25 </a:t>
            </a:r>
          </a:p>
          <a:p>
            <a:endParaRPr lang="en-US" dirty="0"/>
          </a:p>
        </p:txBody>
      </p:sp>
      <p:pic>
        <p:nvPicPr>
          <p:cNvPr id="5" name="Content Placeholder 4"/>
          <p:cNvPicPr>
            <a:picLocks noGrp="1" noChangeAspect="1"/>
          </p:cNvPicPr>
          <p:nvPr>
            <p:ph sz="half" idx="2"/>
          </p:nvPr>
        </p:nvPicPr>
        <p:blipFill>
          <a:blip r:embed="rId2"/>
          <a:srcRect l="25328" r="25328"/>
          <a:stretch>
            <a:fillRect/>
          </a:stretch>
        </p:blipFill>
        <p:spPr>
          <a:xfrm>
            <a:off x="4495800" y="789968"/>
            <a:ext cx="4648200" cy="6068032"/>
          </a:xfrm>
        </p:spPr>
      </p:pic>
    </p:spTree>
    <p:extLst>
      <p:ext uri="{BB962C8B-B14F-4D97-AF65-F5344CB8AC3E}">
        <p14:creationId xmlns:p14="http://schemas.microsoft.com/office/powerpoint/2010/main" val="126498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3884"/>
          </a:xfrm>
        </p:spPr>
        <p:txBody>
          <a:bodyPr/>
          <a:lstStyle/>
          <a:p>
            <a:r>
              <a:rPr lang="en-US" b="1" i="1" u="sng" dirty="0" smtClean="0">
                <a:solidFill>
                  <a:srgbClr val="008000"/>
                </a:solidFill>
              </a:rPr>
              <a:t>Early Rain at Pentecost</a:t>
            </a:r>
            <a:endParaRPr lang="en-US" b="1" i="1" u="sng" dirty="0">
              <a:solidFill>
                <a:srgbClr val="008000"/>
              </a:solidFill>
            </a:endParaRPr>
          </a:p>
        </p:txBody>
      </p:sp>
      <p:pic>
        <p:nvPicPr>
          <p:cNvPr id="5" name="Content Placeholder 4"/>
          <p:cNvPicPr>
            <a:picLocks noGrp="1" noChangeAspect="1"/>
          </p:cNvPicPr>
          <p:nvPr>
            <p:ph sz="half" idx="1"/>
          </p:nvPr>
        </p:nvPicPr>
        <p:blipFill>
          <a:blip r:embed="rId2"/>
          <a:srcRect l="19099" r="19099"/>
          <a:stretch>
            <a:fillRect/>
          </a:stretch>
        </p:blipFill>
        <p:spPr>
          <a:xfrm>
            <a:off x="0" y="743500"/>
            <a:ext cx="4648200" cy="6114500"/>
          </a:xfrm>
        </p:spPr>
      </p:pic>
      <p:sp>
        <p:nvSpPr>
          <p:cNvPr id="4" name="Content Placeholder 3"/>
          <p:cNvSpPr>
            <a:spLocks noGrp="1"/>
          </p:cNvSpPr>
          <p:nvPr>
            <p:ph sz="half" idx="2"/>
          </p:nvPr>
        </p:nvSpPr>
        <p:spPr>
          <a:xfrm>
            <a:off x="4648200" y="743500"/>
            <a:ext cx="4495800" cy="6114500"/>
          </a:xfrm>
        </p:spPr>
        <p:txBody>
          <a:bodyPr>
            <a:normAutofit fontScale="70000" lnSpcReduction="20000"/>
          </a:bodyPr>
          <a:lstStyle/>
          <a:p>
            <a:r>
              <a:rPr lang="en-US" dirty="0" smtClean="0"/>
              <a:t>“As the disciples waited for the fulfillment of the promise, they humbled their hearts in true repentance and confessed their unbelief. As they called to remembrance the words that Christ had spoken to them before His death they understood more fully their meaning. Truths which had passed from their memory were again brought to their minds, and these they repeated to one another. They reproached themselves for their misapprehension of the </a:t>
            </a:r>
            <a:r>
              <a:rPr lang="en-US" dirty="0" err="1" smtClean="0"/>
              <a:t>Saviour</a:t>
            </a:r>
            <a:r>
              <a:rPr lang="en-US" dirty="0" smtClean="0"/>
              <a:t>. Like a procession, scene after scene of His wonderful life passed before them. As they meditated upon His pure, holy life they felt that no toil would be too hard, no sacrifice too great, if only they could bear witness in their lives to the loveliness of Christ's character.”  AA, pg. 36</a:t>
            </a:r>
            <a:endParaRPr lang="en-US" dirty="0"/>
          </a:p>
        </p:txBody>
      </p:sp>
    </p:spTree>
    <p:extLst>
      <p:ext uri="{BB962C8B-B14F-4D97-AF65-F5344CB8AC3E}">
        <p14:creationId xmlns:p14="http://schemas.microsoft.com/office/powerpoint/2010/main" val="208818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905"/>
          </a:xfrm>
        </p:spPr>
        <p:txBody>
          <a:bodyPr>
            <a:normAutofit/>
          </a:bodyPr>
          <a:lstStyle/>
          <a:p>
            <a:r>
              <a:rPr lang="en-US" sz="4800" b="1" i="1" u="sng" dirty="0" smtClean="0">
                <a:solidFill>
                  <a:srgbClr val="008000"/>
                </a:solidFill>
                <a:latin typeface="Apple Casual"/>
                <a:cs typeface="Apple Casual"/>
              </a:rPr>
              <a:t>How About Us?</a:t>
            </a:r>
            <a:endParaRPr lang="en-US" sz="4800" b="1" i="1" u="sng" dirty="0">
              <a:solidFill>
                <a:srgbClr val="008000"/>
              </a:solidFill>
              <a:latin typeface="Apple Casual"/>
              <a:cs typeface="Apple Casual"/>
            </a:endParaRPr>
          </a:p>
        </p:txBody>
      </p:sp>
      <p:sp>
        <p:nvSpPr>
          <p:cNvPr id="3" name="Content Placeholder 2"/>
          <p:cNvSpPr>
            <a:spLocks noGrp="1"/>
          </p:cNvSpPr>
          <p:nvPr>
            <p:ph idx="1"/>
          </p:nvPr>
        </p:nvSpPr>
        <p:spPr>
          <a:xfrm>
            <a:off x="0" y="882906"/>
            <a:ext cx="9144000" cy="5975094"/>
          </a:xfrm>
        </p:spPr>
        <p:txBody>
          <a:bodyPr>
            <a:noAutofit/>
          </a:bodyPr>
          <a:lstStyle/>
          <a:p>
            <a:r>
              <a:rPr lang="en-US" sz="3400" dirty="0" smtClean="0"/>
              <a:t>Ancient Adventism, on Mt. Carmel, would never have seen rain until their was genuine repentance and an acknowledgment of the true and living God.</a:t>
            </a:r>
          </a:p>
          <a:p>
            <a:r>
              <a:rPr lang="en-US" sz="3400" dirty="0" smtClean="0"/>
              <a:t>Adventism in the 1</a:t>
            </a:r>
            <a:r>
              <a:rPr lang="en-US" sz="3400" baseline="30000" dirty="0" smtClean="0"/>
              <a:t>st</a:t>
            </a:r>
            <a:r>
              <a:rPr lang="en-US" sz="3400" dirty="0" smtClean="0"/>
              <a:t> century saw the early rain because of their confession and repentance.</a:t>
            </a:r>
          </a:p>
          <a:p>
            <a:r>
              <a:rPr lang="en-US" sz="3400" dirty="0" smtClean="0"/>
              <a:t>Today, we will never see rain until we repent of our sins, confess our inability to obey the Lord, and in humility rely upon His power to overcome.  Only then will the rain fall!</a:t>
            </a:r>
            <a:endParaRPr lang="en-US" sz="3400" dirty="0"/>
          </a:p>
        </p:txBody>
      </p:sp>
    </p:spTree>
    <p:extLst>
      <p:ext uri="{BB962C8B-B14F-4D97-AF65-F5344CB8AC3E}">
        <p14:creationId xmlns:p14="http://schemas.microsoft.com/office/powerpoint/2010/main" val="227713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smtClean="0">
                <a:solidFill>
                  <a:srgbClr val="008000"/>
                </a:solidFill>
              </a:rPr>
              <a:t>Phase Number #2</a:t>
            </a:r>
            <a:endParaRPr lang="en-US" b="1" i="1" u="sng" dirty="0">
              <a:solidFill>
                <a:srgbClr val="008000"/>
              </a:solidFill>
            </a:endParaRPr>
          </a:p>
        </p:txBody>
      </p:sp>
      <p:sp>
        <p:nvSpPr>
          <p:cNvPr id="3" name="Content Placeholder 2"/>
          <p:cNvSpPr>
            <a:spLocks noGrp="1"/>
          </p:cNvSpPr>
          <p:nvPr>
            <p:ph sz="half" idx="1"/>
          </p:nvPr>
        </p:nvSpPr>
        <p:spPr>
          <a:xfrm>
            <a:off x="0" y="728009"/>
            <a:ext cx="4495800" cy="6129991"/>
          </a:xfrm>
        </p:spPr>
        <p:txBody>
          <a:bodyPr>
            <a:normAutofit/>
          </a:bodyPr>
          <a:lstStyle/>
          <a:p>
            <a:r>
              <a:rPr lang="en-US" sz="3600" dirty="0" smtClean="0"/>
              <a:t>“</a:t>
            </a:r>
            <a:r>
              <a:rPr lang="en-US" sz="3600" dirty="0"/>
              <a:t>And Elijah said unto them, Take the prophets of Baal; let not one of them escape. And they took them: and Elijah brought them down to the brook Kishon, and slew them there</a:t>
            </a:r>
            <a:r>
              <a:rPr lang="en-US" sz="3600" dirty="0" smtClean="0"/>
              <a:t>.”  1 Kings 18:40</a:t>
            </a:r>
            <a:endParaRPr lang="en-US" sz="3600" dirty="0"/>
          </a:p>
          <a:p>
            <a:endParaRPr lang="en-US" sz="3600" dirty="0"/>
          </a:p>
        </p:txBody>
      </p:sp>
      <p:pic>
        <p:nvPicPr>
          <p:cNvPr id="5" name="Content Placeholder 4"/>
          <p:cNvPicPr>
            <a:picLocks noGrp="1" noChangeAspect="1"/>
          </p:cNvPicPr>
          <p:nvPr>
            <p:ph sz="half" idx="2"/>
          </p:nvPr>
        </p:nvPicPr>
        <p:blipFill>
          <a:blip r:embed="rId2"/>
          <a:srcRect l="21124" r="21124"/>
          <a:stretch>
            <a:fillRect/>
          </a:stretch>
        </p:blipFill>
        <p:spPr>
          <a:xfrm>
            <a:off x="4495800" y="728009"/>
            <a:ext cx="4648200" cy="6474634"/>
          </a:xfrm>
        </p:spPr>
      </p:pic>
    </p:spTree>
    <p:extLst>
      <p:ext uri="{BB962C8B-B14F-4D97-AF65-F5344CB8AC3E}">
        <p14:creationId xmlns:p14="http://schemas.microsoft.com/office/powerpoint/2010/main" val="3008016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1040</TotalTime>
  <Words>1941</Words>
  <Application>Microsoft Macintosh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Elijah, pt. 6</vt:lpstr>
      <vt:lpstr>Backdrop</vt:lpstr>
      <vt:lpstr>The People Respond!</vt:lpstr>
      <vt:lpstr>Taking a Stand</vt:lpstr>
      <vt:lpstr>Penitent</vt:lpstr>
      <vt:lpstr>Turning from Sin!</vt:lpstr>
      <vt:lpstr>Early Rain at Pentecost</vt:lpstr>
      <vt:lpstr>How About Us?</vt:lpstr>
      <vt:lpstr>Phase Number #2</vt:lpstr>
      <vt:lpstr>Taking a Stand!</vt:lpstr>
      <vt:lpstr>Cut Down</vt:lpstr>
      <vt:lpstr>At the Golden Calf!</vt:lpstr>
      <vt:lpstr>No Sanction for Evil</vt:lpstr>
      <vt:lpstr>Phinehas</vt:lpstr>
      <vt:lpstr>What About Today?</vt:lpstr>
      <vt:lpstr>Phase #3</vt:lpstr>
      <vt:lpstr>PowerPoint Presentation</vt:lpstr>
      <vt:lpstr>The Menial and the Lowly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Elijah, pt. 6</dc:title>
  <dc:creator>Erica Hughes</dc:creator>
  <cp:lastModifiedBy>Erica Hughes</cp:lastModifiedBy>
  <cp:revision>10</cp:revision>
  <dcterms:created xsi:type="dcterms:W3CDTF">2014-09-04T23:44:57Z</dcterms:created>
  <dcterms:modified xsi:type="dcterms:W3CDTF">2014-09-06T11:59:44Z</dcterms:modified>
</cp:coreProperties>
</file>