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824" r:id="rId3"/>
    <p:sldId id="823" r:id="rId4"/>
    <p:sldId id="825" r:id="rId5"/>
    <p:sldId id="831" r:id="rId6"/>
    <p:sldId id="832" r:id="rId7"/>
    <p:sldId id="833" r:id="rId8"/>
    <p:sldId id="835" r:id="rId9"/>
    <p:sldId id="834" r:id="rId10"/>
    <p:sldId id="836" r:id="rId11"/>
    <p:sldId id="837" r:id="rId12"/>
    <p:sldId id="838" r:id="rId13"/>
    <p:sldId id="839" r:id="rId14"/>
    <p:sldId id="840" r:id="rId15"/>
    <p:sldId id="841" r:id="rId16"/>
    <p:sldId id="830" r:id="rId17"/>
    <p:sldId id="827" r:id="rId18"/>
    <p:sldId id="828" r:id="rId19"/>
    <p:sldId id="829" r:id="rId20"/>
    <p:sldId id="843" r:id="rId21"/>
    <p:sldId id="842" r:id="rId22"/>
    <p:sldId id="697" r:id="rId23"/>
    <p:sldId id="8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6/3/2022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6/3/2022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55: The Day of Atonement 2</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28D705-B8FA-E90C-F4B9-626F96C49B80}"/>
              </a:ext>
            </a:extLst>
          </p:cNvPr>
          <p:cNvPicPr>
            <a:picLocks noChangeAspect="1"/>
          </p:cNvPicPr>
          <p:nvPr/>
        </p:nvPicPr>
        <p:blipFill rotWithShape="1">
          <a:blip r:embed="rId2"/>
          <a:srcRect t="8289" b="3492"/>
          <a:stretch/>
        </p:blipFill>
        <p:spPr>
          <a:xfrm>
            <a:off x="20" y="1282"/>
            <a:ext cx="12191980" cy="6856718"/>
          </a:xfrm>
          <a:prstGeom prst="rect">
            <a:avLst/>
          </a:prstGeom>
        </p:spPr>
      </p:pic>
    </p:spTree>
    <p:extLst>
      <p:ext uri="{BB962C8B-B14F-4D97-AF65-F5344CB8AC3E}">
        <p14:creationId xmlns:p14="http://schemas.microsoft.com/office/powerpoint/2010/main" val="3225605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63AA0E-695C-AF0D-1508-C94A16D1B618}"/>
              </a:ext>
            </a:extLst>
          </p:cNvPr>
          <p:cNvSpPr txBox="1"/>
          <p:nvPr/>
        </p:nvSpPr>
        <p:spPr>
          <a:xfrm>
            <a:off x="0" y="0"/>
            <a:ext cx="12192000" cy="6555641"/>
          </a:xfrm>
          <a:prstGeom prst="rect">
            <a:avLst/>
          </a:prstGeom>
          <a:noFill/>
        </p:spPr>
        <p:txBody>
          <a:bodyPr wrap="square">
            <a:spAutoFit/>
          </a:bodyPr>
          <a:lstStyle/>
          <a:p>
            <a:r>
              <a:rPr lang="en-US" sz="2800" dirty="0"/>
              <a:t>“The revelator foretells the banishment of Satan and the condition of chaos and desolation to which the earth is to be reduced, and he declares that </a:t>
            </a:r>
            <a:r>
              <a:rPr lang="en-US" sz="2800" b="1" u="sng" dirty="0"/>
              <a:t>this condition will exist for a thousand years</a:t>
            </a:r>
            <a:r>
              <a:rPr lang="en-US" sz="2800" dirty="0"/>
              <a:t>. After presenting the scenes of the Lord's second coming and the destruction of the wicked, the prophecy continues . . . [Revelation 20:1-3 quoted]. </a:t>
            </a:r>
            <a:r>
              <a:rPr lang="en-US" sz="2800" b="1" u="sng" dirty="0"/>
              <a:t>That the expression "bottomless pit" represents the earth in a state of confusion and darkness is evident from other scriptures</a:t>
            </a:r>
            <a:r>
              <a:rPr lang="en-US" sz="2800" dirty="0"/>
              <a:t>. Concerning the condition of the earth "in the beginning," the Bible record says that it "was without form, and void; and darkness was upon the face of the deep." Genesis 1:2. Prophecy teaches that it will be brought back, partially at least, to this condition. Looking forward to the great day of God, the prophet Jeremiah declares: "</a:t>
            </a:r>
            <a:r>
              <a:rPr lang="en-US" sz="2800" b="1" dirty="0"/>
              <a:t>I beheld the earth, and, lo, it was without form, and void; and the heavens, and they had no light. I beheld the mountains, and, lo, they trembled, and all the hills moved lightly. I beheld, and, lo, there was no man, and all the birds of the heavens were fled. I beheld, and, lo, the fruitful place was a wilderness, and all the cities thereof were broken down</a:t>
            </a:r>
            <a:r>
              <a:rPr lang="en-US" sz="2800" dirty="0"/>
              <a:t>." Jeremiah 4:23-26.”—GC, p. 658-659</a:t>
            </a:r>
          </a:p>
        </p:txBody>
      </p:sp>
    </p:spTree>
    <p:extLst>
      <p:ext uri="{BB962C8B-B14F-4D97-AF65-F5344CB8AC3E}">
        <p14:creationId xmlns:p14="http://schemas.microsoft.com/office/powerpoint/2010/main" val="168120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44287-6938-48CA-95AC-BE04D76C9DE1}"/>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465928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1A97-BC82-9CA6-3CC3-CE210751B9D0}"/>
              </a:ext>
            </a:extLst>
          </p:cNvPr>
          <p:cNvSpPr>
            <a:spLocks noGrp="1"/>
          </p:cNvSpPr>
          <p:nvPr>
            <p:ph type="title"/>
          </p:nvPr>
        </p:nvSpPr>
        <p:spPr>
          <a:xfrm>
            <a:off x="838200" y="-325340"/>
            <a:ext cx="10515600" cy="1325563"/>
          </a:xfrm>
        </p:spPr>
        <p:txBody>
          <a:bodyPr/>
          <a:lstStyle/>
          <a:p>
            <a:r>
              <a:rPr lang="en-US" b="1" u="sng" dirty="0">
                <a:solidFill>
                  <a:srgbClr val="FFC000"/>
                </a:solidFill>
                <a:effectLst>
                  <a:outerShdw blurRad="38100" dist="38100" dir="2700000" algn="tl">
                    <a:srgbClr val="000000">
                      <a:alpha val="43137"/>
                    </a:srgbClr>
                  </a:outerShdw>
                </a:effectLst>
              </a:rPr>
              <a:t>Great Controversy Reveals in Detail!</a:t>
            </a:r>
          </a:p>
        </p:txBody>
      </p:sp>
      <p:sp>
        <p:nvSpPr>
          <p:cNvPr id="4" name="TextBox 3">
            <a:extLst>
              <a:ext uri="{FF2B5EF4-FFF2-40B4-BE49-F238E27FC236}">
                <a16:creationId xmlns:a16="http://schemas.microsoft.com/office/drawing/2014/main" id="{A0B9B201-4F77-AAAA-384D-540B656FF777}"/>
              </a:ext>
            </a:extLst>
          </p:cNvPr>
          <p:cNvSpPr txBox="1"/>
          <p:nvPr/>
        </p:nvSpPr>
        <p:spPr>
          <a:xfrm>
            <a:off x="258925" y="873787"/>
            <a:ext cx="6468446" cy="5509200"/>
          </a:xfrm>
          <a:prstGeom prst="rect">
            <a:avLst/>
          </a:prstGeom>
          <a:noFill/>
        </p:spPr>
        <p:txBody>
          <a:bodyPr wrap="square">
            <a:spAutoFit/>
          </a:bodyPr>
          <a:lstStyle/>
          <a:p>
            <a:r>
              <a:rPr lang="en-US" sz="3200" dirty="0"/>
              <a:t>“Here is to be the home of Satan with his evil angels for a thousand years. Limited to the earth, he will not have access to other worlds to tempt and annoy those who have never fallen. It is in this sense that he is bound: there are none remaining, upon whom he can exercise his power. He is wholly cut off from the work of deception and ruin which for so many centuries has been his sole delight.” GC, p. 659</a:t>
            </a:r>
          </a:p>
        </p:txBody>
      </p:sp>
      <p:pic>
        <p:nvPicPr>
          <p:cNvPr id="5" name="Picture 4">
            <a:extLst>
              <a:ext uri="{FF2B5EF4-FFF2-40B4-BE49-F238E27FC236}">
                <a16:creationId xmlns:a16="http://schemas.microsoft.com/office/drawing/2014/main" id="{D51827B2-26D0-9778-9D3F-80C8F17437C7}"/>
              </a:ext>
            </a:extLst>
          </p:cNvPr>
          <p:cNvPicPr>
            <a:picLocks noChangeAspect="1"/>
          </p:cNvPicPr>
          <p:nvPr/>
        </p:nvPicPr>
        <p:blipFill>
          <a:blip r:embed="rId2"/>
          <a:stretch>
            <a:fillRect/>
          </a:stretch>
        </p:blipFill>
        <p:spPr>
          <a:xfrm>
            <a:off x="6727371" y="1000223"/>
            <a:ext cx="5305619" cy="5375892"/>
          </a:xfrm>
          <a:prstGeom prst="rect">
            <a:avLst/>
          </a:prstGeom>
        </p:spPr>
      </p:pic>
    </p:spTree>
    <p:extLst>
      <p:ext uri="{BB962C8B-B14F-4D97-AF65-F5344CB8AC3E}">
        <p14:creationId xmlns:p14="http://schemas.microsoft.com/office/powerpoint/2010/main" val="342817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6912-5046-1402-C45F-7D8A6A89DD32}"/>
              </a:ext>
            </a:extLst>
          </p:cNvPr>
          <p:cNvSpPr>
            <a:spLocks noGrp="1"/>
          </p:cNvSpPr>
          <p:nvPr>
            <p:ph type="title"/>
          </p:nvPr>
        </p:nvSpPr>
        <p:spPr>
          <a:xfrm>
            <a:off x="838200" y="-306679"/>
            <a:ext cx="10515600" cy="1325563"/>
          </a:xfrm>
        </p:spPr>
        <p:txBody>
          <a:bodyPr/>
          <a:lstStyle/>
          <a:p>
            <a:pPr algn="ctr"/>
            <a:r>
              <a:rPr lang="en-US" dirty="0">
                <a:solidFill>
                  <a:srgbClr val="FF0000"/>
                </a:solidFill>
              </a:rPr>
              <a:t>Satan Not Permitted to Die</a:t>
            </a:r>
          </a:p>
        </p:txBody>
      </p:sp>
      <p:sp>
        <p:nvSpPr>
          <p:cNvPr id="4" name="TextBox 3">
            <a:extLst>
              <a:ext uri="{FF2B5EF4-FFF2-40B4-BE49-F238E27FC236}">
                <a16:creationId xmlns:a16="http://schemas.microsoft.com/office/drawing/2014/main" id="{4A3D1D4A-B6A0-FB01-8C9F-1228A67095A9}"/>
              </a:ext>
            </a:extLst>
          </p:cNvPr>
          <p:cNvSpPr txBox="1"/>
          <p:nvPr/>
        </p:nvSpPr>
        <p:spPr>
          <a:xfrm>
            <a:off x="77755" y="547532"/>
            <a:ext cx="12036490" cy="6124754"/>
          </a:xfrm>
          <a:prstGeom prst="rect">
            <a:avLst/>
          </a:prstGeom>
          <a:noFill/>
        </p:spPr>
        <p:txBody>
          <a:bodyPr wrap="square">
            <a:spAutoFit/>
          </a:bodyPr>
          <a:lstStyle/>
          <a:p>
            <a:r>
              <a:rPr lang="en-US" sz="2800" dirty="0"/>
              <a:t>“The prophet Isaiah, looking forward to the time of Satan's overthrow, exclaims: "How art thou fallen from heaven, O Lucifer, son of the morning! how art thou cut down to the ground, which didst weaken the nations! . . . Thou hast said in thine heart, I will ascend into heaven, I will exalt my throne above the stars of God: . . . I will be like the Most High. Yet thou shalt be brought down to hell, to the sides of the pit. They that see thee shall narrowly look upon thee, and consider thee, saying, Is this the man that made the earth to tremble, that did shake kingdoms; </a:t>
            </a:r>
            <a:r>
              <a:rPr lang="en-US" sz="2800" b="1" u="sng" dirty="0"/>
              <a:t>that made the world as a wilderness, and destroyed the cities thereof; that opened not the house of his prisoners?</a:t>
            </a:r>
            <a:r>
              <a:rPr lang="en-US" sz="2800" dirty="0"/>
              <a:t>" Isaiah 14:12-17. </a:t>
            </a:r>
            <a:r>
              <a:rPr lang="en-US" sz="2800" b="1" u="sng" dirty="0"/>
              <a:t>For six thousand years, Satan's work of rebellion has "made the earth to tremble." He had "made the world as a wilderness, and destroyed the cities thereof." And he "opened not the house of his prisoners." For six thousand years his prison house has received God's people, and he would have held them captive forever; but Christ had broken his bonds and set the prisoners free” </a:t>
            </a:r>
            <a:r>
              <a:rPr lang="en-US" sz="2800" dirty="0"/>
              <a:t>GC, p. 659</a:t>
            </a:r>
            <a:endParaRPr lang="en-US" sz="2800" b="1" u="sng" dirty="0"/>
          </a:p>
        </p:txBody>
      </p:sp>
    </p:spTree>
    <p:extLst>
      <p:ext uri="{BB962C8B-B14F-4D97-AF65-F5344CB8AC3E}">
        <p14:creationId xmlns:p14="http://schemas.microsoft.com/office/powerpoint/2010/main" val="198037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AFFD-F20D-26BE-8A12-B9FBDD937797}"/>
              </a:ext>
            </a:extLst>
          </p:cNvPr>
          <p:cNvSpPr>
            <a:spLocks noGrp="1"/>
          </p:cNvSpPr>
          <p:nvPr>
            <p:ph type="title"/>
          </p:nvPr>
        </p:nvSpPr>
        <p:spPr>
          <a:xfrm>
            <a:off x="838200" y="-297348"/>
            <a:ext cx="10515600" cy="1325563"/>
          </a:xfrm>
        </p:spPr>
        <p:txBody>
          <a:bodyPr/>
          <a:lstStyle/>
          <a:p>
            <a:pPr algn="ctr"/>
            <a:r>
              <a:rPr lang="en-US" i="1" dirty="0">
                <a:effectLst>
                  <a:outerShdw blurRad="38100" dist="38100" dir="2700000" algn="tl">
                    <a:srgbClr val="000000">
                      <a:alpha val="43137"/>
                    </a:srgbClr>
                  </a:outerShdw>
                </a:effectLst>
              </a:rPr>
              <a:t> Satan to Wander 1000 Years</a:t>
            </a:r>
          </a:p>
        </p:txBody>
      </p:sp>
      <p:sp>
        <p:nvSpPr>
          <p:cNvPr id="4" name="TextBox 3">
            <a:extLst>
              <a:ext uri="{FF2B5EF4-FFF2-40B4-BE49-F238E27FC236}">
                <a16:creationId xmlns:a16="http://schemas.microsoft.com/office/drawing/2014/main" id="{F8D7BA7F-CDBA-ABE0-DD0D-217CE0170F92}"/>
              </a:ext>
            </a:extLst>
          </p:cNvPr>
          <p:cNvSpPr txBox="1"/>
          <p:nvPr/>
        </p:nvSpPr>
        <p:spPr>
          <a:xfrm>
            <a:off x="0" y="602054"/>
            <a:ext cx="12192000" cy="5693866"/>
          </a:xfrm>
          <a:prstGeom prst="rect">
            <a:avLst/>
          </a:prstGeom>
          <a:noFill/>
        </p:spPr>
        <p:txBody>
          <a:bodyPr wrap="square">
            <a:spAutoFit/>
          </a:bodyPr>
          <a:lstStyle/>
          <a:p>
            <a:r>
              <a:rPr lang="en-US" sz="2800" dirty="0"/>
              <a:t>“Even the wicked are now placed beyond the power of Satan, and alone with his evil angels he remains to realize the effect of the curse which sin has brought. "The kings of the nations, even all of them, lie in glory, everyone in his own house [the grave]. But thou art cast out of thy grave like an abominable branch. . . . </a:t>
            </a:r>
            <a:r>
              <a:rPr lang="en-US" sz="2800" b="1" u="sng" dirty="0"/>
              <a:t>Thou shalt not be joined with them in burial, because thou hast destroyed thy land, and slain thy people.</a:t>
            </a:r>
            <a:r>
              <a:rPr lang="en-US" sz="2800" dirty="0"/>
              <a:t>" Isaiah 14:18-20. </a:t>
            </a:r>
            <a:r>
              <a:rPr lang="en-US" sz="2800" b="1" u="sng" dirty="0"/>
              <a:t>For a thousand years, Satan will wander to and </a:t>
            </a:r>
            <a:r>
              <a:rPr lang="en-US" sz="2800" b="1" u="sng" dirty="0" err="1"/>
              <a:t>fro</a:t>
            </a:r>
            <a:r>
              <a:rPr lang="en-US" sz="2800" b="1" u="sng" dirty="0"/>
              <a:t> in the desolate earth to behold the results of his rebellion against the law of God. During this time his sufferings are intense. Since his fall his life of unceasing activity has banished reflection; but he is now deprived of his power and left to contemplate the part which he has acted since first he rebelled against the government of heaven, and to look forward with trembling and terror to the dreadful future when he must suffer for all the evil that he has done and be punished for the sins that he has caused to be committed</a:t>
            </a:r>
            <a:r>
              <a:rPr lang="en-US" sz="2800" dirty="0"/>
              <a:t>.” GC. P. 660</a:t>
            </a:r>
          </a:p>
        </p:txBody>
      </p:sp>
    </p:spTree>
    <p:extLst>
      <p:ext uri="{BB962C8B-B14F-4D97-AF65-F5344CB8AC3E}">
        <p14:creationId xmlns:p14="http://schemas.microsoft.com/office/powerpoint/2010/main" val="2035705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B74D-2F02-A310-FDC9-F044B92AE846}"/>
              </a:ext>
            </a:extLst>
          </p:cNvPr>
          <p:cNvSpPr>
            <a:spLocks noGrp="1"/>
          </p:cNvSpPr>
          <p:nvPr>
            <p:ph type="title"/>
          </p:nvPr>
        </p:nvSpPr>
        <p:spPr>
          <a:xfrm>
            <a:off x="1192764" y="-297349"/>
            <a:ext cx="10515600" cy="1325563"/>
          </a:xfrm>
        </p:spPr>
        <p:txBody>
          <a:bodyPr/>
          <a:lstStyle/>
          <a:p>
            <a:r>
              <a:rPr lang="en-US" dirty="0"/>
              <a:t>Satan Knows He is the “other” goat</a:t>
            </a:r>
          </a:p>
        </p:txBody>
      </p:sp>
      <p:pic>
        <p:nvPicPr>
          <p:cNvPr id="4" name="Picture 3">
            <a:extLst>
              <a:ext uri="{FF2B5EF4-FFF2-40B4-BE49-F238E27FC236}">
                <a16:creationId xmlns:a16="http://schemas.microsoft.com/office/drawing/2014/main" id="{CE81D3D2-6E5B-025A-976A-4D41102A922A}"/>
              </a:ext>
            </a:extLst>
          </p:cNvPr>
          <p:cNvPicPr>
            <a:picLocks noChangeAspect="1"/>
          </p:cNvPicPr>
          <p:nvPr/>
        </p:nvPicPr>
        <p:blipFill>
          <a:blip r:embed="rId2"/>
          <a:stretch>
            <a:fillRect/>
          </a:stretch>
        </p:blipFill>
        <p:spPr>
          <a:xfrm>
            <a:off x="1192764" y="850933"/>
            <a:ext cx="3886524" cy="5829786"/>
          </a:xfrm>
          <a:prstGeom prst="rect">
            <a:avLst/>
          </a:prstGeom>
        </p:spPr>
      </p:pic>
      <p:pic>
        <p:nvPicPr>
          <p:cNvPr id="5" name="Picture 4">
            <a:extLst>
              <a:ext uri="{FF2B5EF4-FFF2-40B4-BE49-F238E27FC236}">
                <a16:creationId xmlns:a16="http://schemas.microsoft.com/office/drawing/2014/main" id="{B7F9392D-74A1-37EC-880D-E4F5A03855A7}"/>
              </a:ext>
            </a:extLst>
          </p:cNvPr>
          <p:cNvPicPr>
            <a:picLocks noChangeAspect="1"/>
          </p:cNvPicPr>
          <p:nvPr/>
        </p:nvPicPr>
        <p:blipFill>
          <a:blip r:embed="rId3"/>
          <a:stretch>
            <a:fillRect/>
          </a:stretch>
        </p:blipFill>
        <p:spPr>
          <a:xfrm>
            <a:off x="6450564" y="1028214"/>
            <a:ext cx="5064675" cy="5064675"/>
          </a:xfrm>
          <a:prstGeom prst="rect">
            <a:avLst/>
          </a:prstGeom>
        </p:spPr>
      </p:pic>
      <p:sp>
        <p:nvSpPr>
          <p:cNvPr id="6" name="Rectangle 5">
            <a:extLst>
              <a:ext uri="{FF2B5EF4-FFF2-40B4-BE49-F238E27FC236}">
                <a16:creationId xmlns:a16="http://schemas.microsoft.com/office/drawing/2014/main" id="{1A1479F3-F609-F159-2E57-692CE5926BC5}"/>
              </a:ext>
            </a:extLst>
          </p:cNvPr>
          <p:cNvSpPr/>
          <p:nvPr/>
        </p:nvSpPr>
        <p:spPr>
          <a:xfrm>
            <a:off x="2724539" y="3429000"/>
            <a:ext cx="886408" cy="25659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79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F39E-72BD-BF00-0714-A94D5E41CD7D}"/>
              </a:ext>
            </a:extLst>
          </p:cNvPr>
          <p:cNvSpPr>
            <a:spLocks noGrp="1"/>
          </p:cNvSpPr>
          <p:nvPr>
            <p:ph type="title"/>
          </p:nvPr>
        </p:nvSpPr>
        <p:spPr>
          <a:xfrm>
            <a:off x="772886" y="-241365"/>
            <a:ext cx="10515600" cy="1325563"/>
          </a:xfrm>
        </p:spPr>
        <p:txBody>
          <a:bodyPr/>
          <a:lstStyle/>
          <a:p>
            <a:pPr algn="ctr"/>
            <a:r>
              <a:rPr lang="en-US" dirty="0"/>
              <a:t>A Final Word</a:t>
            </a:r>
          </a:p>
        </p:txBody>
      </p:sp>
      <p:sp>
        <p:nvSpPr>
          <p:cNvPr id="4" name="TextBox 3">
            <a:extLst>
              <a:ext uri="{FF2B5EF4-FFF2-40B4-BE49-F238E27FC236}">
                <a16:creationId xmlns:a16="http://schemas.microsoft.com/office/drawing/2014/main" id="{063643AA-CCFB-901A-03C5-8F04200DC055}"/>
              </a:ext>
            </a:extLst>
          </p:cNvPr>
          <p:cNvSpPr txBox="1"/>
          <p:nvPr/>
        </p:nvSpPr>
        <p:spPr>
          <a:xfrm>
            <a:off x="230933" y="1084198"/>
            <a:ext cx="6097554" cy="4832092"/>
          </a:xfrm>
          <a:prstGeom prst="rect">
            <a:avLst/>
          </a:prstGeom>
          <a:noFill/>
        </p:spPr>
        <p:txBody>
          <a:bodyPr wrap="square">
            <a:spAutoFit/>
          </a:bodyPr>
          <a:lstStyle/>
          <a:p>
            <a:r>
              <a:rPr lang="en-US" sz="2800" dirty="0"/>
              <a:t>“Thus in the ministration of the tabernacle, and of the temple that afterward took its place, the people were taught each day the great truths relative to Christ's death and ministration, and </a:t>
            </a:r>
            <a:r>
              <a:rPr lang="en-US" sz="2800" b="1" u="sng" dirty="0"/>
              <a:t>once each year their minds were carried forward to the closing events of the great controversy between Christ and Satan, the final purification of the universe from sin and sinners</a:t>
            </a:r>
            <a:r>
              <a:rPr lang="en-US" sz="2800" dirty="0"/>
              <a:t>.” PP, p. 358</a:t>
            </a:r>
          </a:p>
        </p:txBody>
      </p:sp>
      <p:pic>
        <p:nvPicPr>
          <p:cNvPr id="5" name="Picture 4">
            <a:extLst>
              <a:ext uri="{FF2B5EF4-FFF2-40B4-BE49-F238E27FC236}">
                <a16:creationId xmlns:a16="http://schemas.microsoft.com/office/drawing/2014/main" id="{B088C012-18E5-9F9A-E5CB-845E5503F29A}"/>
              </a:ext>
            </a:extLst>
          </p:cNvPr>
          <p:cNvPicPr>
            <a:picLocks noChangeAspect="1"/>
          </p:cNvPicPr>
          <p:nvPr/>
        </p:nvPicPr>
        <p:blipFill>
          <a:blip r:embed="rId2"/>
          <a:stretch>
            <a:fillRect/>
          </a:stretch>
        </p:blipFill>
        <p:spPr>
          <a:xfrm>
            <a:off x="6328487" y="1357118"/>
            <a:ext cx="5820182" cy="4157273"/>
          </a:xfrm>
          <a:prstGeom prst="rect">
            <a:avLst/>
          </a:prstGeom>
        </p:spPr>
      </p:pic>
    </p:spTree>
    <p:extLst>
      <p:ext uri="{BB962C8B-B14F-4D97-AF65-F5344CB8AC3E}">
        <p14:creationId xmlns:p14="http://schemas.microsoft.com/office/powerpoint/2010/main" val="789716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62E3-71B4-FF14-B0EC-1E0EA997649A}"/>
              </a:ext>
            </a:extLst>
          </p:cNvPr>
          <p:cNvSpPr>
            <a:spLocks noGrp="1"/>
          </p:cNvSpPr>
          <p:nvPr>
            <p:ph type="title"/>
          </p:nvPr>
        </p:nvSpPr>
        <p:spPr>
          <a:xfrm>
            <a:off x="754224" y="-316009"/>
            <a:ext cx="10515600" cy="1325563"/>
          </a:xfrm>
        </p:spPr>
        <p:txBody>
          <a:bodyPr/>
          <a:lstStyle/>
          <a:p>
            <a:pPr algn="ctr"/>
            <a:r>
              <a:rPr lang="en-US" dirty="0">
                <a:solidFill>
                  <a:srgbClr val="00B0F0"/>
                </a:solidFill>
              </a:rPr>
              <a:t>Finishing Up Leviticus</a:t>
            </a:r>
          </a:p>
        </p:txBody>
      </p:sp>
      <p:sp>
        <p:nvSpPr>
          <p:cNvPr id="4" name="TextBox 3">
            <a:extLst>
              <a:ext uri="{FF2B5EF4-FFF2-40B4-BE49-F238E27FC236}">
                <a16:creationId xmlns:a16="http://schemas.microsoft.com/office/drawing/2014/main" id="{C5E22FDB-EFF9-7251-B1A0-82AD4DE42BCB}"/>
              </a:ext>
            </a:extLst>
          </p:cNvPr>
          <p:cNvSpPr txBox="1"/>
          <p:nvPr/>
        </p:nvSpPr>
        <p:spPr>
          <a:xfrm>
            <a:off x="0" y="574949"/>
            <a:ext cx="12192000" cy="6124754"/>
          </a:xfrm>
          <a:prstGeom prst="rect">
            <a:avLst/>
          </a:prstGeom>
          <a:noFill/>
        </p:spPr>
        <p:txBody>
          <a:bodyPr wrap="square">
            <a:spAutoFit/>
          </a:bodyPr>
          <a:lstStyle/>
          <a:p>
            <a:r>
              <a:rPr lang="en-US" sz="2800" dirty="0"/>
              <a:t>Lev. 16:29-34 “And this shall be a statute for ever unto you: that in the seventh month, on the tenth day of the month, </a:t>
            </a:r>
            <a:r>
              <a:rPr lang="en-US" sz="2800" b="1" u="sng" dirty="0"/>
              <a:t>ye shall afflict your souls,</a:t>
            </a:r>
            <a:r>
              <a:rPr lang="en-US" sz="2800" dirty="0"/>
              <a:t> and do no work at all, whether it be one of your own country, or a stranger that </a:t>
            </a:r>
            <a:r>
              <a:rPr lang="en-US" sz="2800" dirty="0" err="1"/>
              <a:t>sojourneth</a:t>
            </a:r>
            <a:r>
              <a:rPr lang="en-US" sz="2800" dirty="0"/>
              <a:t> among you: </a:t>
            </a:r>
            <a:r>
              <a:rPr lang="en-US" sz="2800" b="1" u="sng" dirty="0"/>
              <a:t>For on that day shall the priest make an atonement for you, to cleanse you, that ye may be clean from all your sins before the Lord.</a:t>
            </a:r>
            <a:r>
              <a:rPr lang="en-US" sz="2800" dirty="0"/>
              <a:t> It shall be a sabbath of rest unto you, and </a:t>
            </a:r>
            <a:r>
              <a:rPr lang="en-US" sz="2800" b="1" u="sng" dirty="0"/>
              <a:t>ye shall afflict your souls</a:t>
            </a:r>
            <a:r>
              <a:rPr lang="en-US" sz="2800" dirty="0"/>
              <a:t>, by a statute for ever. And the priest, whom he shall anoint, and whom he shall consecrate to minister in the priest's office in his father's stead, shall make the atonement, and shall put on the linen clothes, even the holy garments: </a:t>
            </a:r>
            <a:r>
              <a:rPr lang="en-US" sz="2800" b="1" u="sng" dirty="0"/>
              <a:t>And he shall make an atonement for the holy sanctuary, and he shall make an atonement for the tabernacle of the congregation, and for the altar, and he shall make an atonement for the priests, and for all the people of the congregation</a:t>
            </a:r>
            <a:r>
              <a:rPr lang="en-US" sz="2800" dirty="0"/>
              <a:t>. And this shall be an everlasting statute unto you, </a:t>
            </a:r>
            <a:r>
              <a:rPr lang="en-US" sz="2800" b="1" u="sng" dirty="0"/>
              <a:t>to make an atonement for the children of Israel for all their sins once a year. And he did as the Lord commanded Moses.”</a:t>
            </a:r>
          </a:p>
        </p:txBody>
      </p:sp>
    </p:spTree>
    <p:extLst>
      <p:ext uri="{BB962C8B-B14F-4D97-AF65-F5344CB8AC3E}">
        <p14:creationId xmlns:p14="http://schemas.microsoft.com/office/powerpoint/2010/main" val="2014645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34AB-F9DB-50CB-1506-31B35344E672}"/>
              </a:ext>
            </a:extLst>
          </p:cNvPr>
          <p:cNvSpPr>
            <a:spLocks noGrp="1"/>
          </p:cNvSpPr>
          <p:nvPr>
            <p:ph type="title"/>
          </p:nvPr>
        </p:nvSpPr>
        <p:spPr>
          <a:xfrm>
            <a:off x="838200" y="-269357"/>
            <a:ext cx="10515600" cy="1325563"/>
          </a:xfrm>
        </p:spPr>
        <p:txBody>
          <a:bodyPr/>
          <a:lstStyle/>
          <a:p>
            <a:r>
              <a:rPr lang="en-US" u="sng" dirty="0">
                <a:solidFill>
                  <a:srgbClr val="FFC000"/>
                </a:solidFill>
                <a:effectLst>
                  <a:outerShdw blurRad="38100" dist="38100" dir="2700000" algn="tl">
                    <a:srgbClr val="000000">
                      <a:alpha val="43137"/>
                    </a:srgbClr>
                  </a:outerShdw>
                </a:effectLst>
              </a:rPr>
              <a:t>Sin to Be Put Away in the Day of Atonement</a:t>
            </a:r>
          </a:p>
        </p:txBody>
      </p:sp>
      <p:sp>
        <p:nvSpPr>
          <p:cNvPr id="4" name="TextBox 3">
            <a:extLst>
              <a:ext uri="{FF2B5EF4-FFF2-40B4-BE49-F238E27FC236}">
                <a16:creationId xmlns:a16="http://schemas.microsoft.com/office/drawing/2014/main" id="{4E625E4D-2D52-D3BC-B602-813E4B5F6B15}"/>
              </a:ext>
            </a:extLst>
          </p:cNvPr>
          <p:cNvSpPr txBox="1"/>
          <p:nvPr/>
        </p:nvSpPr>
        <p:spPr>
          <a:xfrm>
            <a:off x="137627" y="733246"/>
            <a:ext cx="7196234" cy="6124754"/>
          </a:xfrm>
          <a:prstGeom prst="rect">
            <a:avLst/>
          </a:prstGeom>
          <a:noFill/>
        </p:spPr>
        <p:txBody>
          <a:bodyPr wrap="square">
            <a:spAutoFit/>
          </a:bodyPr>
          <a:lstStyle/>
          <a:p>
            <a:r>
              <a:rPr lang="en-US" sz="2800" dirty="0"/>
              <a:t>“</a:t>
            </a:r>
            <a:r>
              <a:rPr lang="en-US" sz="2800" b="1" u="sng" dirty="0"/>
              <a:t>Those who are living upon the earth when the intercession of Christ shall cease in the sanctuary above are to stand in the sight of a holy God without a mediator</a:t>
            </a:r>
            <a:r>
              <a:rPr lang="en-US" sz="2800" dirty="0"/>
              <a:t>. Their robes must be spotless, their characters must be purified from sin by the blood of sprinkling. Through the grace of God and their own diligent efforts, they must be conquerors in the battle with evil. While the investigative judgment is going forward in heaven, while the sins of penitent believers are being removed from the sanctuary, </a:t>
            </a:r>
            <a:r>
              <a:rPr lang="en-US" sz="2800" b="1" u="sng" dirty="0"/>
              <a:t>there is to be a special work of purification, of putting away sin, among God's people on earth</a:t>
            </a:r>
            <a:r>
              <a:rPr lang="en-US" sz="2800" dirty="0"/>
              <a:t>.” R&amp;H, January 17, 1907</a:t>
            </a:r>
          </a:p>
        </p:txBody>
      </p:sp>
      <p:pic>
        <p:nvPicPr>
          <p:cNvPr id="5" name="Picture 4">
            <a:extLst>
              <a:ext uri="{FF2B5EF4-FFF2-40B4-BE49-F238E27FC236}">
                <a16:creationId xmlns:a16="http://schemas.microsoft.com/office/drawing/2014/main" id="{C076AF70-8C6D-29AA-6ED3-9D9A9D60BFAA}"/>
              </a:ext>
            </a:extLst>
          </p:cNvPr>
          <p:cNvPicPr>
            <a:picLocks noChangeAspect="1"/>
          </p:cNvPicPr>
          <p:nvPr/>
        </p:nvPicPr>
        <p:blipFill>
          <a:blip r:embed="rId2"/>
          <a:stretch>
            <a:fillRect/>
          </a:stretch>
        </p:blipFill>
        <p:spPr>
          <a:xfrm>
            <a:off x="7430861" y="1438275"/>
            <a:ext cx="4514850" cy="3981450"/>
          </a:xfrm>
          <a:prstGeom prst="rect">
            <a:avLst/>
          </a:prstGeom>
        </p:spPr>
      </p:pic>
    </p:spTree>
    <p:extLst>
      <p:ext uri="{BB962C8B-B14F-4D97-AF65-F5344CB8AC3E}">
        <p14:creationId xmlns:p14="http://schemas.microsoft.com/office/powerpoint/2010/main" val="2375439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0AE39-7DD4-CD74-448F-9293AF937E4C}"/>
              </a:ext>
            </a:extLst>
          </p:cNvPr>
          <p:cNvPicPr>
            <a:picLocks noChangeAspect="1"/>
          </p:cNvPicPr>
          <p:nvPr/>
        </p:nvPicPr>
        <p:blipFill>
          <a:blip r:embed="rId2"/>
          <a:stretch>
            <a:fillRect/>
          </a:stretch>
        </p:blipFill>
        <p:spPr>
          <a:xfrm>
            <a:off x="1992217" y="0"/>
            <a:ext cx="8207566" cy="6858000"/>
          </a:xfrm>
          <a:prstGeom prst="rect">
            <a:avLst/>
          </a:prstGeom>
        </p:spPr>
      </p:pic>
    </p:spTree>
    <p:extLst>
      <p:ext uri="{BB962C8B-B14F-4D97-AF65-F5344CB8AC3E}">
        <p14:creationId xmlns:p14="http://schemas.microsoft.com/office/powerpoint/2010/main" val="1584708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8A59-96F1-ED83-867E-11D9207F4273}"/>
              </a:ext>
            </a:extLst>
          </p:cNvPr>
          <p:cNvSpPr>
            <a:spLocks noGrp="1"/>
          </p:cNvSpPr>
          <p:nvPr>
            <p:ph type="title"/>
          </p:nvPr>
        </p:nvSpPr>
        <p:spPr>
          <a:xfrm>
            <a:off x="838200" y="-297657"/>
            <a:ext cx="10515600" cy="1325563"/>
          </a:xfrm>
        </p:spPr>
        <p:txBody>
          <a:bodyPr/>
          <a:lstStyle/>
          <a:p>
            <a:pPr algn="ctr"/>
            <a:r>
              <a:rPr lang="en-US" u="sng" dirty="0">
                <a:solidFill>
                  <a:srgbClr val="0070C0"/>
                </a:solidFill>
                <a:effectLst>
                  <a:outerShdw blurRad="38100" dist="38100" dir="2700000" algn="tl">
                    <a:srgbClr val="000000">
                      <a:alpha val="43137"/>
                    </a:srgbClr>
                  </a:outerShdw>
                </a:effectLst>
              </a:rPr>
              <a:t>No Sophistry Here!</a:t>
            </a:r>
          </a:p>
        </p:txBody>
      </p:sp>
      <p:sp>
        <p:nvSpPr>
          <p:cNvPr id="4" name="TextBox 3">
            <a:extLst>
              <a:ext uri="{FF2B5EF4-FFF2-40B4-BE49-F238E27FC236}">
                <a16:creationId xmlns:a16="http://schemas.microsoft.com/office/drawing/2014/main" id="{F2FD043E-50F6-B715-EB99-9AC51EF5C889}"/>
              </a:ext>
            </a:extLst>
          </p:cNvPr>
          <p:cNvSpPr txBox="1"/>
          <p:nvPr/>
        </p:nvSpPr>
        <p:spPr>
          <a:xfrm>
            <a:off x="4655976" y="636020"/>
            <a:ext cx="7536024" cy="6001643"/>
          </a:xfrm>
          <a:prstGeom prst="rect">
            <a:avLst/>
          </a:prstGeom>
          <a:noFill/>
        </p:spPr>
        <p:txBody>
          <a:bodyPr wrap="square">
            <a:spAutoFit/>
          </a:bodyPr>
          <a:lstStyle/>
          <a:p>
            <a:r>
              <a:rPr lang="en-US" sz="2400" dirty="0"/>
              <a:t>"The fruit of the Spirit is love, joy, peace, longsuffering, gentleness, goodness, faith, meekness, temperance." Gal. 5:22, 23. This fruit can never perish, but will produce after its kind a harvest unto eternal life. "When the fruit is brought forth, immediately he </a:t>
            </a:r>
            <a:r>
              <a:rPr lang="en-US" sz="2400" dirty="0" err="1"/>
              <a:t>putteth</a:t>
            </a:r>
            <a:r>
              <a:rPr lang="en-US" sz="2400" dirty="0"/>
              <a:t> in the sickle, because the harvest is come." </a:t>
            </a:r>
            <a:r>
              <a:rPr lang="en-US" sz="2400" b="1" u="sng" dirty="0"/>
              <a:t>Christ is waiting with longing desire for the manifestation of Himself in His church. When the character of Christ shall be perfectly reproduced in His people, then He will come to claim them as His own</a:t>
            </a:r>
            <a:r>
              <a:rPr lang="en-US" sz="2400" dirty="0"/>
              <a:t>. It is the privilege of every Christian not only to look for but to hasten the coming of our Lord Jesus Christ, (2 Peter 3:12, margin). </a:t>
            </a:r>
            <a:r>
              <a:rPr lang="en-US" sz="2400" b="1" dirty="0"/>
              <a:t>Were all who profess His name bearing fruit to His glory, how quickly the whole world would be sown with the seed of the gospel. Quickly the last great harvest would be ripened, and Christ would come to gather the precious grain</a:t>
            </a:r>
            <a:r>
              <a:rPr lang="en-US" sz="2400" dirty="0"/>
              <a:t>.” COL, p. 68-69 </a:t>
            </a:r>
          </a:p>
        </p:txBody>
      </p:sp>
      <p:pic>
        <p:nvPicPr>
          <p:cNvPr id="5" name="Picture 4">
            <a:extLst>
              <a:ext uri="{FF2B5EF4-FFF2-40B4-BE49-F238E27FC236}">
                <a16:creationId xmlns:a16="http://schemas.microsoft.com/office/drawing/2014/main" id="{C9EDFCF8-740F-383E-AB41-EDAC48E4008E}"/>
              </a:ext>
            </a:extLst>
          </p:cNvPr>
          <p:cNvPicPr>
            <a:picLocks noChangeAspect="1"/>
          </p:cNvPicPr>
          <p:nvPr/>
        </p:nvPicPr>
        <p:blipFill>
          <a:blip r:embed="rId2"/>
          <a:stretch>
            <a:fillRect/>
          </a:stretch>
        </p:blipFill>
        <p:spPr>
          <a:xfrm>
            <a:off x="970384" y="636020"/>
            <a:ext cx="3013787" cy="2260341"/>
          </a:xfrm>
          <a:prstGeom prst="rect">
            <a:avLst/>
          </a:prstGeom>
        </p:spPr>
      </p:pic>
      <p:pic>
        <p:nvPicPr>
          <p:cNvPr id="6" name="Picture 5">
            <a:extLst>
              <a:ext uri="{FF2B5EF4-FFF2-40B4-BE49-F238E27FC236}">
                <a16:creationId xmlns:a16="http://schemas.microsoft.com/office/drawing/2014/main" id="{957BBFAB-A495-2853-641F-7E53B733E7A9}"/>
              </a:ext>
            </a:extLst>
          </p:cNvPr>
          <p:cNvPicPr>
            <a:picLocks noChangeAspect="1"/>
          </p:cNvPicPr>
          <p:nvPr/>
        </p:nvPicPr>
        <p:blipFill>
          <a:blip r:embed="rId3"/>
          <a:stretch>
            <a:fillRect/>
          </a:stretch>
        </p:blipFill>
        <p:spPr>
          <a:xfrm>
            <a:off x="683138" y="4100803"/>
            <a:ext cx="3369187" cy="2260341"/>
          </a:xfrm>
          <a:prstGeom prst="rect">
            <a:avLst/>
          </a:prstGeom>
        </p:spPr>
      </p:pic>
      <p:sp>
        <p:nvSpPr>
          <p:cNvPr id="7" name="TextBox 6">
            <a:extLst>
              <a:ext uri="{FF2B5EF4-FFF2-40B4-BE49-F238E27FC236}">
                <a16:creationId xmlns:a16="http://schemas.microsoft.com/office/drawing/2014/main" id="{D36E8F93-B708-6C51-874E-F3089D7C2280}"/>
              </a:ext>
            </a:extLst>
          </p:cNvPr>
          <p:cNvSpPr txBox="1"/>
          <p:nvPr/>
        </p:nvSpPr>
        <p:spPr>
          <a:xfrm>
            <a:off x="1769571" y="2900474"/>
            <a:ext cx="1884784" cy="1200329"/>
          </a:xfrm>
          <a:prstGeom prst="rect">
            <a:avLst/>
          </a:prstGeom>
          <a:noFill/>
        </p:spPr>
        <p:txBody>
          <a:bodyPr wrap="square" rtlCol="0">
            <a:spAutoFit/>
          </a:bodyPr>
          <a:lstStyle/>
          <a:p>
            <a:r>
              <a:rPr lang="en-US" sz="7200" b="1" dirty="0">
                <a:solidFill>
                  <a:srgbClr val="FF0000"/>
                </a:solidFill>
                <a:effectLst>
                  <a:outerShdw blurRad="38100" dist="38100" dir="2700000" algn="tl">
                    <a:srgbClr val="000000">
                      <a:alpha val="43137"/>
                    </a:srgbClr>
                  </a:outerShdw>
                </a:effectLst>
              </a:rPr>
              <a:t>VS</a:t>
            </a:r>
          </a:p>
        </p:txBody>
      </p:sp>
      <p:sp>
        <p:nvSpPr>
          <p:cNvPr id="8" name="Arrow: Down 7">
            <a:extLst>
              <a:ext uri="{FF2B5EF4-FFF2-40B4-BE49-F238E27FC236}">
                <a16:creationId xmlns:a16="http://schemas.microsoft.com/office/drawing/2014/main" id="{3FECBD2C-A8D5-D3B4-362B-BE6AF42128D9}"/>
              </a:ext>
            </a:extLst>
          </p:cNvPr>
          <p:cNvSpPr/>
          <p:nvPr/>
        </p:nvSpPr>
        <p:spPr>
          <a:xfrm>
            <a:off x="1153750" y="2745767"/>
            <a:ext cx="615821" cy="178214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DC82F41B-38FF-0FE8-60CA-EDC20D33F638}"/>
              </a:ext>
            </a:extLst>
          </p:cNvPr>
          <p:cNvSpPr/>
          <p:nvPr/>
        </p:nvSpPr>
        <p:spPr>
          <a:xfrm rot="10800000">
            <a:off x="3069568" y="2700772"/>
            <a:ext cx="615821" cy="178214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678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3AE5-64D6-2073-0B41-6C28D437E3F2}"/>
              </a:ext>
            </a:extLst>
          </p:cNvPr>
          <p:cNvSpPr>
            <a:spLocks noGrp="1"/>
          </p:cNvSpPr>
          <p:nvPr>
            <p:ph type="title"/>
          </p:nvPr>
        </p:nvSpPr>
        <p:spPr>
          <a:xfrm>
            <a:off x="838200" y="-316010"/>
            <a:ext cx="10515600" cy="1325563"/>
          </a:xfrm>
        </p:spPr>
        <p:txBody>
          <a:bodyPr/>
          <a:lstStyle/>
          <a:p>
            <a:pPr algn="ctr"/>
            <a:r>
              <a:rPr lang="en-US" dirty="0">
                <a:solidFill>
                  <a:srgbClr val="FF0000"/>
                </a:solidFill>
              </a:rPr>
              <a:t>Very Clear Teaching</a:t>
            </a:r>
          </a:p>
        </p:txBody>
      </p:sp>
      <p:sp>
        <p:nvSpPr>
          <p:cNvPr id="4" name="TextBox 3">
            <a:extLst>
              <a:ext uri="{FF2B5EF4-FFF2-40B4-BE49-F238E27FC236}">
                <a16:creationId xmlns:a16="http://schemas.microsoft.com/office/drawing/2014/main" id="{6A1593A5-8C7A-2CB6-FF2B-EF5EE5F8D3B0}"/>
              </a:ext>
            </a:extLst>
          </p:cNvPr>
          <p:cNvSpPr txBox="1"/>
          <p:nvPr/>
        </p:nvSpPr>
        <p:spPr>
          <a:xfrm>
            <a:off x="0" y="492434"/>
            <a:ext cx="12192000" cy="6370975"/>
          </a:xfrm>
          <a:prstGeom prst="rect">
            <a:avLst/>
          </a:prstGeom>
          <a:noFill/>
        </p:spPr>
        <p:txBody>
          <a:bodyPr wrap="square">
            <a:spAutoFit/>
          </a:bodyPr>
          <a:lstStyle/>
          <a:p>
            <a:r>
              <a:rPr lang="en-US" sz="2400" dirty="0"/>
              <a:t>“Says the prophet: "Who may abide the day of His coming? and who shall stand when He </a:t>
            </a:r>
            <a:r>
              <a:rPr lang="en-US" sz="2400" dirty="0" err="1"/>
              <a:t>appeareth</a:t>
            </a:r>
            <a:r>
              <a:rPr lang="en-US" sz="2400" dirty="0"/>
              <a:t>? for He is like a refiner's fire, and like fullers' soap: and He shall sit as a refiner and purifier of silver: and He shall purify the sons of Levi, and purge them as gold and silver, that they may offer unto the Lord an offering in righteousness." Malachi 3:2, 3. </a:t>
            </a:r>
            <a:r>
              <a:rPr lang="en-US" sz="2400" b="1" u="sng" dirty="0"/>
              <a:t>Those who are living upon the earth when the intercession of Christ shall cease in the sanctuary above are to stand in the sight of a holy God without a mediator. Their robes must be spotless, their characters must be purified from sin by the blood of sprinkling. Through the grace of God and their own diligent effort they must be conquerors in the battle with evil</a:t>
            </a:r>
            <a:r>
              <a:rPr lang="en-US" sz="2400" dirty="0"/>
              <a:t>. While the investigative judgment is going forward in heaven, </a:t>
            </a:r>
            <a:r>
              <a:rPr lang="en-US" sz="2400" b="1" u="sng" dirty="0"/>
              <a:t>while the sins of penitent believers are being removed from the sanctuary, there is to be a special work of purification, of putting away of sin, among God's people upon earth</a:t>
            </a:r>
            <a:r>
              <a:rPr lang="en-US" sz="2400" dirty="0"/>
              <a:t>. This work is more clearly presented in the messages of Revelation 14. </a:t>
            </a:r>
            <a:r>
              <a:rPr lang="en-US" sz="2400" b="1" u="sng" dirty="0"/>
              <a:t>When this work shall have been accomplished, the followers of Christ will be ready for His appearing</a:t>
            </a:r>
            <a:r>
              <a:rPr lang="en-US" sz="2400" dirty="0"/>
              <a:t>. "Then shall the offering of Judah and Jerusalem be pleasant unto the Lord, as in the days of old, and as in former years." Malachi 3:4. Then the church which our Lord at His coming is to receive to Himself will be a "glorious church, not having spot, or wrinkle, or any such thing." Ephesians 5:27. </a:t>
            </a:r>
            <a:r>
              <a:rPr lang="en-US" sz="2400" b="1" u="sng" dirty="0"/>
              <a:t>Then she will look "forth as the morning, fair as the moon, clear as the sun, and terrible as an army with banners." Song of Solomon 6:10</a:t>
            </a:r>
            <a:r>
              <a:rPr lang="en-US" sz="2400" dirty="0"/>
              <a:t>.” GC, p. 425</a:t>
            </a:r>
          </a:p>
        </p:txBody>
      </p:sp>
    </p:spTree>
    <p:extLst>
      <p:ext uri="{BB962C8B-B14F-4D97-AF65-F5344CB8AC3E}">
        <p14:creationId xmlns:p14="http://schemas.microsoft.com/office/powerpoint/2010/main" val="2380507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B075-15A6-48F9-8B64-91DA12DF4259}"/>
              </a:ext>
            </a:extLst>
          </p:cNvPr>
          <p:cNvSpPr>
            <a:spLocks noGrp="1"/>
          </p:cNvSpPr>
          <p:nvPr>
            <p:ph type="title"/>
          </p:nvPr>
        </p:nvSpPr>
        <p:spPr>
          <a:xfrm>
            <a:off x="754225" y="-316010"/>
            <a:ext cx="10515600" cy="1325563"/>
          </a:xfrm>
        </p:spPr>
        <p:txBody>
          <a:bodyPr/>
          <a:lstStyle/>
          <a:p>
            <a:pPr algn="ctr"/>
            <a:r>
              <a:rPr lang="en-US" b="1" dirty="0">
                <a:effectLst>
                  <a:outerShdw blurRad="38100" dist="38100" dir="2700000" algn="tl">
                    <a:srgbClr val="000000">
                      <a:alpha val="43137"/>
                    </a:srgbClr>
                  </a:outerShdw>
                </a:effectLst>
              </a:rPr>
              <a:t>The Hour of His Judgment</a:t>
            </a:r>
          </a:p>
        </p:txBody>
      </p:sp>
      <p:pic>
        <p:nvPicPr>
          <p:cNvPr id="3" name="Picture 2">
            <a:extLst>
              <a:ext uri="{FF2B5EF4-FFF2-40B4-BE49-F238E27FC236}">
                <a16:creationId xmlns:a16="http://schemas.microsoft.com/office/drawing/2014/main" id="{D9AE1E2A-EB5A-4A63-80ED-3F77E9541AA6}"/>
              </a:ext>
            </a:extLst>
          </p:cNvPr>
          <p:cNvPicPr>
            <a:picLocks noChangeAspect="1"/>
          </p:cNvPicPr>
          <p:nvPr/>
        </p:nvPicPr>
        <p:blipFill rotWithShape="1">
          <a:blip r:embed="rId2"/>
          <a:srcRect t="24774"/>
          <a:stretch/>
        </p:blipFill>
        <p:spPr>
          <a:xfrm>
            <a:off x="6783353" y="737119"/>
            <a:ext cx="5343331" cy="2261022"/>
          </a:xfrm>
          <a:prstGeom prst="rect">
            <a:avLst/>
          </a:prstGeom>
        </p:spPr>
      </p:pic>
      <p:sp>
        <p:nvSpPr>
          <p:cNvPr id="5" name="TextBox 4">
            <a:extLst>
              <a:ext uri="{FF2B5EF4-FFF2-40B4-BE49-F238E27FC236}">
                <a16:creationId xmlns:a16="http://schemas.microsoft.com/office/drawing/2014/main" id="{B50DEBCC-8622-4E70-932B-BB06C5A6A599}"/>
              </a:ext>
            </a:extLst>
          </p:cNvPr>
          <p:cNvSpPr txBox="1"/>
          <p:nvPr/>
        </p:nvSpPr>
        <p:spPr>
          <a:xfrm>
            <a:off x="221602" y="737119"/>
            <a:ext cx="644978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8:14 “And he said unto 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Unto two thousand and three hundred days; then shall the sanctuary be cleansed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.”---ended in 1844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Lev. 16:15-16 “Then shall he kill the goat of the sin offering, that is for the people, and bring his blood within the vail, and do with that blood as he did with the blood of the bullock, and sprinkle it upon the mercy seat, and before the mercy seat: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 shall make an atonement for the holy place, because of the uncleanness of the children of Israel, and because of their transgressions in all their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shall he do for the tabernacle of the congregation,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remaineth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among them in the midst of their uncleanness.”</a:t>
            </a:r>
          </a:p>
        </p:txBody>
      </p:sp>
      <p:pic>
        <p:nvPicPr>
          <p:cNvPr id="6" name="Picture 5">
            <a:extLst>
              <a:ext uri="{FF2B5EF4-FFF2-40B4-BE49-F238E27FC236}">
                <a16:creationId xmlns:a16="http://schemas.microsoft.com/office/drawing/2014/main" id="{1506CF2F-E264-492C-9786-C55CB36E8AB9}"/>
              </a:ext>
            </a:extLst>
          </p:cNvPr>
          <p:cNvPicPr>
            <a:picLocks noChangeAspect="1"/>
          </p:cNvPicPr>
          <p:nvPr/>
        </p:nvPicPr>
        <p:blipFill>
          <a:blip r:embed="rId3"/>
          <a:stretch>
            <a:fillRect/>
          </a:stretch>
        </p:blipFill>
        <p:spPr>
          <a:xfrm>
            <a:off x="7121199" y="3161426"/>
            <a:ext cx="4568767" cy="3319971"/>
          </a:xfrm>
          <a:prstGeom prst="rect">
            <a:avLst/>
          </a:prstGeom>
        </p:spPr>
      </p:pic>
    </p:spTree>
    <p:extLst>
      <p:ext uri="{BB962C8B-B14F-4D97-AF65-F5344CB8AC3E}">
        <p14:creationId xmlns:p14="http://schemas.microsoft.com/office/powerpoint/2010/main" val="4136773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E010-71DF-1DFA-481B-94F04644A24B}"/>
              </a:ext>
            </a:extLst>
          </p:cNvPr>
          <p:cNvSpPr>
            <a:spLocks noGrp="1"/>
          </p:cNvSpPr>
          <p:nvPr>
            <p:ph type="title"/>
          </p:nvPr>
        </p:nvSpPr>
        <p:spPr>
          <a:xfrm>
            <a:off x="838200" y="-260026"/>
            <a:ext cx="10515600" cy="1325563"/>
          </a:xfrm>
        </p:spPr>
        <p:txBody>
          <a:bodyPr/>
          <a:lstStyle/>
          <a:p>
            <a:r>
              <a:rPr lang="en-US" dirty="0"/>
              <a:t>Who/What Are Represented by the Goats?</a:t>
            </a:r>
          </a:p>
        </p:txBody>
      </p:sp>
      <p:sp>
        <p:nvSpPr>
          <p:cNvPr id="4" name="TextBox 3">
            <a:extLst>
              <a:ext uri="{FF2B5EF4-FFF2-40B4-BE49-F238E27FC236}">
                <a16:creationId xmlns:a16="http://schemas.microsoft.com/office/drawing/2014/main" id="{FEE04898-A3D1-5163-B855-EEBAF2C3F32D}"/>
              </a:ext>
            </a:extLst>
          </p:cNvPr>
          <p:cNvSpPr txBox="1"/>
          <p:nvPr/>
        </p:nvSpPr>
        <p:spPr>
          <a:xfrm>
            <a:off x="0" y="661844"/>
            <a:ext cx="12192000" cy="6001643"/>
          </a:xfrm>
          <a:prstGeom prst="rect">
            <a:avLst/>
          </a:prstGeom>
          <a:noFill/>
        </p:spPr>
        <p:txBody>
          <a:bodyPr wrap="square">
            <a:spAutoFit/>
          </a:bodyPr>
          <a:lstStyle/>
          <a:p>
            <a:r>
              <a:rPr lang="en-US" sz="2400" dirty="0"/>
              <a:t>“In the great day of final award, the dead are to be "judged out of those things which were written in the books, according to their works." Revelation 20:12. Then by virtue of the atoning blood of Christ, the sins of all the truly penitent will be blotted from the books of heaven. </a:t>
            </a:r>
            <a:r>
              <a:rPr lang="en-US" sz="2400" b="1" u="sng" dirty="0"/>
              <a:t>Thus the sanctuary will be freed, or cleansed, from the record of sin. In the type, this great work of atonement, or blotting out of sins, was represented by the services of the Day of Atonement—the cleansing of the earthly sanctuary, which was accomplished by the removal, by virtue of the blood of the sin offering, of the sins by which it had been polluted. </a:t>
            </a:r>
            <a:r>
              <a:rPr lang="en-US" sz="2400" dirty="0"/>
              <a:t>As in the final atonement the sins of the truly penitent are to be blotted from the records of heaven, no more to be remembered or come into mind, </a:t>
            </a:r>
            <a:r>
              <a:rPr lang="en-US" sz="2400" b="1" u="sng" dirty="0"/>
              <a:t>so in the type they were borne away into the wilderness, forever separated from the congregation. Since Satan is the originator of sin, the direct instigator of all the sins that caused the death of the Son of God, justice demands that Satan shall suffer the final punishment. Christ's work for the redemption of men and the purification of the universe from sin will be closed by the removal of sin from the heavenly sanctuary and the placing of these sins upon Satan, who will bear the final penalty. So in the typical service, the yearly round of ministration closed with the purification of the sanctuary, and the confessing of the sins on the head of the scapegoat</a:t>
            </a:r>
            <a:r>
              <a:rPr lang="en-US" sz="2400" dirty="0"/>
              <a:t>.” PP, p. 357-358</a:t>
            </a:r>
          </a:p>
        </p:txBody>
      </p:sp>
    </p:spTree>
    <p:extLst>
      <p:ext uri="{BB962C8B-B14F-4D97-AF65-F5344CB8AC3E}">
        <p14:creationId xmlns:p14="http://schemas.microsoft.com/office/powerpoint/2010/main" val="2131401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B31-CE0E-469A-BF6A-73751C90DC13}"/>
              </a:ext>
            </a:extLst>
          </p:cNvPr>
          <p:cNvSpPr>
            <a:spLocks noGrp="1"/>
          </p:cNvSpPr>
          <p:nvPr>
            <p:ph type="title"/>
          </p:nvPr>
        </p:nvSpPr>
        <p:spPr>
          <a:xfrm>
            <a:off x="744893" y="-260026"/>
            <a:ext cx="10515600" cy="1325563"/>
          </a:xfrm>
        </p:spPr>
        <p:txBody>
          <a:bodyPr/>
          <a:lstStyle/>
          <a:p>
            <a:pPr algn="ctr"/>
            <a:r>
              <a:rPr lang="en-US" dirty="0">
                <a:solidFill>
                  <a:srgbClr val="FFC000"/>
                </a:solidFill>
              </a:rPr>
              <a:t>Biblical Proof of this????</a:t>
            </a:r>
          </a:p>
        </p:txBody>
      </p:sp>
      <p:sp>
        <p:nvSpPr>
          <p:cNvPr id="4" name="TextBox 3">
            <a:extLst>
              <a:ext uri="{FF2B5EF4-FFF2-40B4-BE49-F238E27FC236}">
                <a16:creationId xmlns:a16="http://schemas.microsoft.com/office/drawing/2014/main" id="{530BF1F0-CD57-095E-2617-30D2FFEC1B84}"/>
              </a:ext>
            </a:extLst>
          </p:cNvPr>
          <p:cNvSpPr txBox="1"/>
          <p:nvPr/>
        </p:nvSpPr>
        <p:spPr>
          <a:xfrm>
            <a:off x="6002693" y="990133"/>
            <a:ext cx="6097554" cy="5262979"/>
          </a:xfrm>
          <a:prstGeom prst="rect">
            <a:avLst/>
          </a:prstGeom>
          <a:noFill/>
        </p:spPr>
        <p:txBody>
          <a:bodyPr wrap="square">
            <a:spAutoFit/>
          </a:bodyPr>
          <a:lstStyle/>
          <a:p>
            <a:r>
              <a:rPr lang="en-US" sz="2800" dirty="0">
                <a:solidFill>
                  <a:schemeClr val="bg1"/>
                </a:solidFill>
              </a:rPr>
              <a:t>Rev. 20:1-3 “</a:t>
            </a:r>
            <a:r>
              <a:rPr lang="en-US" sz="2800" b="1" u="sng" dirty="0">
                <a:solidFill>
                  <a:schemeClr val="bg1"/>
                </a:solidFill>
              </a:rPr>
              <a:t>And I saw an angel come down from heaven, having the key of the bottomless pit and a great chain in his hand. And he laid hold on the dragon, that old serpent, which is the Devil, and Satan, and bound him a thousand years</a:t>
            </a:r>
            <a:r>
              <a:rPr lang="en-US" sz="2800" dirty="0">
                <a:solidFill>
                  <a:schemeClr val="bg1"/>
                </a:solidFill>
              </a:rPr>
              <a:t>, And </a:t>
            </a:r>
            <a:r>
              <a:rPr lang="en-US" sz="2800" b="1" u="sng" dirty="0">
                <a:solidFill>
                  <a:schemeClr val="bg1"/>
                </a:solidFill>
              </a:rPr>
              <a:t>cast him into the bottomless pit</a:t>
            </a:r>
            <a:r>
              <a:rPr lang="en-US" sz="2800" dirty="0">
                <a:solidFill>
                  <a:schemeClr val="bg1"/>
                </a:solidFill>
              </a:rPr>
              <a:t>, and shut him up, and set a seal upon him, that he should deceive the nations no more, till the thousand years should be fulfilled: and after that he must be loosed a little season.”</a:t>
            </a:r>
          </a:p>
        </p:txBody>
      </p:sp>
      <p:pic>
        <p:nvPicPr>
          <p:cNvPr id="5" name="Picture 4">
            <a:extLst>
              <a:ext uri="{FF2B5EF4-FFF2-40B4-BE49-F238E27FC236}">
                <a16:creationId xmlns:a16="http://schemas.microsoft.com/office/drawing/2014/main" id="{41A4963F-C492-C124-6FC6-CD9B8E039C59}"/>
              </a:ext>
            </a:extLst>
          </p:cNvPr>
          <p:cNvPicPr>
            <a:picLocks noChangeAspect="1"/>
          </p:cNvPicPr>
          <p:nvPr/>
        </p:nvPicPr>
        <p:blipFill>
          <a:blip r:embed="rId2"/>
          <a:stretch>
            <a:fillRect/>
          </a:stretch>
        </p:blipFill>
        <p:spPr>
          <a:xfrm>
            <a:off x="274477" y="1912775"/>
            <a:ext cx="5486768" cy="2732217"/>
          </a:xfrm>
          <a:prstGeom prst="rect">
            <a:avLst/>
          </a:prstGeom>
        </p:spPr>
      </p:pic>
    </p:spTree>
    <p:extLst>
      <p:ext uri="{BB962C8B-B14F-4D97-AF65-F5344CB8AC3E}">
        <p14:creationId xmlns:p14="http://schemas.microsoft.com/office/powerpoint/2010/main" val="4143276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49A9-C990-ACE5-B440-D04F854B04C0}"/>
              </a:ext>
            </a:extLst>
          </p:cNvPr>
          <p:cNvSpPr>
            <a:spLocks noGrp="1"/>
          </p:cNvSpPr>
          <p:nvPr>
            <p:ph type="title"/>
          </p:nvPr>
        </p:nvSpPr>
        <p:spPr>
          <a:xfrm>
            <a:off x="838200" y="-325340"/>
            <a:ext cx="10515600" cy="1325563"/>
          </a:xfrm>
        </p:spPr>
        <p:txBody>
          <a:bodyPr/>
          <a:lstStyle/>
          <a:p>
            <a:pPr algn="ctr"/>
            <a:r>
              <a:rPr lang="en-US" b="1" dirty="0">
                <a:solidFill>
                  <a:srgbClr val="FF0000"/>
                </a:solidFill>
              </a:rPr>
              <a:t>What is the “bottomless pit”?</a:t>
            </a:r>
          </a:p>
        </p:txBody>
      </p:sp>
      <p:sp>
        <p:nvSpPr>
          <p:cNvPr id="3" name="TextBox 2">
            <a:extLst>
              <a:ext uri="{FF2B5EF4-FFF2-40B4-BE49-F238E27FC236}">
                <a16:creationId xmlns:a16="http://schemas.microsoft.com/office/drawing/2014/main" id="{38CA1FD0-5057-7E8F-6377-2356A083082C}"/>
              </a:ext>
            </a:extLst>
          </p:cNvPr>
          <p:cNvSpPr txBox="1"/>
          <p:nvPr/>
        </p:nvSpPr>
        <p:spPr>
          <a:xfrm>
            <a:off x="6019800" y="765110"/>
            <a:ext cx="6016690" cy="5509200"/>
          </a:xfrm>
          <a:prstGeom prst="rect">
            <a:avLst/>
          </a:prstGeom>
          <a:noFill/>
        </p:spPr>
        <p:txBody>
          <a:bodyPr wrap="square" rtlCol="0">
            <a:spAutoFit/>
          </a:bodyPr>
          <a:lstStyle/>
          <a:p>
            <a:r>
              <a:rPr lang="en-US" sz="3200" b="1" dirty="0"/>
              <a:t>Bottomless Pit:</a:t>
            </a:r>
            <a:r>
              <a:rPr lang="en-US" sz="3200" dirty="0"/>
              <a:t> 12 Strong’s Concordance: </a:t>
            </a:r>
            <a:r>
              <a:rPr lang="en-US" sz="3200" dirty="0" err="1"/>
              <a:t>abussos</a:t>
            </a:r>
            <a:r>
              <a:rPr lang="en-US" sz="3200" dirty="0"/>
              <a:t> (ab’-us-</a:t>
            </a:r>
            <a:r>
              <a:rPr lang="en-US" sz="3200" dirty="0" err="1"/>
              <a:t>sos</a:t>
            </a:r>
            <a:r>
              <a:rPr lang="en-US" sz="3200" dirty="0"/>
              <a:t>)- bottomless pit, deep, bottomless, 1) bottomless 2) unbounded 3) the abyss 3a) the pit 3b) the immeasurable depth 3c) of Orcus, a very deep gulf or chasm in the lowest parts of the earth used as the common receptacle of the dead and especially as the abode of demons</a:t>
            </a:r>
          </a:p>
        </p:txBody>
      </p:sp>
      <p:pic>
        <p:nvPicPr>
          <p:cNvPr id="4" name="Picture 3">
            <a:extLst>
              <a:ext uri="{FF2B5EF4-FFF2-40B4-BE49-F238E27FC236}">
                <a16:creationId xmlns:a16="http://schemas.microsoft.com/office/drawing/2014/main" id="{EAD2ECD2-715B-BEE4-1641-1AC5599CED14}"/>
              </a:ext>
            </a:extLst>
          </p:cNvPr>
          <p:cNvPicPr>
            <a:picLocks noChangeAspect="1"/>
          </p:cNvPicPr>
          <p:nvPr/>
        </p:nvPicPr>
        <p:blipFill>
          <a:blip r:embed="rId2"/>
          <a:stretch>
            <a:fillRect/>
          </a:stretch>
        </p:blipFill>
        <p:spPr>
          <a:xfrm>
            <a:off x="86891" y="1393420"/>
            <a:ext cx="5846640" cy="3899709"/>
          </a:xfrm>
          <a:prstGeom prst="rect">
            <a:avLst/>
          </a:prstGeom>
        </p:spPr>
      </p:pic>
    </p:spTree>
    <p:extLst>
      <p:ext uri="{BB962C8B-B14F-4D97-AF65-F5344CB8AC3E}">
        <p14:creationId xmlns:p14="http://schemas.microsoft.com/office/powerpoint/2010/main" val="69345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E607-BF4D-01E9-2C43-60F552242A8D}"/>
              </a:ext>
            </a:extLst>
          </p:cNvPr>
          <p:cNvSpPr>
            <a:spLocks noGrp="1"/>
          </p:cNvSpPr>
          <p:nvPr>
            <p:ph type="title"/>
          </p:nvPr>
        </p:nvSpPr>
        <p:spPr>
          <a:xfrm>
            <a:off x="838200" y="-306679"/>
            <a:ext cx="10515600" cy="1325563"/>
          </a:xfrm>
        </p:spPr>
        <p:txBody>
          <a:bodyPr/>
          <a:lstStyle/>
          <a:p>
            <a:pPr algn="ctr"/>
            <a:r>
              <a:rPr lang="en-US" dirty="0">
                <a:solidFill>
                  <a:srgbClr val="002060"/>
                </a:solidFill>
              </a:rPr>
              <a:t>“Bottomless Pit” can be “earth”?</a:t>
            </a:r>
          </a:p>
        </p:txBody>
      </p:sp>
      <p:sp>
        <p:nvSpPr>
          <p:cNvPr id="4" name="TextBox 3">
            <a:extLst>
              <a:ext uri="{FF2B5EF4-FFF2-40B4-BE49-F238E27FC236}">
                <a16:creationId xmlns:a16="http://schemas.microsoft.com/office/drawing/2014/main" id="{28B7A24A-0D3F-1351-202F-5CA57B602F3A}"/>
              </a:ext>
            </a:extLst>
          </p:cNvPr>
          <p:cNvSpPr txBox="1"/>
          <p:nvPr/>
        </p:nvSpPr>
        <p:spPr>
          <a:xfrm>
            <a:off x="398883" y="841206"/>
            <a:ext cx="6888325" cy="5693866"/>
          </a:xfrm>
          <a:prstGeom prst="rect">
            <a:avLst/>
          </a:prstGeom>
          <a:noFill/>
        </p:spPr>
        <p:txBody>
          <a:bodyPr wrap="square">
            <a:spAutoFit/>
          </a:bodyPr>
          <a:lstStyle/>
          <a:p>
            <a:r>
              <a:rPr lang="en-US" sz="2800" dirty="0"/>
              <a:t>Gen. 1:1-2 “In the beginning God created the heaven and the earth. </a:t>
            </a:r>
            <a:r>
              <a:rPr lang="en-US" sz="2800" b="1" dirty="0"/>
              <a:t>And the earth was without form, and void</a:t>
            </a:r>
            <a:r>
              <a:rPr lang="en-US" sz="2800" dirty="0"/>
              <a:t>; and darkness was upon the face of </a:t>
            </a:r>
            <a:r>
              <a:rPr lang="en-US" sz="2800" b="1" u="sng" dirty="0"/>
              <a:t>the deep</a:t>
            </a:r>
            <a:r>
              <a:rPr lang="en-US" sz="2800" dirty="0"/>
              <a:t>. And the Spirit of God moved upon the face of the waters.”</a:t>
            </a:r>
          </a:p>
          <a:p>
            <a:endParaRPr lang="en-US" sz="2800" dirty="0"/>
          </a:p>
          <a:p>
            <a:r>
              <a:rPr lang="en-US" sz="2800" dirty="0"/>
              <a:t>Deep: 8415 Strong’s Concordance: </a:t>
            </a:r>
            <a:r>
              <a:rPr lang="en-US" sz="2800" dirty="0" err="1"/>
              <a:t>thowm</a:t>
            </a:r>
            <a:r>
              <a:rPr lang="en-US" sz="2800" dirty="0"/>
              <a:t> (</a:t>
            </a:r>
            <a:r>
              <a:rPr lang="en-US" sz="2800" dirty="0" err="1"/>
              <a:t>teh</a:t>
            </a:r>
            <a:r>
              <a:rPr lang="en-US" sz="2800" dirty="0"/>
              <a:t>’-home’) </a:t>
            </a:r>
            <a:r>
              <a:rPr lang="en-US" sz="2800" dirty="0" err="1"/>
              <a:t>thom</a:t>
            </a:r>
            <a:r>
              <a:rPr lang="en-US" sz="2800" dirty="0"/>
              <a:t> (</a:t>
            </a:r>
            <a:r>
              <a:rPr lang="en-US" sz="2800" dirty="0" err="1"/>
              <a:t>teh</a:t>
            </a:r>
            <a:r>
              <a:rPr lang="en-US" sz="2800" dirty="0"/>
              <a:t>’-home’)-deep, depth, deep places, 1) deep, depths, deep places, </a:t>
            </a:r>
            <a:r>
              <a:rPr lang="en-US" sz="2800" b="1" dirty="0"/>
              <a:t>abyss, </a:t>
            </a:r>
            <a:r>
              <a:rPr lang="en-US" sz="2800" dirty="0"/>
              <a:t>the deep sea 1a) deep (of subterranean waters) 1b) deep, sea, </a:t>
            </a:r>
            <a:r>
              <a:rPr lang="en-US" sz="2800" b="1" dirty="0"/>
              <a:t>abysses </a:t>
            </a:r>
            <a:r>
              <a:rPr lang="en-US" sz="2800" dirty="0"/>
              <a:t>(of sea) 1c) primeval ocean, deep 1d) deep, depth (of river) 1e) </a:t>
            </a:r>
            <a:r>
              <a:rPr lang="en-US" sz="2800" b="1" dirty="0"/>
              <a:t>abyss, </a:t>
            </a:r>
            <a:r>
              <a:rPr lang="en-US" sz="2800" b="1" dirty="0" err="1"/>
              <a:t>Sheol</a:t>
            </a:r>
            <a:endParaRPr lang="en-US" sz="2800" dirty="0"/>
          </a:p>
        </p:txBody>
      </p:sp>
      <p:pic>
        <p:nvPicPr>
          <p:cNvPr id="5" name="Picture 4">
            <a:extLst>
              <a:ext uri="{FF2B5EF4-FFF2-40B4-BE49-F238E27FC236}">
                <a16:creationId xmlns:a16="http://schemas.microsoft.com/office/drawing/2014/main" id="{1766CF8D-E52B-95A1-1704-046BD3D6BA21}"/>
              </a:ext>
            </a:extLst>
          </p:cNvPr>
          <p:cNvPicPr>
            <a:picLocks noChangeAspect="1"/>
          </p:cNvPicPr>
          <p:nvPr/>
        </p:nvPicPr>
        <p:blipFill rotWithShape="1">
          <a:blip r:embed="rId2"/>
          <a:srcRect r="49483"/>
          <a:stretch/>
        </p:blipFill>
        <p:spPr>
          <a:xfrm>
            <a:off x="7761903" y="841206"/>
            <a:ext cx="2887047" cy="2857500"/>
          </a:xfrm>
          <a:prstGeom prst="rect">
            <a:avLst/>
          </a:prstGeom>
        </p:spPr>
      </p:pic>
      <p:pic>
        <p:nvPicPr>
          <p:cNvPr id="6" name="Picture 5">
            <a:extLst>
              <a:ext uri="{FF2B5EF4-FFF2-40B4-BE49-F238E27FC236}">
                <a16:creationId xmlns:a16="http://schemas.microsoft.com/office/drawing/2014/main" id="{40412669-8A5F-D7F9-1D21-72DF57516DBD}"/>
              </a:ext>
            </a:extLst>
          </p:cNvPr>
          <p:cNvPicPr>
            <a:picLocks noChangeAspect="1"/>
          </p:cNvPicPr>
          <p:nvPr/>
        </p:nvPicPr>
        <p:blipFill rotWithShape="1">
          <a:blip r:embed="rId2"/>
          <a:srcRect l="49483"/>
          <a:stretch/>
        </p:blipFill>
        <p:spPr>
          <a:xfrm>
            <a:off x="7761903" y="3903583"/>
            <a:ext cx="2887047" cy="2857500"/>
          </a:xfrm>
          <a:prstGeom prst="rect">
            <a:avLst/>
          </a:prstGeom>
        </p:spPr>
      </p:pic>
    </p:spTree>
    <p:extLst>
      <p:ext uri="{BB962C8B-B14F-4D97-AF65-F5344CB8AC3E}">
        <p14:creationId xmlns:p14="http://schemas.microsoft.com/office/powerpoint/2010/main" val="288243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5363-5803-A77B-BB59-DA30C12F3E95}"/>
              </a:ext>
            </a:extLst>
          </p:cNvPr>
          <p:cNvSpPr>
            <a:spLocks noGrp="1"/>
          </p:cNvSpPr>
          <p:nvPr>
            <p:ph type="title"/>
          </p:nvPr>
        </p:nvSpPr>
        <p:spPr>
          <a:xfrm>
            <a:off x="0" y="-334671"/>
            <a:ext cx="12192000" cy="1325563"/>
          </a:xfrm>
        </p:spPr>
        <p:txBody>
          <a:bodyPr/>
          <a:lstStyle/>
          <a:p>
            <a:r>
              <a:rPr lang="en-US" b="1" u="sng" dirty="0">
                <a:solidFill>
                  <a:srgbClr val="FF0000"/>
                </a:solidFill>
              </a:rPr>
              <a:t>The “Wilderness/Bottomless Pit” Satan is Confined to</a:t>
            </a:r>
          </a:p>
        </p:txBody>
      </p:sp>
      <p:sp>
        <p:nvSpPr>
          <p:cNvPr id="4" name="TextBox 3">
            <a:extLst>
              <a:ext uri="{FF2B5EF4-FFF2-40B4-BE49-F238E27FC236}">
                <a16:creationId xmlns:a16="http://schemas.microsoft.com/office/drawing/2014/main" id="{FD25F5E8-7943-A95C-A26B-5FA43D40FC89}"/>
              </a:ext>
            </a:extLst>
          </p:cNvPr>
          <p:cNvSpPr txBox="1"/>
          <p:nvPr/>
        </p:nvSpPr>
        <p:spPr>
          <a:xfrm>
            <a:off x="1" y="587829"/>
            <a:ext cx="12192000" cy="6124754"/>
          </a:xfrm>
          <a:prstGeom prst="rect">
            <a:avLst/>
          </a:prstGeom>
          <a:noFill/>
        </p:spPr>
        <p:txBody>
          <a:bodyPr wrap="square">
            <a:spAutoFit/>
          </a:bodyPr>
          <a:lstStyle/>
          <a:p>
            <a:r>
              <a:rPr lang="en-US" sz="2800" dirty="0"/>
              <a:t>“</a:t>
            </a:r>
            <a:r>
              <a:rPr lang="en-US" sz="2800" b="1" u="sng" dirty="0"/>
              <a:t>At the coming of Christ the wicked are blotted from the face of the whole earth—consumed with the spirit of His mouth and destroyed by the brightness of His glory. Christ takes His people to the City of God, and the earth is emptied of its inhabitants</a:t>
            </a:r>
            <a:r>
              <a:rPr lang="en-US" sz="2800" dirty="0"/>
              <a:t>. "Behold, the Lord </a:t>
            </a:r>
            <a:r>
              <a:rPr lang="en-US" sz="2800" dirty="0" err="1"/>
              <a:t>maketh</a:t>
            </a:r>
            <a:r>
              <a:rPr lang="en-US" sz="2800" dirty="0"/>
              <a:t> the earth empty, and </a:t>
            </a:r>
            <a:r>
              <a:rPr lang="en-US" sz="2800" dirty="0" err="1"/>
              <a:t>maketh</a:t>
            </a:r>
            <a:r>
              <a:rPr lang="en-US" sz="2800" dirty="0"/>
              <a:t> it waste, and </a:t>
            </a:r>
            <a:r>
              <a:rPr lang="en-US" sz="2800" dirty="0" err="1"/>
              <a:t>turneth</a:t>
            </a:r>
            <a:r>
              <a:rPr lang="en-US" sz="2800" dirty="0"/>
              <a:t> it upside down, and </a:t>
            </a:r>
            <a:r>
              <a:rPr lang="en-US" sz="2800" dirty="0" err="1"/>
              <a:t>scattereth</a:t>
            </a:r>
            <a:r>
              <a:rPr lang="en-US" sz="2800" dirty="0"/>
              <a:t> abroad the inhabitants thereof." "The land shall be utterly emptied, and utterly spoiled: for the Lord hath spoken this word." "Because they have transgressed the laws, changed the ordinance, broken the everlasting covenant. Therefore hath the curse devoured the earth, and they that dwell therein are desolate: therefore the inhabitants of the earth are burned." Isaiah 24:1, 3, 5, 6. </a:t>
            </a:r>
            <a:r>
              <a:rPr lang="en-US" sz="2800" b="1" u="sng" dirty="0"/>
              <a:t>The whole earth appears like a desolate wilderness</a:t>
            </a:r>
            <a:r>
              <a:rPr lang="en-US" sz="2800" b="1" dirty="0"/>
              <a:t>. The ruins of cities and villages destroyed by the earthquake, uprooted trees, ragged rocks thrown out by the sea or torn out of the earth itself, are scattered over its surface, while vast caverns mark the spot where the mountains have been rent from their foundations</a:t>
            </a:r>
            <a:r>
              <a:rPr lang="en-US" sz="2800" dirty="0"/>
              <a:t>.” GC, p. 657</a:t>
            </a:r>
          </a:p>
        </p:txBody>
      </p:sp>
    </p:spTree>
    <p:extLst>
      <p:ext uri="{BB962C8B-B14F-4D97-AF65-F5344CB8AC3E}">
        <p14:creationId xmlns:p14="http://schemas.microsoft.com/office/powerpoint/2010/main" val="205603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373050-CFFE-5DD3-62CD-E41CADE7B5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4997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585C56-9876-4370-C67D-EF18074C47E2}"/>
              </a:ext>
            </a:extLst>
          </p:cNvPr>
          <p:cNvSpPr txBox="1"/>
          <p:nvPr/>
        </p:nvSpPr>
        <p:spPr>
          <a:xfrm>
            <a:off x="0" y="582067"/>
            <a:ext cx="12192000" cy="5693866"/>
          </a:xfrm>
          <a:prstGeom prst="rect">
            <a:avLst/>
          </a:prstGeom>
          <a:noFill/>
        </p:spPr>
        <p:txBody>
          <a:bodyPr wrap="square">
            <a:spAutoFit/>
          </a:bodyPr>
          <a:lstStyle/>
          <a:p>
            <a:r>
              <a:rPr lang="en-US" sz="2800" dirty="0"/>
              <a:t>“</a:t>
            </a:r>
            <a:r>
              <a:rPr lang="en-US" sz="2800" b="1" u="sng" dirty="0"/>
              <a:t>Now the event takes place foreshadowed in the last solemn service of the Day of Atonement. When the ministration in the holy of holies had been completed, and the sins of Israel had been removed from the sanctuary by virtue of the blood of the sin offering, then the scapegoat was presented alive before the Lord; and in the presence of the congregation the high priest confessed over him "all the iniquities of the children of Israel, and all their transgressions in all their sins, putting them upon the head of the goat." Leviticus 16:21. In like manner, when the work of atonement in the heavenly sanctuary has been completed, then in the presence of God and heavenly angels and the hosts of the redeemed the sins of God's people will be placed upon Satan</a:t>
            </a:r>
            <a:r>
              <a:rPr lang="en-US" sz="2800" dirty="0"/>
              <a:t>; he will be declared guilty of all the evil which he has caused them to commit. </a:t>
            </a:r>
            <a:r>
              <a:rPr lang="en-US" sz="2800" b="1" u="sng" dirty="0"/>
              <a:t>And as the scapegoat was sent away into a land not inhabited, so Satan will be banished to the desolate earth, an uninhabited and dreary wilderness</a:t>
            </a:r>
            <a:r>
              <a:rPr lang="en-US" sz="2800" dirty="0"/>
              <a:t>.” GC, p. 658</a:t>
            </a:r>
          </a:p>
        </p:txBody>
      </p:sp>
    </p:spTree>
    <p:extLst>
      <p:ext uri="{BB962C8B-B14F-4D97-AF65-F5344CB8AC3E}">
        <p14:creationId xmlns:p14="http://schemas.microsoft.com/office/powerpoint/2010/main" val="1472305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3036</Words>
  <Application>Microsoft Office PowerPoint</Application>
  <PresentationFormat>Widescreen</PresentationFormat>
  <Paragraphs>37</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The Sanctuary pt 55: The Day of Atonement 2</vt:lpstr>
      <vt:lpstr>PowerPoint Presentation</vt:lpstr>
      <vt:lpstr>Who/What Are Represented by the Goats?</vt:lpstr>
      <vt:lpstr>Biblical Proof of this????</vt:lpstr>
      <vt:lpstr>What is the “bottomless pit”?</vt:lpstr>
      <vt:lpstr>“Bottomless Pit” can be “earth”?</vt:lpstr>
      <vt:lpstr>The “Wilderness/Bottomless Pit” Satan is Confined to</vt:lpstr>
      <vt:lpstr>PowerPoint Presentation</vt:lpstr>
      <vt:lpstr>PowerPoint Presentation</vt:lpstr>
      <vt:lpstr>PowerPoint Presentation</vt:lpstr>
      <vt:lpstr>PowerPoint Presentation</vt:lpstr>
      <vt:lpstr>PowerPoint Presentation</vt:lpstr>
      <vt:lpstr>Great Controversy Reveals in Detail!</vt:lpstr>
      <vt:lpstr>Satan Not Permitted to Die</vt:lpstr>
      <vt:lpstr> Satan to Wander 1000 Years</vt:lpstr>
      <vt:lpstr>Satan Knows He is the “other” goat</vt:lpstr>
      <vt:lpstr>A Final Word</vt:lpstr>
      <vt:lpstr>Finishing Up Leviticus</vt:lpstr>
      <vt:lpstr>Sin to Be Put Away in the Day of Atonement</vt:lpstr>
      <vt:lpstr>No Sophistry Here!</vt:lpstr>
      <vt:lpstr>Very Clear Teaching</vt:lpstr>
      <vt:lpstr>The Hour of His Judgment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14</cp:revision>
  <dcterms:created xsi:type="dcterms:W3CDTF">2022-03-16T22:50:32Z</dcterms:created>
  <dcterms:modified xsi:type="dcterms:W3CDTF">2022-06-03T22:27:37Z</dcterms:modified>
</cp:coreProperties>
</file>