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0155E-59D7-40A2-8039-3C2917CC81B8}"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317780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0155E-59D7-40A2-8039-3C2917CC81B8}"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287595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0155E-59D7-40A2-8039-3C2917CC81B8}"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157494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0155E-59D7-40A2-8039-3C2917CC81B8}"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64928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0155E-59D7-40A2-8039-3C2917CC81B8}"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8197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0155E-59D7-40A2-8039-3C2917CC81B8}"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272960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0155E-59D7-40A2-8039-3C2917CC81B8}"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168184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0155E-59D7-40A2-8039-3C2917CC81B8}"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109417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0155E-59D7-40A2-8039-3C2917CC81B8}"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36316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0155E-59D7-40A2-8039-3C2917CC81B8}"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207476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0155E-59D7-40A2-8039-3C2917CC81B8}"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387326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0155E-59D7-40A2-8039-3C2917CC81B8}"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74C0F-BB2D-4DE8-84D4-F42DDFAC22D3}" type="slidenum">
              <a:rPr lang="en-US" smtClean="0"/>
              <a:pPr/>
              <a:t>‹#›</a:t>
            </a:fld>
            <a:endParaRPr lang="en-US"/>
          </a:p>
        </p:txBody>
      </p:sp>
    </p:spTree>
    <p:extLst>
      <p:ext uri="{BB962C8B-B14F-4D97-AF65-F5344CB8AC3E}">
        <p14:creationId xmlns:p14="http://schemas.microsoft.com/office/powerpoint/2010/main" xmlns="" val="137123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50"/>
                </a:solidFill>
                <a:latin typeface="Algerian" panose="04020705040A02060702" pitchFamily="82" charset="0"/>
              </a:rPr>
              <a:t>Tithes and Offerings</a:t>
            </a:r>
            <a:endParaRPr lang="en-US" b="1" i="1" u="sng" dirty="0">
              <a:solidFill>
                <a:srgbClr val="00B05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FF0000"/>
                </a:solidFill>
                <a:latin typeface="Algerian" panose="04020705040A02060702" pitchFamily="82" charset="0"/>
              </a:rPr>
              <a:t>Thieves in the Church!</a:t>
            </a:r>
            <a:endParaRPr lang="en-US"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xmlns="" val="2012794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anose="04020705040A02060702" pitchFamily="82" charset="0"/>
              </a:rPr>
              <a:t>Offerings Given</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3200" dirty="0" smtClean="0"/>
              <a:t>1.  Offerings are given as a genuine response to the goodness of God in our lives. </a:t>
            </a:r>
          </a:p>
          <a:p>
            <a:r>
              <a:rPr lang="en-US" sz="3200" dirty="0" smtClean="0"/>
              <a:t>2.  They are given freely in gratitude for what He has done for us.</a:t>
            </a:r>
          </a:p>
          <a:p>
            <a:r>
              <a:rPr lang="en-US" sz="3200" dirty="0" smtClean="0"/>
              <a:t>3. Offerings are to be given as the Lord has prospered each one of us.</a:t>
            </a:r>
            <a:endParaRPr lang="en-US" sz="3200" dirty="0"/>
          </a:p>
        </p:txBody>
      </p:sp>
      <p:pic>
        <p:nvPicPr>
          <p:cNvPr id="7" name="Content Placeholder 6"/>
          <p:cNvPicPr>
            <a:picLocks noGrp="1" noChangeAspect="1"/>
          </p:cNvPicPr>
          <p:nvPr>
            <p:ph sz="half" idx="1"/>
          </p:nvPr>
        </p:nvPicPr>
        <p:blipFill>
          <a:blip r:embed="rId2" cstate="print"/>
          <a:stretch>
            <a:fillRect/>
          </a:stretch>
        </p:blipFill>
        <p:spPr>
          <a:xfrm>
            <a:off x="0" y="609600"/>
            <a:ext cx="4953000" cy="6248400"/>
          </a:xfrm>
          <a:prstGeom prst="rect">
            <a:avLst/>
          </a:prstGeom>
        </p:spPr>
      </p:pic>
    </p:spTree>
    <p:extLst>
      <p:ext uri="{BB962C8B-B14F-4D97-AF65-F5344CB8AC3E}">
        <p14:creationId xmlns:p14="http://schemas.microsoft.com/office/powerpoint/2010/main" xmlns="" val="21222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Required</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Offerings </a:t>
            </a:r>
            <a:r>
              <a:rPr lang="en-US" dirty="0"/>
              <a:t>are both voluntary and required </a:t>
            </a:r>
            <a:r>
              <a:rPr lang="en-US" dirty="0" smtClean="0"/>
              <a:t>by the </a:t>
            </a:r>
            <a:r>
              <a:rPr lang="en-US" dirty="0"/>
              <a:t>Lord. They are a divine requirement that when </a:t>
            </a:r>
            <a:r>
              <a:rPr lang="en-US" dirty="0" smtClean="0"/>
              <a:t>internalized </a:t>
            </a:r>
            <a:r>
              <a:rPr lang="en-US" dirty="0"/>
              <a:t>in the life </a:t>
            </a:r>
            <a:r>
              <a:rPr lang="en-US" dirty="0" smtClean="0"/>
              <a:t>of believers </a:t>
            </a:r>
            <a:r>
              <a:rPr lang="en-US" dirty="0"/>
              <a:t>becomes a free expression of a loving will (cf. </a:t>
            </a:r>
            <a:r>
              <a:rPr lang="en-US" dirty="0" smtClean="0"/>
              <a:t>Exodus </a:t>
            </a:r>
            <a:r>
              <a:rPr lang="en-US" dirty="0"/>
              <a:t>25:2; 36:3</a:t>
            </a:r>
            <a:r>
              <a:rPr lang="en-US" dirty="0" smtClean="0"/>
              <a:t>). Offerings </a:t>
            </a:r>
            <a:r>
              <a:rPr lang="en-US" dirty="0"/>
              <a:t>are essentially an expression and an embodiment of our gratitude </a:t>
            </a:r>
            <a:r>
              <a:rPr lang="en-US" dirty="0" smtClean="0"/>
              <a:t>to God </a:t>
            </a:r>
            <a:r>
              <a:rPr lang="en-US" dirty="0"/>
              <a:t>for His abundant gift of life, redemption, sustenance, and constant </a:t>
            </a:r>
            <a:r>
              <a:rPr lang="en-US" dirty="0" smtClean="0"/>
              <a:t>blessings. They </a:t>
            </a:r>
            <a:r>
              <a:rPr lang="en-US" dirty="0"/>
              <a:t>contribute to the development of the image of God in us in that through </a:t>
            </a:r>
            <a:r>
              <a:rPr lang="en-US" dirty="0" smtClean="0"/>
              <a:t>our giving </a:t>
            </a:r>
            <a:r>
              <a:rPr lang="en-US" dirty="0"/>
              <a:t>we imitate the Greatest Giver of all, who through Christ gave us </a:t>
            </a:r>
            <a:r>
              <a:rPr lang="en-US" dirty="0" smtClean="0"/>
              <a:t>the abundant </a:t>
            </a:r>
            <a:r>
              <a:rPr lang="en-US" dirty="0"/>
              <a:t>richness of His grace (John 3:16).</a:t>
            </a:r>
          </a:p>
          <a:p>
            <a:pPr marL="0" indent="0">
              <a:buNone/>
            </a:pPr>
            <a:endParaRPr lang="en-US" dirty="0"/>
          </a:p>
        </p:txBody>
      </p:sp>
    </p:spTree>
    <p:extLst>
      <p:ext uri="{BB962C8B-B14F-4D97-AF65-F5344CB8AC3E}">
        <p14:creationId xmlns:p14="http://schemas.microsoft.com/office/powerpoint/2010/main" xmlns="" val="3848603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rPr>
              <a:t>Robbery!</a:t>
            </a:r>
            <a:endParaRPr lang="en-US" b="1" i="1" u="sng" dirty="0">
              <a:solidFill>
                <a:srgbClr val="C00000"/>
              </a:solidFill>
            </a:endParaRPr>
          </a:p>
        </p:txBody>
      </p:sp>
      <p:sp>
        <p:nvSpPr>
          <p:cNvPr id="3" name="Content Placeholder 2"/>
          <p:cNvSpPr>
            <a:spLocks noGrp="1"/>
          </p:cNvSpPr>
          <p:nvPr>
            <p:ph sz="half" idx="1"/>
          </p:nvPr>
        </p:nvSpPr>
        <p:spPr>
          <a:xfrm>
            <a:off x="0" y="533400"/>
            <a:ext cx="4648200" cy="6324600"/>
          </a:xfrm>
        </p:spPr>
        <p:txBody>
          <a:bodyPr>
            <a:normAutofit fontScale="77500" lnSpcReduction="20000"/>
          </a:bodyPr>
          <a:lstStyle/>
          <a:p>
            <a:r>
              <a:rPr lang="en-US" dirty="0"/>
              <a:t> </a:t>
            </a:r>
            <a:r>
              <a:rPr lang="en-US" dirty="0" smtClean="0"/>
              <a:t>“Bringing </a:t>
            </a:r>
            <a:r>
              <a:rPr lang="en-US" dirty="0"/>
              <a:t>offerings to the </a:t>
            </a:r>
            <a:r>
              <a:rPr lang="en-US" dirty="0" smtClean="0"/>
              <a:t>Lord is </a:t>
            </a:r>
            <a:r>
              <a:rPr lang="en-US" dirty="0"/>
              <a:t>a Christian duty with spiritual and moral implications. To abstain </a:t>
            </a:r>
            <a:r>
              <a:rPr lang="en-US" dirty="0" smtClean="0"/>
              <a:t>from bringing </a:t>
            </a:r>
            <a:r>
              <a:rPr lang="en-US" dirty="0"/>
              <a:t>them to the Lord is considered by Him to be an act of </a:t>
            </a:r>
            <a:r>
              <a:rPr lang="en-US" dirty="0" smtClean="0"/>
              <a:t>robbery</a:t>
            </a:r>
            <a:r>
              <a:rPr lang="en-US" dirty="0"/>
              <a:t>. “Will a man rob God? Yet ye have robbed me. But ye say, Wherein have we robbed thee? In tithes and offerings</a:t>
            </a:r>
            <a:r>
              <a:rPr lang="en-US" dirty="0" smtClean="0"/>
              <a:t>. </a:t>
            </a:r>
            <a:r>
              <a:rPr lang="en-US" dirty="0"/>
              <a:t>Ye are cursed with a curse: for ye have robbed me, even this whole nation</a:t>
            </a:r>
            <a:r>
              <a:rPr lang="en-US" dirty="0" smtClean="0"/>
              <a:t>.  </a:t>
            </a:r>
            <a:r>
              <a:rPr lang="en-US" dirty="0"/>
              <a:t>Bring ye all the tithes into the storehouse, that there may be meat in mine house, and prove me now herewith, saith the LORD of hosts, if I will not open you the windows of heaven, and pour you out a blessing, that there shall not be room enough to receive it</a:t>
            </a:r>
            <a:r>
              <a:rPr lang="en-US" dirty="0" smtClean="0"/>
              <a:t>.” </a:t>
            </a:r>
            <a:r>
              <a:rPr lang="en-US" dirty="0"/>
              <a:t>(</a:t>
            </a:r>
            <a:r>
              <a:rPr lang="en-US" dirty="0" smtClean="0"/>
              <a:t>Malachi 3:8-10). </a:t>
            </a:r>
            <a:r>
              <a:rPr lang="en-US" dirty="0"/>
              <a:t>The love and honor due to Him should not be granted neither to ourselves,</a:t>
            </a:r>
          </a:p>
          <a:p>
            <a:r>
              <a:rPr lang="en-US" dirty="0"/>
              <a:t>nor to someone else</a:t>
            </a:r>
            <a:r>
              <a:rPr lang="en-US" dirty="0" smtClean="0"/>
              <a:t>.</a:t>
            </a:r>
            <a:endParaRPr lang="en-US" dirty="0"/>
          </a:p>
        </p:txBody>
      </p:sp>
      <p:pic>
        <p:nvPicPr>
          <p:cNvPr id="5" name="Content Placeholder 4"/>
          <p:cNvPicPr>
            <a:picLocks noGrp="1" noChangeAspect="1"/>
          </p:cNvPicPr>
          <p:nvPr>
            <p:ph sz="half" idx="2"/>
          </p:nvPr>
        </p:nvPicPr>
        <p:blipFill>
          <a:blip r:embed="rId2" cstate="print"/>
          <a:stretch>
            <a:fillRect/>
          </a:stretch>
        </p:blipFill>
        <p:spPr>
          <a:xfrm>
            <a:off x="4648200" y="609600"/>
            <a:ext cx="4495800" cy="6248400"/>
          </a:xfrm>
          <a:prstGeom prst="rect">
            <a:avLst/>
          </a:prstGeom>
        </p:spPr>
      </p:pic>
    </p:spTree>
    <p:extLst>
      <p:ext uri="{BB962C8B-B14F-4D97-AF65-F5344CB8AC3E}">
        <p14:creationId xmlns:p14="http://schemas.microsoft.com/office/powerpoint/2010/main" xmlns="" val="3264604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5052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cstate="print"/>
          <a:stretch>
            <a:fillRect/>
          </a:stretch>
        </p:blipFill>
        <p:spPr>
          <a:xfrm>
            <a:off x="0" y="0"/>
            <a:ext cx="4724400" cy="6858000"/>
          </a:xfrm>
          <a:prstGeom prst="rect">
            <a:avLst/>
          </a:prstGeom>
        </p:spPr>
      </p:pic>
      <p:sp>
        <p:nvSpPr>
          <p:cNvPr id="4" name="Content Placeholder 3"/>
          <p:cNvSpPr>
            <a:spLocks noGrp="1"/>
          </p:cNvSpPr>
          <p:nvPr>
            <p:ph sz="half" idx="2"/>
          </p:nvPr>
        </p:nvSpPr>
        <p:spPr>
          <a:xfrm>
            <a:off x="4648200" y="45719"/>
            <a:ext cx="4495800" cy="6812281"/>
          </a:xfrm>
        </p:spPr>
        <p:txBody>
          <a:bodyPr>
            <a:normAutofit/>
          </a:bodyPr>
          <a:lstStyle/>
          <a:p>
            <a:pPr marL="0" indent="0">
              <a:buNone/>
            </a:pPr>
            <a:r>
              <a:rPr lang="en-US" sz="3600" dirty="0"/>
              <a:t> </a:t>
            </a:r>
            <a:r>
              <a:rPr lang="en-US" sz="3600" dirty="0" smtClean="0"/>
              <a:t>   </a:t>
            </a:r>
            <a:r>
              <a:rPr lang="en-US" sz="3600" dirty="0"/>
              <a:t>Our offerings are an </a:t>
            </a:r>
            <a:r>
              <a:rPr lang="en-US" sz="3600" dirty="0" smtClean="0"/>
              <a:t> expression </a:t>
            </a:r>
            <a:r>
              <a:rPr lang="en-US" sz="3600" dirty="0"/>
              <a:t>of our self-offering to God. They are </a:t>
            </a:r>
            <a:r>
              <a:rPr lang="en-US" sz="3600" dirty="0" smtClean="0"/>
              <a:t>a deeply </a:t>
            </a:r>
            <a:r>
              <a:rPr lang="en-US" sz="3600" dirty="0"/>
              <a:t>religious experience in that they are a token of a life wholly </a:t>
            </a:r>
            <a:r>
              <a:rPr lang="en-US" sz="3600" dirty="0" smtClean="0"/>
              <a:t>surrendered to </a:t>
            </a:r>
            <a:r>
              <a:rPr lang="en-US" sz="3600" dirty="0"/>
              <a:t>God as our </a:t>
            </a:r>
            <a:r>
              <a:rPr lang="en-US" sz="3600" dirty="0" smtClean="0"/>
              <a:t>Lord.  (Lev </a:t>
            </a:r>
            <a:r>
              <a:rPr lang="en-US" sz="3600" dirty="0"/>
              <a:t>1:4, 9). Through our offerings the self bows </a:t>
            </a:r>
            <a:r>
              <a:rPr lang="en-US" sz="3600" dirty="0" smtClean="0"/>
              <a:t>down before </a:t>
            </a:r>
            <a:r>
              <a:rPr lang="en-US" sz="3600" dirty="0"/>
              <a:t>the Creator and Redeemer.</a:t>
            </a:r>
          </a:p>
          <a:p>
            <a:endParaRPr lang="en-US" sz="3600" dirty="0"/>
          </a:p>
        </p:txBody>
      </p:sp>
    </p:spTree>
    <p:extLst>
      <p:ext uri="{BB962C8B-B14F-4D97-AF65-F5344CB8AC3E}">
        <p14:creationId xmlns:p14="http://schemas.microsoft.com/office/powerpoint/2010/main" xmlns="" val="19387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76200"/>
            <a:ext cx="4495800" cy="762000"/>
          </a:xfrm>
        </p:spPr>
        <p:txBody>
          <a:bodyPr>
            <a:normAutofit fontScale="90000"/>
          </a:bodyPr>
          <a:lstStyle/>
          <a:p>
            <a:r>
              <a:rPr lang="en-US" b="1" i="1" u="sng" dirty="0" smtClean="0">
                <a:solidFill>
                  <a:srgbClr val="FF0000"/>
                </a:solidFill>
              </a:rPr>
              <a:t>Systematically Given</a:t>
            </a:r>
            <a:endParaRPr lang="en-US" b="1" i="1"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smtClean="0"/>
              <a:t>Although </a:t>
            </a:r>
            <a:r>
              <a:rPr lang="en-US" dirty="0"/>
              <a:t>our offerings are to </a:t>
            </a:r>
            <a:r>
              <a:rPr lang="en-US" dirty="0" smtClean="0"/>
              <a:t>be spontaneous</a:t>
            </a:r>
            <a:r>
              <a:rPr lang="en-US" dirty="0"/>
              <a:t>, they are also to be systematic. Based on the blessings received </a:t>
            </a:r>
            <a:r>
              <a:rPr lang="en-US" dirty="0" smtClean="0"/>
              <a:t>from the </a:t>
            </a:r>
            <a:r>
              <a:rPr lang="en-US" dirty="0"/>
              <a:t>Lord, the individual or the family should set apart, at home, a </a:t>
            </a:r>
            <a:r>
              <a:rPr lang="en-US" dirty="0" smtClean="0"/>
              <a:t>particular portion </a:t>
            </a:r>
            <a:r>
              <a:rPr lang="en-US" dirty="0"/>
              <a:t>of their </a:t>
            </a:r>
            <a:r>
              <a:rPr lang="en-US" dirty="0" smtClean="0"/>
              <a:t>income and/or </a:t>
            </a:r>
            <a:r>
              <a:rPr lang="en-US" dirty="0"/>
              <a:t>increase as an offering. This offering is to </a:t>
            </a:r>
            <a:r>
              <a:rPr lang="en-US" dirty="0" smtClean="0"/>
              <a:t>be brought </a:t>
            </a:r>
            <a:r>
              <a:rPr lang="en-US" dirty="0"/>
              <a:t>or sent to the </a:t>
            </a:r>
            <a:r>
              <a:rPr lang="en-US" dirty="0" smtClean="0"/>
              <a:t>church</a:t>
            </a:r>
            <a:r>
              <a:rPr lang="en-US" dirty="0"/>
              <a:t>.  “Every man shall give as he is able, according to the blessing of the LORD thy God which he hath given thee</a:t>
            </a:r>
            <a:r>
              <a:rPr lang="en-US" dirty="0" smtClean="0"/>
              <a:t>.” Deut. 16:17</a:t>
            </a:r>
            <a:endParaRPr lang="en-US" dirty="0"/>
          </a:p>
        </p:txBody>
      </p:sp>
      <p:pic>
        <p:nvPicPr>
          <p:cNvPr id="5" name="Content Placeholder 4"/>
          <p:cNvPicPr>
            <a:picLocks noGrp="1" noChangeAspect="1"/>
          </p:cNvPicPr>
          <p:nvPr>
            <p:ph sz="half" idx="2"/>
          </p:nvPr>
        </p:nvPicPr>
        <p:blipFill>
          <a:blip r:embed="rId2" cstate="print"/>
          <a:stretch>
            <a:fillRect/>
          </a:stretch>
        </p:blipFill>
        <p:spPr>
          <a:xfrm>
            <a:off x="4495801" y="1066800"/>
            <a:ext cx="4648200" cy="5791199"/>
          </a:xfrm>
          <a:prstGeom prst="rect">
            <a:avLst/>
          </a:prstGeom>
        </p:spPr>
      </p:pic>
    </p:spTree>
    <p:extLst>
      <p:ext uri="{BB962C8B-B14F-4D97-AF65-F5344CB8AC3E}">
        <p14:creationId xmlns:p14="http://schemas.microsoft.com/office/powerpoint/2010/main" xmlns="" val="291912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7030A0"/>
                </a:solidFill>
                <a:latin typeface="Aharoni" panose="02010803020104030203" pitchFamily="2" charset="-79"/>
                <a:cs typeface="Aharoni" panose="02010803020104030203" pitchFamily="2" charset="-79"/>
              </a:rPr>
              <a:t>The Temple, the poor, mission</a:t>
            </a:r>
            <a:endParaRPr lang="en-US" b="1" i="1" u="sng" dirty="0">
              <a:solidFill>
                <a:srgbClr val="7030A0"/>
              </a:solidFill>
              <a:latin typeface="Aharoni" panose="02010803020104030203" pitchFamily="2" charset="-79"/>
              <a:cs typeface="Aharoni" panose="02010803020104030203" pitchFamily="2" charset="-79"/>
            </a:endParaRPr>
          </a:p>
        </p:txBody>
      </p:sp>
      <p:pic>
        <p:nvPicPr>
          <p:cNvPr id="5" name="Content Placeholder 4"/>
          <p:cNvPicPr>
            <a:picLocks noGrp="1" noChangeAspect="1"/>
          </p:cNvPicPr>
          <p:nvPr>
            <p:ph sz="half" idx="1"/>
          </p:nvPr>
        </p:nvPicPr>
        <p:blipFill>
          <a:blip r:embed="rId2" cstate="print"/>
          <a:stretch>
            <a:fillRect/>
          </a:stretch>
        </p:blipFill>
        <p:spPr>
          <a:xfrm>
            <a:off x="0" y="609600"/>
            <a:ext cx="4800600" cy="6248400"/>
          </a:xfrm>
          <a:prstGeom prst="rect">
            <a:avLst/>
          </a:prstGeom>
        </p:spPr>
      </p:pic>
      <p:sp>
        <p:nvSpPr>
          <p:cNvPr id="4" name="Content Placeholder 3"/>
          <p:cNvSpPr>
            <a:spLocks noGrp="1"/>
          </p:cNvSpPr>
          <p:nvPr>
            <p:ph sz="half" idx="2"/>
          </p:nvPr>
        </p:nvSpPr>
        <p:spPr>
          <a:xfrm>
            <a:off x="4495800" y="533400"/>
            <a:ext cx="4648200" cy="6324600"/>
          </a:xfrm>
        </p:spPr>
        <p:txBody>
          <a:bodyPr>
            <a:normAutofit fontScale="92500"/>
          </a:bodyPr>
          <a:lstStyle/>
          <a:p>
            <a:r>
              <a:rPr lang="en-US" dirty="0" smtClean="0"/>
              <a:t>While </a:t>
            </a:r>
            <a:r>
              <a:rPr lang="en-US" dirty="0"/>
              <a:t>the specific use of tithe is </a:t>
            </a:r>
            <a:r>
              <a:rPr lang="en-US" dirty="0" smtClean="0"/>
              <a:t>restricted to </a:t>
            </a:r>
            <a:r>
              <a:rPr lang="en-US" dirty="0"/>
              <a:t>the ministry of the gospel, Church offerings are to be used to cover all the</a:t>
            </a:r>
          </a:p>
          <a:p>
            <a:r>
              <a:rPr lang="en-US" dirty="0"/>
              <a:t>other needs of the local congregations and of the Church at all administrative</a:t>
            </a:r>
          </a:p>
          <a:p>
            <a:r>
              <a:rPr lang="en-US" dirty="0" smtClean="0"/>
              <a:t>levels. </a:t>
            </a:r>
            <a:r>
              <a:rPr lang="en-US" b="1" i="1" u="sng" dirty="0" smtClean="0">
                <a:solidFill>
                  <a:srgbClr val="00B050"/>
                </a:solidFill>
              </a:rPr>
              <a:t>In </a:t>
            </a:r>
            <a:r>
              <a:rPr lang="en-US" b="1" i="1" u="sng" dirty="0">
                <a:solidFill>
                  <a:srgbClr val="00B050"/>
                </a:solidFill>
              </a:rPr>
              <a:t>the Bible they were used for the building and maintenance of the temple</a:t>
            </a:r>
          </a:p>
          <a:p>
            <a:r>
              <a:rPr lang="en-US" b="1" i="1" u="sng" dirty="0">
                <a:solidFill>
                  <a:srgbClr val="00B050"/>
                </a:solidFill>
              </a:rPr>
              <a:t>(</a:t>
            </a:r>
            <a:r>
              <a:rPr lang="en-US" b="1" i="1" u="sng" dirty="0" smtClean="0">
                <a:solidFill>
                  <a:srgbClr val="00B050"/>
                </a:solidFill>
              </a:rPr>
              <a:t>Ex. </a:t>
            </a:r>
            <a:r>
              <a:rPr lang="en-US" b="1" i="1" u="sng" dirty="0">
                <a:solidFill>
                  <a:srgbClr val="00B050"/>
                </a:solidFill>
              </a:rPr>
              <a:t>25:2; 1 </a:t>
            </a:r>
            <a:r>
              <a:rPr lang="en-US" b="1" i="1" u="sng" dirty="0" smtClean="0">
                <a:solidFill>
                  <a:srgbClr val="00B050"/>
                </a:solidFill>
              </a:rPr>
              <a:t>Chron. </a:t>
            </a:r>
            <a:r>
              <a:rPr lang="en-US" b="1" i="1" u="sng" dirty="0">
                <a:solidFill>
                  <a:srgbClr val="00B050"/>
                </a:solidFill>
              </a:rPr>
              <a:t>24:6, 9), to assist the poor (Acts 4:34, 35), and to support </a:t>
            </a:r>
            <a:r>
              <a:rPr lang="en-US" b="1" i="1" u="sng" dirty="0" smtClean="0">
                <a:solidFill>
                  <a:srgbClr val="00B050"/>
                </a:solidFill>
              </a:rPr>
              <a:t>the sanctuary </a:t>
            </a:r>
            <a:r>
              <a:rPr lang="en-US" b="1" i="1" u="sng" dirty="0">
                <a:solidFill>
                  <a:srgbClr val="00B050"/>
                </a:solidFill>
              </a:rPr>
              <a:t>services and the mission of the Church (cf. </a:t>
            </a:r>
            <a:r>
              <a:rPr lang="en-US" b="1" i="1" u="sng" dirty="0" smtClean="0">
                <a:solidFill>
                  <a:srgbClr val="00B050"/>
                </a:solidFill>
              </a:rPr>
              <a:t>Numbers </a:t>
            </a:r>
            <a:r>
              <a:rPr lang="en-US" b="1" i="1" u="sng" dirty="0">
                <a:solidFill>
                  <a:srgbClr val="00B050"/>
                </a:solidFill>
              </a:rPr>
              <a:t>7:3). </a:t>
            </a:r>
          </a:p>
        </p:txBody>
      </p:sp>
    </p:spTree>
    <p:extLst>
      <p:ext uri="{BB962C8B-B14F-4D97-AF65-F5344CB8AC3E}">
        <p14:creationId xmlns:p14="http://schemas.microsoft.com/office/powerpoint/2010/main" xmlns="" val="51980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anose="04020705040A02060702" pitchFamily="82" charset="0"/>
              </a:rPr>
              <a:t>Ellen White on Offerings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800" b="1" i="1" u="sng" dirty="0" smtClean="0">
                <a:solidFill>
                  <a:srgbClr val="00B050"/>
                </a:solidFill>
              </a:rPr>
              <a:t>“The </a:t>
            </a:r>
            <a:r>
              <a:rPr lang="en-US" sz="2800" b="1" i="1" u="sng" dirty="0">
                <a:solidFill>
                  <a:srgbClr val="00B050"/>
                </a:solidFill>
              </a:rPr>
              <a:t>contributions required of the Hebrews for religious and charitable purposes amounted to fully one fourth of their income. So heavy a tax upon the resources of the people might be expected to reduce them to poverty; but, on the contrary, the faithful observance of these regulations was one of the conditions of their prosperity. </a:t>
            </a:r>
            <a:r>
              <a:rPr lang="en-US" sz="2800" dirty="0"/>
              <a:t>On condition of their obedience God made them this promise: "I will rebuke the devourer for your sakes, and he shall not destroy the fruits of your ground; neither shall your vine cast her fruit before the time in the field. . . . And all nations shall call you blessed: for ye shall be a delightsome land, saith the Lord of hosts." Malachi 3:11.</a:t>
            </a:r>
          </a:p>
          <a:p>
            <a:endParaRPr lang="en-US" sz="2800" dirty="0"/>
          </a:p>
        </p:txBody>
      </p:sp>
    </p:spTree>
    <p:extLst>
      <p:ext uri="{BB962C8B-B14F-4D97-AF65-F5344CB8AC3E}">
        <p14:creationId xmlns:p14="http://schemas.microsoft.com/office/powerpoint/2010/main" xmlns="" val="294673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C00000"/>
                </a:solidFill>
                <a:latin typeface="Algerian" panose="04020705040A02060702" pitchFamily="82" charset="0"/>
              </a:rPr>
              <a:t>Continued</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“A </a:t>
            </a:r>
            <a:r>
              <a:rPr lang="en-US" dirty="0"/>
              <a:t>striking illustration of the results of selfishly withholding even freewill offerings from the cause of God was given in the days of the prophet Haggai. After their return from the captivity in Babylon, the Jews undertook to rebuild the temple of the Lord; but meeting determined opposition from their enemies, they discontinued the work; and a severe drought, by which they were reduced to actual want, convinced them that it was impossible to complete the building of the temple. "The time is not come," they said, "the time that the Lord's house should be built.</a:t>
            </a:r>
          </a:p>
          <a:p>
            <a:endParaRPr lang="en-US" dirty="0"/>
          </a:p>
        </p:txBody>
      </p:sp>
    </p:spTree>
    <p:extLst>
      <p:ext uri="{BB962C8B-B14F-4D97-AF65-F5344CB8AC3E}">
        <p14:creationId xmlns:p14="http://schemas.microsoft.com/office/powerpoint/2010/main" xmlns="" val="3382924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85000" lnSpcReduction="20000"/>
          </a:bodyPr>
          <a:lstStyle/>
          <a:p>
            <a:r>
              <a:rPr lang="en-US" dirty="0"/>
              <a:t>." But a message was sent them by the Lord's prophet: "Is it time for you, O ye, to dwell in your ceiled houses, and this house lie waste? Now therefore thus saith the Lord of hosts; Consider your ways. Ye have sown much, and bring in little; ye eat, but ye have not enough; ye drink, but ye are not filled with drink; ye clothe you, but there is none warm; and he that earneth wages, earneth wages to put it into a bag with holes." Haggai 1:2-6. And then the reason is given: "Ye looked for much, and, lo, it came to little; and when ye brought it home, I did blow upon it. Why? saith the Lord of hosts. Because of Mine house that is waste, and ye run every man unto his own house. Therefore the heaven over you is stayed from dew, and the earth is stayed from her fruit. And I called for a drought upon the land, and upon the mountains, and upon the corn, and upon the new wine, and upon the oil, and upon that which the ground bringeth forth, and upon men, and upon cattle, and upon all the labor of the hands." Verses 9-12.”  PP, pg. 527</a:t>
            </a:r>
          </a:p>
          <a:p>
            <a:endParaRPr lang="en-US" dirty="0"/>
          </a:p>
        </p:txBody>
      </p:sp>
    </p:spTree>
    <p:extLst>
      <p:ext uri="{BB962C8B-B14F-4D97-AF65-F5344CB8AC3E}">
        <p14:creationId xmlns:p14="http://schemas.microsoft.com/office/powerpoint/2010/main" xmlns="" val="51460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The Classic Statement!</a:t>
            </a:r>
            <a:endParaRPr lang="en-US" b="1" i="1" u="sng" dirty="0">
              <a:solidFill>
                <a:srgbClr val="00B05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“Will a man rob God? Yet ye have robbed me. But ye say, Wherein have we robbed thee? In tithes and offerings. Ye are cursed with a curse: for ye have robbed me, even this whole nation. Bring ye all the tithes into the storehouse, that there may be meat in mine house, and prove me now herewith, saith the LORD of hosts, if I will not open you the windows of heaven, and pour you out a blessing, that there shall not be room enough to receive it. And I will rebuke the devourer for your sakes, and he shall not destroy the fruits of your ground; neither shall your vine cast her fruit before the time in the field, saith the LORD of hosts</a:t>
            </a:r>
            <a:r>
              <a:rPr lang="en-US" dirty="0" smtClean="0"/>
              <a:t>.”  Mal. 3:8-10</a:t>
            </a:r>
            <a:endParaRPr lang="en-US" dirty="0"/>
          </a:p>
        </p:txBody>
      </p:sp>
    </p:spTree>
    <p:extLst>
      <p:ext uri="{BB962C8B-B14F-4D97-AF65-F5344CB8AC3E}">
        <p14:creationId xmlns:p14="http://schemas.microsoft.com/office/powerpoint/2010/main" xmlns="" val="164070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3399"/>
            <a:ext cx="8229600" cy="533400"/>
          </a:xfrm>
        </p:spPr>
        <p:txBody>
          <a:bodyPr>
            <a:normAutofit fontScale="90000"/>
          </a:bodyPr>
          <a:lstStyle/>
          <a:p>
            <a:endParaRPr lang="en-US" dirty="0"/>
          </a:p>
        </p:txBody>
      </p:sp>
      <p:sp>
        <p:nvSpPr>
          <p:cNvPr id="4" name="Content Placeholder 3"/>
          <p:cNvSpPr>
            <a:spLocks noGrp="1"/>
          </p:cNvSpPr>
          <p:nvPr>
            <p:ph sz="half" idx="2"/>
          </p:nvPr>
        </p:nvSpPr>
        <p:spPr>
          <a:xfrm>
            <a:off x="4648200" y="0"/>
            <a:ext cx="4495800" cy="7010400"/>
          </a:xfrm>
        </p:spPr>
        <p:txBody>
          <a:bodyPr>
            <a:normAutofit/>
          </a:bodyPr>
          <a:lstStyle/>
          <a:p>
            <a:r>
              <a:rPr lang="en-US" sz="3600" dirty="0" smtClean="0"/>
              <a:t>God’s richest blessings will be recognized and received by those who faithfully pay their tithes and offerings.  Most are aware that the tithe is to be one tenth of our income.  The Bible is very clear on this.</a:t>
            </a:r>
            <a:endParaRPr lang="en-US" sz="3600"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6456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t>Abraham and Melchisedek</a:t>
            </a:r>
            <a:endParaRPr lang="en-US" b="1" i="1" u="sng"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“And Melchizedek king of Salem brought forth bread and wine: and he was the priest of the most high God.  And he blessed him, and said, Blessed be Abram of the most high God, possessor of heaven and earth: And blessed be the most high God, which hath delivered thine enemies into thy hand</a:t>
            </a:r>
            <a:r>
              <a:rPr lang="en-US" b="1" i="1" u="sng" dirty="0" smtClean="0">
                <a:solidFill>
                  <a:srgbClr val="00B050"/>
                </a:solidFill>
              </a:rPr>
              <a:t>. And he gave him tithes of all.”  </a:t>
            </a:r>
            <a:r>
              <a:rPr lang="en-US" dirty="0" smtClean="0"/>
              <a:t>Gen. 14:18-20</a:t>
            </a:r>
            <a:endParaRPr lang="en-US"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5029200" cy="6172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066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rPr>
              <a:t>The Tenth or Tithe</a:t>
            </a:r>
            <a:endParaRPr lang="en-US" b="1" i="1" u="sng" dirty="0">
              <a:solidFill>
                <a:srgbClr val="C00000"/>
              </a:solidFill>
            </a:endParaRPr>
          </a:p>
        </p:txBody>
      </p:sp>
      <p:sp>
        <p:nvSpPr>
          <p:cNvPr id="3" name="Content Placeholder 2"/>
          <p:cNvSpPr>
            <a:spLocks noGrp="1"/>
          </p:cNvSpPr>
          <p:nvPr>
            <p:ph sz="half" idx="1"/>
          </p:nvPr>
        </p:nvSpPr>
        <p:spPr>
          <a:xfrm>
            <a:off x="0" y="685800"/>
            <a:ext cx="4648200" cy="6172200"/>
          </a:xfrm>
        </p:spPr>
        <p:txBody>
          <a:bodyPr>
            <a:normAutofit lnSpcReduction="10000"/>
          </a:bodyPr>
          <a:lstStyle/>
          <a:p>
            <a:r>
              <a:rPr lang="en-US" dirty="0" smtClean="0"/>
              <a:t>“And Jacob vowed a vow, saying, If God will be with me, and will keep me in this way that I go, and will give me bread to eat, and raiment to put on, So that I come again to my father's house in peace; then shall the LORD be my God:  And this stone, which I have set for a pillar, shall be God's house: </a:t>
            </a:r>
            <a:r>
              <a:rPr lang="en-US" b="1" i="1" u="sng" dirty="0" smtClean="0">
                <a:solidFill>
                  <a:srgbClr val="00B050"/>
                </a:solidFill>
              </a:rPr>
              <a:t>and of all that thou shalt give me I will surely give the tenth unto thee.”  </a:t>
            </a:r>
            <a:r>
              <a:rPr lang="en-US" dirty="0" smtClean="0"/>
              <a:t>Genesis 28:20-22</a:t>
            </a:r>
            <a:endParaRPr lang="en-US"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685800"/>
            <a:ext cx="4648200" cy="6172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5450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latin typeface="Algerian" panose="04020705040A02060702" pitchFamily="82" charset="0"/>
              </a:rPr>
              <a:t>Tithing Law!</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“And all the tithe of the land, whether of the seed of the land, or of the fruit of the tree, is the LORD'S: it is holy unto the LORD. And if a man will at all redeem ought of his tithes, he shall add thereto the fifth part thereof. And concerning the tithe of the herd, or of the flock, even of whatsoever passeth under the rod, the tenth shall be holy unto the LORD.  He shall not search whether it be good or bad, neither shall he change it: and if he change it at all, then both it and the change thereof shall be holy; it shall not be redeemed. These are the commandments, which the LORD commanded Moses for the children of Israel in mount Sinai.”  Leviticus 27:30-34</a:t>
            </a:r>
            <a:endParaRPr lang="en-US" dirty="0"/>
          </a:p>
        </p:txBody>
      </p:sp>
    </p:spTree>
    <p:extLst>
      <p:ext uri="{BB962C8B-B14F-4D97-AF65-F5344CB8AC3E}">
        <p14:creationId xmlns:p14="http://schemas.microsoft.com/office/powerpoint/2010/main" xmlns="" val="2561281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latin typeface="Aharoni" panose="02010803020104030203" pitchFamily="2" charset="-79"/>
                <a:cs typeface="Aharoni" panose="02010803020104030203" pitchFamily="2" charset="-79"/>
              </a:rPr>
              <a:t>Support the Ministry with Tithe</a:t>
            </a:r>
            <a:endParaRPr lang="en-US" b="1" i="1" u="sng" dirty="0">
              <a:solidFill>
                <a:srgbClr val="0070C0"/>
              </a:solidFill>
              <a:latin typeface="Aharoni" panose="02010803020104030203" pitchFamily="2" charset="-79"/>
              <a:cs typeface="Aharoni" panose="02010803020104030203" pitchFamily="2" charset="-79"/>
            </a:endParaRPr>
          </a:p>
        </p:txBody>
      </p:sp>
      <p:pic>
        <p:nvPicPr>
          <p:cNvPr id="5" name="Content Placeholder 4"/>
          <p:cNvPicPr>
            <a:picLocks noGrp="1" noChangeAspect="1"/>
          </p:cNvPicPr>
          <p:nvPr>
            <p:ph sz="half" idx="1"/>
          </p:nvPr>
        </p:nvPicPr>
        <p:blipFill>
          <a:blip r:embed="rId2" cstate="print"/>
          <a:stretch>
            <a:fillRect/>
          </a:stretch>
        </p:blipFill>
        <p:spPr>
          <a:xfrm>
            <a:off x="0" y="609600"/>
            <a:ext cx="4648200" cy="6248400"/>
          </a:xfrm>
          <a:prstGeom prst="rect">
            <a:avLst/>
          </a:prstGeom>
        </p:spPr>
      </p:pic>
      <p:sp>
        <p:nvSpPr>
          <p:cNvPr id="4" name="Content Placeholder 3"/>
          <p:cNvSpPr>
            <a:spLocks noGrp="1"/>
          </p:cNvSpPr>
          <p:nvPr>
            <p:ph sz="half" idx="2"/>
          </p:nvPr>
        </p:nvSpPr>
        <p:spPr>
          <a:xfrm>
            <a:off x="4648200" y="609600"/>
            <a:ext cx="4495800" cy="6248400"/>
          </a:xfrm>
        </p:spPr>
        <p:txBody>
          <a:bodyPr>
            <a:normAutofit/>
          </a:bodyPr>
          <a:lstStyle/>
          <a:p>
            <a:r>
              <a:rPr lang="en-US" sz="3600" dirty="0" smtClean="0"/>
              <a:t>“And</a:t>
            </a:r>
            <a:r>
              <a:rPr lang="en-US" sz="3600" dirty="0"/>
              <a:t>, behold, I have given the children of Levi all the tenth in Israel for an inheritance, for their service which they serve, even the service of the tabernacle of the congregation</a:t>
            </a:r>
            <a:r>
              <a:rPr lang="en-US" sz="3600" dirty="0" smtClean="0"/>
              <a:t>.”  Numbers 18:21</a:t>
            </a:r>
            <a:endParaRPr lang="en-US" sz="3600" dirty="0"/>
          </a:p>
        </p:txBody>
      </p:sp>
    </p:spTree>
    <p:extLst>
      <p:ext uri="{BB962C8B-B14F-4D97-AF65-F5344CB8AC3E}">
        <p14:creationId xmlns:p14="http://schemas.microsoft.com/office/powerpoint/2010/main" xmlns="" val="134448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a:bodyPr>
          <a:lstStyle/>
          <a:p>
            <a:r>
              <a:rPr lang="en-US" sz="3200" dirty="0" smtClean="0"/>
              <a:t>“Do </a:t>
            </a:r>
            <a:r>
              <a:rPr lang="en-US" sz="3200" dirty="0"/>
              <a:t>ye not know that they which minister about holy things live of the things of the temple? and they which wait at the altar are partakers with the </a:t>
            </a:r>
            <a:r>
              <a:rPr lang="en-US" sz="3200" dirty="0" smtClean="0"/>
              <a:t>altar? Even </a:t>
            </a:r>
            <a:r>
              <a:rPr lang="en-US" sz="3200" dirty="0"/>
              <a:t>so hath the Lord ordained that they which preach the gospel should live of the </a:t>
            </a:r>
            <a:r>
              <a:rPr lang="en-US" sz="3200" dirty="0" smtClean="0"/>
              <a:t>gospel.”  1 Corinthians 9:13,14</a:t>
            </a:r>
            <a:endParaRPr lang="en-US" sz="3200" dirty="0"/>
          </a:p>
        </p:txBody>
      </p:sp>
      <p:pic>
        <p:nvPicPr>
          <p:cNvPr id="5" name="Content Placeholder 4"/>
          <p:cNvPicPr>
            <a:picLocks noGrp="1" noChangeAspect="1"/>
          </p:cNvPicPr>
          <p:nvPr>
            <p:ph sz="half" idx="2"/>
          </p:nvPr>
        </p:nvPicPr>
        <p:blipFill>
          <a:blip r:embed="rId2" cstate="print"/>
          <a:stretch>
            <a:fillRect/>
          </a:stretch>
        </p:blipFill>
        <p:spPr>
          <a:xfrm>
            <a:off x="4648200" y="0"/>
            <a:ext cx="4495800" cy="6858000"/>
          </a:xfrm>
          <a:prstGeom prst="rect">
            <a:avLst/>
          </a:prstGeom>
        </p:spPr>
      </p:pic>
    </p:spTree>
    <p:extLst>
      <p:ext uri="{BB962C8B-B14F-4D97-AF65-F5344CB8AC3E}">
        <p14:creationId xmlns:p14="http://schemas.microsoft.com/office/powerpoint/2010/main" xmlns="" val="332149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What of Offerings?</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a:t>"Give unto the LORD the glory due unto his </a:t>
            </a:r>
            <a:r>
              <a:rPr lang="en-US" dirty="0" smtClean="0"/>
              <a:t>name: bring </a:t>
            </a:r>
            <a:r>
              <a:rPr lang="en-US" dirty="0"/>
              <a:t>an offering, and come into his courts." </a:t>
            </a:r>
            <a:r>
              <a:rPr lang="en-US" dirty="0" smtClean="0"/>
              <a:t>Psalms 96:8</a:t>
            </a:r>
          </a:p>
          <a:p>
            <a:r>
              <a:rPr lang="en-US" dirty="0" smtClean="0"/>
              <a:t>Every </a:t>
            </a:r>
            <a:r>
              <a:rPr lang="en-US" dirty="0"/>
              <a:t>man according as he purposeth in his heart, so let him give; not grudgingly, or of necessity: for God loveth a cheerful giver." 2 Corinthians </a:t>
            </a:r>
            <a:r>
              <a:rPr lang="en-US" dirty="0" smtClean="0"/>
              <a:t>9:7.</a:t>
            </a:r>
          </a:p>
          <a:p>
            <a:r>
              <a:rPr lang="en-US" dirty="0" smtClean="0"/>
              <a:t>“Upon </a:t>
            </a:r>
            <a:r>
              <a:rPr lang="en-US" dirty="0"/>
              <a:t>the first day of the week let every one of you lay by him in store, as God hath prospered him, that there be no gatherings when I come</a:t>
            </a:r>
            <a:r>
              <a:rPr lang="en-US" dirty="0" smtClean="0"/>
              <a:t>.”  1 Corinthians 16:2</a:t>
            </a:r>
          </a:p>
          <a:p>
            <a:r>
              <a:rPr lang="en-US" dirty="0"/>
              <a:t>We return tithe to God, to whom it already belongs. We give offerings. Offerings are voluntary and should be given joyously.</a:t>
            </a:r>
            <a:endParaRPr lang="en-US" dirty="0" smtClean="0"/>
          </a:p>
          <a:p>
            <a:endParaRPr lang="en-US" dirty="0" smtClean="0"/>
          </a:p>
          <a:p>
            <a:endParaRPr lang="en-US" dirty="0"/>
          </a:p>
        </p:txBody>
      </p:sp>
    </p:spTree>
    <p:extLst>
      <p:ext uri="{BB962C8B-B14F-4D97-AF65-F5344CB8AC3E}">
        <p14:creationId xmlns:p14="http://schemas.microsoft.com/office/powerpoint/2010/main" xmlns="" val="1698184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1832</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Tithes and Offerings</vt:lpstr>
      <vt:lpstr>The Classic Statement!</vt:lpstr>
      <vt:lpstr>Slide 3</vt:lpstr>
      <vt:lpstr>Abraham and Melchisedek</vt:lpstr>
      <vt:lpstr>The Tenth or Tithe</vt:lpstr>
      <vt:lpstr>Tithing Law!</vt:lpstr>
      <vt:lpstr>Support the Ministry with Tithe</vt:lpstr>
      <vt:lpstr>Slide 8</vt:lpstr>
      <vt:lpstr>What of Offerings?</vt:lpstr>
      <vt:lpstr>Offerings Given</vt:lpstr>
      <vt:lpstr>Required</vt:lpstr>
      <vt:lpstr>Robbery!</vt:lpstr>
      <vt:lpstr>Slide 13</vt:lpstr>
      <vt:lpstr>Systematically Given</vt:lpstr>
      <vt:lpstr>The Temple, the poor, mission</vt:lpstr>
      <vt:lpstr>Ellen White on Offerings</vt:lpstr>
      <vt:lpstr>Continued</vt:lpstr>
      <vt:lpstr>Slide 18</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Tithes and Offerings</dc:title>
  <dc:creator>.</dc:creator>
  <cp:lastModifiedBy>Dad</cp:lastModifiedBy>
  <cp:revision>12</cp:revision>
  <dcterms:created xsi:type="dcterms:W3CDTF">2017-02-08T20:37:46Z</dcterms:created>
  <dcterms:modified xsi:type="dcterms:W3CDTF">2017-03-03T20:34:48Z</dcterms:modified>
</cp:coreProperties>
</file>