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1" r:id="rId6"/>
    <p:sldId id="263" r:id="rId7"/>
    <p:sldId id="259" r:id="rId8"/>
    <p:sldId id="260"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08"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8879F8-40DF-4FEB-82CA-B863D91CCC56}"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47D58-29F2-4C63-8318-2B10FC0579B8}" type="slidenum">
              <a:rPr lang="en-US" smtClean="0"/>
              <a:t>‹#›</a:t>
            </a:fld>
            <a:endParaRPr lang="en-US"/>
          </a:p>
        </p:txBody>
      </p:sp>
    </p:spTree>
    <p:extLst>
      <p:ext uri="{BB962C8B-B14F-4D97-AF65-F5344CB8AC3E}">
        <p14:creationId xmlns:p14="http://schemas.microsoft.com/office/powerpoint/2010/main" val="4195131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8879F8-40DF-4FEB-82CA-B863D91CCC56}"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47D58-29F2-4C63-8318-2B10FC0579B8}" type="slidenum">
              <a:rPr lang="en-US" smtClean="0"/>
              <a:t>‹#›</a:t>
            </a:fld>
            <a:endParaRPr lang="en-US"/>
          </a:p>
        </p:txBody>
      </p:sp>
    </p:spTree>
    <p:extLst>
      <p:ext uri="{BB962C8B-B14F-4D97-AF65-F5344CB8AC3E}">
        <p14:creationId xmlns:p14="http://schemas.microsoft.com/office/powerpoint/2010/main" val="1602683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8879F8-40DF-4FEB-82CA-B863D91CCC56}"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47D58-29F2-4C63-8318-2B10FC0579B8}" type="slidenum">
              <a:rPr lang="en-US" smtClean="0"/>
              <a:t>‹#›</a:t>
            </a:fld>
            <a:endParaRPr lang="en-US"/>
          </a:p>
        </p:txBody>
      </p:sp>
    </p:spTree>
    <p:extLst>
      <p:ext uri="{BB962C8B-B14F-4D97-AF65-F5344CB8AC3E}">
        <p14:creationId xmlns:p14="http://schemas.microsoft.com/office/powerpoint/2010/main" val="2703325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8879F8-40DF-4FEB-82CA-B863D91CCC56}"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47D58-29F2-4C63-8318-2B10FC0579B8}" type="slidenum">
              <a:rPr lang="en-US" smtClean="0"/>
              <a:t>‹#›</a:t>
            </a:fld>
            <a:endParaRPr lang="en-US"/>
          </a:p>
        </p:txBody>
      </p:sp>
    </p:spTree>
    <p:extLst>
      <p:ext uri="{BB962C8B-B14F-4D97-AF65-F5344CB8AC3E}">
        <p14:creationId xmlns:p14="http://schemas.microsoft.com/office/powerpoint/2010/main" val="1320954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48879F8-40DF-4FEB-82CA-B863D91CCC56}"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47D58-29F2-4C63-8318-2B10FC0579B8}" type="slidenum">
              <a:rPr lang="en-US" smtClean="0"/>
              <a:t>‹#›</a:t>
            </a:fld>
            <a:endParaRPr lang="en-US"/>
          </a:p>
        </p:txBody>
      </p:sp>
    </p:spTree>
    <p:extLst>
      <p:ext uri="{BB962C8B-B14F-4D97-AF65-F5344CB8AC3E}">
        <p14:creationId xmlns:p14="http://schemas.microsoft.com/office/powerpoint/2010/main" val="2543425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8879F8-40DF-4FEB-82CA-B863D91CCC56}"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47D58-29F2-4C63-8318-2B10FC0579B8}" type="slidenum">
              <a:rPr lang="en-US" smtClean="0"/>
              <a:t>‹#›</a:t>
            </a:fld>
            <a:endParaRPr lang="en-US"/>
          </a:p>
        </p:txBody>
      </p:sp>
    </p:spTree>
    <p:extLst>
      <p:ext uri="{BB962C8B-B14F-4D97-AF65-F5344CB8AC3E}">
        <p14:creationId xmlns:p14="http://schemas.microsoft.com/office/powerpoint/2010/main" val="1274888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8879F8-40DF-4FEB-82CA-B863D91CCC56}"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C47D58-29F2-4C63-8318-2B10FC0579B8}" type="slidenum">
              <a:rPr lang="en-US" smtClean="0"/>
              <a:t>‹#›</a:t>
            </a:fld>
            <a:endParaRPr lang="en-US"/>
          </a:p>
        </p:txBody>
      </p:sp>
    </p:spTree>
    <p:extLst>
      <p:ext uri="{BB962C8B-B14F-4D97-AF65-F5344CB8AC3E}">
        <p14:creationId xmlns:p14="http://schemas.microsoft.com/office/powerpoint/2010/main" val="4031512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8879F8-40DF-4FEB-82CA-B863D91CCC56}"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C47D58-29F2-4C63-8318-2B10FC0579B8}" type="slidenum">
              <a:rPr lang="en-US" smtClean="0"/>
              <a:t>‹#›</a:t>
            </a:fld>
            <a:endParaRPr lang="en-US"/>
          </a:p>
        </p:txBody>
      </p:sp>
    </p:spTree>
    <p:extLst>
      <p:ext uri="{BB962C8B-B14F-4D97-AF65-F5344CB8AC3E}">
        <p14:creationId xmlns:p14="http://schemas.microsoft.com/office/powerpoint/2010/main" val="3279777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879F8-40DF-4FEB-82CA-B863D91CCC56}"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C47D58-29F2-4C63-8318-2B10FC0579B8}" type="slidenum">
              <a:rPr lang="en-US" smtClean="0"/>
              <a:t>‹#›</a:t>
            </a:fld>
            <a:endParaRPr lang="en-US"/>
          </a:p>
        </p:txBody>
      </p:sp>
    </p:spTree>
    <p:extLst>
      <p:ext uri="{BB962C8B-B14F-4D97-AF65-F5344CB8AC3E}">
        <p14:creationId xmlns:p14="http://schemas.microsoft.com/office/powerpoint/2010/main" val="1989724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48879F8-40DF-4FEB-82CA-B863D91CCC56}"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47D58-29F2-4C63-8318-2B10FC0579B8}" type="slidenum">
              <a:rPr lang="en-US" smtClean="0"/>
              <a:t>‹#›</a:t>
            </a:fld>
            <a:endParaRPr lang="en-US"/>
          </a:p>
        </p:txBody>
      </p:sp>
    </p:spTree>
    <p:extLst>
      <p:ext uri="{BB962C8B-B14F-4D97-AF65-F5344CB8AC3E}">
        <p14:creationId xmlns:p14="http://schemas.microsoft.com/office/powerpoint/2010/main" val="207376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48879F8-40DF-4FEB-82CA-B863D91CCC56}"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47D58-29F2-4C63-8318-2B10FC0579B8}" type="slidenum">
              <a:rPr lang="en-US" smtClean="0"/>
              <a:t>‹#›</a:t>
            </a:fld>
            <a:endParaRPr lang="en-US"/>
          </a:p>
        </p:txBody>
      </p:sp>
    </p:spTree>
    <p:extLst>
      <p:ext uri="{BB962C8B-B14F-4D97-AF65-F5344CB8AC3E}">
        <p14:creationId xmlns:p14="http://schemas.microsoft.com/office/powerpoint/2010/main" val="2376960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8879F8-40DF-4FEB-82CA-B863D91CCC56}"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C47D58-29F2-4C63-8318-2B10FC0579B8}" type="slidenum">
              <a:rPr lang="en-US" smtClean="0"/>
              <a:t>‹#›</a:t>
            </a:fld>
            <a:endParaRPr lang="en-US"/>
          </a:p>
        </p:txBody>
      </p:sp>
    </p:spTree>
    <p:extLst>
      <p:ext uri="{BB962C8B-B14F-4D97-AF65-F5344CB8AC3E}">
        <p14:creationId xmlns:p14="http://schemas.microsoft.com/office/powerpoint/2010/main" val="984097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latin typeface="Algerian" panose="04020705040A02060702" pitchFamily="82" charset="0"/>
              </a:rPr>
              <a:t>Hebrews, Chapter 3</a:t>
            </a:r>
            <a:endParaRPr lang="en-US" b="1" i="1" u="sng" dirty="0">
              <a:solidFill>
                <a:srgbClr val="FF0000"/>
              </a:solidFill>
              <a:latin typeface="Algerian" panose="04020705040A02060702" pitchFamily="82" charset="0"/>
            </a:endParaRPr>
          </a:p>
        </p:txBody>
      </p:sp>
      <p:sp>
        <p:nvSpPr>
          <p:cNvPr id="3" name="Subtitle 2"/>
          <p:cNvSpPr>
            <a:spLocks noGrp="1"/>
          </p:cNvSpPr>
          <p:nvPr>
            <p:ph type="subTitle" idx="1"/>
          </p:nvPr>
        </p:nvSpPr>
        <p:spPr/>
        <p:txBody>
          <a:bodyPr>
            <a:normAutofit/>
          </a:bodyPr>
          <a:lstStyle/>
          <a:p>
            <a:r>
              <a:rPr lang="en-US" sz="4800" b="1" i="1" u="sng" dirty="0" smtClean="0">
                <a:solidFill>
                  <a:srgbClr val="0070C0"/>
                </a:solidFill>
                <a:latin typeface="Algerian" panose="04020705040A02060702" pitchFamily="82" charset="0"/>
              </a:rPr>
              <a:t>Greater Than Moses</a:t>
            </a:r>
            <a:endParaRPr lang="en-US" sz="4800" b="1" i="1" u="sng" dirty="0">
              <a:solidFill>
                <a:srgbClr val="0070C0"/>
              </a:solidFill>
              <a:latin typeface="Algerian" panose="04020705040A02060702" pitchFamily="82" charset="0"/>
            </a:endParaRPr>
          </a:p>
        </p:txBody>
      </p:sp>
    </p:spTree>
    <p:extLst>
      <p:ext uri="{BB962C8B-B14F-4D97-AF65-F5344CB8AC3E}">
        <p14:creationId xmlns:p14="http://schemas.microsoft.com/office/powerpoint/2010/main" val="3484067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09599"/>
          </a:xfrm>
        </p:spPr>
        <p:txBody>
          <a:bodyPr>
            <a:normAutofit fontScale="90000"/>
          </a:bodyPr>
          <a:lstStyle/>
          <a:p>
            <a:r>
              <a:rPr lang="en-US" dirty="0" smtClean="0"/>
              <a:t>                   </a:t>
            </a:r>
            <a:r>
              <a:rPr lang="en-US" b="1" i="1" u="sng" dirty="0" smtClean="0">
                <a:solidFill>
                  <a:srgbClr val="FFC000"/>
                </a:solidFill>
                <a:latin typeface="Algerian" panose="04020705040A02060702" pitchFamily="82" charset="0"/>
              </a:rPr>
              <a:t>Every Effort was Futile</a:t>
            </a:r>
            <a:endParaRPr lang="en-US" b="1" i="1" u="sng" dirty="0">
              <a:solidFill>
                <a:srgbClr val="FFC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520700"/>
            <a:ext cx="6172200" cy="6337300"/>
          </a:xfrm>
          <a:prstGeom prst="rect">
            <a:avLst/>
          </a:prstGeom>
        </p:spPr>
      </p:pic>
      <p:sp>
        <p:nvSpPr>
          <p:cNvPr id="4" name="Content Placeholder 3"/>
          <p:cNvSpPr>
            <a:spLocks noGrp="1"/>
          </p:cNvSpPr>
          <p:nvPr>
            <p:ph sz="half" idx="2"/>
          </p:nvPr>
        </p:nvSpPr>
        <p:spPr>
          <a:xfrm>
            <a:off x="6172200" y="520700"/>
            <a:ext cx="6019800" cy="6337300"/>
          </a:xfrm>
        </p:spPr>
        <p:txBody>
          <a:bodyPr>
            <a:normAutofit/>
          </a:bodyPr>
          <a:lstStyle/>
          <a:p>
            <a:r>
              <a:rPr lang="en-US" sz="4800" dirty="0" smtClean="0"/>
              <a:t>The one thing God can not do.  The Infinite One cannot save us if we choose to cling to our sins.  Even the Lord could not save ancient Adventists and can He save us from ourselves?</a:t>
            </a:r>
            <a:endParaRPr lang="en-US" sz="4800" dirty="0"/>
          </a:p>
        </p:txBody>
      </p:sp>
    </p:spTree>
    <p:extLst>
      <p:ext uri="{BB962C8B-B14F-4D97-AF65-F5344CB8AC3E}">
        <p14:creationId xmlns:p14="http://schemas.microsoft.com/office/powerpoint/2010/main" val="884139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1353800" cy="711199"/>
          </a:xfrm>
        </p:spPr>
        <p:txBody>
          <a:bodyPr/>
          <a:lstStyle/>
          <a:p>
            <a:r>
              <a:rPr lang="en-US" dirty="0" smtClean="0"/>
              <a:t>                  </a:t>
            </a:r>
            <a:r>
              <a:rPr lang="en-US" b="1" i="1" u="sng" dirty="0" smtClean="0">
                <a:solidFill>
                  <a:srgbClr val="FF0000"/>
                </a:solidFill>
              </a:rPr>
              <a:t>No Rest for the Unbelievers</a:t>
            </a:r>
            <a:endParaRPr lang="en-US" b="1" i="1" u="sng" dirty="0">
              <a:solidFill>
                <a:srgbClr val="FF0000"/>
              </a:solidFill>
            </a:endParaRPr>
          </a:p>
        </p:txBody>
      </p:sp>
      <p:sp>
        <p:nvSpPr>
          <p:cNvPr id="3" name="Content Placeholder 2"/>
          <p:cNvSpPr>
            <a:spLocks noGrp="1"/>
          </p:cNvSpPr>
          <p:nvPr>
            <p:ph idx="1"/>
          </p:nvPr>
        </p:nvSpPr>
        <p:spPr>
          <a:xfrm>
            <a:off x="0" y="609600"/>
            <a:ext cx="12192000" cy="6248399"/>
          </a:xfrm>
        </p:spPr>
        <p:txBody>
          <a:bodyPr>
            <a:normAutofit/>
          </a:bodyPr>
          <a:lstStyle/>
          <a:p>
            <a:r>
              <a:rPr lang="en-US" sz="4000" dirty="0" smtClean="0"/>
              <a:t>“So </a:t>
            </a:r>
            <a:r>
              <a:rPr lang="en-US" sz="4000" dirty="0"/>
              <a:t>I sware in my wrath, They shall not enter into my rest</a:t>
            </a:r>
            <a:r>
              <a:rPr lang="en-US" sz="4000" dirty="0" smtClean="0"/>
              <a:t>.) </a:t>
            </a:r>
            <a:r>
              <a:rPr lang="en-US" sz="4000" dirty="0"/>
              <a:t>Take heed, brethren, lest there be in any of you an evil heart of unbelief, in departing from the living God</a:t>
            </a:r>
            <a:r>
              <a:rPr lang="en-US" sz="4000" dirty="0" smtClean="0"/>
              <a:t>.  </a:t>
            </a:r>
            <a:r>
              <a:rPr lang="en-US" sz="4000" dirty="0"/>
              <a:t>But exhort one another daily, while it is called To day; lest any of you be hardened through the deceitfulness of sin</a:t>
            </a:r>
            <a:r>
              <a:rPr lang="en-US" sz="4000" dirty="0" smtClean="0"/>
              <a:t>.  </a:t>
            </a:r>
            <a:r>
              <a:rPr lang="en-US" sz="4000" dirty="0"/>
              <a:t>For we are made partakers of Christ, if we hold the beginning of our confidence </a:t>
            </a:r>
            <a:r>
              <a:rPr lang="en-US" sz="4000" dirty="0" smtClean="0"/>
              <a:t>steadfast </a:t>
            </a:r>
            <a:r>
              <a:rPr lang="en-US" sz="4000" dirty="0"/>
              <a:t>unto the end</a:t>
            </a:r>
            <a:r>
              <a:rPr lang="en-US" sz="4000" dirty="0" smtClean="0"/>
              <a:t>; </a:t>
            </a:r>
            <a:r>
              <a:rPr lang="en-US" sz="4000" dirty="0"/>
              <a:t>While it is said, To day if ye will hear his voice, harden not your hearts, as in the provocation</a:t>
            </a:r>
            <a:r>
              <a:rPr lang="en-US" sz="4000" dirty="0" smtClean="0"/>
              <a:t>.”  Hebrews 3:11-15</a:t>
            </a:r>
            <a:endParaRPr lang="en-US" sz="4000" dirty="0"/>
          </a:p>
          <a:p>
            <a:endParaRPr lang="en-US" dirty="0"/>
          </a:p>
        </p:txBody>
      </p:sp>
    </p:spTree>
    <p:extLst>
      <p:ext uri="{BB962C8B-B14F-4D97-AF65-F5344CB8AC3E}">
        <p14:creationId xmlns:p14="http://schemas.microsoft.com/office/powerpoint/2010/main" val="352642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98499"/>
          </a:xfrm>
        </p:spPr>
        <p:txBody>
          <a:bodyPr/>
          <a:lstStyle/>
          <a:p>
            <a:r>
              <a:rPr lang="en-US" dirty="0" smtClean="0"/>
              <a:t>                      </a:t>
            </a:r>
            <a:r>
              <a:rPr lang="en-US" b="1" i="1" u="sng" dirty="0" smtClean="0">
                <a:solidFill>
                  <a:srgbClr val="0070C0"/>
                </a:solidFill>
                <a:latin typeface="Algerian" panose="04020705040A02060702" pitchFamily="82" charset="0"/>
              </a:rPr>
              <a:t>Cherishing Faith</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09600"/>
            <a:ext cx="12192000" cy="6248399"/>
          </a:xfrm>
        </p:spPr>
        <p:txBody>
          <a:bodyPr>
            <a:normAutofit lnSpcReduction="10000"/>
          </a:bodyPr>
          <a:lstStyle/>
          <a:p>
            <a:pPr marL="0" indent="0">
              <a:buNone/>
            </a:pPr>
            <a:r>
              <a:rPr lang="en-US" sz="3200" dirty="0" smtClean="0"/>
              <a:t>“There </a:t>
            </a:r>
            <a:r>
              <a:rPr lang="en-US" sz="3200" dirty="0"/>
              <a:t>is no encouragement given for unbelief. The Lord manifests His grace and His power over and over again, and this should teach us that it is always profitable under all circumstances to cherish faith, to talk faith, to act faith. We are not to have our hearts and hands weakened by allowing the suggestions of suspicious minds to plant in our hearts the seeds of doubt and distrust [Hebrews 3:12 quoted] (Letter 97, 1898).</a:t>
            </a:r>
          </a:p>
          <a:p>
            <a:endParaRPr lang="en-US" sz="3200" dirty="0"/>
          </a:p>
          <a:p>
            <a:r>
              <a:rPr lang="en-US" sz="3200" dirty="0" smtClean="0"/>
              <a:t>“The </a:t>
            </a:r>
            <a:r>
              <a:rPr lang="en-US" sz="3200" dirty="0"/>
              <a:t>Lord works in cooperation with the will and action of the human agent. It is the privilege and duty of every man to take God at His word, to believe in Jesus as his personal Saviour, and to respond eagerly, immediately, to the gracious propositions which He makes. He is to study to believe and obey the divine instruction in the Scriptures. He is to base his faith not on feeling but upon the evidence and the Word of God (Manuscript 3, 1895).</a:t>
            </a:r>
          </a:p>
          <a:p>
            <a:endParaRPr lang="en-US" dirty="0"/>
          </a:p>
        </p:txBody>
      </p:sp>
    </p:spTree>
    <p:extLst>
      <p:ext uri="{BB962C8B-B14F-4D97-AF65-F5344CB8AC3E}">
        <p14:creationId xmlns:p14="http://schemas.microsoft.com/office/powerpoint/2010/main" val="797244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Did Not Enter the Lord’s Rest!</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647700"/>
            <a:ext cx="6019800" cy="6210300"/>
          </a:xfrm>
        </p:spPr>
        <p:txBody>
          <a:bodyPr>
            <a:normAutofit/>
          </a:bodyPr>
          <a:lstStyle/>
          <a:p>
            <a:r>
              <a:rPr lang="en-US" sz="3200" dirty="0" smtClean="0"/>
              <a:t>The Israelites, who refused to believe in the Lord’s promises, failed to enter His rest.  There is a clear connection between faith and God’s rest.  There is a clear connection between faith and the Sabbath rest.  The Sabbath, because it lacks a moral quality, is the ultimate test of faith.  The Sabbath is kept as a sign of faith in the believer!  This highlighted again and again in Hebrews 3 and 4.</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6019800" y="647700"/>
            <a:ext cx="6172200" cy="6210300"/>
          </a:xfrm>
          <a:prstGeom prst="rect">
            <a:avLst/>
          </a:prstGeom>
        </p:spPr>
      </p:pic>
    </p:spTree>
    <p:extLst>
      <p:ext uri="{BB962C8B-B14F-4D97-AF65-F5344CB8AC3E}">
        <p14:creationId xmlns:p14="http://schemas.microsoft.com/office/powerpoint/2010/main" val="4040712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3099"/>
          </a:xfrm>
        </p:spPr>
        <p:txBody>
          <a:bodyPr>
            <a:normAutofit fontScale="90000"/>
          </a:bodyPr>
          <a:lstStyle/>
          <a:p>
            <a:r>
              <a:rPr lang="en-US" dirty="0" smtClean="0"/>
              <a:t>                           </a:t>
            </a:r>
            <a:r>
              <a:rPr lang="en-US" b="1" i="1" u="sng" dirty="0" smtClean="0">
                <a:solidFill>
                  <a:srgbClr val="0070C0"/>
                </a:solidFill>
              </a:rPr>
              <a:t>Rest and Faith</a:t>
            </a:r>
            <a:endParaRPr lang="en-US" b="1" i="1" u="sng" dirty="0">
              <a:solidFill>
                <a:srgbClr val="0070C0"/>
              </a:solidFill>
            </a:endParaRPr>
          </a:p>
        </p:txBody>
      </p:sp>
      <p:sp>
        <p:nvSpPr>
          <p:cNvPr id="3" name="Content Placeholder 2"/>
          <p:cNvSpPr>
            <a:spLocks noGrp="1"/>
          </p:cNvSpPr>
          <p:nvPr>
            <p:ph idx="1"/>
          </p:nvPr>
        </p:nvSpPr>
        <p:spPr>
          <a:xfrm>
            <a:off x="0" y="571500"/>
            <a:ext cx="12192000" cy="6286499"/>
          </a:xfrm>
        </p:spPr>
        <p:txBody>
          <a:bodyPr/>
          <a:lstStyle/>
          <a:p>
            <a:r>
              <a:rPr lang="en-US" sz="3600" dirty="0" smtClean="0"/>
              <a:t>“So </a:t>
            </a:r>
            <a:r>
              <a:rPr lang="en-US" sz="3600" dirty="0"/>
              <a:t>I sware in my wrath, They shall not enter into my rest</a:t>
            </a:r>
            <a:r>
              <a:rPr lang="en-US" sz="3600" dirty="0" smtClean="0"/>
              <a:t>.)”  Heb. 3:11</a:t>
            </a:r>
          </a:p>
          <a:p>
            <a:r>
              <a:rPr lang="en-US" sz="3600" dirty="0" smtClean="0"/>
              <a:t>“And </a:t>
            </a:r>
            <a:r>
              <a:rPr lang="en-US" sz="3600" dirty="0"/>
              <a:t>to whom sware he that they should not enter into his rest, but to them that believed not</a:t>
            </a:r>
            <a:r>
              <a:rPr lang="en-US" sz="3600" dirty="0" smtClean="0"/>
              <a:t>?”  Heb. 3:18</a:t>
            </a:r>
          </a:p>
          <a:p>
            <a:r>
              <a:rPr lang="en-US" sz="3600" dirty="0"/>
              <a:t>“Let us therefore fear, lest, a promise being left us of entering into his rest, any of you should seem to come short of it</a:t>
            </a:r>
            <a:r>
              <a:rPr lang="en-US" sz="3600" dirty="0" smtClean="0"/>
              <a:t>.”  Heb. 4:1</a:t>
            </a:r>
          </a:p>
          <a:p>
            <a:r>
              <a:rPr lang="en-US" sz="3600" dirty="0"/>
              <a:t>“For we which have believed do enter into rest, as he said, As I have sworn in my wrath, if they shall enter into my rest: although the works were finished from the foundation of the world</a:t>
            </a:r>
            <a:r>
              <a:rPr lang="en-US" sz="3600" dirty="0" smtClean="0"/>
              <a:t>.”  Heb. 4:3</a:t>
            </a:r>
          </a:p>
          <a:p>
            <a:endParaRPr lang="en-US" dirty="0"/>
          </a:p>
        </p:txBody>
      </p:sp>
    </p:spTree>
    <p:extLst>
      <p:ext uri="{BB962C8B-B14F-4D97-AF65-F5344CB8AC3E}">
        <p14:creationId xmlns:p14="http://schemas.microsoft.com/office/powerpoint/2010/main" val="1205970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58799"/>
          </a:xfrm>
        </p:spPr>
        <p:txBody>
          <a:bodyPr>
            <a:normAutofit fontScale="90000"/>
          </a:bodyPr>
          <a:lstStyle/>
          <a:p>
            <a:r>
              <a:rPr lang="en-US" dirty="0" smtClean="0"/>
              <a:t>                       </a:t>
            </a:r>
            <a:r>
              <a:rPr lang="en-US" b="1" i="1" u="sng" dirty="0" smtClean="0">
                <a:solidFill>
                  <a:srgbClr val="0070C0"/>
                </a:solidFill>
              </a:rPr>
              <a:t>Keep All the Rest! </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558800"/>
            <a:ext cx="6172200" cy="6299200"/>
          </a:xfrm>
          <a:prstGeom prst="rect">
            <a:avLst/>
          </a:prstGeom>
        </p:spPr>
      </p:pic>
      <p:sp>
        <p:nvSpPr>
          <p:cNvPr id="4" name="Content Placeholder 3"/>
          <p:cNvSpPr>
            <a:spLocks noGrp="1"/>
          </p:cNvSpPr>
          <p:nvPr>
            <p:ph sz="half" idx="2"/>
          </p:nvPr>
        </p:nvSpPr>
        <p:spPr>
          <a:xfrm>
            <a:off x="6172200" y="457200"/>
            <a:ext cx="5181600" cy="6400799"/>
          </a:xfrm>
        </p:spPr>
        <p:txBody>
          <a:bodyPr>
            <a:normAutofit/>
          </a:bodyPr>
          <a:lstStyle/>
          <a:p>
            <a:r>
              <a:rPr lang="en-US" sz="4400" dirty="0" smtClean="0"/>
              <a:t>“The </a:t>
            </a:r>
            <a:r>
              <a:rPr lang="en-US" sz="4400" dirty="0"/>
              <a:t>sign of obedience is the observance of the Sabbath of the fourth commandment. If men keep the fourth commandment, they will keep all the rest (Letter 31, 1898). </a:t>
            </a:r>
            <a:r>
              <a:rPr lang="en-US" sz="4400" dirty="0" smtClean="0"/>
              <a:t>“</a:t>
            </a:r>
            <a:endParaRPr lang="en-US" sz="4400" dirty="0"/>
          </a:p>
        </p:txBody>
      </p:sp>
    </p:spTree>
    <p:extLst>
      <p:ext uri="{BB962C8B-B14F-4D97-AF65-F5344CB8AC3E}">
        <p14:creationId xmlns:p14="http://schemas.microsoft.com/office/powerpoint/2010/main" val="1141675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3899"/>
          </a:xfrm>
        </p:spPr>
        <p:txBody>
          <a:bodyPr/>
          <a:lstStyle/>
          <a:p>
            <a:r>
              <a:rPr lang="en-US" b="1" i="1" u="sng" dirty="0" smtClean="0">
                <a:solidFill>
                  <a:srgbClr val="FF0000"/>
                </a:solidFill>
              </a:rPr>
              <a:t>Out of Egypt physically, but not Spiritually</a:t>
            </a:r>
            <a:endParaRPr lang="en-US" b="1" i="1" u="sng" dirty="0">
              <a:solidFill>
                <a:srgbClr val="FF0000"/>
              </a:solidFill>
            </a:endParaRPr>
          </a:p>
        </p:txBody>
      </p:sp>
      <p:sp>
        <p:nvSpPr>
          <p:cNvPr id="3" name="Content Placeholder 2"/>
          <p:cNvSpPr>
            <a:spLocks noGrp="1"/>
          </p:cNvSpPr>
          <p:nvPr>
            <p:ph idx="1"/>
          </p:nvPr>
        </p:nvSpPr>
        <p:spPr>
          <a:xfrm>
            <a:off x="0" y="622300"/>
            <a:ext cx="12192000" cy="6235699"/>
          </a:xfrm>
        </p:spPr>
        <p:txBody>
          <a:bodyPr>
            <a:normAutofit/>
          </a:bodyPr>
          <a:lstStyle/>
          <a:p>
            <a:r>
              <a:rPr lang="en-US" sz="4800" dirty="0" smtClean="0"/>
              <a:t>“For </a:t>
            </a:r>
            <a:r>
              <a:rPr lang="en-US" sz="4800" dirty="0"/>
              <a:t>some, when they had heard, did provoke: howbeit not all that came out of Egypt by Moses</a:t>
            </a:r>
            <a:r>
              <a:rPr lang="en-US" sz="4800" dirty="0" smtClean="0"/>
              <a:t>. </a:t>
            </a:r>
            <a:r>
              <a:rPr lang="en-US" sz="4800" dirty="0"/>
              <a:t>But with whom was he grieved forty years? was it not with them that had sinned, whose </a:t>
            </a:r>
            <a:r>
              <a:rPr lang="en-US" sz="4800" dirty="0" smtClean="0"/>
              <a:t>carcasses </a:t>
            </a:r>
            <a:r>
              <a:rPr lang="en-US" sz="4800" dirty="0"/>
              <a:t>fell in the wilderness</a:t>
            </a:r>
            <a:r>
              <a:rPr lang="en-US" sz="4800" dirty="0" smtClean="0"/>
              <a:t>?  </a:t>
            </a:r>
            <a:r>
              <a:rPr lang="en-US" sz="4800" dirty="0"/>
              <a:t>And to whom sware he that they should not enter into his rest, but to them that believed not</a:t>
            </a:r>
            <a:r>
              <a:rPr lang="en-US" sz="4800" dirty="0" smtClean="0"/>
              <a:t>?  </a:t>
            </a:r>
            <a:r>
              <a:rPr lang="en-US" sz="4800" dirty="0"/>
              <a:t>So we see that they could not enter in because of </a:t>
            </a:r>
            <a:r>
              <a:rPr lang="en-US" sz="4800" dirty="0" smtClean="0"/>
              <a:t>unbelief.”  Heb. 3:16-19</a:t>
            </a:r>
            <a:endParaRPr lang="en-US" sz="4800" dirty="0"/>
          </a:p>
          <a:p>
            <a:endParaRPr lang="en-US" sz="4800" dirty="0"/>
          </a:p>
        </p:txBody>
      </p:sp>
    </p:spTree>
    <p:extLst>
      <p:ext uri="{BB962C8B-B14F-4D97-AF65-F5344CB8AC3E}">
        <p14:creationId xmlns:p14="http://schemas.microsoft.com/office/powerpoint/2010/main" val="976112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84199"/>
          </a:xfrm>
        </p:spPr>
        <p:txBody>
          <a:bodyPr>
            <a:normAutofit fontScale="90000"/>
          </a:bodyPr>
          <a:lstStyle/>
          <a:p>
            <a:r>
              <a:rPr lang="en-US" dirty="0" smtClean="0"/>
              <a:t>                                   </a:t>
            </a:r>
            <a:r>
              <a:rPr lang="en-US" b="1" i="1" u="sng" dirty="0" smtClean="0">
                <a:solidFill>
                  <a:srgbClr val="FF0000"/>
                </a:solidFill>
              </a:rPr>
              <a:t>Failure</a:t>
            </a:r>
            <a:endParaRPr lang="en-US" b="1" i="1" u="sng" dirty="0">
              <a:solidFill>
                <a:srgbClr val="FF0000"/>
              </a:solidFill>
            </a:endParaRPr>
          </a:p>
        </p:txBody>
      </p:sp>
      <p:sp>
        <p:nvSpPr>
          <p:cNvPr id="3" name="Content Placeholder 2"/>
          <p:cNvSpPr>
            <a:spLocks noGrp="1"/>
          </p:cNvSpPr>
          <p:nvPr>
            <p:ph sz="half" idx="1"/>
          </p:nvPr>
        </p:nvSpPr>
        <p:spPr>
          <a:xfrm>
            <a:off x="0" y="584200"/>
            <a:ext cx="6019800" cy="6273799"/>
          </a:xfrm>
        </p:spPr>
        <p:txBody>
          <a:bodyPr>
            <a:normAutofit/>
          </a:bodyPr>
          <a:lstStyle/>
          <a:p>
            <a:r>
              <a:rPr lang="en-US" dirty="0" smtClean="0"/>
              <a:t>“And </a:t>
            </a:r>
            <a:r>
              <a:rPr lang="en-US" dirty="0"/>
              <a:t>they told him, and said, We came unto the land whither thou sentest us, and surely it floweth with milk and honey; and this is the fruit of it</a:t>
            </a:r>
            <a:r>
              <a:rPr lang="en-US" dirty="0" smtClean="0"/>
              <a:t>. </a:t>
            </a:r>
            <a:r>
              <a:rPr lang="en-US" dirty="0"/>
              <a:t>Nevertheless the people be strong that dwell in the land, and the cities are walled, and very great: and moreover we saw the children of Anak there</a:t>
            </a:r>
            <a:r>
              <a:rPr lang="en-US" dirty="0" smtClean="0"/>
              <a:t>.  </a:t>
            </a:r>
            <a:r>
              <a:rPr lang="en-US" dirty="0"/>
              <a:t>The Amalekites dwell in the land of the south: and the Hittites, and the Jebusites, and the Amorites, dwell in the mountains: and the Canaanites dwell by the sea, and by the coast of Jordan</a:t>
            </a:r>
            <a:r>
              <a:rPr lang="en-US" dirty="0" smtClean="0"/>
              <a:t>.”  Num. 13:27-29</a:t>
            </a:r>
            <a:endParaRPr lang="en-US" dirty="0"/>
          </a:p>
          <a:p>
            <a:endParaRPr lang="en-US" dirty="0"/>
          </a:p>
        </p:txBody>
      </p:sp>
      <p:pic>
        <p:nvPicPr>
          <p:cNvPr id="5" name="Content Placeholder 4"/>
          <p:cNvPicPr>
            <a:picLocks noGrp="1" noChangeAspect="1"/>
          </p:cNvPicPr>
          <p:nvPr>
            <p:ph sz="half" idx="2"/>
          </p:nvPr>
        </p:nvPicPr>
        <p:blipFill>
          <a:blip r:embed="rId2"/>
          <a:stretch>
            <a:fillRect/>
          </a:stretch>
        </p:blipFill>
        <p:spPr>
          <a:xfrm>
            <a:off x="6019800" y="584200"/>
            <a:ext cx="6172200" cy="6273800"/>
          </a:xfrm>
          <a:prstGeom prst="rect">
            <a:avLst/>
          </a:prstGeom>
        </p:spPr>
      </p:pic>
    </p:spTree>
    <p:extLst>
      <p:ext uri="{BB962C8B-B14F-4D97-AF65-F5344CB8AC3E}">
        <p14:creationId xmlns:p14="http://schemas.microsoft.com/office/powerpoint/2010/main" val="2981084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3899"/>
          </a:xfrm>
        </p:spPr>
        <p:txBody>
          <a:bodyPr/>
          <a:lstStyle/>
          <a:p>
            <a:r>
              <a:rPr lang="en-US" dirty="0" smtClean="0"/>
              <a:t>                                 </a:t>
            </a:r>
            <a:r>
              <a:rPr lang="en-US" b="1" i="1" u="sng" dirty="0" smtClean="0">
                <a:solidFill>
                  <a:srgbClr val="0070C0"/>
                </a:solidFill>
              </a:rPr>
              <a:t>Unbelief!</a:t>
            </a:r>
            <a:endParaRPr lang="en-US" b="1" i="1" u="sng" dirty="0">
              <a:solidFill>
                <a:srgbClr val="0070C0"/>
              </a:solidFill>
            </a:endParaRPr>
          </a:p>
        </p:txBody>
      </p:sp>
      <p:sp>
        <p:nvSpPr>
          <p:cNvPr id="3" name="Content Placeholder 2"/>
          <p:cNvSpPr>
            <a:spLocks noGrp="1"/>
          </p:cNvSpPr>
          <p:nvPr>
            <p:ph idx="1"/>
          </p:nvPr>
        </p:nvSpPr>
        <p:spPr>
          <a:xfrm>
            <a:off x="0" y="596900"/>
            <a:ext cx="12192000" cy="6261099"/>
          </a:xfrm>
        </p:spPr>
        <p:txBody>
          <a:bodyPr>
            <a:noAutofit/>
          </a:bodyPr>
          <a:lstStyle/>
          <a:p>
            <a:r>
              <a:rPr lang="en-US" sz="3200" dirty="0"/>
              <a:t> </a:t>
            </a:r>
            <a:r>
              <a:rPr lang="en-US" sz="3200" dirty="0" smtClean="0"/>
              <a:t>“But after </a:t>
            </a:r>
            <a:r>
              <a:rPr lang="en-US" sz="3200" dirty="0"/>
              <a:t>describing the beauty and fertility of the land, all but two of the spies enlarged upon the difficulties and dangers that lay before the Israelites should they undertake the conquest of Canaan. They enumerated the powerful nations located in various parts of the country, and said that the cities were walled and very great, and the people who dwelt therein were strong, and it would be impossible to conquer them. They also stated that they had seen giants, the sons of Anak, there, and it was useless to think of possessing the land. </a:t>
            </a:r>
          </a:p>
          <a:p>
            <a:r>
              <a:rPr lang="en-US" sz="3200" dirty="0"/>
              <a:t>Now the scene changed. Hope and courage gave place to cowardly despair, as the spies uttered the sentiments of their unbelieving hearts, which were filled with discouragement prompted by Satan. Their unbelief cast a gloomy shadow over the congregation, and the mighty power of God, so often manifested in behalf of the chosen nation, was forgotten</a:t>
            </a:r>
            <a:r>
              <a:rPr lang="en-US" sz="3200" dirty="0" smtClean="0"/>
              <a:t>.”  PP, pg. 388</a:t>
            </a:r>
            <a:endParaRPr lang="en-US" sz="3200" dirty="0"/>
          </a:p>
          <a:p>
            <a:endParaRPr lang="en-US" sz="3200" dirty="0"/>
          </a:p>
        </p:txBody>
      </p:sp>
    </p:spTree>
    <p:extLst>
      <p:ext uri="{BB962C8B-B14F-4D97-AF65-F5344CB8AC3E}">
        <p14:creationId xmlns:p14="http://schemas.microsoft.com/office/powerpoint/2010/main" val="994968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6730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Moses- Highly Revered by the Jews</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114300" y="584200"/>
            <a:ext cx="6286500" cy="6273799"/>
          </a:xfrm>
          <a:prstGeom prst="rect">
            <a:avLst/>
          </a:prstGeom>
        </p:spPr>
      </p:pic>
      <p:sp>
        <p:nvSpPr>
          <p:cNvPr id="4" name="Content Placeholder 3"/>
          <p:cNvSpPr>
            <a:spLocks noGrp="1"/>
          </p:cNvSpPr>
          <p:nvPr>
            <p:ph sz="half" idx="2"/>
          </p:nvPr>
        </p:nvSpPr>
        <p:spPr>
          <a:xfrm>
            <a:off x="6172200" y="584200"/>
            <a:ext cx="6019800" cy="6273800"/>
          </a:xfrm>
        </p:spPr>
        <p:txBody>
          <a:bodyPr>
            <a:normAutofit/>
          </a:bodyPr>
          <a:lstStyle/>
          <a:p>
            <a:r>
              <a:rPr lang="en-US" sz="4800" dirty="0" smtClean="0"/>
              <a:t>Following the discussion in the previous chapters, Paul now turns to one of the greatest of the Hebrew prophets, Moses, and will now show that Christ was greater than him.</a:t>
            </a:r>
            <a:endParaRPr lang="en-US" sz="4800" dirty="0"/>
          </a:p>
        </p:txBody>
      </p:sp>
    </p:spTree>
    <p:extLst>
      <p:ext uri="{BB962C8B-B14F-4D97-AF65-F5344CB8AC3E}">
        <p14:creationId xmlns:p14="http://schemas.microsoft.com/office/powerpoint/2010/main" val="3224279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841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Moses was Faithful</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482600"/>
            <a:ext cx="12192000" cy="6375400"/>
          </a:xfrm>
        </p:spPr>
        <p:txBody>
          <a:bodyPr>
            <a:normAutofit/>
          </a:bodyPr>
          <a:lstStyle/>
          <a:p>
            <a:r>
              <a:rPr lang="en-US" sz="3600" dirty="0" smtClean="0"/>
              <a:t>“Wherefore, holy brethren, partakers of the heavenly calling, consider the Apostle and </a:t>
            </a:r>
            <a:r>
              <a:rPr lang="en-US" sz="3600" b="1" i="1" u="sng" dirty="0" smtClean="0"/>
              <a:t>High Priest of our profession, Christ Jesus</a:t>
            </a:r>
            <a:r>
              <a:rPr lang="en-US" sz="3600" dirty="0" smtClean="0"/>
              <a:t>;  Who was faithful to him that appointed him, as also Moses was faithful in all his house. For this man was counted worthy of more glory than Moses, inasmuch as he who hath builded the house hath more honour than the house. For every house is builded by some man; but he that built all things is God. And Moses verily was faithful in all his house, as a servant, for a testimony of those things which were to be spoken after;  But Christ as a son over his own house; </a:t>
            </a:r>
            <a:r>
              <a:rPr lang="en-US" sz="3600" u="sng" dirty="0" smtClean="0"/>
              <a:t>whose house are we, if we hold fast the confidence and the rejoicing of the hope firm unto the end.”  </a:t>
            </a:r>
            <a:r>
              <a:rPr lang="en-US" sz="3600" dirty="0" smtClean="0"/>
              <a:t>Hebrews 3:1-6</a:t>
            </a:r>
          </a:p>
          <a:p>
            <a:endParaRPr lang="en-US" dirty="0"/>
          </a:p>
        </p:txBody>
      </p:sp>
    </p:spTree>
    <p:extLst>
      <p:ext uri="{BB962C8B-B14F-4D97-AF65-F5344CB8AC3E}">
        <p14:creationId xmlns:p14="http://schemas.microsoft.com/office/powerpoint/2010/main" val="4095648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98499"/>
          </a:xfrm>
        </p:spPr>
        <p:txBody>
          <a:bodyPr>
            <a:normAutofit/>
          </a:bodyPr>
          <a:lstStyle/>
          <a:p>
            <a:r>
              <a:rPr lang="en-US" dirty="0"/>
              <a:t> </a:t>
            </a:r>
            <a:r>
              <a:rPr lang="en-US" dirty="0" smtClean="0"/>
              <a:t>                     </a:t>
            </a:r>
            <a:r>
              <a:rPr lang="en-US" b="1" i="1" u="sng" dirty="0">
                <a:solidFill>
                  <a:srgbClr val="0070C0"/>
                </a:solidFill>
                <a:latin typeface="Algerian" panose="04020705040A02060702" pitchFamily="82" charset="0"/>
              </a:rPr>
              <a:t>O</a:t>
            </a:r>
            <a:r>
              <a:rPr lang="en-US" b="1" i="1" u="sng" dirty="0" smtClean="0">
                <a:solidFill>
                  <a:srgbClr val="0070C0"/>
                </a:solidFill>
                <a:latin typeface="Algerian" panose="04020705040A02060702" pitchFamily="82" charset="0"/>
              </a:rPr>
              <a:t>ur </a:t>
            </a:r>
            <a:r>
              <a:rPr lang="en-US" b="1" i="1" u="sng" dirty="0">
                <a:solidFill>
                  <a:srgbClr val="0070C0"/>
                </a:solidFill>
                <a:latin typeface="Algerian" panose="04020705040A02060702" pitchFamily="82" charset="0"/>
              </a:rPr>
              <a:t>G</a:t>
            </a:r>
            <a:r>
              <a:rPr lang="en-US" b="1" i="1" u="sng" dirty="0" smtClean="0">
                <a:solidFill>
                  <a:srgbClr val="0070C0"/>
                </a:solidFill>
                <a:latin typeface="Algerian" panose="04020705040A02060702" pitchFamily="82" charset="0"/>
              </a:rPr>
              <a:t>reat High Priest</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101600" y="558800"/>
            <a:ext cx="6121400" cy="6299199"/>
          </a:xfrm>
        </p:spPr>
        <p:txBody>
          <a:bodyPr>
            <a:normAutofit/>
          </a:bodyPr>
          <a:lstStyle/>
          <a:p>
            <a:r>
              <a:rPr lang="en-US" sz="3200" dirty="0" smtClean="0"/>
              <a:t>Christ has been mentioned </a:t>
            </a:r>
            <a:r>
              <a:rPr lang="en-US" sz="3200" dirty="0"/>
              <a:t>now for the 2nd time in Hebrews to be our great High </a:t>
            </a:r>
            <a:r>
              <a:rPr lang="en-US" sz="3200" dirty="0" smtClean="0"/>
              <a:t>Priest.  The first time was </a:t>
            </a:r>
            <a:r>
              <a:rPr lang="en-US" sz="3200" dirty="0"/>
              <a:t>in Hebrews 2:17 “Wherefore in all things it </a:t>
            </a:r>
            <a:r>
              <a:rPr lang="en-US" sz="3200" dirty="0" smtClean="0"/>
              <a:t>behooved </a:t>
            </a:r>
            <a:r>
              <a:rPr lang="en-US" sz="3200" dirty="0"/>
              <a:t>him to be made like unto his brethren, </a:t>
            </a:r>
            <a:r>
              <a:rPr lang="en-US" sz="3200" b="1" i="1" u="sng" dirty="0"/>
              <a:t>that he might be a merciful and faithful high priest</a:t>
            </a:r>
            <a:r>
              <a:rPr lang="en-US" sz="3200" dirty="0"/>
              <a:t> in things pertaining to God, to make reconciliation for the sins of the people</a:t>
            </a:r>
            <a:r>
              <a:rPr lang="en-US" sz="3200" dirty="0" smtClean="0"/>
              <a:t>.”  This concept Paul will continue to expand throughout Hebrews!</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5892800" y="558800"/>
            <a:ext cx="6299200" cy="6299199"/>
          </a:xfrm>
          <a:prstGeom prst="rect">
            <a:avLst/>
          </a:prstGeom>
        </p:spPr>
      </p:pic>
    </p:spTree>
    <p:extLst>
      <p:ext uri="{BB962C8B-B14F-4D97-AF65-F5344CB8AC3E}">
        <p14:creationId xmlns:p14="http://schemas.microsoft.com/office/powerpoint/2010/main" val="2886591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98499"/>
          </a:xfrm>
        </p:spPr>
        <p:txBody>
          <a:bodyPr/>
          <a:lstStyle/>
          <a:p>
            <a:r>
              <a:rPr lang="en-US" b="1" i="1" dirty="0" smtClean="0">
                <a:solidFill>
                  <a:srgbClr val="00B050"/>
                </a:solidFill>
              </a:rPr>
              <a:t>       </a:t>
            </a:r>
            <a:r>
              <a:rPr lang="en-US" b="1" i="1" u="sng" dirty="0" smtClean="0">
                <a:solidFill>
                  <a:srgbClr val="00B050"/>
                </a:solidFill>
              </a:rPr>
              <a:t>Christ Greater by Creation, Redemption</a:t>
            </a:r>
            <a:endParaRPr lang="en-US" b="1" i="1" u="sng" dirty="0">
              <a:solidFill>
                <a:srgbClr val="00B050"/>
              </a:solidFill>
            </a:endParaRPr>
          </a:p>
        </p:txBody>
      </p:sp>
      <p:pic>
        <p:nvPicPr>
          <p:cNvPr id="5" name="Content Placeholder 4"/>
          <p:cNvPicPr>
            <a:picLocks noGrp="1" noChangeAspect="1"/>
          </p:cNvPicPr>
          <p:nvPr>
            <p:ph sz="half" idx="1"/>
          </p:nvPr>
        </p:nvPicPr>
        <p:blipFill>
          <a:blip r:embed="rId2"/>
          <a:stretch>
            <a:fillRect/>
          </a:stretch>
        </p:blipFill>
        <p:spPr>
          <a:xfrm>
            <a:off x="101600" y="698500"/>
            <a:ext cx="6070599" cy="6159500"/>
          </a:xfrm>
          <a:prstGeom prst="rect">
            <a:avLst/>
          </a:prstGeom>
        </p:spPr>
      </p:pic>
      <p:sp>
        <p:nvSpPr>
          <p:cNvPr id="4" name="Content Placeholder 3"/>
          <p:cNvSpPr>
            <a:spLocks noGrp="1"/>
          </p:cNvSpPr>
          <p:nvPr>
            <p:ph sz="half" idx="2"/>
          </p:nvPr>
        </p:nvSpPr>
        <p:spPr>
          <a:xfrm>
            <a:off x="6172200" y="584200"/>
            <a:ext cx="6019800" cy="6273799"/>
          </a:xfrm>
        </p:spPr>
        <p:txBody>
          <a:bodyPr>
            <a:normAutofit/>
          </a:bodyPr>
          <a:lstStyle/>
          <a:p>
            <a:r>
              <a:rPr lang="en-US" sz="3600" dirty="0" smtClean="0"/>
              <a:t>Thru the power of Christ, Moses was empowered to do some great things.  The Red Sea, deliverance from Egypt, the law of God and the sanctuary, etc.  But Christ, He was the One responsible for the great things that Moses did.  Therefore, the Creator, the Author of the works is greater than the creature, or the mouthpiece!</a:t>
            </a:r>
            <a:endParaRPr lang="en-US" sz="3600" dirty="0"/>
          </a:p>
        </p:txBody>
      </p:sp>
    </p:spTree>
    <p:extLst>
      <p:ext uri="{BB962C8B-B14F-4D97-AF65-F5344CB8AC3E}">
        <p14:creationId xmlns:p14="http://schemas.microsoft.com/office/powerpoint/2010/main" val="2938954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normAutofit/>
          </a:bodyPr>
          <a:lstStyle/>
          <a:p>
            <a:r>
              <a:rPr lang="en-US" dirty="0" smtClean="0"/>
              <a:t>         </a:t>
            </a:r>
            <a:r>
              <a:rPr lang="en-US" b="1" i="1" u="sng" dirty="0" smtClean="0">
                <a:solidFill>
                  <a:srgbClr val="0070C0"/>
                </a:solidFill>
                <a:latin typeface="Algerian" panose="04020705040A02060702" pitchFamily="82" charset="0"/>
              </a:rPr>
              <a:t>Christ-Greater Than Moses</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22300"/>
            <a:ext cx="12192000" cy="6235699"/>
          </a:xfrm>
        </p:spPr>
        <p:txBody>
          <a:bodyPr>
            <a:normAutofit lnSpcReduction="10000"/>
          </a:bodyPr>
          <a:lstStyle/>
          <a:p>
            <a:endParaRPr lang="en-US" dirty="0"/>
          </a:p>
          <a:p>
            <a:r>
              <a:rPr lang="en-US" dirty="0"/>
              <a:t> </a:t>
            </a:r>
            <a:r>
              <a:rPr lang="en-US" dirty="0" smtClean="0"/>
              <a:t>“Because </a:t>
            </a:r>
            <a:r>
              <a:rPr lang="en-US" dirty="0"/>
              <a:t>of the unbelief manifested toward Christ, the originator and foundation of the whole Jewish economy, a heavier retribution will come upon men than befell unbelieving Israel in the wilderness. Moses was the prophet by whom God communicated to the church in the wilderness; but great as was Moses, a greater than he is the Son of God, who builded the </a:t>
            </a:r>
            <a:r>
              <a:rPr lang="en-US" dirty="0" smtClean="0"/>
              <a:t>house. The </a:t>
            </a:r>
            <a:r>
              <a:rPr lang="en-US" dirty="0"/>
              <a:t>presence of Jesus Christ, enshrouded in the pillar of cloud by day and the pillar of fire by night, followed this people in their wilderness wandering. The Angel of the covenant came in the name of God, as the invisible leader of Israel. The Son of God over His own house is higher than Moses, higher than the highest angel. He bears the name of Jehovah upon His miter, while on His breastplate is written the name of Israel. Christ took humanity that humanity might touch humanity. In the form of man He humbled Himself, and became a servant, but as the Son of God He was higher than the angels. By His life in humanity man may become a partaker of the divine nature. As the Majesty of heaven, He was exalted above the angels, and in His work of redemption He carries with Him all who have received Him and believed on His name (Letter 97, 1898).</a:t>
            </a:r>
          </a:p>
          <a:p>
            <a:endParaRPr lang="en-US" dirty="0"/>
          </a:p>
        </p:txBody>
      </p:sp>
    </p:spTree>
    <p:extLst>
      <p:ext uri="{BB962C8B-B14F-4D97-AF65-F5344CB8AC3E}">
        <p14:creationId xmlns:p14="http://schemas.microsoft.com/office/powerpoint/2010/main" val="3218377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3099"/>
          </a:xfrm>
        </p:spPr>
        <p:txBody>
          <a:bodyPr>
            <a:normAutofit fontScale="90000"/>
          </a:bodyPr>
          <a:lstStyle/>
          <a:p>
            <a:r>
              <a:rPr lang="en-US" dirty="0" smtClean="0"/>
              <a:t>                         </a:t>
            </a:r>
            <a:r>
              <a:rPr lang="en-US" b="1" i="1" u="sng" dirty="0" smtClean="0">
                <a:solidFill>
                  <a:srgbClr val="7030A0"/>
                </a:solidFill>
                <a:latin typeface="Algerian" panose="04020705040A02060702" pitchFamily="82" charset="0"/>
              </a:rPr>
              <a:t>Hold on to the end</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sz="half" idx="1"/>
          </p:nvPr>
        </p:nvSpPr>
        <p:spPr>
          <a:xfrm>
            <a:off x="0" y="571500"/>
            <a:ext cx="6172200" cy="6286499"/>
          </a:xfrm>
        </p:spPr>
        <p:txBody>
          <a:bodyPr>
            <a:normAutofit lnSpcReduction="10000"/>
          </a:bodyPr>
          <a:lstStyle/>
          <a:p>
            <a:r>
              <a:rPr lang="en-US" sz="4000" dirty="0" smtClean="0"/>
              <a:t>“….if we hold fast the confidence and the rejoicing of the hope firm unto the end.”  verse 6</a:t>
            </a:r>
          </a:p>
          <a:p>
            <a:r>
              <a:rPr lang="en-US" sz="4000" dirty="0" smtClean="0"/>
              <a:t>“...if we hold the beginning of our confidence stedfast unto the end;”  verse 14</a:t>
            </a:r>
          </a:p>
          <a:p>
            <a:r>
              <a:rPr lang="en-US" sz="4000" dirty="0" smtClean="0"/>
              <a:t>“But he that shall endure unto the end, the same shall be saved.”  Matthew 24:13</a:t>
            </a:r>
          </a:p>
          <a:p>
            <a:endParaRPr lang="en-US" dirty="0"/>
          </a:p>
        </p:txBody>
      </p:sp>
      <p:pic>
        <p:nvPicPr>
          <p:cNvPr id="5" name="Content Placeholder 4"/>
          <p:cNvPicPr>
            <a:picLocks noGrp="1" noChangeAspect="1"/>
          </p:cNvPicPr>
          <p:nvPr>
            <p:ph sz="half" idx="2"/>
          </p:nvPr>
        </p:nvPicPr>
        <p:blipFill>
          <a:blip r:embed="rId2"/>
          <a:stretch>
            <a:fillRect/>
          </a:stretch>
        </p:blipFill>
        <p:spPr>
          <a:xfrm>
            <a:off x="5969000" y="571500"/>
            <a:ext cx="6223000" cy="6286499"/>
          </a:xfrm>
          <a:prstGeom prst="rect">
            <a:avLst/>
          </a:prstGeom>
        </p:spPr>
      </p:pic>
    </p:spTree>
    <p:extLst>
      <p:ext uri="{BB962C8B-B14F-4D97-AF65-F5344CB8AC3E}">
        <p14:creationId xmlns:p14="http://schemas.microsoft.com/office/powerpoint/2010/main" val="1062043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1353800" cy="673099"/>
          </a:xfrm>
        </p:spPr>
        <p:txBody>
          <a:bodyPr>
            <a:normAutofit fontScale="90000"/>
          </a:bodyPr>
          <a:lstStyle/>
          <a:p>
            <a:r>
              <a:rPr lang="en-US" dirty="0" smtClean="0"/>
              <a:t>       </a:t>
            </a:r>
            <a:r>
              <a:rPr lang="en-US" b="1" i="1" u="sng" dirty="0" smtClean="0">
                <a:solidFill>
                  <a:srgbClr val="00B050"/>
                </a:solidFill>
              </a:rPr>
              <a:t>Today, Listen to the voice of the Lord!</a:t>
            </a:r>
            <a:endParaRPr lang="en-US" b="1" i="1" u="sng" dirty="0">
              <a:solidFill>
                <a:srgbClr val="00B050"/>
              </a:solidFill>
            </a:endParaRPr>
          </a:p>
        </p:txBody>
      </p:sp>
      <p:sp>
        <p:nvSpPr>
          <p:cNvPr id="3" name="Content Placeholder 2"/>
          <p:cNvSpPr>
            <a:spLocks noGrp="1"/>
          </p:cNvSpPr>
          <p:nvPr>
            <p:ph idx="1"/>
          </p:nvPr>
        </p:nvSpPr>
        <p:spPr>
          <a:xfrm>
            <a:off x="0" y="558800"/>
            <a:ext cx="12192000" cy="6299199"/>
          </a:xfrm>
        </p:spPr>
        <p:txBody>
          <a:bodyPr>
            <a:normAutofit/>
          </a:bodyPr>
          <a:lstStyle/>
          <a:p>
            <a:r>
              <a:rPr lang="en-US" sz="4800" dirty="0" smtClean="0"/>
              <a:t>“Wherefore (as the Holy Ghost saith, To day if ye will hear his voice, Harden not your hearts, as in the provocation, in the day of temptation in the wilderness: When your fathers tempted me, proved me, and saw my works forty years. Wherefore I was grieved with that generation, and said, They do always err in their heart; and they have not known my ways.”  Hebrews 3:7-10</a:t>
            </a:r>
          </a:p>
          <a:p>
            <a:endParaRPr lang="en-US" sz="4800" dirty="0"/>
          </a:p>
        </p:txBody>
      </p:sp>
    </p:spTree>
    <p:extLst>
      <p:ext uri="{BB962C8B-B14F-4D97-AF65-F5344CB8AC3E}">
        <p14:creationId xmlns:p14="http://schemas.microsoft.com/office/powerpoint/2010/main" val="727408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dirty="0" smtClean="0"/>
              <a:t>                  </a:t>
            </a:r>
            <a:r>
              <a:rPr lang="en-US" b="1" i="1" u="sng" dirty="0" smtClean="0">
                <a:solidFill>
                  <a:srgbClr val="7030A0"/>
                </a:solidFill>
                <a:latin typeface="Algerian" panose="04020705040A02060702" pitchFamily="82" charset="0"/>
              </a:rPr>
              <a:t>Today, Today, Today</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sz="half" idx="1"/>
          </p:nvPr>
        </p:nvSpPr>
        <p:spPr>
          <a:xfrm>
            <a:off x="0" y="584200"/>
            <a:ext cx="6172200" cy="6273800"/>
          </a:xfrm>
        </p:spPr>
        <p:txBody>
          <a:bodyPr/>
          <a:lstStyle/>
          <a:p>
            <a:r>
              <a:rPr lang="en-US" dirty="0"/>
              <a:t>while it is called </a:t>
            </a:r>
            <a:r>
              <a:rPr lang="en-US" b="1" i="1" u="sng" dirty="0"/>
              <a:t>To day</a:t>
            </a:r>
            <a:r>
              <a:rPr lang="en-US" dirty="0"/>
              <a:t>; lest any of you be hardened through the deceitfulness of sin.” </a:t>
            </a:r>
            <a:r>
              <a:rPr lang="en-US" dirty="0" smtClean="0"/>
              <a:t>“</a:t>
            </a:r>
            <a:r>
              <a:rPr lang="en-US" b="1" i="1" u="sng" dirty="0" smtClean="0"/>
              <a:t>To </a:t>
            </a:r>
            <a:r>
              <a:rPr lang="en-US" b="1" i="1" u="sng" dirty="0"/>
              <a:t>day </a:t>
            </a:r>
            <a:r>
              <a:rPr lang="en-US" dirty="0"/>
              <a:t>if ye will hear his voice, harden not your hearts, as in the provocation</a:t>
            </a:r>
            <a:r>
              <a:rPr lang="en-US" dirty="0" smtClean="0"/>
              <a:t>.”  Heb. 3:13, 15</a:t>
            </a:r>
          </a:p>
          <a:p>
            <a:r>
              <a:rPr lang="en-US" dirty="0" smtClean="0"/>
              <a:t>Paul repeatedly hits this in Hebrews 3 and Hebrews 4.</a:t>
            </a:r>
          </a:p>
          <a:p>
            <a:r>
              <a:rPr lang="en-US" dirty="0" smtClean="0"/>
              <a:t>“</a:t>
            </a:r>
            <a:r>
              <a:rPr lang="en-US" b="1" i="1" u="sng" dirty="0" smtClean="0"/>
              <a:t>To </a:t>
            </a:r>
            <a:r>
              <a:rPr lang="en-US" b="1" i="1" u="sng" dirty="0"/>
              <a:t>day</a:t>
            </a:r>
            <a:r>
              <a:rPr lang="en-US" dirty="0"/>
              <a:t>, after so long a time; as it is said, To day if ye will hear his voice, harden not your hearts</a:t>
            </a:r>
            <a:r>
              <a:rPr lang="en-US" dirty="0" smtClean="0"/>
              <a:t>.”  Heb. 4:7</a:t>
            </a:r>
          </a:p>
          <a:p>
            <a:r>
              <a:rPr lang="en-US" dirty="0" smtClean="0"/>
              <a:t>With each day, our heart either becomes softer toward the Lord, or harder.  We must heed the Lord’s voice TODAY!</a:t>
            </a:r>
            <a:endParaRPr lang="en-US" dirty="0"/>
          </a:p>
        </p:txBody>
      </p:sp>
      <p:pic>
        <p:nvPicPr>
          <p:cNvPr id="5" name="Content Placeholder 4"/>
          <p:cNvPicPr>
            <a:picLocks noGrp="1" noChangeAspect="1"/>
          </p:cNvPicPr>
          <p:nvPr>
            <p:ph sz="half" idx="2"/>
          </p:nvPr>
        </p:nvPicPr>
        <p:blipFill>
          <a:blip r:embed="rId2"/>
          <a:stretch>
            <a:fillRect/>
          </a:stretch>
        </p:blipFill>
        <p:spPr>
          <a:xfrm>
            <a:off x="6172200" y="584200"/>
            <a:ext cx="6019800" cy="6273800"/>
          </a:xfrm>
          <a:prstGeom prst="rect">
            <a:avLst/>
          </a:prstGeom>
        </p:spPr>
      </p:pic>
    </p:spTree>
    <p:extLst>
      <p:ext uri="{BB962C8B-B14F-4D97-AF65-F5344CB8AC3E}">
        <p14:creationId xmlns:p14="http://schemas.microsoft.com/office/powerpoint/2010/main" val="2226520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1876</Words>
  <Application>Microsoft Office PowerPoint</Application>
  <PresentationFormat>Widescreen</PresentationFormat>
  <Paragraphs>48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Hebrews, Chapter 3</vt:lpstr>
      <vt:lpstr>         Moses- Highly Revered by the Jews</vt:lpstr>
      <vt:lpstr>                       Moses was Faithful</vt:lpstr>
      <vt:lpstr>                      Our Great High Priest</vt:lpstr>
      <vt:lpstr>       Christ Greater by Creation, Redemption</vt:lpstr>
      <vt:lpstr>         Christ-Greater Than Moses</vt:lpstr>
      <vt:lpstr>                         Hold on to the end</vt:lpstr>
      <vt:lpstr>       Today, Listen to the voice of the Lord!</vt:lpstr>
      <vt:lpstr>                  Today, Today, Today</vt:lpstr>
      <vt:lpstr>                   Every Effort was Futile</vt:lpstr>
      <vt:lpstr>                  No Rest for the Unbelievers</vt:lpstr>
      <vt:lpstr>                      Cherishing Faith</vt:lpstr>
      <vt:lpstr>                Did Not Enter the Lord’s Rest!</vt:lpstr>
      <vt:lpstr>                           Rest and Faith</vt:lpstr>
      <vt:lpstr>                       Keep All the Rest! </vt:lpstr>
      <vt:lpstr>Out of Egypt physically, but not Spiritually</vt:lpstr>
      <vt:lpstr>                                   Failure</vt:lpstr>
      <vt:lpstr>                                 Unbelief!</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Chapter 3</dc:title>
  <dc:creator>All Public</dc:creator>
  <cp:lastModifiedBy>All Public</cp:lastModifiedBy>
  <cp:revision>12</cp:revision>
  <dcterms:created xsi:type="dcterms:W3CDTF">2016-09-21T18:27:09Z</dcterms:created>
  <dcterms:modified xsi:type="dcterms:W3CDTF">2016-10-05T21:12:32Z</dcterms:modified>
</cp:coreProperties>
</file>