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79" r:id="rId11"/>
    <p:sldId id="267" r:id="rId12"/>
    <p:sldId id="266" r:id="rId13"/>
    <p:sldId id="268" r:id="rId14"/>
    <p:sldId id="269" r:id="rId15"/>
    <p:sldId id="280" r:id="rId16"/>
    <p:sldId id="281" r:id="rId17"/>
    <p:sldId id="272" r:id="rId18"/>
    <p:sldId id="273" r:id="rId19"/>
    <p:sldId id="274" r:id="rId20"/>
    <p:sldId id="275"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2" autoAdjust="0"/>
    <p:restoredTop sz="94660"/>
  </p:normalViewPr>
  <p:slideViewPr>
    <p:cSldViewPr snapToGrid="0">
      <p:cViewPr varScale="1">
        <p:scale>
          <a:sx n="91" d="100"/>
          <a:sy n="91" d="100"/>
        </p:scale>
        <p:origin x="-132"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597BCA7-E337-455F-A254-AE9F7A2E2809}"/>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5" name="Footer Placeholder 4">
            <a:extLst>
              <a:ext uri="{FF2B5EF4-FFF2-40B4-BE49-F238E27FC236}">
                <a16:creationId xmlns:a16="http://schemas.microsoft.com/office/drawing/2014/main" xmlns=""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53461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B211A5B-A3FA-4837-9440-34A863396FBC}"/>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5" name="Footer Placeholder 4">
            <a:extLst>
              <a:ext uri="{FF2B5EF4-FFF2-40B4-BE49-F238E27FC236}">
                <a16:creationId xmlns:a16="http://schemas.microsoft.com/office/drawing/2014/main" xmlns=""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981016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7DDEB0-BD39-4BC5-9BA6-FCEBF0EF4B17}"/>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5" name="Footer Placeholder 4">
            <a:extLst>
              <a:ext uri="{FF2B5EF4-FFF2-40B4-BE49-F238E27FC236}">
                <a16:creationId xmlns:a16="http://schemas.microsoft.com/office/drawing/2014/main" xmlns=""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42216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ACF4F4A-C0E6-410F-9F88-2E9F2691FA57}"/>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5" name="Footer Placeholder 4">
            <a:extLst>
              <a:ext uri="{FF2B5EF4-FFF2-40B4-BE49-F238E27FC236}">
                <a16:creationId xmlns:a16="http://schemas.microsoft.com/office/drawing/2014/main" xmlns=""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661089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42F6052-934F-4BFA-B68A-4D5F3394DB3B}"/>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5" name="Footer Placeholder 4">
            <a:extLst>
              <a:ext uri="{FF2B5EF4-FFF2-40B4-BE49-F238E27FC236}">
                <a16:creationId xmlns:a16="http://schemas.microsoft.com/office/drawing/2014/main" xmlns=""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33483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7445888-9D60-432F-A612-C85BCA07522C}"/>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6" name="Footer Placeholder 5">
            <a:extLst>
              <a:ext uri="{FF2B5EF4-FFF2-40B4-BE49-F238E27FC236}">
                <a16:creationId xmlns:a16="http://schemas.microsoft.com/office/drawing/2014/main" xmlns=""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94624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621C42B-D389-4E66-BAE1-EB76C90DDBBB}"/>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8" name="Footer Placeholder 7">
            <a:extLst>
              <a:ext uri="{FF2B5EF4-FFF2-40B4-BE49-F238E27FC236}">
                <a16:creationId xmlns:a16="http://schemas.microsoft.com/office/drawing/2014/main" xmlns=""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637608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4E9D3E8-B0B6-4A9A-989D-CC423B70CCC0}"/>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4" name="Footer Placeholder 3">
            <a:extLst>
              <a:ext uri="{FF2B5EF4-FFF2-40B4-BE49-F238E27FC236}">
                <a16:creationId xmlns:a16="http://schemas.microsoft.com/office/drawing/2014/main" xmlns=""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443555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56DD8C-C561-48EB-9FC2-6C71CD19BCF7}"/>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3" name="Footer Placeholder 2">
            <a:extLst>
              <a:ext uri="{FF2B5EF4-FFF2-40B4-BE49-F238E27FC236}">
                <a16:creationId xmlns:a16="http://schemas.microsoft.com/office/drawing/2014/main" xmlns=""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728698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7D4F3047-61D5-4D40-901F-F84FC974ADD0}"/>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6" name="Footer Placeholder 5">
            <a:extLst>
              <a:ext uri="{FF2B5EF4-FFF2-40B4-BE49-F238E27FC236}">
                <a16:creationId xmlns:a16="http://schemas.microsoft.com/office/drawing/2014/main" xmlns=""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709212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5EA917C-4EBF-4029-9249-7C00D3416944}"/>
              </a:ext>
            </a:extLst>
          </p:cNvPr>
          <p:cNvSpPr>
            <a:spLocks noGrp="1"/>
          </p:cNvSpPr>
          <p:nvPr>
            <p:ph type="dt" sz="half" idx="10"/>
          </p:nvPr>
        </p:nvSpPr>
        <p:spPr/>
        <p:txBody>
          <a:bodyPr/>
          <a:lstStyle/>
          <a:p>
            <a:fld id="{5B0D643B-CE64-4022-9C24-6589D2637BAF}" type="datetimeFigureOut">
              <a:rPr lang="en-US" smtClean="0"/>
              <a:t>10/12/2019</a:t>
            </a:fld>
            <a:endParaRPr lang="en-US"/>
          </a:p>
        </p:txBody>
      </p:sp>
      <p:sp>
        <p:nvSpPr>
          <p:cNvPr id="6" name="Footer Placeholder 5">
            <a:extLst>
              <a:ext uri="{FF2B5EF4-FFF2-40B4-BE49-F238E27FC236}">
                <a16:creationId xmlns:a16="http://schemas.microsoft.com/office/drawing/2014/main" xmlns=""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972160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10/12/2019</a:t>
            </a:fld>
            <a:endParaRPr lang="en-US"/>
          </a:p>
        </p:txBody>
      </p:sp>
      <p:sp>
        <p:nvSpPr>
          <p:cNvPr id="5" name="Footer Placeholder 4">
            <a:extLst>
              <a:ext uri="{FF2B5EF4-FFF2-40B4-BE49-F238E27FC236}">
                <a16:creationId xmlns:a16="http://schemas.microsoft.com/office/drawing/2014/main" xmlns=""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430252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C044D1C-ABCE-4156-9513-48EFC23B1186}"/>
              </a:ext>
            </a:extLst>
          </p:cNvPr>
          <p:cNvPicPr>
            <a:picLocks noChangeAspect="1"/>
          </p:cNvPicPr>
          <p:nvPr/>
        </p:nvPicPr>
        <p:blipFill>
          <a:blip r:embed="rId2"/>
          <a:stretch>
            <a:fillRect/>
          </a:stretch>
        </p:blipFill>
        <p:spPr>
          <a:xfrm>
            <a:off x="3053995" y="1762432"/>
            <a:ext cx="5238750" cy="3124200"/>
          </a:xfrm>
          <a:prstGeom prst="rect">
            <a:avLst/>
          </a:prstGeom>
        </p:spPr>
      </p:pic>
      <p:sp>
        <p:nvSpPr>
          <p:cNvPr id="2" name="Title 1">
            <a:extLst>
              <a:ext uri="{FF2B5EF4-FFF2-40B4-BE49-F238E27FC236}">
                <a16:creationId xmlns:a16="http://schemas.microsoft.com/office/drawing/2014/main" xmlns="" id="{7DF6B388-A6AA-44B1-861D-3A54B7C88C1A}"/>
              </a:ext>
            </a:extLst>
          </p:cNvPr>
          <p:cNvSpPr>
            <a:spLocks noGrp="1"/>
          </p:cNvSpPr>
          <p:nvPr>
            <p:ph type="ctrTitle"/>
          </p:nvPr>
        </p:nvSpPr>
        <p:spPr>
          <a:xfrm>
            <a:off x="1524000" y="-1032019"/>
            <a:ext cx="9144000" cy="2387600"/>
          </a:xfrm>
        </p:spPr>
        <p:txBody>
          <a:bodyPr/>
          <a:lstStyle/>
          <a:p>
            <a:r>
              <a:rPr lang="en-US" dirty="0">
                <a:latin typeface="Bernard MT Condensed" panose="02050806060905020404" pitchFamily="18" charset="0"/>
              </a:rPr>
              <a:t>PROVING THE PROPHET</a:t>
            </a:r>
          </a:p>
        </p:txBody>
      </p:sp>
      <p:pic>
        <p:nvPicPr>
          <p:cNvPr id="4" name="Picture 3">
            <a:extLst>
              <a:ext uri="{FF2B5EF4-FFF2-40B4-BE49-F238E27FC236}">
                <a16:creationId xmlns:a16="http://schemas.microsoft.com/office/drawing/2014/main" xmlns="" id="{C146CA86-5149-4AC3-8175-D8041A1819CC}"/>
              </a:ext>
            </a:extLst>
          </p:cNvPr>
          <p:cNvPicPr>
            <a:picLocks noChangeAspect="1"/>
          </p:cNvPicPr>
          <p:nvPr/>
        </p:nvPicPr>
        <p:blipFill>
          <a:blip r:embed="rId3"/>
          <a:stretch>
            <a:fillRect/>
          </a:stretch>
        </p:blipFill>
        <p:spPr>
          <a:xfrm>
            <a:off x="95250" y="1660379"/>
            <a:ext cx="2857500" cy="4248150"/>
          </a:xfrm>
          <a:prstGeom prst="rect">
            <a:avLst/>
          </a:prstGeom>
        </p:spPr>
      </p:pic>
      <p:pic>
        <p:nvPicPr>
          <p:cNvPr id="6" name="Picture 5">
            <a:extLst>
              <a:ext uri="{FF2B5EF4-FFF2-40B4-BE49-F238E27FC236}">
                <a16:creationId xmlns:a16="http://schemas.microsoft.com/office/drawing/2014/main" xmlns="" id="{105A0247-1567-4FCC-ADE3-4F7E03246796}"/>
              </a:ext>
            </a:extLst>
          </p:cNvPr>
          <p:cNvPicPr>
            <a:picLocks noChangeAspect="1"/>
          </p:cNvPicPr>
          <p:nvPr/>
        </p:nvPicPr>
        <p:blipFill>
          <a:blip r:embed="rId4"/>
          <a:stretch>
            <a:fillRect/>
          </a:stretch>
        </p:blipFill>
        <p:spPr>
          <a:xfrm>
            <a:off x="8374477" y="1442326"/>
            <a:ext cx="3817523" cy="3817523"/>
          </a:xfrm>
          <a:prstGeom prst="rect">
            <a:avLst/>
          </a:prstGeom>
        </p:spPr>
      </p:pic>
    </p:spTree>
    <p:extLst>
      <p:ext uri="{BB962C8B-B14F-4D97-AF65-F5344CB8AC3E}">
        <p14:creationId xmlns:p14="http://schemas.microsoft.com/office/powerpoint/2010/main" val="4229835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len wh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034"/>
            <a:ext cx="12192000" cy="6270171"/>
          </a:xfrm>
          <a:prstGeom prst="rect">
            <a:avLst/>
          </a:prstGeom>
        </p:spPr>
      </p:pic>
    </p:spTree>
    <p:extLst>
      <p:ext uri="{BB962C8B-B14F-4D97-AF65-F5344CB8AC3E}">
        <p14:creationId xmlns:p14="http://schemas.microsoft.com/office/powerpoint/2010/main" val="3133746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59AF815-37A1-4EFE-878E-0B14E85FD8C7}"/>
              </a:ext>
            </a:extLst>
          </p:cNvPr>
          <p:cNvPicPr>
            <a:picLocks noChangeAspect="1"/>
          </p:cNvPicPr>
          <p:nvPr/>
        </p:nvPicPr>
        <p:blipFill rotWithShape="1">
          <a:blip r:embed="rId2"/>
          <a:srcRect t="4581" b="4581"/>
          <a:stretch/>
        </p:blipFill>
        <p:spPr>
          <a:xfrm>
            <a:off x="-398585" y="0"/>
            <a:ext cx="12989169" cy="7315200"/>
          </a:xfrm>
          <a:prstGeom prst="rect">
            <a:avLst/>
          </a:prstGeom>
        </p:spPr>
      </p:pic>
      <p:sp>
        <p:nvSpPr>
          <p:cNvPr id="3" name="TextBox 2">
            <a:extLst>
              <a:ext uri="{FF2B5EF4-FFF2-40B4-BE49-F238E27FC236}">
                <a16:creationId xmlns:a16="http://schemas.microsoft.com/office/drawing/2014/main" xmlns="" id="{6B8905F6-2DD7-4441-AEC3-374D5B8CE99E}"/>
              </a:ext>
            </a:extLst>
          </p:cNvPr>
          <p:cNvSpPr txBox="1"/>
          <p:nvPr/>
        </p:nvSpPr>
        <p:spPr>
          <a:xfrm>
            <a:off x="1688123" y="1023007"/>
            <a:ext cx="8862645" cy="5262979"/>
          </a:xfrm>
          <a:prstGeom prst="rect">
            <a:avLst/>
          </a:prstGeom>
          <a:noFill/>
        </p:spPr>
        <p:txBody>
          <a:bodyPr wrap="square" rtlCol="0">
            <a:spAutoFit/>
          </a:bodyPr>
          <a:lstStyle/>
          <a:p>
            <a:r>
              <a:rPr lang="en-US" sz="2800" b="1" dirty="0"/>
              <a:t>New York Independent, August 23, 1915</a:t>
            </a:r>
            <a:r>
              <a:rPr lang="en-US" sz="2800" dirty="0"/>
              <a:t>: “These teachings are based on the </a:t>
            </a:r>
            <a:r>
              <a:rPr lang="en-US" sz="2800" b="1" u="sng" dirty="0"/>
              <a:t>strictest doctrine of inspiration of Scripture</a:t>
            </a:r>
            <a:r>
              <a:rPr lang="en-US" sz="2800" dirty="0"/>
              <a:t>. Seventh-day Adventism could not have gotten out in any other way. </a:t>
            </a:r>
            <a:r>
              <a:rPr lang="en-US" sz="2800" b="1" u="sng" dirty="0"/>
              <a:t>And the gift of prophecy was to be expected as promised to the remnant church who held fast to the truth</a:t>
            </a:r>
            <a:r>
              <a:rPr lang="en-US" sz="2800" dirty="0"/>
              <a:t>. </a:t>
            </a:r>
            <a:r>
              <a:rPr lang="en-US" sz="2800" b="1" u="sng" dirty="0"/>
              <a:t>This faith gave great purity and life and incessant zeal</a:t>
            </a:r>
            <a:r>
              <a:rPr lang="en-US" sz="2800" dirty="0"/>
              <a:t>. No body of Christians excels them in moral character and religious earnestness. . . Here is a notable record, and she deserves great honor. . . </a:t>
            </a:r>
            <a:r>
              <a:rPr lang="en-US" sz="2800" b="1" u="sng" dirty="0"/>
              <a:t>She showed no spiritual pride and she sought no ‘filthy lucre.’ She lived the life and did the work of a worthy prophetess, the most admirable of the American succession</a:t>
            </a:r>
            <a:r>
              <a:rPr lang="en-US" sz="2800" dirty="0"/>
              <a:t>.”</a:t>
            </a:r>
          </a:p>
        </p:txBody>
      </p:sp>
    </p:spTree>
    <p:extLst>
      <p:ext uri="{BB962C8B-B14F-4D97-AF65-F5344CB8AC3E}">
        <p14:creationId xmlns:p14="http://schemas.microsoft.com/office/powerpoint/2010/main" val="959921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88657CE-F55E-4EBD-AF3C-D27333413983}"/>
              </a:ext>
            </a:extLst>
          </p:cNvPr>
          <p:cNvSpPr txBox="1"/>
          <p:nvPr/>
        </p:nvSpPr>
        <p:spPr>
          <a:xfrm>
            <a:off x="436417" y="581892"/>
            <a:ext cx="11367656" cy="1384995"/>
          </a:xfrm>
          <a:prstGeom prst="rect">
            <a:avLst/>
          </a:prstGeom>
          <a:noFill/>
        </p:spPr>
        <p:txBody>
          <a:bodyPr wrap="square" rtlCol="0">
            <a:spAutoFit/>
          </a:bodyPr>
          <a:lstStyle/>
          <a:p>
            <a:r>
              <a:rPr lang="en-US" sz="2800" dirty="0"/>
              <a:t>“Mrs. White was a remarkable woman in many ways. </a:t>
            </a:r>
            <a:r>
              <a:rPr lang="en-US" sz="2800" b="1" u="sng" dirty="0"/>
              <a:t>She was deeply religious, and none who knew her intimately had any doubt, as to her sincerity</a:t>
            </a:r>
            <a:r>
              <a:rPr lang="en-US" sz="2800" dirty="0"/>
              <a:t>." Editorial, Detroit "News-Tribune," July 25,1915. </a:t>
            </a:r>
          </a:p>
        </p:txBody>
      </p:sp>
      <p:sp>
        <p:nvSpPr>
          <p:cNvPr id="4" name="Rectangle 3">
            <a:extLst>
              <a:ext uri="{FF2B5EF4-FFF2-40B4-BE49-F238E27FC236}">
                <a16:creationId xmlns:a16="http://schemas.microsoft.com/office/drawing/2014/main" xmlns="" id="{DD110A63-E2C9-4633-96C9-678EE53DC4F1}"/>
              </a:ext>
            </a:extLst>
          </p:cNvPr>
          <p:cNvSpPr/>
          <p:nvPr/>
        </p:nvSpPr>
        <p:spPr>
          <a:xfrm>
            <a:off x="218208" y="2456795"/>
            <a:ext cx="11804073" cy="3970318"/>
          </a:xfrm>
          <a:prstGeom prst="rect">
            <a:avLst/>
          </a:prstGeom>
        </p:spPr>
        <p:txBody>
          <a:bodyPr wrap="square">
            <a:spAutoFit/>
          </a:bodyPr>
          <a:lstStyle/>
          <a:p>
            <a:r>
              <a:rPr lang="en-US" sz="2800" dirty="0"/>
              <a:t>Thomas M. Elliott, editor of the "Atlanta Constitution," wrote a key editorial in his paper on October 9, 1950: “Among the many hundreds of books I have studied on the subject of religion that inspire heart warmth and enriched faith, </a:t>
            </a:r>
            <a:r>
              <a:rPr lang="en-US" sz="2800" b="1" dirty="0"/>
              <a:t>none have been of greater help than Ellen G. White's two books 'Patriarchs and Prophets' and 'Prophets and Kings.' </a:t>
            </a:r>
            <a:r>
              <a:rPr lang="en-US" sz="2800" dirty="0"/>
              <a:t>Those books were written, </a:t>
            </a:r>
            <a:r>
              <a:rPr lang="en-US" sz="2800" b="1" dirty="0"/>
              <a:t>not for literary fame or financial reward, but to help heart-hungry humanity learn of God. They make God's dealings with man clear to the most simple-minded reader without bias or sectarianism</a:t>
            </a:r>
            <a:r>
              <a:rPr lang="en-US" sz="2800" dirty="0"/>
              <a:t>, I commend these books to all seekers after a </a:t>
            </a:r>
            <a:r>
              <a:rPr lang="en-US" sz="2800" b="1" u="sng" dirty="0"/>
              <a:t>clearer knowledge of the righteousness of God</a:t>
            </a:r>
            <a:r>
              <a:rPr lang="en-US" sz="2800" dirty="0"/>
              <a:t>.”</a:t>
            </a:r>
          </a:p>
        </p:txBody>
      </p:sp>
    </p:spTree>
    <p:extLst>
      <p:ext uri="{BB962C8B-B14F-4D97-AF65-F5344CB8AC3E}">
        <p14:creationId xmlns:p14="http://schemas.microsoft.com/office/powerpoint/2010/main" val="295887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FD411A-01A6-4BCC-98BF-1281969D2056}"/>
              </a:ext>
            </a:extLst>
          </p:cNvPr>
          <p:cNvSpPr>
            <a:spLocks noGrp="1"/>
          </p:cNvSpPr>
          <p:nvPr>
            <p:ph type="title"/>
          </p:nvPr>
        </p:nvSpPr>
        <p:spPr>
          <a:xfrm>
            <a:off x="838200" y="-71295"/>
            <a:ext cx="10515600" cy="1325563"/>
          </a:xfrm>
        </p:spPr>
        <p:txBody>
          <a:bodyPr>
            <a:normAutofit/>
          </a:bodyPr>
          <a:lstStyle/>
          <a:p>
            <a:r>
              <a:rPr lang="en-US" sz="3600" b="1" u="sng" dirty="0">
                <a:solidFill>
                  <a:srgbClr val="002060"/>
                </a:solidFill>
              </a:rPr>
              <a:t>How About an opinion of someone within the Church?</a:t>
            </a:r>
          </a:p>
        </p:txBody>
      </p:sp>
      <p:sp>
        <p:nvSpPr>
          <p:cNvPr id="3" name="Rectangle 2">
            <a:extLst>
              <a:ext uri="{FF2B5EF4-FFF2-40B4-BE49-F238E27FC236}">
                <a16:creationId xmlns:a16="http://schemas.microsoft.com/office/drawing/2014/main" xmlns="" id="{8355AAF6-58D2-48D7-98E0-450CCD314404}"/>
              </a:ext>
            </a:extLst>
          </p:cNvPr>
          <p:cNvSpPr/>
          <p:nvPr/>
        </p:nvSpPr>
        <p:spPr>
          <a:xfrm>
            <a:off x="574964" y="1724520"/>
            <a:ext cx="6096000" cy="4154984"/>
          </a:xfrm>
          <a:prstGeom prst="rect">
            <a:avLst/>
          </a:prstGeom>
        </p:spPr>
        <p:txBody>
          <a:bodyPr>
            <a:spAutoFit/>
          </a:bodyPr>
          <a:lstStyle/>
          <a:p>
            <a:r>
              <a:rPr lang="en-US" sz="2400" dirty="0"/>
              <a:t>“The above two books, "Patriarchs and Prophets" and "Prophets and Kings" provide a detailed description of the Old Testament story. They have encouraged many folk. The present writer recalls the story of an older man, who when asked the name of his favorite book by Ellen White, said, "I value them all, but—" </a:t>
            </a:r>
            <a:r>
              <a:rPr lang="en-US" sz="2400" b="1" dirty="0"/>
              <a:t>and then his voice faltered, "it is 'Patriarchs and Prophets' that I appreciate the most—for that is the book that brought me back to God</a:t>
            </a:r>
            <a:r>
              <a:rPr lang="en-US" sz="2400" dirty="0"/>
              <a:t>.“—Prophet of the End, Vance Farrell, p. 84</a:t>
            </a:r>
          </a:p>
        </p:txBody>
      </p:sp>
      <p:pic>
        <p:nvPicPr>
          <p:cNvPr id="4" name="Picture 3">
            <a:extLst>
              <a:ext uri="{FF2B5EF4-FFF2-40B4-BE49-F238E27FC236}">
                <a16:creationId xmlns:a16="http://schemas.microsoft.com/office/drawing/2014/main" xmlns="" id="{83531822-65E6-4802-B1DB-42BD3F48E9F6}"/>
              </a:ext>
            </a:extLst>
          </p:cNvPr>
          <p:cNvPicPr>
            <a:picLocks noChangeAspect="1"/>
          </p:cNvPicPr>
          <p:nvPr/>
        </p:nvPicPr>
        <p:blipFill>
          <a:blip r:embed="rId2"/>
          <a:stretch>
            <a:fillRect/>
          </a:stretch>
        </p:blipFill>
        <p:spPr>
          <a:xfrm>
            <a:off x="7223414" y="1190639"/>
            <a:ext cx="3832514" cy="5110019"/>
          </a:xfrm>
          <a:prstGeom prst="rect">
            <a:avLst/>
          </a:prstGeom>
        </p:spPr>
      </p:pic>
    </p:spTree>
    <p:extLst>
      <p:ext uri="{BB962C8B-B14F-4D97-AF65-F5344CB8AC3E}">
        <p14:creationId xmlns:p14="http://schemas.microsoft.com/office/powerpoint/2010/main" val="666516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396245-AE0A-44EB-8127-DA68087C17CC}"/>
              </a:ext>
            </a:extLst>
          </p:cNvPr>
          <p:cNvSpPr>
            <a:spLocks noGrp="1"/>
          </p:cNvSpPr>
          <p:nvPr>
            <p:ph type="title"/>
          </p:nvPr>
        </p:nvSpPr>
        <p:spPr>
          <a:xfrm>
            <a:off x="0" y="-195988"/>
            <a:ext cx="10515600" cy="1325563"/>
          </a:xfrm>
        </p:spPr>
        <p:txBody>
          <a:bodyPr/>
          <a:lstStyle/>
          <a:p>
            <a:r>
              <a:rPr lang="en-US" dirty="0">
                <a:solidFill>
                  <a:srgbClr val="C00000"/>
                </a:solidFill>
                <a:latin typeface="Arial Rounded MT Bold" panose="020F0704030504030204" pitchFamily="34" charset="0"/>
              </a:rPr>
              <a:t>Tests Continued…</a:t>
            </a:r>
          </a:p>
        </p:txBody>
      </p:sp>
      <p:sp>
        <p:nvSpPr>
          <p:cNvPr id="3" name="TextBox 2">
            <a:extLst>
              <a:ext uri="{FF2B5EF4-FFF2-40B4-BE49-F238E27FC236}">
                <a16:creationId xmlns:a16="http://schemas.microsoft.com/office/drawing/2014/main" xmlns="" id="{6D1C80FD-56E0-40DD-8302-485A0865726B}"/>
              </a:ext>
            </a:extLst>
          </p:cNvPr>
          <p:cNvSpPr txBox="1"/>
          <p:nvPr/>
        </p:nvSpPr>
        <p:spPr>
          <a:xfrm>
            <a:off x="311727" y="817849"/>
            <a:ext cx="4848297" cy="3539430"/>
          </a:xfrm>
          <a:prstGeom prst="rect">
            <a:avLst/>
          </a:prstGeom>
          <a:noFill/>
        </p:spPr>
        <p:txBody>
          <a:bodyPr wrap="square" rtlCol="0">
            <a:spAutoFit/>
          </a:bodyPr>
          <a:lstStyle/>
          <a:p>
            <a:r>
              <a:rPr lang="en-US" sz="2800" dirty="0"/>
              <a:t>6. They will NOT contradict the Bible or the Law of God</a:t>
            </a:r>
          </a:p>
          <a:p>
            <a:endParaRPr lang="en-US" sz="2800" dirty="0"/>
          </a:p>
          <a:p>
            <a:r>
              <a:rPr lang="en-US" sz="2800" dirty="0"/>
              <a:t>Is. 8:20 “</a:t>
            </a:r>
            <a:r>
              <a:rPr lang="en-US" sz="2800" b="1" u="sng" dirty="0"/>
              <a:t>To the law and to the testimony: if they speak not according to this word, it is because there is no light in them</a:t>
            </a:r>
            <a:r>
              <a:rPr lang="en-US" sz="2800" dirty="0"/>
              <a:t>.”</a:t>
            </a:r>
            <a:endParaRPr lang="en-US" sz="2800" b="1" dirty="0"/>
          </a:p>
        </p:txBody>
      </p:sp>
      <p:sp>
        <p:nvSpPr>
          <p:cNvPr id="6" name="Rectangle 5">
            <a:extLst>
              <a:ext uri="{FF2B5EF4-FFF2-40B4-BE49-F238E27FC236}">
                <a16:creationId xmlns:a16="http://schemas.microsoft.com/office/drawing/2014/main" xmlns="" id="{6EBA1031-E9CB-4753-8B36-C07335F11640}"/>
              </a:ext>
            </a:extLst>
          </p:cNvPr>
          <p:cNvSpPr/>
          <p:nvPr/>
        </p:nvSpPr>
        <p:spPr>
          <a:xfrm>
            <a:off x="5798128" y="817849"/>
            <a:ext cx="5881254" cy="5262979"/>
          </a:xfrm>
          <a:prstGeom prst="rect">
            <a:avLst/>
          </a:prstGeom>
        </p:spPr>
        <p:txBody>
          <a:bodyPr wrap="square">
            <a:spAutoFit/>
          </a:bodyPr>
          <a:lstStyle/>
          <a:p>
            <a:r>
              <a:rPr lang="en-US" sz="2400" dirty="0">
                <a:latin typeface="Arial, Helvetica, sans-serif"/>
              </a:rPr>
              <a:t>“</a:t>
            </a:r>
            <a:r>
              <a:rPr lang="en-US" sz="2400" b="1" dirty="0">
                <a:latin typeface="Arial, Helvetica, sans-serif"/>
              </a:rPr>
              <a:t>The people of God are directed to the Scriptures as their safeguard against the influence of false teachers and the delusive power of spirits of darkness</a:t>
            </a:r>
            <a:r>
              <a:rPr lang="en-US" sz="2400" dirty="0">
                <a:latin typeface="Arial, Helvetica, sans-serif"/>
              </a:rPr>
              <a:t>. . . </a:t>
            </a:r>
            <a:r>
              <a:rPr lang="en-US" sz="2400" b="1" dirty="0">
                <a:latin typeface="Arial, Helvetica, sans-serif"/>
              </a:rPr>
              <a:t>The last great delusion is soon to open before us. Antichrist is to perform his marvelous works in our sight. So closely will the counterfeit resemble the true that it will be impossible to distinguish between them except by the Holy Scriptures</a:t>
            </a:r>
            <a:r>
              <a:rPr lang="en-US" sz="2400" dirty="0">
                <a:latin typeface="Arial, Helvetica, sans-serif"/>
              </a:rPr>
              <a:t>. By their testimony every statement and every miracle must be tested.”—Great Controversy, 593 </a:t>
            </a:r>
            <a:endParaRPr lang="en-US" sz="2400" dirty="0"/>
          </a:p>
        </p:txBody>
      </p:sp>
      <p:pic>
        <p:nvPicPr>
          <p:cNvPr id="7" name="Picture 6">
            <a:extLst>
              <a:ext uri="{FF2B5EF4-FFF2-40B4-BE49-F238E27FC236}">
                <a16:creationId xmlns:a16="http://schemas.microsoft.com/office/drawing/2014/main" xmlns="" id="{C3A5066A-302E-4B9E-9F87-364360F73941}"/>
              </a:ext>
            </a:extLst>
          </p:cNvPr>
          <p:cNvPicPr>
            <a:picLocks noChangeAspect="1"/>
          </p:cNvPicPr>
          <p:nvPr/>
        </p:nvPicPr>
        <p:blipFill rotWithShape="1">
          <a:blip r:embed="rId2"/>
          <a:srcRect b="36492"/>
          <a:stretch/>
        </p:blipFill>
        <p:spPr>
          <a:xfrm>
            <a:off x="97776" y="4546889"/>
            <a:ext cx="4848297" cy="2311111"/>
          </a:xfrm>
          <a:prstGeom prst="rect">
            <a:avLst/>
          </a:prstGeom>
        </p:spPr>
      </p:pic>
    </p:spTree>
    <p:extLst>
      <p:ext uri="{BB962C8B-B14F-4D97-AF65-F5344CB8AC3E}">
        <p14:creationId xmlns:p14="http://schemas.microsoft.com/office/powerpoint/2010/main" val="104671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wley you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091" y="0"/>
            <a:ext cx="5074127" cy="6858000"/>
          </a:xfrm>
          <a:prstGeom prst="rect">
            <a:avLst/>
          </a:prstGeom>
        </p:spPr>
      </p:pic>
      <p:sp>
        <p:nvSpPr>
          <p:cNvPr id="3" name="TextBox 2"/>
          <p:cNvSpPr txBox="1"/>
          <p:nvPr/>
        </p:nvSpPr>
        <p:spPr>
          <a:xfrm>
            <a:off x="323273" y="1108364"/>
            <a:ext cx="6188363" cy="2554545"/>
          </a:xfrm>
          <a:prstGeom prst="rect">
            <a:avLst/>
          </a:prstGeom>
          <a:noFill/>
        </p:spPr>
        <p:txBody>
          <a:bodyPr wrap="square" rtlCol="0">
            <a:spAutoFit/>
          </a:bodyPr>
          <a:lstStyle/>
          <a:p>
            <a:r>
              <a:rPr lang="en-US" sz="4000" dirty="0"/>
              <a:t>“Do what thou wilt shall be the whole of the law”—The Law of </a:t>
            </a:r>
            <a:r>
              <a:rPr lang="en-US" sz="4000" dirty="0" err="1"/>
              <a:t>Thelema</a:t>
            </a:r>
            <a:r>
              <a:rPr lang="en-US" sz="4000" dirty="0"/>
              <a:t>, </a:t>
            </a:r>
            <a:r>
              <a:rPr lang="en-US" sz="4000" dirty="0" err="1"/>
              <a:t>Aliester</a:t>
            </a:r>
            <a:r>
              <a:rPr lang="en-US" sz="4000" dirty="0"/>
              <a:t> Crowley</a:t>
            </a:r>
          </a:p>
        </p:txBody>
      </p:sp>
    </p:spTree>
    <p:extLst>
      <p:ext uri="{BB962C8B-B14F-4D97-AF65-F5344CB8AC3E}">
        <p14:creationId xmlns:p14="http://schemas.microsoft.com/office/powerpoint/2010/main" val="1115790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le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73" y="364363"/>
            <a:ext cx="4029364" cy="5989100"/>
          </a:xfrm>
          <a:prstGeom prst="rect">
            <a:avLst/>
          </a:prstGeom>
        </p:spPr>
      </p:pic>
      <p:sp>
        <p:nvSpPr>
          <p:cNvPr id="3" name="TextBox 2"/>
          <p:cNvSpPr txBox="1"/>
          <p:nvPr/>
        </p:nvSpPr>
        <p:spPr>
          <a:xfrm>
            <a:off x="5149273" y="392546"/>
            <a:ext cx="6719454" cy="6001642"/>
          </a:xfrm>
          <a:prstGeom prst="rect">
            <a:avLst/>
          </a:prstGeom>
          <a:noFill/>
        </p:spPr>
        <p:txBody>
          <a:bodyPr wrap="square" rtlCol="0">
            <a:spAutoFit/>
          </a:bodyPr>
          <a:lstStyle/>
          <a:p>
            <a:r>
              <a:rPr lang="en-US" sz="3200" dirty="0"/>
              <a:t>“Thus addressing the bright luminary in perpetual </a:t>
            </a:r>
            <a:r>
              <a:rPr lang="en-US" sz="3200" dirty="0" err="1"/>
              <a:t>abscondito</a:t>
            </a:r>
            <a:r>
              <a:rPr lang="en-US" sz="3200" dirty="0"/>
              <a:t> beyond the eternal fogs of the great city . . . we might entreat him at the same time to pour a little light into the no less befogged heads of those who insist on boycotting Lucifer under the extraordinary notion that he and Satan are one.”—Helena </a:t>
            </a:r>
            <a:r>
              <a:rPr lang="en-US" sz="3200" dirty="0" err="1"/>
              <a:t>Petrovna</a:t>
            </a:r>
            <a:r>
              <a:rPr lang="en-US" sz="3200" dirty="0"/>
              <a:t> Blavatsky, </a:t>
            </a:r>
            <a:r>
              <a:rPr lang="en-US" sz="3200" i="1" dirty="0"/>
              <a:t>Collected Writings</a:t>
            </a:r>
            <a:r>
              <a:rPr lang="en-US" sz="3200" dirty="0"/>
              <a:t> vol. X (Wheaton, IL: Theosophical Publishing House, 1988), 280.</a:t>
            </a:r>
          </a:p>
        </p:txBody>
      </p:sp>
    </p:spTree>
    <p:extLst>
      <p:ext uri="{BB962C8B-B14F-4D97-AF65-F5344CB8AC3E}">
        <p14:creationId xmlns:p14="http://schemas.microsoft.com/office/powerpoint/2010/main" val="3681249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12BD31E-7367-4C03-BE78-F7E754B20E16}"/>
              </a:ext>
            </a:extLst>
          </p:cNvPr>
          <p:cNvSpPr txBox="1"/>
          <p:nvPr/>
        </p:nvSpPr>
        <p:spPr>
          <a:xfrm>
            <a:off x="436418" y="477982"/>
            <a:ext cx="11118273" cy="1815882"/>
          </a:xfrm>
          <a:prstGeom prst="rect">
            <a:avLst/>
          </a:prstGeom>
          <a:noFill/>
        </p:spPr>
        <p:txBody>
          <a:bodyPr wrap="square" rtlCol="0">
            <a:spAutoFit/>
          </a:bodyPr>
          <a:lstStyle/>
          <a:p>
            <a:r>
              <a:rPr lang="en-US" sz="2800" dirty="0"/>
              <a:t>“Then present to </a:t>
            </a:r>
            <a:r>
              <a:rPr lang="en-US" sz="2800" b="1" dirty="0"/>
              <a:t>them the prophecies</a:t>
            </a:r>
            <a:r>
              <a:rPr lang="en-US" sz="2800" dirty="0"/>
              <a:t>; show them the </a:t>
            </a:r>
            <a:r>
              <a:rPr lang="en-US" sz="2800" b="1" dirty="0"/>
              <a:t>purity and binding claims of the law of God</a:t>
            </a:r>
            <a:r>
              <a:rPr lang="en-US" sz="2800" dirty="0"/>
              <a:t>, Not one jot or tittle of this law is to lose its force, but hold its binding claims upon every soul to the end of time.”—Manuscript Releases vol. 15, p. 351</a:t>
            </a:r>
          </a:p>
        </p:txBody>
      </p:sp>
      <p:pic>
        <p:nvPicPr>
          <p:cNvPr id="4" name="Picture 3">
            <a:extLst>
              <a:ext uri="{FF2B5EF4-FFF2-40B4-BE49-F238E27FC236}">
                <a16:creationId xmlns:a16="http://schemas.microsoft.com/office/drawing/2014/main" xmlns="" id="{1FD42692-BE9A-46C0-931B-372B0FF61971}"/>
              </a:ext>
            </a:extLst>
          </p:cNvPr>
          <p:cNvPicPr>
            <a:picLocks noChangeAspect="1"/>
          </p:cNvPicPr>
          <p:nvPr/>
        </p:nvPicPr>
        <p:blipFill>
          <a:blip r:embed="rId2"/>
          <a:stretch>
            <a:fillRect/>
          </a:stretch>
        </p:blipFill>
        <p:spPr>
          <a:xfrm>
            <a:off x="1767536" y="2547156"/>
            <a:ext cx="8656927" cy="4310844"/>
          </a:xfrm>
          <a:prstGeom prst="rect">
            <a:avLst/>
          </a:prstGeom>
        </p:spPr>
      </p:pic>
    </p:spTree>
    <p:extLst>
      <p:ext uri="{BB962C8B-B14F-4D97-AF65-F5344CB8AC3E}">
        <p14:creationId xmlns:p14="http://schemas.microsoft.com/office/powerpoint/2010/main" val="3283308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B94C85-BC91-4ADC-9ECD-F29ABF2CA322}"/>
              </a:ext>
            </a:extLst>
          </p:cNvPr>
          <p:cNvSpPr>
            <a:spLocks noGrp="1"/>
          </p:cNvSpPr>
          <p:nvPr>
            <p:ph type="title"/>
          </p:nvPr>
        </p:nvSpPr>
        <p:spPr>
          <a:xfrm>
            <a:off x="692727" y="-258333"/>
            <a:ext cx="10515600" cy="1325563"/>
          </a:xfrm>
        </p:spPr>
        <p:txBody>
          <a:bodyPr>
            <a:normAutofit/>
          </a:bodyPr>
          <a:lstStyle/>
          <a:p>
            <a:r>
              <a:rPr lang="en-US" sz="4800" b="1" dirty="0">
                <a:solidFill>
                  <a:srgbClr val="C00000"/>
                </a:solidFill>
                <a:effectLst>
                  <a:outerShdw blurRad="38100" dist="38100" dir="2700000" algn="tl">
                    <a:srgbClr val="000000">
                      <a:alpha val="43137"/>
                    </a:srgbClr>
                  </a:outerShdw>
                </a:effectLst>
              </a:rPr>
              <a:t>A Prophet’s Predictions Must Come True</a:t>
            </a:r>
          </a:p>
        </p:txBody>
      </p:sp>
      <p:sp>
        <p:nvSpPr>
          <p:cNvPr id="3" name="Rectangle 2">
            <a:extLst>
              <a:ext uri="{FF2B5EF4-FFF2-40B4-BE49-F238E27FC236}">
                <a16:creationId xmlns:a16="http://schemas.microsoft.com/office/drawing/2014/main" xmlns="" id="{DEBC42AA-503B-4E31-9885-E3D9E4BC0E10}"/>
              </a:ext>
            </a:extLst>
          </p:cNvPr>
          <p:cNvSpPr/>
          <p:nvPr/>
        </p:nvSpPr>
        <p:spPr>
          <a:xfrm>
            <a:off x="273627" y="758703"/>
            <a:ext cx="11644745" cy="3416320"/>
          </a:xfrm>
          <a:prstGeom prst="rect">
            <a:avLst/>
          </a:prstGeom>
        </p:spPr>
        <p:txBody>
          <a:bodyPr wrap="square">
            <a:spAutoFit/>
          </a:bodyPr>
          <a:lstStyle/>
          <a:p>
            <a:r>
              <a:rPr lang="en-US" sz="2400" dirty="0" err="1"/>
              <a:t>Deut</a:t>
            </a:r>
            <a:r>
              <a:rPr lang="en-US" sz="2400" dirty="0"/>
              <a:t> 18:15, 21-22 “The </a:t>
            </a:r>
            <a:r>
              <a:rPr lang="en-US" sz="2400" cap="small" dirty="0"/>
              <a:t>Lord</a:t>
            </a:r>
            <a:r>
              <a:rPr lang="en-US" sz="2400" dirty="0"/>
              <a:t> thy God will raise up unto thee a Prophet from the midst of thee, </a:t>
            </a:r>
            <a:r>
              <a:rPr lang="en-US" sz="2400" b="1" u="sng" dirty="0"/>
              <a:t>of thy brethren</a:t>
            </a:r>
            <a:r>
              <a:rPr lang="en-US" sz="2400" dirty="0"/>
              <a:t>, like unto me; unto him ye shall hearken. . . And if thou say in thine heart, How shall we know the word which the </a:t>
            </a:r>
            <a:r>
              <a:rPr lang="en-US" sz="2400" cap="small" dirty="0"/>
              <a:t>Lord</a:t>
            </a:r>
            <a:r>
              <a:rPr lang="en-US" sz="2400" dirty="0"/>
              <a:t> hath not spoken? When a prophet </a:t>
            </a:r>
            <a:r>
              <a:rPr lang="en-US" sz="2400" dirty="0" err="1"/>
              <a:t>speaketh</a:t>
            </a:r>
            <a:r>
              <a:rPr lang="en-US" sz="2400" dirty="0"/>
              <a:t> in the name of the </a:t>
            </a:r>
            <a:r>
              <a:rPr lang="en-US" sz="2400" cap="small" dirty="0"/>
              <a:t>Lord</a:t>
            </a:r>
            <a:r>
              <a:rPr lang="en-US" sz="2400" dirty="0"/>
              <a:t>, </a:t>
            </a:r>
            <a:r>
              <a:rPr lang="en-US" sz="2400" b="1" dirty="0"/>
              <a:t>if the thing follow not, nor come to pass, that is the thing which the </a:t>
            </a:r>
            <a:r>
              <a:rPr lang="en-US" sz="2400" b="1" cap="small" dirty="0"/>
              <a:t>Lord</a:t>
            </a:r>
            <a:r>
              <a:rPr lang="en-US" sz="2400" b="1" dirty="0"/>
              <a:t> hath not spoken</a:t>
            </a:r>
            <a:r>
              <a:rPr lang="en-US" sz="2400" dirty="0"/>
              <a:t>, but the prophet hath spoken it presumptuously: thou shalt not be afraid of him.”</a:t>
            </a:r>
          </a:p>
          <a:p>
            <a:endParaRPr lang="en-US" sz="2400" dirty="0"/>
          </a:p>
          <a:p>
            <a:r>
              <a:rPr lang="en-US" sz="2400" dirty="0"/>
              <a:t>7. Prophet must prophesy truth		8. Prophets spring up from within the Church</a:t>
            </a:r>
          </a:p>
          <a:p>
            <a:endParaRPr lang="en-US" sz="2400" dirty="0"/>
          </a:p>
        </p:txBody>
      </p:sp>
      <p:pic>
        <p:nvPicPr>
          <p:cNvPr id="4" name="Picture 3">
            <a:extLst>
              <a:ext uri="{FF2B5EF4-FFF2-40B4-BE49-F238E27FC236}">
                <a16:creationId xmlns:a16="http://schemas.microsoft.com/office/drawing/2014/main" xmlns="" id="{4963B458-073B-47A6-803D-1DC03557021C}"/>
              </a:ext>
            </a:extLst>
          </p:cNvPr>
          <p:cNvPicPr>
            <a:picLocks noChangeAspect="1"/>
          </p:cNvPicPr>
          <p:nvPr/>
        </p:nvPicPr>
        <p:blipFill>
          <a:blip r:embed="rId2"/>
          <a:stretch>
            <a:fillRect/>
          </a:stretch>
        </p:blipFill>
        <p:spPr>
          <a:xfrm>
            <a:off x="0" y="3860159"/>
            <a:ext cx="5770418" cy="3028041"/>
          </a:xfrm>
          <a:prstGeom prst="rect">
            <a:avLst/>
          </a:prstGeom>
        </p:spPr>
      </p:pic>
      <p:pic>
        <p:nvPicPr>
          <p:cNvPr id="5" name="Picture 4">
            <a:extLst>
              <a:ext uri="{FF2B5EF4-FFF2-40B4-BE49-F238E27FC236}">
                <a16:creationId xmlns:a16="http://schemas.microsoft.com/office/drawing/2014/main" xmlns="" id="{E7A34B03-0923-4F6E-BF0C-4873D8248003}"/>
              </a:ext>
            </a:extLst>
          </p:cNvPr>
          <p:cNvPicPr>
            <a:picLocks noChangeAspect="1"/>
          </p:cNvPicPr>
          <p:nvPr/>
        </p:nvPicPr>
        <p:blipFill>
          <a:blip r:embed="rId3"/>
          <a:stretch>
            <a:fillRect/>
          </a:stretch>
        </p:blipFill>
        <p:spPr>
          <a:xfrm>
            <a:off x="5440863" y="3890360"/>
            <a:ext cx="6865436" cy="2967640"/>
          </a:xfrm>
          <a:prstGeom prst="rect">
            <a:avLst/>
          </a:prstGeom>
        </p:spPr>
      </p:pic>
    </p:spTree>
    <p:extLst>
      <p:ext uri="{BB962C8B-B14F-4D97-AF65-F5344CB8AC3E}">
        <p14:creationId xmlns:p14="http://schemas.microsoft.com/office/powerpoint/2010/main" val="3193449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9F9C32-DAEF-487D-9205-5719CC7C81EA}"/>
              </a:ext>
            </a:extLst>
          </p:cNvPr>
          <p:cNvSpPr>
            <a:spLocks noGrp="1"/>
          </p:cNvSpPr>
          <p:nvPr>
            <p:ph type="title"/>
          </p:nvPr>
        </p:nvSpPr>
        <p:spPr>
          <a:xfrm>
            <a:off x="838200" y="-279113"/>
            <a:ext cx="10515600" cy="1325563"/>
          </a:xfrm>
        </p:spPr>
        <p:txBody>
          <a:bodyPr/>
          <a:lstStyle/>
          <a:p>
            <a:pPr algn="ctr"/>
            <a:r>
              <a:rPr lang="en-US" dirty="0">
                <a:solidFill>
                  <a:srgbClr val="660066"/>
                </a:solidFill>
                <a:latin typeface="Berlin Sans FB Demi" panose="020E0802020502020306" pitchFamily="34" charset="0"/>
              </a:rPr>
              <a:t>The San Francisco Earthquake</a:t>
            </a:r>
          </a:p>
        </p:txBody>
      </p:sp>
      <p:sp>
        <p:nvSpPr>
          <p:cNvPr id="3" name="Rectangle 1">
            <a:extLst>
              <a:ext uri="{FF2B5EF4-FFF2-40B4-BE49-F238E27FC236}">
                <a16:creationId xmlns:a16="http://schemas.microsoft.com/office/drawing/2014/main" xmlns="" id="{8D051323-6254-4B3D-A53B-24BE8B63B313}"/>
              </a:ext>
            </a:extLst>
          </p:cNvPr>
          <p:cNvSpPr>
            <a:spLocks noChangeArrowheads="1"/>
          </p:cNvSpPr>
          <p:nvPr/>
        </p:nvSpPr>
        <p:spPr bwMode="auto">
          <a:xfrm rot="10800000" flipV="1">
            <a:off x="6096000" y="878066"/>
            <a:ext cx="609599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Sept. 1, 1902: Well-equipped tent meetings should be held in the large cities, such as San Francisco; </a:t>
            </a:r>
            <a:r>
              <a:rPr kumimoji="0" lang="en-US" altLang="en-US" sz="2400" b="1" i="0" u="none" strike="noStrike" cap="none" normalizeH="0" baseline="0" dirty="0">
                <a:ln>
                  <a:noFill/>
                </a:ln>
                <a:solidFill>
                  <a:schemeClr val="tx1"/>
                </a:solidFill>
                <a:effectLst/>
                <a:latin typeface="Arial" panose="020B0604020202020204" pitchFamily="34" charset="0"/>
              </a:rPr>
              <a:t>for not long hence these cities will suffer under the judgments of God</a:t>
            </a:r>
            <a:r>
              <a:rPr kumimoji="0" lang="en-US" altLang="en-US" sz="2400" b="0" i="0" u="none" strike="noStrike" cap="none" normalizeH="0" baseline="0" dirty="0">
                <a:ln>
                  <a:noFill/>
                </a:ln>
                <a:solidFill>
                  <a:schemeClr val="tx1"/>
                </a:solidFill>
                <a:effectLst/>
                <a:latin typeface="Arial" panose="020B0604020202020204" pitchFamily="34" charset="0"/>
              </a:rPr>
              <a:t>. San Francisco and Oakland are becoming as Sodom and Gomorrah, and the Lord will visit them in wrath. (Manuscript 1902, p. 114)</a:t>
            </a:r>
          </a:p>
        </p:txBody>
      </p:sp>
      <p:sp>
        <p:nvSpPr>
          <p:cNvPr id="5" name="Rectangle 4">
            <a:extLst>
              <a:ext uri="{FF2B5EF4-FFF2-40B4-BE49-F238E27FC236}">
                <a16:creationId xmlns:a16="http://schemas.microsoft.com/office/drawing/2014/main" xmlns="" id="{B12E3AB0-D50F-427F-A17E-7945BB702D56}"/>
              </a:ext>
            </a:extLst>
          </p:cNvPr>
          <p:cNvSpPr/>
          <p:nvPr/>
        </p:nvSpPr>
        <p:spPr>
          <a:xfrm>
            <a:off x="290946" y="4863436"/>
            <a:ext cx="11610108" cy="1569660"/>
          </a:xfrm>
          <a:prstGeom prst="rect">
            <a:avLst/>
          </a:prstGeom>
        </p:spPr>
        <p:txBody>
          <a:bodyPr wrap="square">
            <a:spAutoFit/>
          </a:bodyPr>
          <a:lstStyle/>
          <a:p>
            <a:r>
              <a:rPr lang="en-US" sz="2400" dirty="0">
                <a:latin typeface="arial" panose="020B0604020202020204" pitchFamily="34" charset="0"/>
              </a:rPr>
              <a:t>The San Francisco Earthquake of April 18, 1906 was followed by a fire lasting four days and </a:t>
            </a:r>
            <a:r>
              <a:rPr lang="en-US" sz="2400" b="1" dirty="0">
                <a:latin typeface="arial" panose="020B0604020202020204" pitchFamily="34" charset="0"/>
              </a:rPr>
              <a:t>destroying 497 city blocks </a:t>
            </a:r>
            <a:r>
              <a:rPr lang="en-US" sz="2400" dirty="0">
                <a:latin typeface="arial" panose="020B0604020202020204" pitchFamily="34" charset="0"/>
              </a:rPr>
              <a:t>covering five square miles. </a:t>
            </a:r>
            <a:r>
              <a:rPr lang="en-US" sz="2400" b="1" dirty="0">
                <a:latin typeface="arial" panose="020B0604020202020204" pitchFamily="34" charset="0"/>
              </a:rPr>
              <a:t>28,188 buildings were demolished</a:t>
            </a:r>
            <a:r>
              <a:rPr lang="en-US" sz="2400" dirty="0">
                <a:latin typeface="arial" panose="020B0604020202020204" pitchFamily="34" charset="0"/>
              </a:rPr>
              <a:t>, causing approximately </a:t>
            </a:r>
            <a:r>
              <a:rPr lang="en-US" sz="2400" b="1" dirty="0">
                <a:latin typeface="arial" panose="020B0604020202020204" pitchFamily="34" charset="0"/>
              </a:rPr>
              <a:t>a billion dollars in damage </a:t>
            </a:r>
            <a:r>
              <a:rPr lang="en-US" sz="2400" dirty="0">
                <a:latin typeface="arial" panose="020B0604020202020204" pitchFamily="34" charset="0"/>
              </a:rPr>
              <a:t>and </a:t>
            </a:r>
            <a:r>
              <a:rPr lang="en-US" sz="2400" b="1" dirty="0">
                <a:latin typeface="arial" panose="020B0604020202020204" pitchFamily="34" charset="0"/>
              </a:rPr>
              <a:t>costing 500 lives</a:t>
            </a:r>
            <a:r>
              <a:rPr lang="en-US" sz="2400" dirty="0">
                <a:latin typeface="arial" panose="020B0604020202020204" pitchFamily="34" charset="0"/>
              </a:rPr>
              <a:t>. </a:t>
            </a:r>
            <a:endParaRPr lang="en-US" sz="2400" dirty="0"/>
          </a:p>
        </p:txBody>
      </p:sp>
      <p:pic>
        <p:nvPicPr>
          <p:cNvPr id="6" name="Picture 5">
            <a:extLst>
              <a:ext uri="{FF2B5EF4-FFF2-40B4-BE49-F238E27FC236}">
                <a16:creationId xmlns:a16="http://schemas.microsoft.com/office/drawing/2014/main" xmlns="" id="{2159799D-E5FF-47B9-8DBE-A0FFC44567FB}"/>
              </a:ext>
            </a:extLst>
          </p:cNvPr>
          <p:cNvPicPr>
            <a:picLocks noChangeAspect="1"/>
          </p:cNvPicPr>
          <p:nvPr/>
        </p:nvPicPr>
        <p:blipFill>
          <a:blip r:embed="rId2"/>
          <a:stretch>
            <a:fillRect/>
          </a:stretch>
        </p:blipFill>
        <p:spPr>
          <a:xfrm>
            <a:off x="0" y="878066"/>
            <a:ext cx="5943004" cy="3795714"/>
          </a:xfrm>
          <a:prstGeom prst="rect">
            <a:avLst/>
          </a:prstGeom>
        </p:spPr>
      </p:pic>
    </p:spTree>
    <p:extLst>
      <p:ext uri="{BB962C8B-B14F-4D97-AF65-F5344CB8AC3E}">
        <p14:creationId xmlns:p14="http://schemas.microsoft.com/office/powerpoint/2010/main" val="226747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EBF22-5A6D-422A-A1F2-52FD1ADB0877}"/>
              </a:ext>
            </a:extLst>
          </p:cNvPr>
          <p:cNvSpPr>
            <a:spLocks noGrp="1"/>
          </p:cNvSpPr>
          <p:nvPr>
            <p:ph type="title"/>
          </p:nvPr>
        </p:nvSpPr>
        <p:spPr>
          <a:xfrm>
            <a:off x="838200" y="-279111"/>
            <a:ext cx="10515600" cy="1325563"/>
          </a:xfrm>
        </p:spPr>
        <p:txBody>
          <a:bodyPr/>
          <a:lstStyle/>
          <a:p>
            <a:r>
              <a:rPr lang="en-US" b="1" dirty="0">
                <a:solidFill>
                  <a:srgbClr val="FF0000"/>
                </a:solidFill>
                <a:effectLst>
                  <a:outerShdw blurRad="38100" dist="38100" dir="2700000" algn="tl">
                    <a:srgbClr val="000000">
                      <a:alpha val="43137"/>
                    </a:srgbClr>
                  </a:outerShdw>
                </a:effectLst>
              </a:rPr>
              <a:t>The Bible Says this about Prophets…</a:t>
            </a:r>
          </a:p>
        </p:txBody>
      </p:sp>
      <p:sp>
        <p:nvSpPr>
          <p:cNvPr id="3" name="Content Placeholder 2">
            <a:extLst>
              <a:ext uri="{FF2B5EF4-FFF2-40B4-BE49-F238E27FC236}">
                <a16:creationId xmlns:a16="http://schemas.microsoft.com/office/drawing/2014/main" xmlns="" id="{C1727957-6CA0-4968-B5CF-DD7BE58A1A81}"/>
              </a:ext>
            </a:extLst>
          </p:cNvPr>
          <p:cNvSpPr>
            <a:spLocks noGrp="1"/>
          </p:cNvSpPr>
          <p:nvPr>
            <p:ph idx="1"/>
          </p:nvPr>
        </p:nvSpPr>
        <p:spPr>
          <a:xfrm>
            <a:off x="332509" y="838633"/>
            <a:ext cx="5763491" cy="5811549"/>
          </a:xfrm>
        </p:spPr>
        <p:txBody>
          <a:bodyPr>
            <a:normAutofit/>
          </a:bodyPr>
          <a:lstStyle/>
          <a:p>
            <a:pPr marL="0" indent="0">
              <a:buNone/>
            </a:pPr>
            <a:r>
              <a:rPr lang="en-US" dirty="0"/>
              <a:t>2 Chron. 20:20 “Jehoshaphat stood and said, Hear me, O Judah, and ye inhabitants of Jerusalem; Believe in the </a:t>
            </a:r>
            <a:r>
              <a:rPr lang="en-US" cap="small" dirty="0"/>
              <a:t>Lord</a:t>
            </a:r>
            <a:r>
              <a:rPr lang="en-US" dirty="0"/>
              <a:t> your God, so shall ye be established; </a:t>
            </a:r>
            <a:r>
              <a:rPr lang="en-US" b="1" dirty="0"/>
              <a:t>believe his prophets, so shall ye prosper</a:t>
            </a:r>
            <a:r>
              <a:rPr lang="en-US" dirty="0"/>
              <a:t>.”</a:t>
            </a:r>
          </a:p>
          <a:p>
            <a:pPr marL="0" indent="0">
              <a:buNone/>
            </a:pPr>
            <a:endParaRPr lang="en-US" dirty="0"/>
          </a:p>
          <a:p>
            <a:pPr marL="0" indent="0">
              <a:buNone/>
            </a:pPr>
            <a:r>
              <a:rPr lang="en-US" dirty="0"/>
              <a:t>Heb. 1:1-2 “God, who at sundry times and in divers manners </a:t>
            </a:r>
            <a:r>
              <a:rPr lang="en-US" b="1" u="sng" dirty="0" err="1"/>
              <a:t>spake</a:t>
            </a:r>
            <a:r>
              <a:rPr lang="en-US" b="1" u="sng" dirty="0"/>
              <a:t> in time past</a:t>
            </a:r>
            <a:r>
              <a:rPr lang="en-US" b="1" dirty="0"/>
              <a:t> unto the fathers by the prophets, </a:t>
            </a:r>
            <a:r>
              <a:rPr lang="en-US" b="1" u="sng" dirty="0"/>
              <a:t>Hath in these last days spoken unto us by his Son</a:t>
            </a:r>
            <a:r>
              <a:rPr lang="en-US" dirty="0"/>
              <a:t>, whom he hath appointed heir of all things, by whom also he made the worlds”</a:t>
            </a:r>
          </a:p>
          <a:p>
            <a:pPr marL="0" indent="0">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xmlns="" id="{D0670A06-76D2-4A60-B8B3-A13CAFD00F23}"/>
              </a:ext>
            </a:extLst>
          </p:cNvPr>
          <p:cNvPicPr>
            <a:picLocks noChangeAspect="1"/>
          </p:cNvPicPr>
          <p:nvPr/>
        </p:nvPicPr>
        <p:blipFill rotWithShape="1">
          <a:blip r:embed="rId2"/>
          <a:srcRect r="41521"/>
          <a:stretch/>
        </p:blipFill>
        <p:spPr>
          <a:xfrm>
            <a:off x="6719454" y="1363157"/>
            <a:ext cx="4634346" cy="4762500"/>
          </a:xfrm>
          <a:prstGeom prst="rect">
            <a:avLst/>
          </a:prstGeom>
        </p:spPr>
      </p:pic>
    </p:spTree>
    <p:extLst>
      <p:ext uri="{BB962C8B-B14F-4D97-AF65-F5344CB8AC3E}">
        <p14:creationId xmlns:p14="http://schemas.microsoft.com/office/powerpoint/2010/main" val="281020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66E5E2A-3FC1-4CD9-8185-CB4F58474EBA}"/>
              </a:ext>
            </a:extLst>
          </p:cNvPr>
          <p:cNvSpPr/>
          <p:nvPr/>
        </p:nvSpPr>
        <p:spPr>
          <a:xfrm>
            <a:off x="6096000" y="1699782"/>
            <a:ext cx="6096000" cy="3046988"/>
          </a:xfrm>
          <a:prstGeom prst="rect">
            <a:avLst/>
          </a:prstGeom>
        </p:spPr>
        <p:txBody>
          <a:bodyPr>
            <a:spAutoFit/>
          </a:bodyPr>
          <a:lstStyle/>
          <a:p>
            <a:r>
              <a:rPr lang="en-US" sz="2400" dirty="0"/>
              <a:t>“In the world </a:t>
            </a:r>
            <a:r>
              <a:rPr lang="en-US" sz="2400" b="1" dirty="0"/>
              <a:t>gigantic monopolies will be formed.</a:t>
            </a:r>
            <a:r>
              <a:rPr lang="en-US" sz="2400" dirty="0"/>
              <a:t> Men will bind themselves together in </a:t>
            </a:r>
            <a:r>
              <a:rPr lang="en-US" sz="2400" b="1" u="sng" dirty="0"/>
              <a:t>unions</a:t>
            </a:r>
            <a:r>
              <a:rPr lang="en-US" sz="2400" dirty="0"/>
              <a:t> that will wrap them in the folds of the enemy. A few men will combine to grasp all the means to be obtained in certain lines of business. Trades unions will be formed, and those who refuse to join these unions will be marked men”—Letter 26, 1903</a:t>
            </a:r>
          </a:p>
        </p:txBody>
      </p:sp>
      <p:pic>
        <p:nvPicPr>
          <p:cNvPr id="4" name="Picture 3">
            <a:extLst>
              <a:ext uri="{FF2B5EF4-FFF2-40B4-BE49-F238E27FC236}">
                <a16:creationId xmlns:a16="http://schemas.microsoft.com/office/drawing/2014/main" xmlns="" id="{6C4FB97E-FDEF-43C5-B734-F8675F7A47C6}"/>
              </a:ext>
            </a:extLst>
          </p:cNvPr>
          <p:cNvPicPr>
            <a:picLocks noChangeAspect="1"/>
          </p:cNvPicPr>
          <p:nvPr/>
        </p:nvPicPr>
        <p:blipFill>
          <a:blip r:embed="rId2"/>
          <a:stretch>
            <a:fillRect/>
          </a:stretch>
        </p:blipFill>
        <p:spPr>
          <a:xfrm>
            <a:off x="900978" y="0"/>
            <a:ext cx="3781425" cy="2381250"/>
          </a:xfrm>
          <a:prstGeom prst="rect">
            <a:avLst/>
          </a:prstGeom>
        </p:spPr>
      </p:pic>
      <p:pic>
        <p:nvPicPr>
          <p:cNvPr id="5" name="Picture 4">
            <a:extLst>
              <a:ext uri="{FF2B5EF4-FFF2-40B4-BE49-F238E27FC236}">
                <a16:creationId xmlns:a16="http://schemas.microsoft.com/office/drawing/2014/main" xmlns="" id="{20E2F815-4BB6-426E-B4B6-CC56992AFB50}"/>
              </a:ext>
            </a:extLst>
          </p:cNvPr>
          <p:cNvPicPr>
            <a:picLocks noChangeAspect="1"/>
          </p:cNvPicPr>
          <p:nvPr/>
        </p:nvPicPr>
        <p:blipFill>
          <a:blip r:embed="rId3"/>
          <a:stretch>
            <a:fillRect/>
          </a:stretch>
        </p:blipFill>
        <p:spPr>
          <a:xfrm>
            <a:off x="6966672" y="406543"/>
            <a:ext cx="4324350" cy="1057275"/>
          </a:xfrm>
          <a:prstGeom prst="rect">
            <a:avLst/>
          </a:prstGeom>
        </p:spPr>
      </p:pic>
      <p:pic>
        <p:nvPicPr>
          <p:cNvPr id="6" name="Picture 5">
            <a:extLst>
              <a:ext uri="{FF2B5EF4-FFF2-40B4-BE49-F238E27FC236}">
                <a16:creationId xmlns:a16="http://schemas.microsoft.com/office/drawing/2014/main" xmlns="" id="{376BAE06-FA64-4EE3-BBB7-A66050EEE2F9}"/>
              </a:ext>
            </a:extLst>
          </p:cNvPr>
          <p:cNvPicPr>
            <a:picLocks noChangeAspect="1"/>
          </p:cNvPicPr>
          <p:nvPr/>
        </p:nvPicPr>
        <p:blipFill rotWithShape="1">
          <a:blip r:embed="rId4"/>
          <a:srcRect l="3863"/>
          <a:stretch/>
        </p:blipFill>
        <p:spPr>
          <a:xfrm>
            <a:off x="235527" y="2617214"/>
            <a:ext cx="5860473" cy="3438525"/>
          </a:xfrm>
          <a:prstGeom prst="rect">
            <a:avLst/>
          </a:prstGeom>
        </p:spPr>
      </p:pic>
      <p:pic>
        <p:nvPicPr>
          <p:cNvPr id="7" name="Picture 6">
            <a:extLst>
              <a:ext uri="{FF2B5EF4-FFF2-40B4-BE49-F238E27FC236}">
                <a16:creationId xmlns:a16="http://schemas.microsoft.com/office/drawing/2014/main" xmlns="" id="{293FD0C3-C6D0-48CE-B9D2-3DAE31C18E24}"/>
              </a:ext>
            </a:extLst>
          </p:cNvPr>
          <p:cNvPicPr>
            <a:picLocks noChangeAspect="1"/>
          </p:cNvPicPr>
          <p:nvPr/>
        </p:nvPicPr>
        <p:blipFill>
          <a:blip r:embed="rId5"/>
          <a:stretch>
            <a:fillRect/>
          </a:stretch>
        </p:blipFill>
        <p:spPr>
          <a:xfrm>
            <a:off x="7917007" y="5441376"/>
            <a:ext cx="3714750" cy="1228725"/>
          </a:xfrm>
          <a:prstGeom prst="rect">
            <a:avLst/>
          </a:prstGeom>
        </p:spPr>
      </p:pic>
      <p:pic>
        <p:nvPicPr>
          <p:cNvPr id="8" name="Picture 7">
            <a:extLst>
              <a:ext uri="{FF2B5EF4-FFF2-40B4-BE49-F238E27FC236}">
                <a16:creationId xmlns:a16="http://schemas.microsoft.com/office/drawing/2014/main" xmlns="" id="{E344CDC2-781D-407C-A9DC-3FFACFB262D6}"/>
              </a:ext>
            </a:extLst>
          </p:cNvPr>
          <p:cNvPicPr>
            <a:picLocks noChangeAspect="1"/>
          </p:cNvPicPr>
          <p:nvPr/>
        </p:nvPicPr>
        <p:blipFill>
          <a:blip r:embed="rId6"/>
          <a:stretch>
            <a:fillRect/>
          </a:stretch>
        </p:blipFill>
        <p:spPr>
          <a:xfrm>
            <a:off x="235527" y="5629274"/>
            <a:ext cx="6527353" cy="1228726"/>
          </a:xfrm>
          <a:prstGeom prst="rect">
            <a:avLst/>
          </a:prstGeom>
        </p:spPr>
      </p:pic>
    </p:spTree>
    <p:extLst>
      <p:ext uri="{BB962C8B-B14F-4D97-AF65-F5344CB8AC3E}">
        <p14:creationId xmlns:p14="http://schemas.microsoft.com/office/powerpoint/2010/main" val="2320990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474925C-53FA-469A-B055-FCF983BFA1E8}"/>
              </a:ext>
            </a:extLst>
          </p:cNvPr>
          <p:cNvSpPr/>
          <p:nvPr/>
        </p:nvSpPr>
        <p:spPr>
          <a:xfrm>
            <a:off x="187842" y="117693"/>
            <a:ext cx="6329916" cy="6740307"/>
          </a:xfrm>
          <a:prstGeom prst="rect">
            <a:avLst/>
          </a:prstGeom>
        </p:spPr>
        <p:txBody>
          <a:bodyPr wrap="square">
            <a:spAutoFit/>
          </a:bodyPr>
          <a:lstStyle/>
          <a:p>
            <a:r>
              <a:rPr lang="en-US" sz="2400" dirty="0"/>
              <a:t>“Yea, the word of the Lord concerning his church, established in the last days for the restoration of his people, as he has spoken by the mouth of his prophets, and for </a:t>
            </a:r>
            <a:r>
              <a:rPr lang="en-US" sz="2400" u="sng" dirty="0"/>
              <a:t>the gathering of his saints to stand upon Mount Zion, which shall be the city of New Jerusalem. Which city shall be built, beginning at the temple lot, which is appointed by the finger of the Lord</a:t>
            </a:r>
            <a:r>
              <a:rPr lang="en-US" sz="2400" dirty="0"/>
              <a:t>, in the western boundaries of the State of Missouri, and dedicated by the hand of Joseph Smith, Jun., and others with whom the Lord was well pleased. . . . Therefore, as I said concerning the sons of Moses for the sons of Moses and also the sons of Aaron shall offer an acceptable offering and sacrifice in </a:t>
            </a:r>
            <a:r>
              <a:rPr lang="en-US" sz="2400" u="sng" dirty="0"/>
              <a:t>the house of the Lord, which house shall be built unto the Lord in this generation, upon the consecrated spot as I have appointed</a:t>
            </a:r>
            <a:r>
              <a:rPr lang="en-US" sz="2400" dirty="0"/>
              <a:t>."(Doctrines and Covenants 84:2-3, 31)</a:t>
            </a:r>
          </a:p>
        </p:txBody>
      </p:sp>
      <p:pic>
        <p:nvPicPr>
          <p:cNvPr id="3" name="Picture 2">
            <a:extLst>
              <a:ext uri="{FF2B5EF4-FFF2-40B4-BE49-F238E27FC236}">
                <a16:creationId xmlns:a16="http://schemas.microsoft.com/office/drawing/2014/main" xmlns="" id="{C421D768-4E64-4030-A16D-B75C59E1D84D}"/>
              </a:ext>
            </a:extLst>
          </p:cNvPr>
          <p:cNvPicPr>
            <a:picLocks noChangeAspect="1"/>
          </p:cNvPicPr>
          <p:nvPr/>
        </p:nvPicPr>
        <p:blipFill>
          <a:blip r:embed="rId2"/>
          <a:stretch>
            <a:fillRect/>
          </a:stretch>
        </p:blipFill>
        <p:spPr>
          <a:xfrm>
            <a:off x="6919138" y="316097"/>
            <a:ext cx="4646124" cy="6225806"/>
          </a:xfrm>
          <a:prstGeom prst="rect">
            <a:avLst/>
          </a:prstGeom>
        </p:spPr>
      </p:pic>
    </p:spTree>
    <p:extLst>
      <p:ext uri="{BB962C8B-B14F-4D97-AF65-F5344CB8AC3E}">
        <p14:creationId xmlns:p14="http://schemas.microsoft.com/office/powerpoint/2010/main" val="1439231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027C1D-90BF-4E9F-9289-FF5F618D2245}"/>
              </a:ext>
            </a:extLst>
          </p:cNvPr>
          <p:cNvSpPr>
            <a:spLocks noGrp="1"/>
          </p:cNvSpPr>
          <p:nvPr>
            <p:ph type="title"/>
          </p:nvPr>
        </p:nvSpPr>
        <p:spPr>
          <a:xfrm>
            <a:off x="838200" y="-195987"/>
            <a:ext cx="10515600" cy="1325563"/>
          </a:xfrm>
        </p:spPr>
        <p:txBody>
          <a:bodyPr/>
          <a:lstStyle/>
          <a:p>
            <a:pPr algn="ctr"/>
            <a:r>
              <a:rPr lang="en-US" b="1" i="1" dirty="0">
                <a:solidFill>
                  <a:srgbClr val="002060"/>
                </a:solidFill>
                <a:effectLst>
                  <a:outerShdw blurRad="38100" dist="38100" dir="2700000" algn="tl">
                    <a:srgbClr val="000000">
                      <a:alpha val="43137"/>
                    </a:srgbClr>
                  </a:outerShdw>
                </a:effectLst>
              </a:rPr>
              <a:t>Cessation of the Gifts?</a:t>
            </a:r>
          </a:p>
        </p:txBody>
      </p:sp>
      <p:sp>
        <p:nvSpPr>
          <p:cNvPr id="3" name="TextBox 2">
            <a:extLst>
              <a:ext uri="{FF2B5EF4-FFF2-40B4-BE49-F238E27FC236}">
                <a16:creationId xmlns:a16="http://schemas.microsoft.com/office/drawing/2014/main" xmlns="" id="{BA27C703-E34F-42D5-8E81-AC568C717008}"/>
              </a:ext>
            </a:extLst>
          </p:cNvPr>
          <p:cNvSpPr txBox="1"/>
          <p:nvPr/>
        </p:nvSpPr>
        <p:spPr>
          <a:xfrm>
            <a:off x="332509" y="1267691"/>
            <a:ext cx="11596255" cy="5632311"/>
          </a:xfrm>
          <a:prstGeom prst="rect">
            <a:avLst/>
          </a:prstGeom>
          <a:noFill/>
        </p:spPr>
        <p:txBody>
          <a:bodyPr wrap="square" rtlCol="0">
            <a:spAutoFit/>
          </a:bodyPr>
          <a:lstStyle/>
          <a:p>
            <a:r>
              <a:rPr lang="en-US" sz="2400" dirty="0"/>
              <a:t>Acts 2:17 “And it shall come to pass in the last days, saith God</a:t>
            </a:r>
            <a:r>
              <a:rPr lang="en-US" sz="2400" b="1" dirty="0"/>
              <a:t>, I will pour out of my Spirit upon all flesh</a:t>
            </a:r>
            <a:r>
              <a:rPr lang="en-US" sz="2400" dirty="0"/>
              <a:t>: and </a:t>
            </a:r>
            <a:r>
              <a:rPr lang="en-US" sz="2400" b="1" u="sng" dirty="0"/>
              <a:t>your sons and your daughters shall prophesy</a:t>
            </a:r>
            <a:r>
              <a:rPr lang="en-US" sz="2400" dirty="0"/>
              <a:t>, and your young men shall see visions, and your old men shall dream dreams”</a:t>
            </a:r>
          </a:p>
          <a:p>
            <a:endParaRPr lang="en-US" sz="2400" dirty="0"/>
          </a:p>
          <a:p>
            <a:r>
              <a:rPr lang="en-US" sz="2400" dirty="0"/>
              <a:t>1 Cor, 12:1, 8-10 “</a:t>
            </a:r>
            <a:r>
              <a:rPr lang="en-US" sz="2400" b="1" dirty="0"/>
              <a:t>Now concerning spiritual gifts, brethren, I would not have you ignorant</a:t>
            </a:r>
            <a:r>
              <a:rPr lang="en-US" sz="2400" dirty="0"/>
              <a:t>. . . For to one is given by the Spirit the word of wisdom; to another the word of knowledge by the same Spirit;</a:t>
            </a:r>
            <a:r>
              <a:rPr lang="en-US" sz="2400" baseline="30000" dirty="0"/>
              <a:t> </a:t>
            </a:r>
            <a:r>
              <a:rPr lang="en-US" sz="2400" dirty="0"/>
              <a:t>To another faith by the same Spirit; to another the gifts of healing by the same Spirit; To another the working of miracles; </a:t>
            </a:r>
            <a:r>
              <a:rPr lang="en-US" sz="2400" b="1" u="sng" dirty="0"/>
              <a:t>to another prophecy</a:t>
            </a:r>
            <a:r>
              <a:rPr lang="en-US" sz="2400" dirty="0"/>
              <a:t>; to another discerning of spirits; to another divers kinds of tongues; to another the interpretation of tongues”</a:t>
            </a:r>
          </a:p>
          <a:p>
            <a:endParaRPr lang="en-US" sz="2400" dirty="0"/>
          </a:p>
          <a:p>
            <a:r>
              <a:rPr lang="en-US" sz="2400" dirty="0"/>
              <a:t>Eph. 4:11 “And he gave some, apostles; </a:t>
            </a:r>
            <a:r>
              <a:rPr lang="en-US" sz="2400" b="1" u="sng" dirty="0"/>
              <a:t>and some, prophets</a:t>
            </a:r>
            <a:r>
              <a:rPr lang="en-US" sz="2400" dirty="0"/>
              <a:t>; and some, evangelists; and some, pastors and teachers; </a:t>
            </a:r>
            <a:r>
              <a:rPr lang="en-US" sz="2400" b="1" dirty="0"/>
              <a:t>[1] For the perfecting of the saints, [2] for the work of the ministry, [3] for the edifying of the body of Christ”</a:t>
            </a:r>
            <a:endParaRPr lang="en-US" sz="2400" dirty="0"/>
          </a:p>
          <a:p>
            <a:endParaRPr lang="en-US" sz="2400" dirty="0"/>
          </a:p>
          <a:p>
            <a:endParaRPr lang="en-US" sz="2400" dirty="0"/>
          </a:p>
        </p:txBody>
      </p:sp>
    </p:spTree>
    <p:extLst>
      <p:ext uri="{BB962C8B-B14F-4D97-AF65-F5344CB8AC3E}">
        <p14:creationId xmlns:p14="http://schemas.microsoft.com/office/powerpoint/2010/main" val="3099570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6454DE-49ED-49B2-A83B-5381811B8866}"/>
              </a:ext>
            </a:extLst>
          </p:cNvPr>
          <p:cNvSpPr>
            <a:spLocks noGrp="1"/>
          </p:cNvSpPr>
          <p:nvPr>
            <p:ph type="title"/>
          </p:nvPr>
        </p:nvSpPr>
        <p:spPr>
          <a:xfrm>
            <a:off x="0" y="-154422"/>
            <a:ext cx="12192000" cy="1325563"/>
          </a:xfrm>
        </p:spPr>
        <p:txBody>
          <a:bodyPr/>
          <a:lstStyle/>
          <a:p>
            <a:r>
              <a:rPr lang="en-US" b="1" i="1" u="sng" dirty="0">
                <a:solidFill>
                  <a:srgbClr val="660066"/>
                </a:solidFill>
                <a:effectLst>
                  <a:outerShdw blurRad="38100" dist="38100" dir="2700000" algn="tl">
                    <a:srgbClr val="000000">
                      <a:alpha val="43137"/>
                    </a:srgbClr>
                  </a:outerShdw>
                </a:effectLst>
              </a:rPr>
              <a:t>Will the Last Day Church Have the Gift of Prophecy??</a:t>
            </a:r>
          </a:p>
        </p:txBody>
      </p:sp>
      <p:sp>
        <p:nvSpPr>
          <p:cNvPr id="4" name="TextBox 3">
            <a:extLst>
              <a:ext uri="{FF2B5EF4-FFF2-40B4-BE49-F238E27FC236}">
                <a16:creationId xmlns:a16="http://schemas.microsoft.com/office/drawing/2014/main" xmlns="" id="{18D0DA8F-3750-411A-B0CC-23BDF832F715}"/>
              </a:ext>
            </a:extLst>
          </p:cNvPr>
          <p:cNvSpPr txBox="1"/>
          <p:nvPr/>
        </p:nvSpPr>
        <p:spPr>
          <a:xfrm>
            <a:off x="5943599" y="1084716"/>
            <a:ext cx="6047509" cy="5693866"/>
          </a:xfrm>
          <a:prstGeom prst="rect">
            <a:avLst/>
          </a:prstGeom>
          <a:noFill/>
        </p:spPr>
        <p:txBody>
          <a:bodyPr wrap="square" rtlCol="0">
            <a:spAutoFit/>
          </a:bodyPr>
          <a:lstStyle/>
          <a:p>
            <a:r>
              <a:rPr lang="en-US" sz="2800" dirty="0"/>
              <a:t>Rev. 12:17 “And the dragon was wroth with the woman, and went to make war with the </a:t>
            </a:r>
            <a:r>
              <a:rPr lang="en-US" sz="2800" b="1" u="sng" dirty="0"/>
              <a:t>remnant of her seed</a:t>
            </a:r>
            <a:r>
              <a:rPr lang="en-US" sz="2800" dirty="0"/>
              <a:t>, </a:t>
            </a:r>
            <a:r>
              <a:rPr lang="en-US" sz="2800" b="1" u="sng" dirty="0"/>
              <a:t>which keep the commandments of God, and have the testimony of Jesus Christ.</a:t>
            </a:r>
            <a:r>
              <a:rPr lang="en-US" sz="2800" dirty="0"/>
              <a:t>”</a:t>
            </a:r>
          </a:p>
          <a:p>
            <a:endParaRPr lang="en-US" sz="2800" dirty="0"/>
          </a:p>
          <a:p>
            <a:r>
              <a:rPr lang="en-US" sz="2800" dirty="0"/>
              <a:t>Rev. 19:10 “</a:t>
            </a:r>
            <a:r>
              <a:rPr lang="en-US" sz="2800" baseline="30000" dirty="0"/>
              <a:t> </a:t>
            </a:r>
            <a:r>
              <a:rPr lang="en-US" sz="2800" dirty="0"/>
              <a:t>And I fell at his feet to worship him. And he said unto me, See thou do it not: I am thy </a:t>
            </a:r>
            <a:r>
              <a:rPr lang="en-US" sz="2800" dirty="0" err="1"/>
              <a:t>fellowservant</a:t>
            </a:r>
            <a:r>
              <a:rPr lang="en-US" sz="2800" dirty="0"/>
              <a:t>, and </a:t>
            </a:r>
            <a:r>
              <a:rPr lang="en-US" sz="2800" b="1" dirty="0"/>
              <a:t>of thy brethren that have the testimony of Jesus</a:t>
            </a:r>
            <a:r>
              <a:rPr lang="en-US" sz="2800" dirty="0"/>
              <a:t>: worship God: </a:t>
            </a:r>
            <a:r>
              <a:rPr lang="en-US" sz="2800" b="1" dirty="0"/>
              <a:t>for the testimony of Jesus is the spirit of prophecy.</a:t>
            </a:r>
            <a:r>
              <a:rPr lang="en-US" sz="2800" dirty="0"/>
              <a:t>”</a:t>
            </a:r>
          </a:p>
        </p:txBody>
      </p:sp>
      <p:pic>
        <p:nvPicPr>
          <p:cNvPr id="5" name="Picture 4">
            <a:extLst>
              <a:ext uri="{FF2B5EF4-FFF2-40B4-BE49-F238E27FC236}">
                <a16:creationId xmlns:a16="http://schemas.microsoft.com/office/drawing/2014/main" xmlns="" id="{38218C33-8A17-4A06-BED2-F5F73540D40F}"/>
              </a:ext>
            </a:extLst>
          </p:cNvPr>
          <p:cNvPicPr>
            <a:picLocks noChangeAspect="1"/>
          </p:cNvPicPr>
          <p:nvPr/>
        </p:nvPicPr>
        <p:blipFill>
          <a:blip r:embed="rId2"/>
          <a:stretch>
            <a:fillRect/>
          </a:stretch>
        </p:blipFill>
        <p:spPr>
          <a:xfrm>
            <a:off x="0" y="1171141"/>
            <a:ext cx="5799827" cy="5135874"/>
          </a:xfrm>
          <a:prstGeom prst="rect">
            <a:avLst/>
          </a:prstGeom>
        </p:spPr>
      </p:pic>
    </p:spTree>
    <p:extLst>
      <p:ext uri="{BB962C8B-B14F-4D97-AF65-F5344CB8AC3E}">
        <p14:creationId xmlns:p14="http://schemas.microsoft.com/office/powerpoint/2010/main" val="188203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BF51EC-5580-4FA8-B7C6-E4972AD96CBE}"/>
              </a:ext>
            </a:extLst>
          </p:cNvPr>
          <p:cNvSpPr>
            <a:spLocks noGrp="1"/>
          </p:cNvSpPr>
          <p:nvPr>
            <p:ph type="title"/>
          </p:nvPr>
        </p:nvSpPr>
        <p:spPr>
          <a:xfrm>
            <a:off x="0" y="-133482"/>
            <a:ext cx="12192000" cy="1325563"/>
          </a:xfrm>
        </p:spPr>
        <p:txBody>
          <a:bodyPr>
            <a:normAutofit/>
          </a:bodyPr>
          <a:lstStyle/>
          <a:p>
            <a:pPr algn="ctr"/>
            <a:r>
              <a:rPr lang="en-US" b="1" dirty="0">
                <a:solidFill>
                  <a:srgbClr val="008000"/>
                </a:solidFill>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What are we to do if someone claims to be a Prophet?</a:t>
            </a:r>
          </a:p>
        </p:txBody>
      </p:sp>
      <p:sp>
        <p:nvSpPr>
          <p:cNvPr id="3" name="TextBox 2">
            <a:extLst>
              <a:ext uri="{FF2B5EF4-FFF2-40B4-BE49-F238E27FC236}">
                <a16:creationId xmlns:a16="http://schemas.microsoft.com/office/drawing/2014/main" xmlns="" id="{1DAAA1AA-33DD-40F2-9A44-8B399A97CCA7}"/>
              </a:ext>
            </a:extLst>
          </p:cNvPr>
          <p:cNvSpPr txBox="1"/>
          <p:nvPr/>
        </p:nvSpPr>
        <p:spPr>
          <a:xfrm>
            <a:off x="713508" y="1217171"/>
            <a:ext cx="4835237" cy="4031873"/>
          </a:xfrm>
          <a:prstGeom prst="rect">
            <a:avLst/>
          </a:prstGeom>
          <a:noFill/>
        </p:spPr>
        <p:txBody>
          <a:bodyPr wrap="square" rtlCol="0">
            <a:spAutoFit/>
          </a:bodyPr>
          <a:lstStyle/>
          <a:p>
            <a:pPr marL="514350" indent="-514350">
              <a:buAutoNum type="alphaUcParenR"/>
            </a:pPr>
            <a:r>
              <a:rPr lang="en-US" sz="3200" dirty="0"/>
              <a:t>Assume they are False and Ignore them</a:t>
            </a:r>
          </a:p>
          <a:p>
            <a:pPr marL="514350" indent="-514350">
              <a:buAutoNum type="alphaUcParenR"/>
            </a:pPr>
            <a:r>
              <a:rPr lang="en-US" sz="3200" dirty="0"/>
              <a:t>Assume they are True and believe everything they say</a:t>
            </a:r>
          </a:p>
          <a:p>
            <a:pPr marL="514350" indent="-514350">
              <a:buAutoNum type="alphaUcParenR"/>
            </a:pPr>
            <a:r>
              <a:rPr lang="en-US" sz="3200" dirty="0"/>
              <a:t>Give them all your money</a:t>
            </a:r>
          </a:p>
          <a:p>
            <a:pPr marL="514350" indent="-514350">
              <a:buAutoNum type="alphaUcParenR"/>
            </a:pPr>
            <a:r>
              <a:rPr lang="en-US" sz="3200" dirty="0"/>
              <a:t>Test them by Scripture</a:t>
            </a:r>
          </a:p>
        </p:txBody>
      </p:sp>
      <p:pic>
        <p:nvPicPr>
          <p:cNvPr id="4" name="Picture 3">
            <a:extLst>
              <a:ext uri="{FF2B5EF4-FFF2-40B4-BE49-F238E27FC236}">
                <a16:creationId xmlns:a16="http://schemas.microsoft.com/office/drawing/2014/main" xmlns="" id="{CF0B3A05-AACE-421D-9DB2-5AE447CA98F3}"/>
              </a:ext>
            </a:extLst>
          </p:cNvPr>
          <p:cNvPicPr>
            <a:picLocks noChangeAspect="1"/>
          </p:cNvPicPr>
          <p:nvPr/>
        </p:nvPicPr>
        <p:blipFill>
          <a:blip r:embed="rId2"/>
          <a:stretch>
            <a:fillRect/>
          </a:stretch>
        </p:blipFill>
        <p:spPr>
          <a:xfrm>
            <a:off x="5894339" y="1217171"/>
            <a:ext cx="6297661" cy="4606203"/>
          </a:xfrm>
          <a:prstGeom prst="rect">
            <a:avLst/>
          </a:prstGeom>
        </p:spPr>
      </p:pic>
    </p:spTree>
    <p:extLst>
      <p:ext uri="{BB962C8B-B14F-4D97-AF65-F5344CB8AC3E}">
        <p14:creationId xmlns:p14="http://schemas.microsoft.com/office/powerpoint/2010/main" val="359739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iterate type="lt">
                                    <p:tmPct val="0"/>
                                  </p:iterate>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5" presetClass="emph" presetSubtype="0" nodeType="clickEffect">
                                  <p:stCondLst>
                                    <p:cond delay="0"/>
                                  </p:stCondLst>
                                  <p:iterate type="lt">
                                    <p:tmAbs val="25"/>
                                  </p:iterate>
                                  <p:childTnLst>
                                    <p:set>
                                      <p:cBhvr override="childStyle">
                                        <p:cTn id="31" dur="indefinite"/>
                                        <p:tgtEl>
                                          <p:spTgt spid="3">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AE6476-F211-4787-A0EB-9A8EE7E9E9EB}"/>
              </a:ext>
            </a:extLst>
          </p:cNvPr>
          <p:cNvSpPr>
            <a:spLocks noGrp="1"/>
          </p:cNvSpPr>
          <p:nvPr>
            <p:ph type="title"/>
          </p:nvPr>
        </p:nvSpPr>
        <p:spPr>
          <a:xfrm>
            <a:off x="0" y="0"/>
            <a:ext cx="12192000" cy="1325563"/>
          </a:xfrm>
        </p:spPr>
        <p:txBody>
          <a:bodyPr/>
          <a:lstStyle/>
          <a:p>
            <a:r>
              <a:rPr lang="en-US" b="1" dirty="0">
                <a:effectLst>
                  <a:outerShdw blurRad="38100" dist="38100" dir="2700000" algn="tl">
                    <a:srgbClr val="000000">
                      <a:alpha val="43137"/>
                    </a:srgbClr>
                  </a:outerShdw>
                </a:effectLst>
              </a:rPr>
              <a:t>We are to Test the Prophets, to see if they are of God</a:t>
            </a:r>
          </a:p>
        </p:txBody>
      </p:sp>
      <p:sp>
        <p:nvSpPr>
          <p:cNvPr id="4" name="TextBox 3">
            <a:extLst>
              <a:ext uri="{FF2B5EF4-FFF2-40B4-BE49-F238E27FC236}">
                <a16:creationId xmlns:a16="http://schemas.microsoft.com/office/drawing/2014/main" xmlns="" id="{A34E676B-093F-4115-AC97-BB0F73D36457}"/>
              </a:ext>
            </a:extLst>
          </p:cNvPr>
          <p:cNvSpPr txBox="1"/>
          <p:nvPr/>
        </p:nvSpPr>
        <p:spPr>
          <a:xfrm>
            <a:off x="129886" y="1338141"/>
            <a:ext cx="5437910" cy="4832092"/>
          </a:xfrm>
          <a:prstGeom prst="rect">
            <a:avLst/>
          </a:prstGeom>
          <a:noFill/>
        </p:spPr>
        <p:txBody>
          <a:bodyPr wrap="square" rtlCol="0">
            <a:spAutoFit/>
          </a:bodyPr>
          <a:lstStyle/>
          <a:p>
            <a:r>
              <a:rPr lang="en-US" sz="2800" dirty="0"/>
              <a:t>1 John 4 “Beloved, </a:t>
            </a:r>
            <a:r>
              <a:rPr lang="en-US" sz="2800" b="1" u="sng" dirty="0"/>
              <a:t>believe not every spirit, but try the spirits whether they are of God</a:t>
            </a:r>
            <a:r>
              <a:rPr lang="en-US" sz="2800" dirty="0"/>
              <a:t>: because </a:t>
            </a:r>
            <a:r>
              <a:rPr lang="en-US" sz="2800" b="1" u="sng" dirty="0"/>
              <a:t>many false prophets are gone out into the world</a:t>
            </a:r>
            <a:r>
              <a:rPr lang="en-US" sz="2800" dirty="0"/>
              <a:t>.”</a:t>
            </a:r>
          </a:p>
          <a:p>
            <a:endParaRPr lang="en-US" sz="2800" dirty="0"/>
          </a:p>
          <a:p>
            <a:r>
              <a:rPr lang="en-US" sz="2800" dirty="0"/>
              <a:t>Matt. 24:4, 11 “And Jesus answered and said unto them, </a:t>
            </a:r>
            <a:r>
              <a:rPr lang="en-US" sz="2800" b="1" u="sng" dirty="0"/>
              <a:t>Take heed that no man deceive you</a:t>
            </a:r>
            <a:r>
              <a:rPr lang="en-US" sz="2800" dirty="0"/>
              <a:t>. . . </a:t>
            </a:r>
            <a:r>
              <a:rPr lang="en-US" sz="2800" b="1" u="sng" dirty="0"/>
              <a:t>And many false prophets shall rise, and shall deceive many.”</a:t>
            </a:r>
          </a:p>
        </p:txBody>
      </p:sp>
      <p:pic>
        <p:nvPicPr>
          <p:cNvPr id="5" name="Picture 4">
            <a:extLst>
              <a:ext uri="{FF2B5EF4-FFF2-40B4-BE49-F238E27FC236}">
                <a16:creationId xmlns:a16="http://schemas.microsoft.com/office/drawing/2014/main" xmlns="" id="{FDE84782-6FC1-4405-9FB9-95E0D326BE7B}"/>
              </a:ext>
            </a:extLst>
          </p:cNvPr>
          <p:cNvPicPr>
            <a:picLocks noChangeAspect="1"/>
          </p:cNvPicPr>
          <p:nvPr/>
        </p:nvPicPr>
        <p:blipFill>
          <a:blip r:embed="rId2"/>
          <a:stretch>
            <a:fillRect/>
          </a:stretch>
        </p:blipFill>
        <p:spPr>
          <a:xfrm>
            <a:off x="5697682" y="1189756"/>
            <a:ext cx="6494318" cy="4645935"/>
          </a:xfrm>
          <a:prstGeom prst="rect">
            <a:avLst/>
          </a:prstGeom>
        </p:spPr>
      </p:pic>
    </p:spTree>
    <p:extLst>
      <p:ext uri="{BB962C8B-B14F-4D97-AF65-F5344CB8AC3E}">
        <p14:creationId xmlns:p14="http://schemas.microsoft.com/office/powerpoint/2010/main" val="3219990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9C8CA1-1B3D-4F12-BC60-F4D263DFAD98}"/>
              </a:ext>
            </a:extLst>
          </p:cNvPr>
          <p:cNvSpPr>
            <a:spLocks noGrp="1"/>
          </p:cNvSpPr>
          <p:nvPr>
            <p:ph type="title"/>
          </p:nvPr>
        </p:nvSpPr>
        <p:spPr>
          <a:xfrm>
            <a:off x="838200" y="-216767"/>
            <a:ext cx="10515600" cy="1325563"/>
          </a:xfrm>
        </p:spPr>
        <p:txBody>
          <a:bodyPr/>
          <a:lstStyle/>
          <a:p>
            <a:r>
              <a:rPr lang="en-US" b="1" dirty="0">
                <a:solidFill>
                  <a:schemeClr val="accent5">
                    <a:lumMod val="75000"/>
                  </a:schemeClr>
                </a:solidFill>
                <a:effectLst>
                  <a:outerShdw blurRad="38100" dist="38100" dir="2700000" algn="tl">
                    <a:srgbClr val="000000">
                      <a:alpha val="43137"/>
                    </a:srgbClr>
                  </a:outerShdw>
                </a:effectLst>
                <a:latin typeface="Bookman Old Style" panose="02050604050505020204" pitchFamily="18" charset="0"/>
              </a:rPr>
              <a:t>Why God Gives True Prophets…</a:t>
            </a:r>
          </a:p>
        </p:txBody>
      </p:sp>
      <p:sp>
        <p:nvSpPr>
          <p:cNvPr id="3" name="Rectangle 2">
            <a:extLst>
              <a:ext uri="{FF2B5EF4-FFF2-40B4-BE49-F238E27FC236}">
                <a16:creationId xmlns:a16="http://schemas.microsoft.com/office/drawing/2014/main" xmlns="" id="{37861A5D-EF9F-430B-8B8C-2EF4ECAFFA05}"/>
              </a:ext>
            </a:extLst>
          </p:cNvPr>
          <p:cNvSpPr/>
          <p:nvPr/>
        </p:nvSpPr>
        <p:spPr>
          <a:xfrm>
            <a:off x="6096000" y="1074049"/>
            <a:ext cx="5784272" cy="4524315"/>
          </a:xfrm>
          <a:prstGeom prst="rect">
            <a:avLst/>
          </a:prstGeom>
        </p:spPr>
        <p:txBody>
          <a:bodyPr wrap="square">
            <a:spAutoFit/>
          </a:bodyPr>
          <a:lstStyle/>
          <a:p>
            <a:r>
              <a:rPr lang="en-US" sz="3200" dirty="0"/>
              <a:t>Prov. 29:18 “</a:t>
            </a:r>
            <a:r>
              <a:rPr lang="en-US" sz="3200" b="1" dirty="0"/>
              <a:t>Where there is no vision, the people perish</a:t>
            </a:r>
            <a:r>
              <a:rPr lang="en-US" sz="3200" dirty="0"/>
              <a:t>: but he that </a:t>
            </a:r>
            <a:r>
              <a:rPr lang="en-US" sz="3200" dirty="0" err="1"/>
              <a:t>keepeth</a:t>
            </a:r>
            <a:r>
              <a:rPr lang="en-US" sz="3200" dirty="0"/>
              <a:t> the law, happy is he.”</a:t>
            </a:r>
          </a:p>
          <a:p>
            <a:endParaRPr lang="en-US" sz="3200" dirty="0"/>
          </a:p>
          <a:p>
            <a:r>
              <a:rPr lang="en-US" sz="3200" dirty="0"/>
              <a:t>Amos 3:7 “</a:t>
            </a:r>
            <a:r>
              <a:rPr lang="en-US" sz="3200" b="1" dirty="0"/>
              <a:t>Surely the Lord </a:t>
            </a:r>
            <a:r>
              <a:rPr lang="en-US" sz="3200" b="1" cap="small" dirty="0"/>
              <a:t>God</a:t>
            </a:r>
            <a:r>
              <a:rPr lang="en-US" sz="3200" b="1" dirty="0"/>
              <a:t> will do nothing, but he </a:t>
            </a:r>
            <a:r>
              <a:rPr lang="en-US" sz="3200" b="1" dirty="0" err="1"/>
              <a:t>revealeth</a:t>
            </a:r>
            <a:r>
              <a:rPr lang="en-US" sz="3200" b="1" dirty="0"/>
              <a:t> his secret unto </a:t>
            </a:r>
            <a:r>
              <a:rPr lang="en-US" sz="3200" b="1" u="sng" dirty="0"/>
              <a:t>his servants the prophets</a:t>
            </a:r>
            <a:r>
              <a:rPr lang="en-US" sz="3200" dirty="0"/>
              <a:t>.”</a:t>
            </a:r>
          </a:p>
        </p:txBody>
      </p:sp>
      <p:pic>
        <p:nvPicPr>
          <p:cNvPr id="4" name="Picture 3">
            <a:extLst>
              <a:ext uri="{FF2B5EF4-FFF2-40B4-BE49-F238E27FC236}">
                <a16:creationId xmlns:a16="http://schemas.microsoft.com/office/drawing/2014/main" xmlns="" id="{D8ADB947-A21A-4183-ADEC-41A56A3534D7}"/>
              </a:ext>
            </a:extLst>
          </p:cNvPr>
          <p:cNvPicPr>
            <a:picLocks noChangeAspect="1"/>
          </p:cNvPicPr>
          <p:nvPr/>
        </p:nvPicPr>
        <p:blipFill>
          <a:blip r:embed="rId2"/>
          <a:stretch>
            <a:fillRect/>
          </a:stretch>
        </p:blipFill>
        <p:spPr>
          <a:xfrm>
            <a:off x="0" y="1330036"/>
            <a:ext cx="5988985" cy="3969327"/>
          </a:xfrm>
          <a:prstGeom prst="rect">
            <a:avLst/>
          </a:prstGeom>
        </p:spPr>
      </p:pic>
    </p:spTree>
    <p:extLst>
      <p:ext uri="{BB962C8B-B14F-4D97-AF65-F5344CB8AC3E}">
        <p14:creationId xmlns:p14="http://schemas.microsoft.com/office/powerpoint/2010/main" val="1792485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216057-7913-4DF3-A9D1-5A662EA6274D}"/>
              </a:ext>
            </a:extLst>
          </p:cNvPr>
          <p:cNvSpPr>
            <a:spLocks noGrp="1"/>
          </p:cNvSpPr>
          <p:nvPr>
            <p:ph type="title"/>
          </p:nvPr>
        </p:nvSpPr>
        <p:spPr>
          <a:xfrm>
            <a:off x="838200" y="-237549"/>
            <a:ext cx="10515600" cy="1325563"/>
          </a:xfrm>
        </p:spPr>
        <p:txBody>
          <a:bodyPr/>
          <a:lstStyle/>
          <a:p>
            <a:r>
              <a:rPr lang="en-US" dirty="0">
                <a:latin typeface="Berlin Sans FB Demi" panose="020E0802020502020306" pitchFamily="34" charset="0"/>
              </a:rPr>
              <a:t>Questions for Prophets:</a:t>
            </a:r>
          </a:p>
        </p:txBody>
      </p:sp>
      <p:sp>
        <p:nvSpPr>
          <p:cNvPr id="3" name="TextBox 2">
            <a:extLst>
              <a:ext uri="{FF2B5EF4-FFF2-40B4-BE49-F238E27FC236}">
                <a16:creationId xmlns:a16="http://schemas.microsoft.com/office/drawing/2014/main" xmlns="" id="{2655CCE3-D9F3-4F31-AABE-67EEA75CBDF8}"/>
              </a:ext>
            </a:extLst>
          </p:cNvPr>
          <p:cNvSpPr txBox="1"/>
          <p:nvPr/>
        </p:nvSpPr>
        <p:spPr>
          <a:xfrm>
            <a:off x="374073" y="733246"/>
            <a:ext cx="7502236" cy="6124754"/>
          </a:xfrm>
          <a:prstGeom prst="rect">
            <a:avLst/>
          </a:prstGeom>
          <a:noFill/>
        </p:spPr>
        <p:txBody>
          <a:bodyPr wrap="square" rtlCol="0">
            <a:spAutoFit/>
          </a:bodyPr>
          <a:lstStyle/>
          <a:p>
            <a:pPr marL="457200" indent="-457200">
              <a:buAutoNum type="arabicPeriod"/>
            </a:pPr>
            <a:r>
              <a:rPr lang="en-US" sz="2800" dirty="0"/>
              <a:t>Does a prophet have to be a man?</a:t>
            </a:r>
          </a:p>
          <a:p>
            <a:r>
              <a:rPr lang="en-US" sz="2800" dirty="0"/>
              <a:t>A: No, Deborah the Judge, Miriam the sister of Moses, Huldah of The Jerusalem college (2 Kings 22:14), Anna the prophetess that blessed Jesus (Luke 2), Elizabeth prophesied of Jesus-calling Him Lord (Luke 1:41-43), Philip’s daughters (Acts 21:9)</a:t>
            </a:r>
          </a:p>
          <a:p>
            <a:endParaRPr lang="en-US" sz="2800" dirty="0"/>
          </a:p>
          <a:p>
            <a:r>
              <a:rPr lang="en-US" sz="2800" dirty="0"/>
              <a:t>2. Does a Prophet have to contribute to the Bible canon?</a:t>
            </a:r>
          </a:p>
          <a:p>
            <a:r>
              <a:rPr lang="en-US" sz="2800" dirty="0"/>
              <a:t>No. 1 Chron. 29:29 “Now the acts of David the king, first and last, behold, they are written in the </a:t>
            </a:r>
            <a:r>
              <a:rPr lang="en-US" sz="2800" b="1" u="sng" dirty="0"/>
              <a:t>book of Samuel the seer</a:t>
            </a:r>
            <a:r>
              <a:rPr lang="en-US" sz="2800" dirty="0"/>
              <a:t>, and in the book of </a:t>
            </a:r>
            <a:r>
              <a:rPr lang="en-US" sz="2800" b="1" u="sng" dirty="0"/>
              <a:t>Nathan the prophet</a:t>
            </a:r>
            <a:r>
              <a:rPr lang="en-US" sz="2800" dirty="0"/>
              <a:t>, and in </a:t>
            </a:r>
            <a:r>
              <a:rPr lang="en-US" sz="2800" b="1" u="sng" dirty="0"/>
              <a:t>the book of Gad the seer”</a:t>
            </a:r>
          </a:p>
        </p:txBody>
      </p:sp>
      <p:pic>
        <p:nvPicPr>
          <p:cNvPr id="4" name="Picture 3">
            <a:extLst>
              <a:ext uri="{FF2B5EF4-FFF2-40B4-BE49-F238E27FC236}">
                <a16:creationId xmlns:a16="http://schemas.microsoft.com/office/drawing/2014/main" xmlns="" id="{F5CF5060-2E2C-471A-94B3-A33F94BCFFFC}"/>
              </a:ext>
            </a:extLst>
          </p:cNvPr>
          <p:cNvPicPr>
            <a:picLocks noChangeAspect="1"/>
          </p:cNvPicPr>
          <p:nvPr/>
        </p:nvPicPr>
        <p:blipFill rotWithShape="1">
          <a:blip r:embed="rId2"/>
          <a:srcRect l="6325" r="34530"/>
          <a:stretch/>
        </p:blipFill>
        <p:spPr>
          <a:xfrm>
            <a:off x="8135814" y="1088014"/>
            <a:ext cx="4056185" cy="5143500"/>
          </a:xfrm>
          <a:prstGeom prst="rect">
            <a:avLst/>
          </a:prstGeom>
        </p:spPr>
      </p:pic>
    </p:spTree>
    <p:extLst>
      <p:ext uri="{BB962C8B-B14F-4D97-AF65-F5344CB8AC3E}">
        <p14:creationId xmlns:p14="http://schemas.microsoft.com/office/powerpoint/2010/main" val="14110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AC36E8-7BE6-433F-BB64-DA21F02C77E1}"/>
              </a:ext>
            </a:extLst>
          </p:cNvPr>
          <p:cNvSpPr>
            <a:spLocks noGrp="1"/>
          </p:cNvSpPr>
          <p:nvPr>
            <p:ph type="title"/>
          </p:nvPr>
        </p:nvSpPr>
        <p:spPr>
          <a:xfrm>
            <a:off x="838200" y="-279111"/>
            <a:ext cx="10515600" cy="1325563"/>
          </a:xfrm>
        </p:spPr>
        <p:txBody>
          <a:bodyPr/>
          <a:lstStyle/>
          <a:p>
            <a:pPr algn="ctr"/>
            <a:r>
              <a:rPr lang="en-US" i="1" dirty="0">
                <a:solidFill>
                  <a:srgbClr val="660066"/>
                </a:solidFill>
                <a:effectLst>
                  <a:outerShdw blurRad="38100" dist="38100" dir="2700000" algn="tl">
                    <a:srgbClr val="000000">
                      <a:alpha val="43137"/>
                    </a:srgbClr>
                  </a:outerShdw>
                </a:effectLst>
                <a:latin typeface="Baskerville Old Face" panose="02020602080505020303" pitchFamily="18" charset="0"/>
              </a:rPr>
              <a:t>Tests of a Prophet</a:t>
            </a:r>
          </a:p>
        </p:txBody>
      </p:sp>
      <p:sp>
        <p:nvSpPr>
          <p:cNvPr id="3" name="TextBox 2">
            <a:extLst>
              <a:ext uri="{FF2B5EF4-FFF2-40B4-BE49-F238E27FC236}">
                <a16:creationId xmlns:a16="http://schemas.microsoft.com/office/drawing/2014/main" xmlns="" id="{59C0E550-C577-4D02-A0AD-DA1D60D22B37}"/>
              </a:ext>
            </a:extLst>
          </p:cNvPr>
          <p:cNvSpPr txBox="1"/>
          <p:nvPr/>
        </p:nvSpPr>
        <p:spPr>
          <a:xfrm>
            <a:off x="290945" y="900978"/>
            <a:ext cx="6296891" cy="5262979"/>
          </a:xfrm>
          <a:prstGeom prst="rect">
            <a:avLst/>
          </a:prstGeom>
          <a:noFill/>
        </p:spPr>
        <p:txBody>
          <a:bodyPr wrap="square" rtlCol="0">
            <a:spAutoFit/>
          </a:bodyPr>
          <a:lstStyle/>
          <a:p>
            <a:r>
              <a:rPr lang="en-US" sz="2800" dirty="0"/>
              <a:t>From 1 Corinthians 12</a:t>
            </a:r>
          </a:p>
          <a:p>
            <a:pPr marL="457200" indent="-457200">
              <a:buAutoNum type="arabicPeriod"/>
            </a:pPr>
            <a:r>
              <a:rPr lang="en-US" sz="2800" dirty="0"/>
              <a:t>Perfecting of Saints—Will point out sin</a:t>
            </a:r>
          </a:p>
          <a:p>
            <a:pPr marL="457200" indent="-457200">
              <a:buAutoNum type="arabicPeriod"/>
            </a:pPr>
            <a:r>
              <a:rPr lang="en-US" sz="2800" dirty="0"/>
              <a:t>Work of Ministry—Evangelism Focus</a:t>
            </a:r>
          </a:p>
          <a:p>
            <a:pPr marL="457200" indent="-457200">
              <a:buAutoNum type="arabicPeriod"/>
            </a:pPr>
            <a:r>
              <a:rPr lang="en-US" sz="2800" dirty="0"/>
              <a:t>Edify Church—Strengthen/Protect Church</a:t>
            </a:r>
          </a:p>
          <a:p>
            <a:pPr marL="457200" indent="-457200">
              <a:buAutoNum type="arabicPeriod"/>
            </a:pPr>
            <a:r>
              <a:rPr lang="en-US" sz="2800" dirty="0"/>
              <a:t>Teach and Comfort</a:t>
            </a:r>
          </a:p>
          <a:p>
            <a:r>
              <a:rPr lang="en-US" sz="2800" dirty="0"/>
              <a:t>	1 Cor. 14:3 “But he that </a:t>
            </a:r>
            <a:r>
              <a:rPr lang="en-US" sz="2800" dirty="0" err="1"/>
              <a:t>prophesieth</a:t>
            </a:r>
            <a:r>
              <a:rPr lang="en-US" sz="2800" dirty="0"/>
              <a:t> 	</a:t>
            </a:r>
            <a:r>
              <a:rPr lang="en-US" sz="2800" dirty="0" err="1"/>
              <a:t>speaketh</a:t>
            </a:r>
            <a:r>
              <a:rPr lang="en-US" sz="2800" dirty="0"/>
              <a:t> unto men to edification, and 	exhortation, and comfort.”</a:t>
            </a:r>
          </a:p>
          <a:p>
            <a:r>
              <a:rPr lang="en-US" sz="2800" dirty="0"/>
              <a:t>5</a:t>
            </a:r>
            <a:r>
              <a:rPr lang="en-US" sz="2800" b="1" dirty="0"/>
              <a:t>.    “by their fruits, ye shall know them” </a:t>
            </a:r>
            <a:r>
              <a:rPr lang="en-US" sz="2800" dirty="0"/>
              <a:t>	(Matt. 7:20)</a:t>
            </a:r>
          </a:p>
        </p:txBody>
      </p:sp>
      <p:pic>
        <p:nvPicPr>
          <p:cNvPr id="5" name="Picture 4">
            <a:extLst>
              <a:ext uri="{FF2B5EF4-FFF2-40B4-BE49-F238E27FC236}">
                <a16:creationId xmlns:a16="http://schemas.microsoft.com/office/drawing/2014/main" xmlns="" id="{FBD7611F-758D-4502-8038-AE3C5B5FE57D}"/>
              </a:ext>
            </a:extLst>
          </p:cNvPr>
          <p:cNvPicPr>
            <a:picLocks noChangeAspect="1"/>
          </p:cNvPicPr>
          <p:nvPr/>
        </p:nvPicPr>
        <p:blipFill>
          <a:blip r:embed="rId2"/>
          <a:stretch>
            <a:fillRect/>
          </a:stretch>
        </p:blipFill>
        <p:spPr>
          <a:xfrm>
            <a:off x="6788726" y="1046451"/>
            <a:ext cx="5262979" cy="5262979"/>
          </a:xfrm>
          <a:prstGeom prst="rect">
            <a:avLst/>
          </a:prstGeom>
        </p:spPr>
      </p:pic>
    </p:spTree>
    <p:extLst>
      <p:ext uri="{BB962C8B-B14F-4D97-AF65-F5344CB8AC3E}">
        <p14:creationId xmlns:p14="http://schemas.microsoft.com/office/powerpoint/2010/main" val="164729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3369</TotalTime>
  <Words>1779</Words>
  <Application>Microsoft Office PowerPoint</Application>
  <PresentationFormat>Custom</PresentationFormat>
  <Paragraphs>65</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PROVING THE PROPHET</vt:lpstr>
      <vt:lpstr>The Bible Says this about Prophets…</vt:lpstr>
      <vt:lpstr>Cessation of the Gifts?</vt:lpstr>
      <vt:lpstr>Will the Last Day Church Have the Gift of Prophecy??</vt:lpstr>
      <vt:lpstr>What are we to do if someone claims to be a Prophet?</vt:lpstr>
      <vt:lpstr>We are to Test the Prophets, to see if they are of God</vt:lpstr>
      <vt:lpstr>Why God Gives True Prophets…</vt:lpstr>
      <vt:lpstr>Questions for Prophets:</vt:lpstr>
      <vt:lpstr>Tests of a Prophet</vt:lpstr>
      <vt:lpstr>PowerPoint Presentation</vt:lpstr>
      <vt:lpstr>PowerPoint Presentation</vt:lpstr>
      <vt:lpstr>PowerPoint Presentation</vt:lpstr>
      <vt:lpstr>How About an opinion of someone within the Church?</vt:lpstr>
      <vt:lpstr>Tests Continued…</vt:lpstr>
      <vt:lpstr>PowerPoint Presentation</vt:lpstr>
      <vt:lpstr>PowerPoint Presentation</vt:lpstr>
      <vt:lpstr>PowerPoint Presentation</vt:lpstr>
      <vt:lpstr>A Prophet’s Predictions Must Come True</vt:lpstr>
      <vt:lpstr>The San Francisco Earthquake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dc:creator>
  <cp:lastModifiedBy>Staff</cp:lastModifiedBy>
  <cp:revision>71</cp:revision>
  <dcterms:created xsi:type="dcterms:W3CDTF">2018-10-12T19:14:01Z</dcterms:created>
  <dcterms:modified xsi:type="dcterms:W3CDTF">2019-10-13T01:54:02Z</dcterms:modified>
</cp:coreProperties>
</file>