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66" r:id="rId6"/>
    <p:sldId id="259" r:id="rId7"/>
    <p:sldId id="269" r:id="rId8"/>
    <p:sldId id="267" r:id="rId9"/>
    <p:sldId id="261" r:id="rId10"/>
    <p:sldId id="268" r:id="rId11"/>
    <p:sldId id="263" r:id="rId12"/>
    <p:sldId id="264" r:id="rId13"/>
    <p:sldId id="270" r:id="rId14"/>
    <p:sldId id="272" r:id="rId15"/>
    <p:sldId id="274"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D51E89-0A63-4B96-9AA8-A5F0F391D9BD}"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58DC9-84A2-4735-800B-B2302AF304B9}" type="slidenum">
              <a:rPr lang="en-US" smtClean="0"/>
              <a:t>‹#›</a:t>
            </a:fld>
            <a:endParaRPr lang="en-US"/>
          </a:p>
        </p:txBody>
      </p:sp>
    </p:spTree>
    <p:extLst>
      <p:ext uri="{BB962C8B-B14F-4D97-AF65-F5344CB8AC3E}">
        <p14:creationId xmlns:p14="http://schemas.microsoft.com/office/powerpoint/2010/main" val="228920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51E89-0A63-4B96-9AA8-A5F0F391D9BD}"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58DC9-84A2-4735-800B-B2302AF304B9}" type="slidenum">
              <a:rPr lang="en-US" smtClean="0"/>
              <a:t>‹#›</a:t>
            </a:fld>
            <a:endParaRPr lang="en-US"/>
          </a:p>
        </p:txBody>
      </p:sp>
    </p:spTree>
    <p:extLst>
      <p:ext uri="{BB962C8B-B14F-4D97-AF65-F5344CB8AC3E}">
        <p14:creationId xmlns:p14="http://schemas.microsoft.com/office/powerpoint/2010/main" val="19431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51E89-0A63-4B96-9AA8-A5F0F391D9BD}"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58DC9-84A2-4735-800B-B2302AF304B9}" type="slidenum">
              <a:rPr lang="en-US" smtClean="0"/>
              <a:t>‹#›</a:t>
            </a:fld>
            <a:endParaRPr lang="en-US"/>
          </a:p>
        </p:txBody>
      </p:sp>
    </p:spTree>
    <p:extLst>
      <p:ext uri="{BB962C8B-B14F-4D97-AF65-F5344CB8AC3E}">
        <p14:creationId xmlns:p14="http://schemas.microsoft.com/office/powerpoint/2010/main" val="400209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51E89-0A63-4B96-9AA8-A5F0F391D9BD}"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58DC9-84A2-4735-800B-B2302AF304B9}" type="slidenum">
              <a:rPr lang="en-US" smtClean="0"/>
              <a:t>‹#›</a:t>
            </a:fld>
            <a:endParaRPr lang="en-US"/>
          </a:p>
        </p:txBody>
      </p:sp>
    </p:spTree>
    <p:extLst>
      <p:ext uri="{BB962C8B-B14F-4D97-AF65-F5344CB8AC3E}">
        <p14:creationId xmlns:p14="http://schemas.microsoft.com/office/powerpoint/2010/main" val="8042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D51E89-0A63-4B96-9AA8-A5F0F391D9BD}"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58DC9-84A2-4735-800B-B2302AF304B9}" type="slidenum">
              <a:rPr lang="en-US" smtClean="0"/>
              <a:t>‹#›</a:t>
            </a:fld>
            <a:endParaRPr lang="en-US"/>
          </a:p>
        </p:txBody>
      </p:sp>
    </p:spTree>
    <p:extLst>
      <p:ext uri="{BB962C8B-B14F-4D97-AF65-F5344CB8AC3E}">
        <p14:creationId xmlns:p14="http://schemas.microsoft.com/office/powerpoint/2010/main" val="1590867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D51E89-0A63-4B96-9AA8-A5F0F391D9BD}"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58DC9-84A2-4735-800B-B2302AF304B9}" type="slidenum">
              <a:rPr lang="en-US" smtClean="0"/>
              <a:t>‹#›</a:t>
            </a:fld>
            <a:endParaRPr lang="en-US"/>
          </a:p>
        </p:txBody>
      </p:sp>
    </p:spTree>
    <p:extLst>
      <p:ext uri="{BB962C8B-B14F-4D97-AF65-F5344CB8AC3E}">
        <p14:creationId xmlns:p14="http://schemas.microsoft.com/office/powerpoint/2010/main" val="161293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D51E89-0A63-4B96-9AA8-A5F0F391D9BD}" type="datetimeFigureOut">
              <a:rPr lang="en-US" smtClean="0"/>
              <a:t>10/30/2018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58DC9-84A2-4735-800B-B2302AF304B9}" type="slidenum">
              <a:rPr lang="en-US" smtClean="0"/>
              <a:t>‹#›</a:t>
            </a:fld>
            <a:endParaRPr lang="en-US"/>
          </a:p>
        </p:txBody>
      </p:sp>
    </p:spTree>
    <p:extLst>
      <p:ext uri="{BB962C8B-B14F-4D97-AF65-F5344CB8AC3E}">
        <p14:creationId xmlns:p14="http://schemas.microsoft.com/office/powerpoint/2010/main" val="161774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D51E89-0A63-4B96-9AA8-A5F0F391D9BD}" type="datetimeFigureOut">
              <a:rPr lang="en-US" smtClean="0"/>
              <a:t>10/30/2018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58DC9-84A2-4735-800B-B2302AF304B9}" type="slidenum">
              <a:rPr lang="en-US" smtClean="0"/>
              <a:t>‹#›</a:t>
            </a:fld>
            <a:endParaRPr lang="en-US"/>
          </a:p>
        </p:txBody>
      </p:sp>
    </p:spTree>
    <p:extLst>
      <p:ext uri="{BB962C8B-B14F-4D97-AF65-F5344CB8AC3E}">
        <p14:creationId xmlns:p14="http://schemas.microsoft.com/office/powerpoint/2010/main" val="131419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51E89-0A63-4B96-9AA8-A5F0F391D9BD}" type="datetimeFigureOut">
              <a:rPr lang="en-US" smtClean="0"/>
              <a:t>10/30/2018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58DC9-84A2-4735-800B-B2302AF304B9}" type="slidenum">
              <a:rPr lang="en-US" smtClean="0"/>
              <a:t>‹#›</a:t>
            </a:fld>
            <a:endParaRPr lang="en-US"/>
          </a:p>
        </p:txBody>
      </p:sp>
    </p:spTree>
    <p:extLst>
      <p:ext uri="{BB962C8B-B14F-4D97-AF65-F5344CB8AC3E}">
        <p14:creationId xmlns:p14="http://schemas.microsoft.com/office/powerpoint/2010/main" val="7311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51E89-0A63-4B96-9AA8-A5F0F391D9BD}"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58DC9-84A2-4735-800B-B2302AF304B9}" type="slidenum">
              <a:rPr lang="en-US" smtClean="0"/>
              <a:t>‹#›</a:t>
            </a:fld>
            <a:endParaRPr lang="en-US"/>
          </a:p>
        </p:txBody>
      </p:sp>
    </p:spTree>
    <p:extLst>
      <p:ext uri="{BB962C8B-B14F-4D97-AF65-F5344CB8AC3E}">
        <p14:creationId xmlns:p14="http://schemas.microsoft.com/office/powerpoint/2010/main" val="2884120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51E89-0A63-4B96-9AA8-A5F0F391D9BD}"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58DC9-84A2-4735-800B-B2302AF304B9}" type="slidenum">
              <a:rPr lang="en-US" smtClean="0"/>
              <a:t>‹#›</a:t>
            </a:fld>
            <a:endParaRPr lang="en-US"/>
          </a:p>
        </p:txBody>
      </p:sp>
    </p:spTree>
    <p:extLst>
      <p:ext uri="{BB962C8B-B14F-4D97-AF65-F5344CB8AC3E}">
        <p14:creationId xmlns:p14="http://schemas.microsoft.com/office/powerpoint/2010/main" val="181705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51E89-0A63-4B96-9AA8-A5F0F391D9BD}" type="datetimeFigureOut">
              <a:rPr lang="en-US" smtClean="0"/>
              <a:t>10/30/2018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58DC9-84A2-4735-800B-B2302AF304B9}" type="slidenum">
              <a:rPr lang="en-US" smtClean="0"/>
              <a:t>‹#›</a:t>
            </a:fld>
            <a:endParaRPr lang="en-US"/>
          </a:p>
        </p:txBody>
      </p:sp>
    </p:spTree>
    <p:extLst>
      <p:ext uri="{BB962C8B-B14F-4D97-AF65-F5344CB8AC3E}">
        <p14:creationId xmlns:p14="http://schemas.microsoft.com/office/powerpoint/2010/main" val="150331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00B050"/>
                </a:solidFill>
                <a:latin typeface="Algerian" panose="04020705040A02060702" pitchFamily="82" charset="0"/>
              </a:rPr>
              <a:t>The Right Arm, pt. 7</a:t>
            </a:r>
            <a:endParaRPr lang="en-US" b="1" i="1" u="sng" dirty="0">
              <a:solidFill>
                <a:srgbClr val="00B050"/>
              </a:solidFill>
              <a:latin typeface="Algerian" panose="04020705040A02060702" pitchFamily="82" charset="0"/>
            </a:endParaRPr>
          </a:p>
        </p:txBody>
      </p:sp>
      <p:sp>
        <p:nvSpPr>
          <p:cNvPr id="3" name="Subtitle 2"/>
          <p:cNvSpPr>
            <a:spLocks noGrp="1"/>
          </p:cNvSpPr>
          <p:nvPr>
            <p:ph type="subTitle" idx="1"/>
          </p:nvPr>
        </p:nvSpPr>
        <p:spPr/>
        <p:txBody>
          <a:bodyPr/>
          <a:lstStyle/>
          <a:p>
            <a:r>
              <a:rPr lang="en-US" b="1" i="1" u="sng" dirty="0" smtClean="0">
                <a:solidFill>
                  <a:srgbClr val="C00000"/>
                </a:solidFill>
                <a:latin typeface="Algerian" panose="04020705040A02060702" pitchFamily="82" charset="0"/>
              </a:rPr>
              <a:t>Fresh Air</a:t>
            </a:r>
            <a:endParaRPr lang="en-US" b="1" i="1" u="sng" dirty="0">
              <a:solidFill>
                <a:srgbClr val="C00000"/>
              </a:solidFill>
              <a:latin typeface="Algerian" panose="04020705040A02060702" pitchFamily="82" charset="0"/>
            </a:endParaRPr>
          </a:p>
        </p:txBody>
      </p:sp>
    </p:spTree>
    <p:extLst>
      <p:ext uri="{BB962C8B-B14F-4D97-AF65-F5344CB8AC3E}">
        <p14:creationId xmlns:p14="http://schemas.microsoft.com/office/powerpoint/2010/main" val="2208698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762000"/>
          </a:xfrm>
        </p:spPr>
        <p:txBody>
          <a:bodyPr/>
          <a:lstStyle/>
          <a:p>
            <a:r>
              <a:rPr lang="en-US" b="1" i="1" u="sng" dirty="0" smtClean="0">
                <a:solidFill>
                  <a:srgbClr val="0070C0"/>
                </a:solidFill>
              </a:rPr>
              <a:t>More Energy!</a:t>
            </a:r>
            <a:endParaRPr lang="en-US" b="1" i="1" u="sng" dirty="0">
              <a:solidFill>
                <a:srgbClr val="0070C0"/>
              </a:solidFill>
            </a:endParaRPr>
          </a:p>
        </p:txBody>
      </p:sp>
      <p:sp>
        <p:nvSpPr>
          <p:cNvPr id="3" name="Content Placeholder 2"/>
          <p:cNvSpPr>
            <a:spLocks noGrp="1"/>
          </p:cNvSpPr>
          <p:nvPr>
            <p:ph sz="half" idx="1"/>
          </p:nvPr>
        </p:nvSpPr>
        <p:spPr>
          <a:xfrm>
            <a:off x="0" y="0"/>
            <a:ext cx="4495800" cy="6858000"/>
          </a:xfrm>
        </p:spPr>
        <p:txBody>
          <a:bodyPr>
            <a:noAutofit/>
          </a:bodyPr>
          <a:lstStyle/>
          <a:p>
            <a:r>
              <a:rPr lang="en-US" sz="1800" dirty="0"/>
              <a:t>5. </a:t>
            </a:r>
            <a:r>
              <a:rPr lang="en-US" sz="1800" u="sng" dirty="0"/>
              <a:t>Fresh air cleans your lungs</a:t>
            </a:r>
          </a:p>
          <a:p>
            <a:pPr marL="0" indent="0">
              <a:buNone/>
            </a:pPr>
            <a:r>
              <a:rPr lang="en-US" sz="1800" dirty="0" smtClean="0"/>
              <a:t>You </a:t>
            </a:r>
            <a:r>
              <a:rPr lang="en-US" sz="1800" dirty="0"/>
              <a:t>lungs dilate more from having an increase of oxygen so fresh air improves the cleansing of your lungs. You release airborne toxins from your body when exhaling through your lungs.</a:t>
            </a:r>
          </a:p>
          <a:p>
            <a:r>
              <a:rPr lang="en-US" sz="1800" dirty="0"/>
              <a:t>6. </a:t>
            </a:r>
            <a:r>
              <a:rPr lang="en-US" sz="1800" u="sng" dirty="0"/>
              <a:t>Fresh air gives you more energy and a sharper mind</a:t>
            </a:r>
          </a:p>
          <a:p>
            <a:pPr marL="0" indent="0">
              <a:buNone/>
            </a:pPr>
            <a:r>
              <a:rPr lang="en-US" sz="1800" dirty="0" smtClean="0"/>
              <a:t>You </a:t>
            </a:r>
            <a:r>
              <a:rPr lang="en-US" sz="1800" dirty="0"/>
              <a:t>may have noticed after spending time outside, you come back indoors feeling brighter and perhaps ready to get back to work. More oxygen results in greater brain functioning, improving your concentration skills and providing you with more </a:t>
            </a:r>
            <a:r>
              <a:rPr lang="en-US" sz="1800" dirty="0" smtClean="0"/>
              <a:t>energy. In </a:t>
            </a:r>
            <a:r>
              <a:rPr lang="en-US" sz="1800" dirty="0"/>
              <a:t>addition, venturing outside will also help you produce vitamin D from the sun (when it does come out), which is essential for many bodily functions including supporting our immune system, strengthening our bones, teeth and much more. </a:t>
            </a:r>
            <a:r>
              <a:rPr lang="en-US" sz="1800" dirty="0" smtClean="0"/>
              <a:t>You </a:t>
            </a:r>
            <a:r>
              <a:rPr lang="en-US" sz="1800" dirty="0"/>
              <a:t>could even include outdoor workouts to add that extra bit of zing to your routine. This is more cost effective than paying a monthly gym membership and you'll receive the benefits of getting fresh air.</a:t>
            </a:r>
          </a:p>
          <a:p>
            <a:endParaRPr lang="en-US" sz="1600" dirty="0"/>
          </a:p>
        </p:txBody>
      </p:sp>
      <p:pic>
        <p:nvPicPr>
          <p:cNvPr id="5" name="Content Placeholder 4"/>
          <p:cNvPicPr>
            <a:picLocks noGrp="1" noChangeAspect="1"/>
          </p:cNvPicPr>
          <p:nvPr>
            <p:ph sz="half" idx="2"/>
          </p:nvPr>
        </p:nvPicPr>
        <p:blipFill>
          <a:blip r:embed="rId2"/>
          <a:stretch>
            <a:fillRect/>
          </a:stretch>
        </p:blipFill>
        <p:spPr>
          <a:xfrm>
            <a:off x="4419600" y="685800"/>
            <a:ext cx="4724400" cy="6172200"/>
          </a:xfrm>
          <a:prstGeom prst="rect">
            <a:avLst/>
          </a:prstGeom>
        </p:spPr>
      </p:pic>
    </p:spTree>
    <p:extLst>
      <p:ext uri="{BB962C8B-B14F-4D97-AF65-F5344CB8AC3E}">
        <p14:creationId xmlns:p14="http://schemas.microsoft.com/office/powerpoint/2010/main" val="3365653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endParaRPr lang="en-US" dirty="0"/>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Even during summer, it’s easy to get a case of the sniffles. Help to fight them off with the power of fresh air. It helps your immune system to fight off disease more effectively due to healthier white blood cells. It also supplies your immune system with the oxygen it needs to kill and destroy bacteria, viruses and germs. Breathing in stale air will not supply your body with enough oxygen to keep your cells fueled and functioning </a:t>
            </a:r>
            <a:r>
              <a:rPr lang="en-US" dirty="0" smtClean="0"/>
              <a:t>properly.</a:t>
            </a:r>
            <a:endParaRPr lang="en-US" dirty="0" smtClean="0"/>
          </a:p>
          <a:p>
            <a:endParaRPr lang="en-US" dirty="0" smtClean="0"/>
          </a:p>
          <a:p>
            <a:r>
              <a:rPr lang="en-US" dirty="0" smtClean="0"/>
              <a:t>If you’re feeling especially stressed or nervous, taking in a few breaths of fresh air may leave you feeling much more refreshed and relaxed than you were before. When you step foot outside, serotonin production increases. This hormone can significantly lighten your mood and promote a sense of well-being and joy. Much like exercising releases feel-good endorphins, breathing in the fresh air can have the same </a:t>
            </a:r>
            <a:r>
              <a:rPr lang="en-US" dirty="0" smtClean="0"/>
              <a:t>effect</a:t>
            </a:r>
            <a:endParaRPr lang="en-US" dirty="0" smtClean="0"/>
          </a:p>
          <a:p>
            <a:r>
              <a:rPr lang="en-US" dirty="0" smtClean="0"/>
              <a:t>Whether you’re exercising outdoors or letting the fresh air into your home with a retractable screen, natural ventilation is healthier than breathing stale air from the indoors. According to the Environmental Protection Agency, the indoor air in the United States is two to five times more polluted than outdoor air. Fresh air is also filled with negative ions, which have been linked to an improved sense of well-being.</a:t>
            </a:r>
          </a:p>
          <a:p>
            <a:endParaRPr lang="en-US" dirty="0" smtClean="0"/>
          </a:p>
        </p:txBody>
      </p:sp>
    </p:spTree>
    <p:extLst>
      <p:ext uri="{BB962C8B-B14F-4D97-AF65-F5344CB8AC3E}">
        <p14:creationId xmlns:p14="http://schemas.microsoft.com/office/powerpoint/2010/main" val="1462587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i="1" u="sng" dirty="0" smtClean="0">
                <a:solidFill>
                  <a:srgbClr val="0070C0"/>
                </a:solidFill>
                <a:latin typeface="Algerian" panose="04020705040A02060702" pitchFamily="82" charset="0"/>
              </a:rPr>
              <a:t>Cont.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62500" lnSpcReduction="20000"/>
          </a:bodyPr>
          <a:lstStyle/>
          <a:p>
            <a:r>
              <a:rPr lang="en-US" dirty="0" smtClean="0"/>
              <a:t>Breathing that fresh air in and out not only feels great, it’s benefiting your lungs. It helps the airways of your lungs to dilate more fully and improves the cleansing action of your lungs.</a:t>
            </a:r>
          </a:p>
          <a:p>
            <a:r>
              <a:rPr lang="en-US" dirty="0" smtClean="0"/>
              <a:t>Gives you energy</a:t>
            </a:r>
          </a:p>
          <a:p>
            <a:endParaRPr lang="en-US" dirty="0" smtClean="0"/>
          </a:p>
          <a:p>
            <a:r>
              <a:rPr lang="en-US" dirty="0" smtClean="0"/>
              <a:t>If you’re finding that cups of coffee aren’t really doing the trick anymore to help you to stay alert during your day, you may want to get outside more often and breathe in the fresh air. Whether you’re out in a field or just sitting on your patio, that rush of fresh oxygen helps to naturally wake you up.</a:t>
            </a:r>
          </a:p>
          <a:p>
            <a:r>
              <a:rPr lang="en-US" dirty="0" smtClean="0"/>
              <a:t>Improves heart health</a:t>
            </a:r>
          </a:p>
          <a:p>
            <a:endParaRPr lang="en-US" dirty="0" smtClean="0"/>
          </a:p>
          <a:p>
            <a:r>
              <a:rPr lang="en-US" dirty="0" smtClean="0"/>
              <a:t>Being outside and getting some air straight from the great outdoors helps to improve both blood pressure and heart rate due to the decrease in pollution, providing you with better overall heart health. Stale and dirty air forces the body to work harder to get the proper amount of oxygen it needs.</a:t>
            </a:r>
          </a:p>
          <a:p>
            <a:r>
              <a:rPr lang="en-US" dirty="0" smtClean="0"/>
              <a:t>Boosts brain health</a:t>
            </a:r>
          </a:p>
          <a:p>
            <a:endParaRPr lang="en-US" dirty="0" smtClean="0"/>
          </a:p>
          <a:p>
            <a:r>
              <a:rPr lang="en-US" dirty="0" smtClean="0"/>
              <a:t>You’re breathing in more oxygen when you’re out in the fresh air. When your brain gets more oxygen, it’s going to be able to function more efficiently. It brings greater clarity and improved concentration.”    Phantom Screens</a:t>
            </a:r>
          </a:p>
          <a:p>
            <a:endParaRPr lang="en-US" dirty="0"/>
          </a:p>
        </p:txBody>
      </p:sp>
    </p:spTree>
    <p:extLst>
      <p:ext uri="{BB962C8B-B14F-4D97-AF65-F5344CB8AC3E}">
        <p14:creationId xmlns:p14="http://schemas.microsoft.com/office/powerpoint/2010/main" val="4049445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029200" cy="685800"/>
          </a:xfrm>
        </p:spPr>
        <p:txBody>
          <a:bodyPr>
            <a:normAutofit fontScale="90000"/>
          </a:bodyPr>
          <a:lstStyle/>
          <a:p>
            <a:r>
              <a:rPr lang="en-US" u="sng" dirty="0" smtClean="0">
                <a:solidFill>
                  <a:srgbClr val="0070C0"/>
                </a:solidFill>
              </a:rPr>
              <a:t>Triggers Everything Else</a:t>
            </a:r>
            <a:endParaRPr lang="en-US"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609600"/>
            <a:ext cx="5029200" cy="6248400"/>
          </a:xfrm>
          <a:prstGeom prst="rect">
            <a:avLst/>
          </a:prstGeom>
        </p:spPr>
      </p:pic>
      <p:sp>
        <p:nvSpPr>
          <p:cNvPr id="4" name="Content Placeholder 3"/>
          <p:cNvSpPr>
            <a:spLocks noGrp="1"/>
          </p:cNvSpPr>
          <p:nvPr>
            <p:ph sz="half" idx="2"/>
          </p:nvPr>
        </p:nvSpPr>
        <p:spPr>
          <a:xfrm>
            <a:off x="4648200" y="0"/>
            <a:ext cx="4495800" cy="6858000"/>
          </a:xfrm>
        </p:spPr>
        <p:txBody>
          <a:bodyPr>
            <a:noAutofit/>
          </a:bodyPr>
          <a:lstStyle/>
          <a:p>
            <a:r>
              <a:rPr lang="en-US" sz="1800" dirty="0" smtClean="0"/>
              <a:t>“In </a:t>
            </a:r>
            <a:r>
              <a:rPr lang="en-US" sz="1800" dirty="0"/>
              <a:t>order to have good blood, we must breathe well. Full, deep inspirations of pure air, which fill the lungs with oxygen, purify the blood. They impart to it a bright color and send it, a life-giving current, to every part of the body. A good respiration soothes the nerves; it stimulates the appetite and renders digestion more perfect; and it induces sound, refreshing </a:t>
            </a:r>
            <a:r>
              <a:rPr lang="en-US" sz="1800" dirty="0" smtClean="0"/>
              <a:t>sleep. The </a:t>
            </a:r>
            <a:r>
              <a:rPr lang="en-US" sz="1800" dirty="0"/>
              <a:t>lungs should be allowed the greatest freedom possible. Their capacity is developed by free action; it diminishes if they are cramped and compressed. Hence the ill effects of the practice so common, especially in sedentary pursuits, of </a:t>
            </a:r>
            <a:r>
              <a:rPr lang="en-US" sz="1800" dirty="0" smtClean="0"/>
              <a:t>stooping at </a:t>
            </a:r>
            <a:r>
              <a:rPr lang="en-US" sz="1800" dirty="0"/>
              <a:t>one's work. In this position it is impossible to breathe deeply. Superficial breathing soon becomes a habit, and the lungs lose their power to expand. A similar effect is produced by tight lacing. Sufficient room is not given to the lower part of the chest; the abdominal muscles, which were designed to aid in breathing, do not have full play, and the lungs are restricted in their </a:t>
            </a:r>
            <a:r>
              <a:rPr lang="en-US" sz="1800" dirty="0" smtClean="0"/>
              <a:t>action…”</a:t>
            </a:r>
            <a:endParaRPr lang="en-US" sz="1800" dirty="0"/>
          </a:p>
        </p:txBody>
      </p:sp>
    </p:spTree>
    <p:extLst>
      <p:ext uri="{BB962C8B-B14F-4D97-AF65-F5344CB8AC3E}">
        <p14:creationId xmlns:p14="http://schemas.microsoft.com/office/powerpoint/2010/main" val="3300700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FF0000"/>
                </a:solidFill>
                <a:latin typeface="Algerian" panose="04020705040A02060702" pitchFamily="82" charset="0"/>
              </a:rPr>
              <a:t>Potent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33400"/>
            <a:ext cx="9144000" cy="6324600"/>
          </a:xfrm>
        </p:spPr>
        <p:txBody>
          <a:bodyPr>
            <a:normAutofit fontScale="92500" lnSpcReduction="10000"/>
          </a:bodyPr>
          <a:lstStyle/>
          <a:p>
            <a:r>
              <a:rPr lang="en-US" dirty="0"/>
              <a:t>…Thus an insufficient supply of oxygen is received. The blood moves sluggishly. The waste, poisonous matter, which should be thrown off in the exhalations from the lungs, is retained, and the blood becomes impure. Not only the lungs, but the stomach, liver, and brain are affected. The skin becomes sallow, digestion is retarded; the heart is depressed; the brain is clouded; the thoughts are confused; gloom settles upon the spirits; the whole system becomes depressed and inactive, and peculiarly susceptible to disease. The lungs are constantly throwing off impurities, and they need to be constantly supplied with fresh air. Impure air does not afford the necessary supply of oxygen, and the blood passes to the brain and other organs without being vitalized. </a:t>
            </a:r>
            <a:r>
              <a:rPr lang="en-US" dirty="0" smtClean="0"/>
              <a:t>MH</a:t>
            </a:r>
            <a:r>
              <a:rPr lang="en-US" dirty="0"/>
              <a:t>, pgs. 272-274</a:t>
            </a:r>
          </a:p>
          <a:p>
            <a:endParaRPr lang="en-US" dirty="0"/>
          </a:p>
          <a:p>
            <a:endParaRPr lang="en-US" dirty="0"/>
          </a:p>
        </p:txBody>
      </p:sp>
    </p:spTree>
    <p:extLst>
      <p:ext uri="{BB962C8B-B14F-4D97-AF65-F5344CB8AC3E}">
        <p14:creationId xmlns:p14="http://schemas.microsoft.com/office/powerpoint/2010/main" val="1524116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4648200" cy="6858000"/>
          </a:xfrm>
          <a:prstGeom prst="rect">
            <a:avLst/>
          </a:prstGeom>
        </p:spPr>
      </p:pic>
      <p:sp>
        <p:nvSpPr>
          <p:cNvPr id="4" name="Content Placeholder 3"/>
          <p:cNvSpPr>
            <a:spLocks noGrp="1"/>
          </p:cNvSpPr>
          <p:nvPr>
            <p:ph sz="half" idx="2"/>
          </p:nvPr>
        </p:nvSpPr>
        <p:spPr>
          <a:xfrm>
            <a:off x="4648200" y="152400"/>
            <a:ext cx="4495800" cy="6705600"/>
          </a:xfrm>
        </p:spPr>
        <p:txBody>
          <a:bodyPr>
            <a:normAutofit fontScale="55000" lnSpcReduction="20000"/>
          </a:bodyPr>
          <a:lstStyle/>
          <a:p>
            <a:r>
              <a:rPr lang="en-US" sz="3300" dirty="0"/>
              <a:t>“The wind is heard among the branches of the trees, rustling the leaves and flowers; yet it is invisible, and no man knows whence it comes or whither it goes. So with the work of the Holy Spirit upon the heart. It can no more be explained than can the movements of the wind. A person may not be able to tell the exact time or place, or to trace all the circumstances in the process of conversion; but this does not prove him to be unconverted. By an agency as unseen as the wind, Christ is constantly working upon the heart. Little by little, perhaps unconsciously to the receiver, impressions are made that tend to draw the soul to Christ. These may be received through meditating upon Him, through reading the Scriptures, or through hearing the word from the living preacher. Suddenly, as the Spirit comes with more direct appeal, the soul gladly surrenders itself to Jesus. By many this is called sudden conversion; but it is the result of long wooing by the Spirit of God,--a patient, protracted process.”  DA, pg. 172</a:t>
            </a:r>
          </a:p>
          <a:p>
            <a:endParaRPr lang="en-US" dirty="0"/>
          </a:p>
        </p:txBody>
      </p:sp>
    </p:spTree>
    <p:extLst>
      <p:ext uri="{BB962C8B-B14F-4D97-AF65-F5344CB8AC3E}">
        <p14:creationId xmlns:p14="http://schemas.microsoft.com/office/powerpoint/2010/main" val="3919144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b="1" i="1" u="sng" dirty="0" smtClean="0">
                <a:solidFill>
                  <a:srgbClr val="00B0F0"/>
                </a:solidFill>
              </a:rPr>
              <a:t>As in the physical, so in the spiritual</a:t>
            </a:r>
            <a:endParaRPr lang="en-US" b="1" i="1" u="sng" dirty="0">
              <a:solidFill>
                <a:srgbClr val="00B0F0"/>
              </a:solidFill>
            </a:endParaRPr>
          </a:p>
        </p:txBody>
      </p:sp>
      <p:sp>
        <p:nvSpPr>
          <p:cNvPr id="3" name="Content Placeholder 2"/>
          <p:cNvSpPr>
            <a:spLocks noGrp="1"/>
          </p:cNvSpPr>
          <p:nvPr>
            <p:ph sz="half" idx="1"/>
          </p:nvPr>
        </p:nvSpPr>
        <p:spPr>
          <a:xfrm>
            <a:off x="0" y="685800"/>
            <a:ext cx="4495800" cy="6172200"/>
          </a:xfrm>
        </p:spPr>
        <p:txBody>
          <a:bodyPr>
            <a:noAutofit/>
          </a:bodyPr>
          <a:lstStyle/>
          <a:p>
            <a:pPr marL="0" indent="0">
              <a:buNone/>
            </a:pPr>
            <a:r>
              <a:rPr lang="en-US" sz="3200" dirty="0" smtClean="0"/>
              <a:t>The Spirit invigorates, empowers, and gives new life in the life.  In the same way, fresh air does these things for us in the physical realm.  As we can not go a day without fresh air, so we must be in contact with the Holy Spirit through </a:t>
            </a:r>
            <a:r>
              <a:rPr lang="en-US" sz="3200" smtClean="0"/>
              <a:t>the Bible </a:t>
            </a:r>
            <a:r>
              <a:rPr lang="en-US" sz="3200" dirty="0" smtClean="0"/>
              <a:t>speaking to us on a daily basis to impart spiritual life!!</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4495800" y="685800"/>
            <a:ext cx="4648200" cy="6172200"/>
          </a:xfrm>
          <a:prstGeom prst="rect">
            <a:avLst/>
          </a:prstGeom>
        </p:spPr>
      </p:pic>
    </p:spTree>
    <p:extLst>
      <p:ext uri="{BB962C8B-B14F-4D97-AF65-F5344CB8AC3E}">
        <p14:creationId xmlns:p14="http://schemas.microsoft.com/office/powerpoint/2010/main" val="73374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1"/>
          </a:xfrm>
        </p:spPr>
        <p:txBody>
          <a:bodyPr>
            <a:normAutofit fontScale="90000"/>
          </a:bodyPr>
          <a:lstStyle/>
          <a:p>
            <a:r>
              <a:rPr lang="en-US" b="1" i="1" u="sng" dirty="0" smtClean="0">
                <a:solidFill>
                  <a:srgbClr val="FF0000"/>
                </a:solidFill>
              </a:rPr>
              <a:t>Fresh Air!</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609600"/>
            <a:ext cx="4648200" cy="6248400"/>
          </a:xfrm>
          <a:prstGeom prst="rect">
            <a:avLst/>
          </a:prstGeom>
        </p:spPr>
      </p:pic>
      <p:sp>
        <p:nvSpPr>
          <p:cNvPr id="4" name="Content Placeholder 3"/>
          <p:cNvSpPr>
            <a:spLocks noGrp="1"/>
          </p:cNvSpPr>
          <p:nvPr>
            <p:ph sz="half" idx="2"/>
          </p:nvPr>
        </p:nvSpPr>
        <p:spPr>
          <a:xfrm>
            <a:off x="4648200" y="609600"/>
            <a:ext cx="4495800" cy="6248400"/>
          </a:xfrm>
        </p:spPr>
        <p:txBody>
          <a:bodyPr>
            <a:normAutofit lnSpcReduction="10000"/>
          </a:bodyPr>
          <a:lstStyle/>
          <a:p>
            <a:r>
              <a:rPr lang="en-US" sz="3400" dirty="0" smtClean="0"/>
              <a:t>This is one more of the 8 laws of life.  Fresh air is very important for the invigorating and health infusing qualities it brings.  While it is one rarely discussed, it nevertheless is very important in the stream of healthful living!</a:t>
            </a:r>
            <a:endParaRPr lang="en-US" sz="3400" dirty="0"/>
          </a:p>
        </p:txBody>
      </p:sp>
    </p:spTree>
    <p:extLst>
      <p:ext uri="{BB962C8B-B14F-4D97-AF65-F5344CB8AC3E}">
        <p14:creationId xmlns:p14="http://schemas.microsoft.com/office/powerpoint/2010/main" val="1601631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B0F0"/>
                </a:solidFill>
                <a:latin typeface="Algerian" panose="04020705040A02060702" pitchFamily="82" charset="0"/>
              </a:rPr>
              <a:t>Tone and Vigor!</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609600"/>
            <a:ext cx="9144000" cy="6248400"/>
          </a:xfrm>
        </p:spPr>
        <p:txBody>
          <a:bodyPr>
            <a:normAutofit/>
          </a:bodyPr>
          <a:lstStyle/>
          <a:p>
            <a:r>
              <a:rPr lang="en-US" sz="4400" dirty="0" smtClean="0"/>
              <a:t>“The </a:t>
            </a:r>
            <a:r>
              <a:rPr lang="en-US" sz="4400" dirty="0" smtClean="0"/>
              <a:t>stomach, liver, lungs and brain are suffering for want of deep, full inspirations of air which would electrify the blood and impart to it a bright, lively color, and which alone can keep it pure, and give tone and vigor to every part of the living machinery.”—Ellen G. White, Testimonies Vol. 2, pp. 67-68</a:t>
            </a:r>
            <a:endParaRPr lang="en-US" sz="4400" dirty="0"/>
          </a:p>
        </p:txBody>
      </p:sp>
    </p:spTree>
    <p:extLst>
      <p:ext uri="{BB962C8B-B14F-4D97-AF65-F5344CB8AC3E}">
        <p14:creationId xmlns:p14="http://schemas.microsoft.com/office/powerpoint/2010/main" val="1857732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B050"/>
                </a:solidFill>
                <a:latin typeface="Algerian" panose="04020705040A02060702" pitchFamily="82" charset="0"/>
              </a:rPr>
              <a:t>Electrify the body!</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dirty="0" smtClean="0"/>
              <a:t>“Fresh </a:t>
            </a:r>
            <a:r>
              <a:rPr lang="en-US" dirty="0" smtClean="0"/>
              <a:t>air invigorates the vital organs and aids the system in ridding itself of accumulated impurities. Fresh air also brings life to the skin and has a decided influence on the mind. Fresh air contains negative ions which help to immune system fight disease. The lack of fresh air causes specific problems such as fevers, colds, and lung diseases. “The stomach, liver, lungs and brain are suffering for want of deep, </a:t>
            </a:r>
            <a:r>
              <a:rPr lang="en-US" b="1" i="1" u="sng" dirty="0" smtClean="0"/>
              <a:t>full inspirations of air which would electrify the blood and impart to it a bright, lively color, and which alone can keep it pure,</a:t>
            </a:r>
            <a:r>
              <a:rPr lang="en-US" dirty="0" smtClean="0"/>
              <a:t> and give tone and vigor to every part of the living machinery.”—Ellen G. White, Testimonies Vol. 2, pp. 67-68 </a:t>
            </a:r>
            <a:endParaRPr lang="en-US" dirty="0" smtClean="0"/>
          </a:p>
          <a:p>
            <a:endParaRPr lang="en-US" dirty="0"/>
          </a:p>
          <a:p>
            <a:r>
              <a:rPr lang="en-US" dirty="0" smtClean="0"/>
              <a:t>In </a:t>
            </a:r>
            <a:r>
              <a:rPr lang="en-US" dirty="0" smtClean="0"/>
              <a:t>the morning, step outside and breathe deeply; then expel all the air in your lungs. Repeat this about 3 or 4 times. Have fresh air ventilating in your home day and night. Exercise in the open air will promote good circulation. air is the free blessing of Heaven. </a:t>
            </a:r>
            <a:endParaRPr lang="en-US" dirty="0"/>
          </a:p>
        </p:txBody>
      </p:sp>
    </p:spTree>
    <p:extLst>
      <p:ext uri="{BB962C8B-B14F-4D97-AF65-F5344CB8AC3E}">
        <p14:creationId xmlns:p14="http://schemas.microsoft.com/office/powerpoint/2010/main" val="3847203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4038600" cy="1143000"/>
          </a:xfrm>
        </p:spPr>
        <p:txBody>
          <a:bodyPr/>
          <a:lstStyle/>
          <a:p>
            <a:endParaRPr lang="en-US" dirty="0"/>
          </a:p>
        </p:txBody>
      </p:sp>
      <p:sp>
        <p:nvSpPr>
          <p:cNvPr id="3" name="Content Placeholder 2"/>
          <p:cNvSpPr>
            <a:spLocks noGrp="1"/>
          </p:cNvSpPr>
          <p:nvPr>
            <p:ph sz="half" idx="1"/>
          </p:nvPr>
        </p:nvSpPr>
        <p:spPr>
          <a:xfrm>
            <a:off x="0" y="0"/>
            <a:ext cx="4648200" cy="6858000"/>
          </a:xfrm>
        </p:spPr>
        <p:txBody>
          <a:bodyPr>
            <a:normAutofit/>
          </a:bodyPr>
          <a:lstStyle/>
          <a:p>
            <a:r>
              <a:rPr lang="en-US" dirty="0"/>
              <a:t> </a:t>
            </a:r>
            <a:r>
              <a:rPr lang="en-US" dirty="0" smtClean="0"/>
              <a:t>“He </a:t>
            </a:r>
            <a:r>
              <a:rPr lang="en-US" dirty="0"/>
              <a:t>giveth to all life, and breath, and all things. Acts 17:25  </a:t>
            </a:r>
          </a:p>
          <a:p>
            <a:endParaRPr lang="en-US" dirty="0"/>
          </a:p>
          <a:p>
            <a:r>
              <a:rPr lang="en-US" dirty="0"/>
              <a:t>     Air is the free blessing of heaven, calculated to electrify the whole system.  </a:t>
            </a:r>
          </a:p>
          <a:p>
            <a:endParaRPr lang="en-US" dirty="0"/>
          </a:p>
          <a:p>
            <a:r>
              <a:rPr lang="en-US" dirty="0"/>
              <a:t>     The lungs are constantly throwing off impurities, and they need to be constantly supplied with fresh </a:t>
            </a:r>
            <a:r>
              <a:rPr lang="en-US" dirty="0" smtClean="0"/>
              <a:t>air…</a:t>
            </a:r>
            <a:endParaRPr lang="en-US" dirty="0"/>
          </a:p>
        </p:txBody>
      </p:sp>
      <p:pic>
        <p:nvPicPr>
          <p:cNvPr id="5" name="Content Placeholder 4"/>
          <p:cNvPicPr>
            <a:picLocks noGrp="1" noChangeAspect="1"/>
          </p:cNvPicPr>
          <p:nvPr>
            <p:ph sz="half" idx="2"/>
          </p:nvPr>
        </p:nvPicPr>
        <p:blipFill>
          <a:blip r:embed="rId2"/>
          <a:stretch>
            <a:fillRect/>
          </a:stretch>
        </p:blipFill>
        <p:spPr>
          <a:xfrm>
            <a:off x="4495801" y="0"/>
            <a:ext cx="4648200" cy="6858000"/>
          </a:xfrm>
          <a:prstGeom prst="rect">
            <a:avLst/>
          </a:prstGeom>
        </p:spPr>
      </p:pic>
    </p:spTree>
    <p:extLst>
      <p:ext uri="{BB962C8B-B14F-4D97-AF65-F5344CB8AC3E}">
        <p14:creationId xmlns:p14="http://schemas.microsoft.com/office/powerpoint/2010/main" val="374925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i="1" u="sng" dirty="0" smtClean="0">
                <a:solidFill>
                  <a:srgbClr val="FF0000"/>
                </a:solidFill>
              </a:rPr>
              <a:t>Healthy Circulation</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62500" lnSpcReduction="20000"/>
          </a:bodyPr>
          <a:lstStyle/>
          <a:p>
            <a:r>
              <a:rPr lang="en-US" dirty="0" smtClean="0"/>
              <a:t> </a:t>
            </a:r>
          </a:p>
          <a:p>
            <a:r>
              <a:rPr lang="en-US" dirty="0" smtClean="0"/>
              <a:t>     </a:t>
            </a:r>
            <a:r>
              <a:rPr lang="en-US" dirty="0" smtClean="0"/>
              <a:t>“…We </a:t>
            </a:r>
            <a:r>
              <a:rPr lang="en-US" dirty="0" smtClean="0"/>
              <a:t>are more dependent upon the air we breathe than upon the food we eat. Men and women, young and old, who desire health, and who would enjoy active life, should remember that they cannot have these without a good circulation. Whatever their business and inclinations, they should make up their minds to exercise in the open air as much as they can. They should feel it a religious duty to overcome the conditions of health which have kept them confined indoors, deprived of exercise in the open air.  </a:t>
            </a:r>
          </a:p>
          <a:p>
            <a:endParaRPr lang="en-US" dirty="0" smtClean="0"/>
          </a:p>
          <a:p>
            <a:r>
              <a:rPr lang="en-US" dirty="0" smtClean="0"/>
              <a:t>     Air, the precious boon of heaven, which all may have, will bless you with its invigorating influence if you will not refuse it entrance. Welcome it, cultivate a love for it, and it will prove a precious soother of the nerves. . . . The influence of pure, fresh air is to cause the blood to circulate healthfully through the system. It refreshes the body and tends to render it strong and healthy, while at the same time its influence is decidedly felt upon the mind, imparting a degree of composure and serenity. It excites the appetite and renders the digestion of food more perfect, and induces sound, sweet sleep.  </a:t>
            </a:r>
          </a:p>
          <a:p>
            <a:endParaRPr lang="en-US" dirty="0" smtClean="0"/>
          </a:p>
          <a:p>
            <a:r>
              <a:rPr lang="en-US" dirty="0" smtClean="0"/>
              <a:t>     The pure, invigorating air of heaven is God's free gift to men and women, and it is impossible for them to be cheerful, healthful, and happy unless they appreciate these rich bounties and allow them to answer the purpose for which they were designed.”  My Life Today, pg. 142</a:t>
            </a:r>
          </a:p>
          <a:p>
            <a:endParaRPr lang="en-US" dirty="0"/>
          </a:p>
        </p:txBody>
      </p:sp>
    </p:spTree>
    <p:extLst>
      <p:ext uri="{BB962C8B-B14F-4D97-AF65-F5344CB8AC3E}">
        <p14:creationId xmlns:p14="http://schemas.microsoft.com/office/powerpoint/2010/main" val="328830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fontScale="90000"/>
          </a:bodyPr>
          <a:lstStyle/>
          <a:p>
            <a:r>
              <a:rPr lang="en-US" b="1" i="1" u="sng" dirty="0" smtClean="0"/>
              <a:t>As in the physical, so in the spiritual</a:t>
            </a:r>
            <a:endParaRPr lang="en-US" b="1" i="1" u="sng" dirty="0"/>
          </a:p>
        </p:txBody>
      </p:sp>
      <p:pic>
        <p:nvPicPr>
          <p:cNvPr id="5" name="Content Placeholder 4"/>
          <p:cNvPicPr>
            <a:picLocks noGrp="1" noChangeAspect="1"/>
          </p:cNvPicPr>
          <p:nvPr>
            <p:ph sz="half" idx="1"/>
          </p:nvPr>
        </p:nvPicPr>
        <p:blipFill>
          <a:blip r:embed="rId2"/>
          <a:stretch>
            <a:fillRect/>
          </a:stretch>
        </p:blipFill>
        <p:spPr>
          <a:xfrm>
            <a:off x="0" y="685800"/>
            <a:ext cx="4648200" cy="6172200"/>
          </a:xfrm>
          <a:prstGeom prst="rect">
            <a:avLst/>
          </a:prstGeom>
        </p:spPr>
      </p:pic>
      <p:sp>
        <p:nvSpPr>
          <p:cNvPr id="4" name="Content Placeholder 3"/>
          <p:cNvSpPr>
            <a:spLocks noGrp="1"/>
          </p:cNvSpPr>
          <p:nvPr>
            <p:ph sz="half" idx="2"/>
          </p:nvPr>
        </p:nvSpPr>
        <p:spPr>
          <a:xfrm>
            <a:off x="4648200" y="457200"/>
            <a:ext cx="4495800" cy="6400800"/>
          </a:xfrm>
        </p:spPr>
        <p:txBody>
          <a:bodyPr>
            <a:noAutofit/>
          </a:bodyPr>
          <a:lstStyle/>
          <a:p>
            <a:r>
              <a:rPr lang="en-US" sz="2000" dirty="0" smtClean="0"/>
              <a:t>“While </a:t>
            </a:r>
            <a:r>
              <a:rPr lang="en-US" sz="2000" dirty="0"/>
              <a:t>the wind is itself invisible, it produces effects that are seen and felt. So the work of the Spirit upon the soul will reveal itself in every act of him who has felt its saving power. When the Spirit of God takes possession of the heart, it transforms the life. Sinful thoughts are put away, evil deeds are renounced; love, humility, and peace take the place of anger, envy, and strife. Joy takes the place of sadness, and the countenance reflects the light of heaven. No one sees the hand that lifts the burden, or beholds the light descend from the courts above. The blessing comes when by faith the soul surrenders itself to God. Then that power which no human eye can see creates a new being in the image of God</a:t>
            </a:r>
            <a:r>
              <a:rPr lang="en-US" sz="2000" dirty="0" smtClean="0"/>
              <a:t>.”  DA, pg. 173</a:t>
            </a:r>
            <a:endParaRPr lang="en-US" sz="2000" dirty="0"/>
          </a:p>
        </p:txBody>
      </p:sp>
    </p:spTree>
    <p:extLst>
      <p:ext uri="{BB962C8B-B14F-4D97-AF65-F5344CB8AC3E}">
        <p14:creationId xmlns:p14="http://schemas.microsoft.com/office/powerpoint/2010/main" val="2477317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Benefits of….</a:t>
            </a:r>
            <a:endParaRPr lang="en-US" dirty="0"/>
          </a:p>
        </p:txBody>
      </p:sp>
      <p:pic>
        <p:nvPicPr>
          <p:cNvPr id="5" name="Content Placeholder 4"/>
          <p:cNvPicPr>
            <a:picLocks noGrp="1" noChangeAspect="1"/>
          </p:cNvPicPr>
          <p:nvPr>
            <p:ph sz="half" idx="1"/>
          </p:nvPr>
        </p:nvPicPr>
        <p:blipFill>
          <a:blip r:embed="rId2"/>
          <a:stretch>
            <a:fillRect/>
          </a:stretch>
        </p:blipFill>
        <p:spPr>
          <a:xfrm>
            <a:off x="0" y="685800"/>
            <a:ext cx="4724400" cy="6172200"/>
          </a:xfrm>
          <a:prstGeom prst="rect">
            <a:avLst/>
          </a:prstGeom>
        </p:spPr>
      </p:pic>
      <p:sp>
        <p:nvSpPr>
          <p:cNvPr id="4" name="Content Placeholder 3"/>
          <p:cNvSpPr>
            <a:spLocks noGrp="1"/>
          </p:cNvSpPr>
          <p:nvPr>
            <p:ph sz="half" idx="2"/>
          </p:nvPr>
        </p:nvSpPr>
        <p:spPr>
          <a:xfrm>
            <a:off x="4648200" y="838200"/>
            <a:ext cx="4495800" cy="6019800"/>
          </a:xfrm>
        </p:spPr>
        <p:txBody>
          <a:bodyPr>
            <a:normAutofit fontScale="92500" lnSpcReduction="10000"/>
          </a:bodyPr>
          <a:lstStyle/>
          <a:p>
            <a:pPr marL="0" indent="0">
              <a:buNone/>
            </a:pPr>
            <a:r>
              <a:rPr lang="en-US" dirty="0"/>
              <a:t>6 Benefits of Getting Fresh Air</a:t>
            </a:r>
          </a:p>
          <a:p>
            <a:endParaRPr lang="en-US" dirty="0"/>
          </a:p>
          <a:p>
            <a:r>
              <a:rPr lang="en-US" dirty="0"/>
              <a:t>    Fresh air is good for your digestive system. ...</a:t>
            </a:r>
          </a:p>
          <a:p>
            <a:r>
              <a:rPr lang="en-US" dirty="0"/>
              <a:t>    Fresh air helps improve blood pressure and heart rate. ...</a:t>
            </a:r>
          </a:p>
          <a:p>
            <a:r>
              <a:rPr lang="en-US" dirty="0"/>
              <a:t>    Fresh air makes you happier. ...</a:t>
            </a:r>
          </a:p>
          <a:p>
            <a:r>
              <a:rPr lang="en-US" dirty="0"/>
              <a:t>    Fresh air strengthens your immune system. ...</a:t>
            </a:r>
          </a:p>
          <a:p>
            <a:r>
              <a:rPr lang="en-US" dirty="0"/>
              <a:t>    Fresh air cleans your lungs. ...</a:t>
            </a:r>
          </a:p>
          <a:p>
            <a:r>
              <a:rPr lang="en-US" dirty="0"/>
              <a:t>    Fresh air gives you more energy and a sharper </a:t>
            </a:r>
            <a:r>
              <a:rPr lang="en-US" dirty="0" smtClean="0"/>
              <a:t>mind.</a:t>
            </a:r>
            <a:endParaRPr lang="en-US" dirty="0"/>
          </a:p>
          <a:p>
            <a:endParaRPr lang="en-US" dirty="0"/>
          </a:p>
        </p:txBody>
      </p:sp>
    </p:spTree>
    <p:extLst>
      <p:ext uri="{BB962C8B-B14F-4D97-AF65-F5344CB8AC3E}">
        <p14:creationId xmlns:p14="http://schemas.microsoft.com/office/powerpoint/2010/main" val="353153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Makes You Happier!</a:t>
            </a:r>
            <a:endParaRPr lang="en-US" b="1" i="1"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dirty="0" smtClean="0"/>
              <a:t>1. Fresh air is good for your digestive system</a:t>
            </a:r>
          </a:p>
          <a:p>
            <a:endParaRPr lang="en-US" dirty="0" smtClean="0"/>
          </a:p>
          <a:p>
            <a:r>
              <a:rPr lang="en-US" dirty="0" smtClean="0"/>
              <a:t>Fresh air increases the flow of oxygen helping you digest food more effectively so this will particularly help if you are trying to lose weight.</a:t>
            </a:r>
          </a:p>
          <a:p>
            <a:r>
              <a:rPr lang="en-US" dirty="0" smtClean="0"/>
              <a:t>2. Fresh air helps improve blood pressure and heart rate</a:t>
            </a:r>
          </a:p>
          <a:p>
            <a:endParaRPr lang="en-US" dirty="0" smtClean="0"/>
          </a:p>
          <a:p>
            <a:r>
              <a:rPr lang="en-US" dirty="0" smtClean="0"/>
              <a:t>Avoid polluted environments particularly if you need to improve your blood pressure. Stay away from the busy traffic as the body will need to work harder to get the amount of oxygen it needs over polluted car fumes. </a:t>
            </a:r>
          </a:p>
          <a:p>
            <a:r>
              <a:rPr lang="en-US" dirty="0" smtClean="0"/>
              <a:t>3. Fresh air makes you happier</a:t>
            </a:r>
          </a:p>
          <a:p>
            <a:endParaRPr lang="en-US" dirty="0" smtClean="0"/>
          </a:p>
          <a:p>
            <a:r>
              <a:rPr lang="en-US" dirty="0" smtClean="0"/>
              <a:t>The more fresh air you get, the more oxygen you will breathe which will increase the amount of serotonin (the happy hormone) you inhale, consequently making you happier.</a:t>
            </a:r>
          </a:p>
          <a:p>
            <a:r>
              <a:rPr lang="en-US" dirty="0" smtClean="0"/>
              <a:t>4. Fresh air strengthens your immune system</a:t>
            </a:r>
          </a:p>
          <a:p>
            <a:endParaRPr lang="en-US" dirty="0" smtClean="0"/>
          </a:p>
          <a:p>
            <a:r>
              <a:rPr lang="en-US" dirty="0" smtClean="0"/>
              <a:t>By increasing the amount of fresh air we get, will increase the amount of oxygen which helps our white blood cells function properly by fighting and killing bacteria and germs. </a:t>
            </a:r>
          </a:p>
          <a:p>
            <a:endParaRPr lang="en-US" dirty="0" smtClean="0"/>
          </a:p>
        </p:txBody>
      </p:sp>
    </p:spTree>
    <p:extLst>
      <p:ext uri="{BB962C8B-B14F-4D97-AF65-F5344CB8AC3E}">
        <p14:creationId xmlns:p14="http://schemas.microsoft.com/office/powerpoint/2010/main" val="3025937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2336</Words>
  <Application>Microsoft Office PowerPoint</Application>
  <PresentationFormat>On-screen Show (4:3)</PresentationFormat>
  <Paragraphs>73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Algerian</vt:lpstr>
      <vt:lpstr>Arial</vt:lpstr>
      <vt:lpstr>Calibri</vt:lpstr>
      <vt:lpstr>Office Theme</vt:lpstr>
      <vt:lpstr>The Right Arm, pt. 7</vt:lpstr>
      <vt:lpstr>Fresh Air!</vt:lpstr>
      <vt:lpstr>Tone and Vigor!</vt:lpstr>
      <vt:lpstr>Electrify the body!</vt:lpstr>
      <vt:lpstr>PowerPoint Presentation</vt:lpstr>
      <vt:lpstr>Healthy Circulation</vt:lpstr>
      <vt:lpstr>As in the physical, so in the spiritual</vt:lpstr>
      <vt:lpstr>Benefits of….</vt:lpstr>
      <vt:lpstr>Makes You Happier!</vt:lpstr>
      <vt:lpstr>More Energy!</vt:lpstr>
      <vt:lpstr>PowerPoint Presentation</vt:lpstr>
      <vt:lpstr>Cont.</vt:lpstr>
      <vt:lpstr>Triggers Everything Else</vt:lpstr>
      <vt:lpstr>Potent</vt:lpstr>
      <vt:lpstr>PowerPoint Presentation</vt:lpstr>
      <vt:lpstr>As in the physical, so in the spiritual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 Arm, pt. 7</dc:title>
  <dc:creator>Public</dc:creator>
  <cp:lastModifiedBy>All Public</cp:lastModifiedBy>
  <cp:revision>12</cp:revision>
  <dcterms:created xsi:type="dcterms:W3CDTF">2018-10-12T16:19:28Z</dcterms:created>
  <dcterms:modified xsi:type="dcterms:W3CDTF">2018-10-30T19:25:19Z</dcterms:modified>
</cp:coreProperties>
</file>