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67" r:id="rId6"/>
    <p:sldId id="259" r:id="rId7"/>
    <p:sldId id="272" r:id="rId8"/>
    <p:sldId id="273" r:id="rId9"/>
    <p:sldId id="301" r:id="rId10"/>
    <p:sldId id="302" r:id="rId11"/>
    <p:sldId id="286" r:id="rId12"/>
    <p:sldId id="287" r:id="rId13"/>
    <p:sldId id="288" r:id="rId14"/>
    <p:sldId id="290" r:id="rId15"/>
    <p:sldId id="289" r:id="rId16"/>
    <p:sldId id="291" r:id="rId17"/>
    <p:sldId id="280" r:id="rId18"/>
    <p:sldId id="294" r:id="rId19"/>
    <p:sldId id="295" r:id="rId20"/>
    <p:sldId id="292" r:id="rId21"/>
    <p:sldId id="293" r:id="rId22"/>
    <p:sldId id="303" r:id="rId23"/>
    <p:sldId id="304" r:id="rId24"/>
    <p:sldId id="277" r:id="rId25"/>
    <p:sldId id="263" r:id="rId26"/>
    <p:sldId id="279" r:id="rId27"/>
    <p:sldId id="278" r:id="rId28"/>
    <p:sldId id="296" r:id="rId29"/>
    <p:sldId id="297" r:id="rId30"/>
    <p:sldId id="298" r:id="rId31"/>
    <p:sldId id="299" r:id="rId32"/>
    <p:sldId id="300" r:id="rId33"/>
    <p:sldId id="264" r:id="rId34"/>
    <p:sldId id="265" r:id="rId35"/>
    <p:sldId id="269"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0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F1D3E7-863E-4A0F-890D-553C1E962F5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393013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1D3E7-863E-4A0F-890D-553C1E962F5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2148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1D3E7-863E-4A0F-890D-553C1E962F5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15730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1D3E7-863E-4A0F-890D-553C1E962F5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384205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F1D3E7-863E-4A0F-890D-553C1E962F5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117084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F1D3E7-863E-4A0F-890D-553C1E962F5F}"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270211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F1D3E7-863E-4A0F-890D-553C1E962F5F}"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155431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F1D3E7-863E-4A0F-890D-553C1E962F5F}"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423986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1D3E7-863E-4A0F-890D-553C1E962F5F}"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193146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F1D3E7-863E-4A0F-890D-553C1E962F5F}"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161084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F1D3E7-863E-4A0F-890D-553C1E962F5F}"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FE47-ED58-4C1A-9103-F2B2998079F5}" type="slidenum">
              <a:rPr lang="en-US" smtClean="0"/>
              <a:t>‹#›</a:t>
            </a:fld>
            <a:endParaRPr lang="en-US"/>
          </a:p>
        </p:txBody>
      </p:sp>
    </p:spTree>
    <p:extLst>
      <p:ext uri="{BB962C8B-B14F-4D97-AF65-F5344CB8AC3E}">
        <p14:creationId xmlns:p14="http://schemas.microsoft.com/office/powerpoint/2010/main" val="390488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D3E7-863E-4A0F-890D-553C1E962F5F}"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EFE47-ED58-4C1A-9103-F2B2998079F5}" type="slidenum">
              <a:rPr lang="en-US" smtClean="0"/>
              <a:t>‹#›</a:t>
            </a:fld>
            <a:endParaRPr lang="en-US"/>
          </a:p>
        </p:txBody>
      </p:sp>
    </p:spTree>
    <p:extLst>
      <p:ext uri="{BB962C8B-B14F-4D97-AF65-F5344CB8AC3E}">
        <p14:creationId xmlns:p14="http://schemas.microsoft.com/office/powerpoint/2010/main" val="374928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0070C0"/>
                </a:solidFill>
                <a:latin typeface="Agency FB" panose="020B0503020202020204" pitchFamily="34" charset="0"/>
              </a:rPr>
              <a:t>Still Standing, Desmond!!  Sorry, pt. 1</a:t>
            </a:r>
            <a:endParaRPr lang="en-US" b="1" i="1" u="sng" dirty="0">
              <a:solidFill>
                <a:srgbClr val="0070C0"/>
              </a:solidFill>
              <a:latin typeface="Agency FB" panose="020B0503020202020204"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787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88900"/>
            <a:ext cx="6019800" cy="6769099"/>
          </a:xfrm>
        </p:spPr>
        <p:txBody>
          <a:bodyPr>
            <a:noAutofit/>
          </a:bodyPr>
          <a:lstStyle/>
          <a:p>
            <a:r>
              <a:rPr lang="en-US" sz="3000" dirty="0" smtClean="0"/>
              <a:t>Ford’s troubles over the book of Daniel were because he was a preterist. Preterism originated with Luis de Alcazar a Jesuit priest!!! He believed that all of Daniel and Revelation had to be complete by the end of the 1</a:t>
            </a:r>
            <a:r>
              <a:rPr lang="en-US" sz="3000" baseline="30000" dirty="0" smtClean="0"/>
              <a:t>st</a:t>
            </a:r>
            <a:r>
              <a:rPr lang="en-US" sz="3000" dirty="0" smtClean="0"/>
              <a:t> century.  So, </a:t>
            </a:r>
          </a:p>
          <a:p>
            <a:r>
              <a:rPr lang="en-US" sz="3000" dirty="0" smtClean="0"/>
              <a:t>1. the year day principle was wrong.</a:t>
            </a:r>
          </a:p>
          <a:p>
            <a:r>
              <a:rPr lang="en-US" sz="3000" dirty="0" smtClean="0"/>
              <a:t>2. the little horn was Antiochus Epiphanes, a Seleucid king from 175-163 BC.</a:t>
            </a:r>
          </a:p>
          <a:p>
            <a:r>
              <a:rPr lang="en-US" sz="3000" dirty="0" smtClean="0"/>
              <a:t>3. Daniel 8:14 was fulfilled in the time of Antiochus.  1844 was gone.</a:t>
            </a:r>
          </a:p>
          <a:p>
            <a:pPr marL="0" indent="0">
              <a:buNone/>
            </a:pPr>
            <a:r>
              <a:rPr lang="en-US" sz="3000" dirty="0"/>
              <a:t> </a:t>
            </a:r>
            <a:r>
              <a:rPr lang="en-US" sz="3000" dirty="0" smtClean="0"/>
              <a:t> 4.  the understanding of the beasts was gone.</a:t>
            </a:r>
          </a:p>
          <a:p>
            <a:pPr marL="0" indent="0">
              <a:buNone/>
            </a:pPr>
            <a:r>
              <a:rPr lang="en-US" sz="3000" dirty="0" smtClean="0"/>
              <a:t> </a:t>
            </a:r>
          </a:p>
        </p:txBody>
      </p:sp>
      <p:pic>
        <p:nvPicPr>
          <p:cNvPr id="5" name="Content Placeholder 4"/>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56983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600"/>
          </a:xfrm>
        </p:spPr>
        <p:txBody>
          <a:bodyPr>
            <a:normAutofit/>
          </a:bodyPr>
          <a:lstStyle/>
          <a:p>
            <a:r>
              <a:rPr lang="en-US" dirty="0" smtClean="0"/>
              <a:t>             </a:t>
            </a:r>
            <a:r>
              <a:rPr lang="en-US" b="1" i="1" u="sng" dirty="0" smtClean="0">
                <a:solidFill>
                  <a:srgbClr val="00B050"/>
                </a:solidFill>
              </a:rPr>
              <a:t>Ford:  The Butcher of Daniel 7 and 8</a:t>
            </a:r>
            <a:endParaRPr lang="en-US" b="1" i="1" u="sng" dirty="0">
              <a:solidFill>
                <a:srgbClr val="00B050"/>
              </a:solidFill>
            </a:endParaRPr>
          </a:p>
        </p:txBody>
      </p:sp>
      <p:sp>
        <p:nvSpPr>
          <p:cNvPr id="3" name="Content Placeholder 2"/>
          <p:cNvSpPr>
            <a:spLocks noGrp="1"/>
          </p:cNvSpPr>
          <p:nvPr>
            <p:ph idx="1"/>
          </p:nvPr>
        </p:nvSpPr>
        <p:spPr>
          <a:xfrm>
            <a:off x="0" y="863602"/>
            <a:ext cx="12192000" cy="5994398"/>
          </a:xfrm>
        </p:spPr>
        <p:txBody>
          <a:bodyPr>
            <a:normAutofit fontScale="92500" lnSpcReduction="10000"/>
          </a:bodyPr>
          <a:lstStyle/>
          <a:p>
            <a:r>
              <a:rPr lang="en-US" dirty="0"/>
              <a:t>Desmond Ford: The Fourth Danielic Kingdom Isn’t Necessarily Rome</a:t>
            </a:r>
          </a:p>
          <a:p>
            <a:endParaRPr lang="en-US" dirty="0"/>
          </a:p>
          <a:p>
            <a:r>
              <a:rPr lang="en-US" dirty="0"/>
              <a:t>When Clifford Goldstein makes Rome the only possible fourth </a:t>
            </a:r>
            <a:r>
              <a:rPr lang="en-US" dirty="0" smtClean="0"/>
              <a:t>Danielic </a:t>
            </a:r>
            <a:r>
              <a:rPr lang="en-US" dirty="0"/>
              <a:t>kingdom (Autumn 2016 Adventist Today magazine) he ignores the fact that for over a century the fourth kingdom was seen as Macedonian, including the Syrian regency of Antiochus Epiphanes. I offer two quotations that may help some.  (It is because of the failure of Adventists to </a:t>
            </a:r>
            <a:r>
              <a:rPr lang="en-US" dirty="0" smtClean="0"/>
              <a:t>recognize </a:t>
            </a:r>
            <a:r>
              <a:rPr lang="en-US" dirty="0"/>
              <a:t>the little horn of Daniel chapter 8 as primarily Antiochus Epiphanes that we have fallen into many other mistakes, including 1844 and the Investigative Judgment.)…The correspondence between what is said of the “small horn” that arises from the fourth beast of chapter 7 and the “small horn” that arises from the goat of chapter 8 strongly suggests that the fourth beast, like the goat, represents the Greek (strictly speaking, Macedonian empire of Alexander and its successors). The comment in 2:43 that the mixture of iron and clay symbolizes a mixing in marriage fits with the marriage alliances of the Ptolemies and Seleucids mentioned in 11:6, 17. This would lead to the overall sequence of the empires being Babylonian, Median, Persian, </a:t>
            </a:r>
            <a:r>
              <a:rPr lang="en-US" dirty="0" smtClean="0"/>
              <a:t>and Macedonian.” </a:t>
            </a:r>
            <a:endParaRPr lang="en-US" dirty="0"/>
          </a:p>
        </p:txBody>
      </p:sp>
    </p:spTree>
    <p:extLst>
      <p:ext uri="{BB962C8B-B14F-4D97-AF65-F5344CB8AC3E}">
        <p14:creationId xmlns:p14="http://schemas.microsoft.com/office/powerpoint/2010/main" val="3298404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fontScale="92500" lnSpcReduction="20000"/>
          </a:bodyPr>
          <a:lstStyle/>
          <a:p>
            <a:r>
              <a:rPr lang="en-US" dirty="0" smtClean="0"/>
              <a:t>The most fundamental teachings of the Bible, Ford wipes away so quickly.  The kingdoms of Daniel are so simple:</a:t>
            </a:r>
          </a:p>
          <a:p>
            <a:r>
              <a:rPr lang="en-US" dirty="0" smtClean="0"/>
              <a:t>Babylon, Medo-Persia, Greece, and Rome (pagan and papal).  Ford knocks out Rome altogether and splits Medo-Persia into two distinct kingdoms.  The Bible in Daniel 8:3,4 and Daniel 8:20 take the Media-Persia kingdom as one</a:t>
            </a:r>
            <a:r>
              <a:rPr lang="en-US" dirty="0"/>
              <a:t>.  “Then I lifted up mine eyes, and saw, and, behold, there stood before the river a ram which had two horns: and the two horns were high; but one was higher than the other, and the higher came up last</a:t>
            </a:r>
            <a:r>
              <a:rPr lang="en-US" dirty="0" smtClean="0"/>
              <a:t>. </a:t>
            </a:r>
            <a:r>
              <a:rPr lang="en-US" dirty="0"/>
              <a:t>I saw the ram pushing westward, and northward, and southward; so that no beasts might stand before him, neither was there any that could deliver out of his hand; but he did according to his will, and became great…The ram which thou sawest having two horns are the kings of Media and Persia</a:t>
            </a:r>
            <a:r>
              <a:rPr lang="en-US" dirty="0" smtClean="0"/>
              <a:t>.”</a:t>
            </a:r>
            <a:endParaRPr lang="en-US" dirty="0"/>
          </a:p>
        </p:txBody>
      </p:sp>
    </p:spTree>
    <p:extLst>
      <p:ext uri="{BB962C8B-B14F-4D97-AF65-F5344CB8AC3E}">
        <p14:creationId xmlns:p14="http://schemas.microsoft.com/office/powerpoint/2010/main" val="1291432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3300"/>
          </a:xfrm>
        </p:spPr>
        <p:txBody>
          <a:bodyPr>
            <a:normAutofit/>
          </a:bodyPr>
          <a:lstStyle/>
          <a:p>
            <a:r>
              <a:rPr lang="en-US" dirty="0" smtClean="0"/>
              <a:t>              </a:t>
            </a:r>
            <a:r>
              <a:rPr lang="en-US" b="1" i="1" u="sng" dirty="0" smtClean="0">
                <a:solidFill>
                  <a:srgbClr val="FF0000"/>
                </a:solidFill>
                <a:latin typeface="Algerian" panose="04020705040A02060702" pitchFamily="82" charset="0"/>
              </a:rPr>
              <a:t>No Pagan and Papal Rome!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1003302"/>
            <a:ext cx="12192000" cy="5854698"/>
          </a:xfrm>
        </p:spPr>
        <p:txBody>
          <a:bodyPr>
            <a:noAutofit/>
          </a:bodyPr>
          <a:lstStyle/>
          <a:p>
            <a:r>
              <a:rPr lang="en-US" sz="3600" dirty="0" smtClean="0"/>
              <a:t>Taking the Medes and Persians and making them 2 kingdoms makes the he goat of Daniel 8 into Persia when the Bible clearly says it is Greece</a:t>
            </a:r>
            <a:r>
              <a:rPr lang="en-US" sz="3600" dirty="0"/>
              <a:t>.  “And the rough goat is the king of Grecia: and the great horn that is between his eyes is the first king</a:t>
            </a:r>
            <a:r>
              <a:rPr lang="en-US" sz="3600" dirty="0" smtClean="0"/>
              <a:t>.”  Daniel 8:21  Now, Ford is ready to make the little horn into Greece and the one who comes out of the little horn is Antiochus Epiphanes.  What a mess!!  This is the butcher at his finest.  He does all this because he has Daniel all being fulfilled by the end of the 1</a:t>
            </a:r>
            <a:r>
              <a:rPr lang="en-US" sz="3600" baseline="30000" dirty="0" smtClean="0"/>
              <a:t>st</a:t>
            </a:r>
            <a:r>
              <a:rPr lang="en-US" sz="3600" dirty="0" smtClean="0"/>
              <a:t> century and this leaves out Rome, both pagan and papal and, of course, a judgment in 1844 which he hates so much!!</a:t>
            </a:r>
            <a:endParaRPr lang="en-US" sz="3600" dirty="0"/>
          </a:p>
        </p:txBody>
      </p:sp>
    </p:spTree>
    <p:extLst>
      <p:ext uri="{BB962C8B-B14F-4D97-AF65-F5344CB8AC3E}">
        <p14:creationId xmlns:p14="http://schemas.microsoft.com/office/powerpoint/2010/main" val="670970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0070C0"/>
                </a:solidFill>
                <a:latin typeface="Algerian" panose="04020705040A02060702" pitchFamily="82" charset="0"/>
              </a:rPr>
              <a:t>Antiochus Epiphanes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11200"/>
            <a:ext cx="12192000" cy="6146800"/>
          </a:xfrm>
        </p:spPr>
        <p:txBody>
          <a:bodyPr>
            <a:normAutofit/>
          </a:bodyPr>
          <a:lstStyle/>
          <a:p>
            <a:r>
              <a:rPr lang="en-US" dirty="0"/>
              <a:t>Antiochus Epiphanes was a Greek king of the Seleucid Empire who reigned over Syria from 175 BC until 164 BC. He is famous for almost conquering Egypt and for his brutal persecution of the Jews, which precipitated the Maccabean revolt. Antiochus Epiphanes was a ruthless and often capricious ruler. He is properly Antiochus IV, but he took upon himself the title “Epiphanes,” which means “illustrious one” or “god manifest.” However, his bizarre and blasphemous behavior earned him another nickname among the Jews: “Epimanes,” which means “mad one.” In an act of brazen disrespect, Antiochus raided the temple in Jerusalem, stealing its treasures, setting up an altar to Zeus, and sacrificing swine on the altar. When the Jews expressed their outrage over the profaning of the temple, Antiochus responded by slaughtering a great number of the Jews and selling others into slavery. He issued even more draconian decrees: performing the rite of circumcision was punishable by death, and Jews everywhere were ordered to sacrifice to pagan gods and eat pig flesh.</a:t>
            </a:r>
          </a:p>
          <a:p>
            <a:endParaRPr lang="en-US" dirty="0"/>
          </a:p>
        </p:txBody>
      </p:sp>
    </p:spTree>
    <p:extLst>
      <p:ext uri="{BB962C8B-B14F-4D97-AF65-F5344CB8AC3E}">
        <p14:creationId xmlns:p14="http://schemas.microsoft.com/office/powerpoint/2010/main" val="3032030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838199"/>
          </a:xfrm>
        </p:spPr>
        <p:txBody>
          <a:bodyPr/>
          <a:lstStyle/>
          <a:p>
            <a:r>
              <a:rPr lang="en-US" dirty="0" smtClean="0"/>
              <a:t>     </a:t>
            </a:r>
            <a:r>
              <a:rPr lang="en-US" b="1" i="1" u="sng" dirty="0" smtClean="0">
                <a:solidFill>
                  <a:srgbClr val="FF0000"/>
                </a:solidFill>
              </a:rPr>
              <a:t>Very Insignificant One</a:t>
            </a:r>
            <a:endParaRPr lang="en-US" b="1" i="1" u="sng" dirty="0">
              <a:solidFill>
                <a:srgbClr val="FF0000"/>
              </a:solidFill>
            </a:endParaRPr>
          </a:p>
        </p:txBody>
      </p:sp>
      <p:sp>
        <p:nvSpPr>
          <p:cNvPr id="3" name="Content Placeholder 2"/>
          <p:cNvSpPr>
            <a:spLocks noGrp="1"/>
          </p:cNvSpPr>
          <p:nvPr>
            <p:ph sz="half" idx="1"/>
          </p:nvPr>
        </p:nvSpPr>
        <p:spPr>
          <a:xfrm>
            <a:off x="0" y="711200"/>
            <a:ext cx="6019800" cy="6146800"/>
          </a:xfrm>
        </p:spPr>
        <p:txBody>
          <a:bodyPr/>
          <a:lstStyle/>
          <a:p>
            <a:r>
              <a:rPr lang="en-US" dirty="0"/>
              <a:t>1. was a Hellenistic king of the Seleucid Empire from 175 BC until his death in 164 BC</a:t>
            </a:r>
            <a:r>
              <a:rPr lang="en-US" dirty="0" smtClean="0"/>
              <a:t>.</a:t>
            </a:r>
          </a:p>
          <a:p>
            <a:r>
              <a:rPr lang="en-US" dirty="0" smtClean="0"/>
              <a:t>2. He did not wax exceeding great, as the Bible says, and was not greater than the Medes and Persians or the Greek Empire.  He was a small, insignificant part of it!!!!</a:t>
            </a:r>
          </a:p>
          <a:p>
            <a:r>
              <a:rPr lang="en-US" dirty="0" smtClean="0"/>
              <a:t>3.  He never assaulted Israel for a period of 6 years and 4 months which would be 2,300 literal days.</a:t>
            </a:r>
          </a:p>
          <a:p>
            <a:r>
              <a:rPr lang="en-US" dirty="0" smtClean="0"/>
              <a:t>4.  Antiochus is Ford’s and others attempts to do away with the 2,300 year prophecy!!!!</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01608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31899"/>
          </a:xfrm>
        </p:spPr>
        <p:txBody>
          <a:bodyPr/>
          <a:lstStyle/>
          <a:p>
            <a:r>
              <a:rPr lang="en-US" dirty="0" smtClean="0"/>
              <a:t>                          </a:t>
            </a:r>
            <a:endParaRPr lang="en-US" dirty="0"/>
          </a:p>
        </p:txBody>
      </p:sp>
      <p:sp>
        <p:nvSpPr>
          <p:cNvPr id="3" name="Content Placeholder 2"/>
          <p:cNvSpPr>
            <a:spLocks noGrp="1"/>
          </p:cNvSpPr>
          <p:nvPr>
            <p:ph idx="1"/>
          </p:nvPr>
        </p:nvSpPr>
        <p:spPr>
          <a:xfrm>
            <a:off x="0" y="-101600"/>
            <a:ext cx="12192000" cy="6959600"/>
          </a:xfrm>
        </p:spPr>
        <p:txBody>
          <a:bodyPr>
            <a:noAutofit/>
          </a:bodyPr>
          <a:lstStyle/>
          <a:p>
            <a:r>
              <a:rPr lang="en-US" sz="3200" dirty="0"/>
              <a:t>After the family’s return from England in 1973, opposition to Ford’s teaching from some Australian evangelists and pastors led to a gathering called the Palmdale Conference in California, April 23-30, 1976. At this conference, nineteen scholars and administrators from Australia and the United States discussed the definition of righteousness by faith. The official report of the Palmdale Conference, published in Adventist Review, contained a clear biblical statement on righteousness by faith, but also some ambiguous statements. Both sides, therefore, could claim that the statement supported their position. However, most Adventist scholars and pastors today have accepted Ford’s definition of righteousness by </a:t>
            </a:r>
            <a:r>
              <a:rPr lang="en-US" sz="3200" dirty="0" smtClean="0"/>
              <a:t>faith. Because </a:t>
            </a:r>
            <a:r>
              <a:rPr lang="en-US" sz="3200" dirty="0"/>
              <a:t>the complaints against Ford’s teaching on righteousness by faith and on the nature of the sanctuary in heaven mounted, it was thought best to remove Ford temporarily from the Australian scene and have him spend some time at Pacific Union College, with which Avondale had an affiliation agreement.</a:t>
            </a:r>
          </a:p>
        </p:txBody>
      </p:sp>
    </p:spTree>
    <p:extLst>
      <p:ext uri="{BB962C8B-B14F-4D97-AF65-F5344CB8AC3E}">
        <p14:creationId xmlns:p14="http://schemas.microsoft.com/office/powerpoint/2010/main" val="3906145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799"/>
            <a:ext cx="12192000" cy="952501"/>
          </a:xfrm>
        </p:spPr>
        <p:txBody>
          <a:bodyPr/>
          <a:lstStyle/>
          <a:p>
            <a:r>
              <a:rPr lang="en-US" dirty="0" smtClean="0"/>
              <a:t>      </a:t>
            </a:r>
            <a:r>
              <a:rPr lang="en-US" b="1" i="1" u="sng" dirty="0" smtClean="0">
                <a:solidFill>
                  <a:srgbClr val="0070C0"/>
                </a:solidFill>
              </a:rPr>
              <a:t>Came to Teach Adventist Young People This???</a:t>
            </a:r>
            <a:endParaRPr lang="en-US" b="1" i="1" u="sng" dirty="0">
              <a:solidFill>
                <a:srgbClr val="0070C0"/>
              </a:solidFill>
            </a:endParaRPr>
          </a:p>
        </p:txBody>
      </p:sp>
      <p:sp>
        <p:nvSpPr>
          <p:cNvPr id="3" name="Content Placeholder 2"/>
          <p:cNvSpPr>
            <a:spLocks noGrp="1"/>
          </p:cNvSpPr>
          <p:nvPr>
            <p:ph idx="1"/>
          </p:nvPr>
        </p:nvSpPr>
        <p:spPr>
          <a:xfrm>
            <a:off x="0" y="863600"/>
            <a:ext cx="12192000" cy="5994400"/>
          </a:xfrm>
        </p:spPr>
        <p:txBody>
          <a:bodyPr>
            <a:normAutofit lnSpcReduction="10000"/>
          </a:bodyPr>
          <a:lstStyle/>
          <a:p>
            <a:pPr marL="0" indent="0">
              <a:buNone/>
            </a:pPr>
            <a:r>
              <a:rPr lang="en-US" dirty="0"/>
              <a:t> </a:t>
            </a:r>
            <a:r>
              <a:rPr lang="en-US" dirty="0" smtClean="0"/>
              <a:t>  </a:t>
            </a:r>
            <a:r>
              <a:rPr lang="en-US" sz="4000" dirty="0"/>
              <a:t>“Never forget, the Old Testament Day of Atonement pointed to the Christ event, to the cross of Calvary.  It is wrong to indulge in calendrical shuffling; trying to bring the fulfillment of the Day of Atonement down to the 19th century.  The ancient Day of Atonement is not talking about the 19th century.  It points to the cross of Christ.  That is where the final, full atonement was made.  Calvary was the only place of complete atonement.  We look only to Calvary, not to an event or date invented by man.  That is a vital and basic point.”  (pg. 53) </a:t>
            </a:r>
            <a:r>
              <a:rPr lang="en-US" sz="4000" dirty="0" smtClean="0"/>
              <a:t>Ford’s book written in 2018 “Right With God, Right Now”.</a:t>
            </a:r>
            <a:endParaRPr lang="en-US" sz="4000" dirty="0"/>
          </a:p>
        </p:txBody>
      </p:sp>
    </p:spTree>
    <p:extLst>
      <p:ext uri="{BB962C8B-B14F-4D97-AF65-F5344CB8AC3E}">
        <p14:creationId xmlns:p14="http://schemas.microsoft.com/office/powerpoint/2010/main" val="232994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0070C0"/>
                </a:solidFill>
                <a:latin typeface="Algerian" panose="04020705040A02060702" pitchFamily="82" charset="0"/>
              </a:rPr>
              <a:t>Atonement at the Cross???</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23900"/>
            <a:ext cx="6172200" cy="6134100"/>
          </a:xfrm>
          <a:prstGeom prst="rect">
            <a:avLst/>
          </a:prstGeom>
        </p:spPr>
      </p:pic>
      <p:sp>
        <p:nvSpPr>
          <p:cNvPr id="4" name="Content Placeholder 3"/>
          <p:cNvSpPr>
            <a:spLocks noGrp="1"/>
          </p:cNvSpPr>
          <p:nvPr>
            <p:ph sz="half" idx="2"/>
          </p:nvPr>
        </p:nvSpPr>
        <p:spPr>
          <a:xfrm>
            <a:off x="6172200" y="723900"/>
            <a:ext cx="6019800" cy="6134100"/>
          </a:xfrm>
        </p:spPr>
        <p:txBody>
          <a:bodyPr/>
          <a:lstStyle/>
          <a:p>
            <a:r>
              <a:rPr lang="en-US" dirty="0" smtClean="0"/>
              <a:t>Ford’s declaration of a finished atonement is totally unbiblical!!! The Hebrew sanctuary taught that atonement was complete only after the priest sprinkled the shed blood.  And, even when the priest sprinkled the blood, the atonement granted was only partial because there awaited the Day of Atonement at the end of the year.  As great as Christ’s death was, it by no means completed the atonement!! How was Ford allowed to remain at Avondale and then come to PUC???  Something stinks in Dodge!!!</a:t>
            </a:r>
            <a:endParaRPr lang="en-US" dirty="0"/>
          </a:p>
        </p:txBody>
      </p:sp>
    </p:spTree>
    <p:extLst>
      <p:ext uri="{BB962C8B-B14F-4D97-AF65-F5344CB8AC3E}">
        <p14:creationId xmlns:p14="http://schemas.microsoft.com/office/powerpoint/2010/main" val="151557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799"/>
          </a:xfrm>
        </p:spPr>
        <p:txBody>
          <a:bodyPr/>
          <a:lstStyle/>
          <a:p>
            <a:r>
              <a:rPr lang="en-US" dirty="0" smtClean="0"/>
              <a:t>                </a:t>
            </a:r>
            <a:r>
              <a:rPr lang="en-US" b="1" i="1" u="sng" dirty="0" smtClean="0">
                <a:solidFill>
                  <a:srgbClr val="FF0000"/>
                </a:solidFill>
                <a:latin typeface="Algerian" panose="04020705040A02060702" pitchFamily="82" charset="0"/>
              </a:rPr>
              <a:t>Atonement at the Cross????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12192000" cy="6095999"/>
          </a:xfrm>
        </p:spPr>
        <p:txBody>
          <a:bodyPr>
            <a:normAutofit/>
          </a:bodyPr>
          <a:lstStyle/>
          <a:p>
            <a:r>
              <a:rPr lang="en-US" sz="3000" dirty="0" smtClean="0"/>
              <a:t>“And </a:t>
            </a:r>
            <a:r>
              <a:rPr lang="en-US" sz="3000" dirty="0"/>
              <a:t>if any one of the common people sin through ignorance, while he doeth somewhat against any of the commandments of the LORD concerning things which ought not to be done, and be </a:t>
            </a:r>
            <a:r>
              <a:rPr lang="en-US" sz="3000" dirty="0" smtClean="0"/>
              <a:t>guilty; Or </a:t>
            </a:r>
            <a:r>
              <a:rPr lang="en-US" sz="3000" dirty="0"/>
              <a:t>if his sin, which he hath sinned, come to his knowledge: then he shall bring his offering, a kid of the goats, a female without blemish, for his sin which he hath sinned</a:t>
            </a:r>
            <a:r>
              <a:rPr lang="en-US" sz="3000" b="1" i="1" u="sng" dirty="0" smtClean="0">
                <a:solidFill>
                  <a:srgbClr val="0070C0"/>
                </a:solidFill>
              </a:rPr>
              <a:t>.  </a:t>
            </a:r>
            <a:r>
              <a:rPr lang="en-US" sz="3000" b="1" i="1" u="sng" dirty="0">
                <a:solidFill>
                  <a:srgbClr val="0070C0"/>
                </a:solidFill>
              </a:rPr>
              <a:t>And he shall lay his hand upon the head of the sin offering, and slay the sin offering in the place of the burnt offering</a:t>
            </a:r>
            <a:r>
              <a:rPr lang="en-US" sz="3000" b="1" i="1" u="sng" dirty="0" smtClean="0">
                <a:solidFill>
                  <a:srgbClr val="0070C0"/>
                </a:solidFill>
              </a:rPr>
              <a:t>. </a:t>
            </a:r>
            <a:r>
              <a:rPr lang="en-US" sz="3000" dirty="0"/>
              <a:t>And the priest shall take of the blood thereof with his finger, and put it upon the horns of the altar of burnt offering, and shall pour out all the blood thereof at the bottom of the </a:t>
            </a:r>
            <a:r>
              <a:rPr lang="en-US" sz="3000" dirty="0" smtClean="0"/>
              <a:t>altar. And </a:t>
            </a:r>
            <a:r>
              <a:rPr lang="en-US" sz="3000" dirty="0"/>
              <a:t>he shall take away all the fat thereof, as the fat is taken away from off the sacrifice of peace offerings; and the priest shall burn it upon the altar for a sweet savour unto the LORD; and the priest shall make an atonement for him, and it shall be forgiven him</a:t>
            </a:r>
            <a:r>
              <a:rPr lang="en-US" sz="3000" dirty="0" smtClean="0"/>
              <a:t>.”  Leviticus 4:27-31</a:t>
            </a:r>
            <a:endParaRPr lang="en-US" sz="3000" dirty="0"/>
          </a:p>
        </p:txBody>
      </p:sp>
    </p:spTree>
    <p:extLst>
      <p:ext uri="{BB962C8B-B14F-4D97-AF65-F5344CB8AC3E}">
        <p14:creationId xmlns:p14="http://schemas.microsoft.com/office/powerpoint/2010/main" val="47747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FF0000"/>
                </a:solidFill>
                <a:latin typeface="Algerian" panose="04020705040A02060702" pitchFamily="82" charset="0"/>
              </a:rPr>
              <a:t>No Man Did More!</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23900"/>
            <a:ext cx="6172200" cy="6134100"/>
          </a:xfrm>
          <a:prstGeom prst="rect">
            <a:avLst/>
          </a:prstGeom>
        </p:spPr>
      </p:pic>
      <p:sp>
        <p:nvSpPr>
          <p:cNvPr id="4" name="Content Placeholder 3"/>
          <p:cNvSpPr>
            <a:spLocks noGrp="1"/>
          </p:cNvSpPr>
          <p:nvPr>
            <p:ph sz="half" idx="2"/>
          </p:nvPr>
        </p:nvSpPr>
        <p:spPr>
          <a:xfrm>
            <a:off x="6172200" y="723900"/>
            <a:ext cx="6019800" cy="6134100"/>
          </a:xfrm>
        </p:spPr>
        <p:txBody>
          <a:bodyPr>
            <a:normAutofit lnSpcReduction="10000"/>
          </a:bodyPr>
          <a:lstStyle/>
          <a:p>
            <a:r>
              <a:rPr lang="en-US" dirty="0" smtClean="0"/>
              <a:t>Take a good look at this man, Dr. Desmond Ford.  No man did more, since Dudley M. Canright, to try and DESTROY the messages given to Seventh day Adventists.  For the better part of 65 YEARS, Desmond Ford tried to annihilate the 3 Angel’s messages, the Spirit of Prophecy, and the movement of Seventh day Adventism.  He did this across two continents and at two prestigious Adventist colleges:  Avondale in Australia, and Pacific Union College in California.  His heinous efforts failed as will all who seek to attack the messages of Seventh day Adventism!!!  Praise God!</a:t>
            </a:r>
            <a:endParaRPr lang="en-US" dirty="0"/>
          </a:p>
        </p:txBody>
      </p:sp>
    </p:spTree>
    <p:extLst>
      <p:ext uri="{BB962C8B-B14F-4D97-AF65-F5344CB8AC3E}">
        <p14:creationId xmlns:p14="http://schemas.microsoft.com/office/powerpoint/2010/main" val="1527671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FF0000"/>
                </a:solidFill>
              </a:rPr>
              <a:t>Ford and Forensic Only Justification</a:t>
            </a:r>
            <a:endParaRPr lang="en-US" b="1" i="1" u="sng" dirty="0">
              <a:solidFill>
                <a:srgbClr val="FF0000"/>
              </a:solidFill>
            </a:endParaRPr>
          </a:p>
        </p:txBody>
      </p:sp>
      <p:sp>
        <p:nvSpPr>
          <p:cNvPr id="3" name="Content Placeholder 2"/>
          <p:cNvSpPr>
            <a:spLocks noGrp="1"/>
          </p:cNvSpPr>
          <p:nvPr>
            <p:ph idx="1"/>
          </p:nvPr>
        </p:nvSpPr>
        <p:spPr>
          <a:xfrm>
            <a:off x="0" y="723900"/>
            <a:ext cx="12192000" cy="6134099"/>
          </a:xfrm>
        </p:spPr>
        <p:txBody>
          <a:bodyPr>
            <a:normAutofit fontScale="92500" lnSpcReduction="20000"/>
          </a:bodyPr>
          <a:lstStyle/>
          <a:p>
            <a:r>
              <a:rPr lang="en-US" dirty="0"/>
              <a:t> Ford assaulted the true message of righteousness by faith and the sanctuary for over 60 years as well.  He always taught a forensic only justification where God legally forgives someone but never takes the sin away.  God is not able to keep men from falling.  The Bible and Ellen White disagree.  “Now unto him that is able to keep you from falling, and to present you faultless before the presence of his glory with exceeding joy,” Jude 24.  “Having therefore these promises, dearly beloved, let us cleanse ourselves from all filthiness of the flesh and spirit, perfecting holiness in the fear of God.”  2 Corinthians 7:1. “So long as we are united to Him by faith, sin has no more dominion over us. God reaches for the hand of faith in us to direct it to lay fast hold upon the divinity of Christ, that we may attain to perfection of character. And how this is accomplished, Christ has shown us. By what means did He overcome in the conflict with Satan? By the word of God. Only by the word could He resist temptation. “It is written,” He said. And unto us are given “exceeding great and precious promises: that by these ye might be partakers of the divine nature, having escaped the corruption that is in the world through lust.” 2 Peter 1:4. Every promise in God's word is ours. “By every word that proceedeth out of the mouth of God” are we to live. When assailed by temptation, look not to circumstances or to the weakness of self, but to the power of the word. All its strength is yours. “Thy word,” says the psalmist, “have I hid in mine heart, that I might not sin against Thee.” “By the word of Thy lips I have kept me from the paths of the destroyer.”  DA, pg. 123</a:t>
            </a:r>
          </a:p>
        </p:txBody>
      </p:sp>
    </p:spTree>
    <p:extLst>
      <p:ext uri="{BB962C8B-B14F-4D97-AF65-F5344CB8AC3E}">
        <p14:creationId xmlns:p14="http://schemas.microsoft.com/office/powerpoint/2010/main" val="1761371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0070C0"/>
                </a:solidFill>
                <a:latin typeface="Algerian" panose="04020705040A02060702" pitchFamily="82" charset="0"/>
              </a:rPr>
              <a:t>Is There Any Wonder?</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73100"/>
            <a:ext cx="6172200" cy="6184900"/>
          </a:xfrm>
          <a:prstGeom prst="rect">
            <a:avLst/>
          </a:prstGeom>
        </p:spPr>
      </p:pic>
      <p:sp>
        <p:nvSpPr>
          <p:cNvPr id="4" name="Content Placeholder 3"/>
          <p:cNvSpPr>
            <a:spLocks noGrp="1"/>
          </p:cNvSpPr>
          <p:nvPr>
            <p:ph sz="half" idx="2"/>
          </p:nvPr>
        </p:nvSpPr>
        <p:spPr>
          <a:xfrm>
            <a:off x="6172200" y="673100"/>
            <a:ext cx="6019800" cy="6184900"/>
          </a:xfrm>
        </p:spPr>
        <p:txBody>
          <a:bodyPr>
            <a:normAutofit/>
          </a:bodyPr>
          <a:lstStyle/>
          <a:p>
            <a:r>
              <a:rPr lang="en-US" sz="3600" dirty="0" smtClean="0"/>
              <a:t>Is there any wonder why pastors and teachers in Australia were repulsed by Ford’s teachings??  Why in the world was Ford allowed to come sow his venom in America and especially at PUC?  The man didn’t belief Adventist teachings, clearly, and yet, was allowed to infect Adventist young people.  Shocking!!!!</a:t>
            </a:r>
            <a:endParaRPr lang="en-US" sz="3600" dirty="0"/>
          </a:p>
        </p:txBody>
      </p:sp>
    </p:spTree>
    <p:extLst>
      <p:ext uri="{BB962C8B-B14F-4D97-AF65-F5344CB8AC3E}">
        <p14:creationId xmlns:p14="http://schemas.microsoft.com/office/powerpoint/2010/main" val="3543021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33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Ford’s Path to Oblivion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431800"/>
            <a:ext cx="12192000" cy="6426200"/>
          </a:xfrm>
        </p:spPr>
        <p:txBody>
          <a:bodyPr>
            <a:noAutofit/>
          </a:bodyPr>
          <a:lstStyle/>
          <a:p>
            <a:r>
              <a:rPr lang="en-US" sz="3400" dirty="0" smtClean="0"/>
              <a:t>Desmond Ford espoused the Calvinistic teaching that atonement was complete at the cross.  If we believe that, then:</a:t>
            </a:r>
          </a:p>
          <a:p>
            <a:r>
              <a:rPr lang="en-US" sz="3400" dirty="0" smtClean="0"/>
              <a:t>1.  Christ’s work as our High Priest in the Sanctuary above is voided.</a:t>
            </a:r>
          </a:p>
          <a:p>
            <a:r>
              <a:rPr lang="en-US" sz="3400" dirty="0" smtClean="0"/>
              <a:t>2.  The teaching of the Investigative Judgment and the First Angel’s Message is gutted!</a:t>
            </a:r>
          </a:p>
          <a:p>
            <a:r>
              <a:rPr lang="en-US" sz="3400" dirty="0" smtClean="0"/>
              <a:t>3.  The prophecy in Daniel 8 and 9, pinpointing 1844, is voided.</a:t>
            </a:r>
          </a:p>
          <a:p>
            <a:r>
              <a:rPr lang="en-US" sz="3400" dirty="0" smtClean="0"/>
              <a:t>4.  The raising up of a people, SDA’s, becomes just another movement.</a:t>
            </a:r>
          </a:p>
          <a:p>
            <a:r>
              <a:rPr lang="en-US" sz="3400" dirty="0" smtClean="0"/>
              <a:t>5.  The prophetic ministry of Ellen White is dismissed and derided.</a:t>
            </a:r>
          </a:p>
          <a:p>
            <a:r>
              <a:rPr lang="en-US" sz="3400" dirty="0" smtClean="0"/>
              <a:t>6.  The law of God and the Sabbath are of no importance.</a:t>
            </a:r>
          </a:p>
          <a:p>
            <a:r>
              <a:rPr lang="en-US" sz="3400" dirty="0" smtClean="0"/>
              <a:t>7.  The 2</a:t>
            </a:r>
            <a:r>
              <a:rPr lang="en-US" sz="3400" baseline="30000" dirty="0" smtClean="0"/>
              <a:t>nd</a:t>
            </a:r>
            <a:r>
              <a:rPr lang="en-US" sz="3400" dirty="0" smtClean="0"/>
              <a:t> and 3rd Angel’s messages become unnecessary.</a:t>
            </a:r>
          </a:p>
          <a:p>
            <a:endParaRPr lang="en-US" sz="3400" dirty="0"/>
          </a:p>
        </p:txBody>
      </p:sp>
    </p:spTree>
    <p:extLst>
      <p:ext uri="{BB962C8B-B14F-4D97-AF65-F5344CB8AC3E}">
        <p14:creationId xmlns:p14="http://schemas.microsoft.com/office/powerpoint/2010/main" val="2833053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4527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1" y="0"/>
            <a:ext cx="6362700" cy="6858000"/>
          </a:xfrm>
          <a:prstGeom prst="rect">
            <a:avLst/>
          </a:prstGeom>
        </p:spPr>
      </p:pic>
      <p:sp>
        <p:nvSpPr>
          <p:cNvPr id="4" name="Content Placeholder 3"/>
          <p:cNvSpPr>
            <a:spLocks noGrp="1"/>
          </p:cNvSpPr>
          <p:nvPr>
            <p:ph sz="half" idx="2"/>
          </p:nvPr>
        </p:nvSpPr>
        <p:spPr>
          <a:xfrm>
            <a:off x="6172200" y="0"/>
            <a:ext cx="6019800" cy="6858000"/>
          </a:xfrm>
        </p:spPr>
        <p:txBody>
          <a:bodyPr/>
          <a:lstStyle/>
          <a:p>
            <a:r>
              <a:rPr lang="en-US" dirty="0" smtClean="0"/>
              <a:t>What if ‘scholarly research’ leads one to reject the papacy as the antichrist, to reject the investigative judgment beginning in 1844, to believe that Christ took a sinless nature in His incarnation and so on?  What then??  Are we at the mercy of SCHOLARS who are as plentiful as used cars??  How do we determine what is right and who is telling the truth??  There must be an absolute authority upon whom we can depend to help us understand with confidence the Bible!!  That absolute, canonical, divine interpreter is  Ellen White.  If she is not this, then she is from the devil.  She is NOT just pastoral!!!!</a:t>
            </a:r>
            <a:endParaRPr lang="en-US" dirty="0"/>
          </a:p>
        </p:txBody>
      </p:sp>
    </p:spTree>
    <p:extLst>
      <p:ext uri="{BB962C8B-B14F-4D97-AF65-F5344CB8AC3E}">
        <p14:creationId xmlns:p14="http://schemas.microsoft.com/office/powerpoint/2010/main" val="133088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smtClean="0"/>
              <a:t>               </a:t>
            </a:r>
            <a:r>
              <a:rPr lang="en-US" b="1" i="1" u="sng" dirty="0" smtClean="0">
                <a:solidFill>
                  <a:srgbClr val="FF0000"/>
                </a:solidFill>
              </a:rPr>
              <a:t>Really????  Great Job, Scholars!!!</a:t>
            </a:r>
            <a:endParaRPr lang="en-US" b="1" i="1" u="sng" dirty="0">
              <a:solidFill>
                <a:srgbClr val="FF0000"/>
              </a:solidFill>
            </a:endParaRPr>
          </a:p>
        </p:txBody>
      </p:sp>
      <p:sp>
        <p:nvSpPr>
          <p:cNvPr id="3" name="Content Placeholder 2"/>
          <p:cNvSpPr>
            <a:spLocks noGrp="1"/>
          </p:cNvSpPr>
          <p:nvPr>
            <p:ph idx="1"/>
          </p:nvPr>
        </p:nvSpPr>
        <p:spPr>
          <a:xfrm>
            <a:off x="0" y="698500"/>
            <a:ext cx="12192000" cy="6159499"/>
          </a:xfrm>
        </p:spPr>
        <p:txBody>
          <a:bodyPr>
            <a:normAutofit/>
          </a:bodyPr>
          <a:lstStyle/>
          <a:p>
            <a:r>
              <a:rPr lang="en-US" sz="3600" dirty="0" smtClean="0"/>
              <a:t>“Now</a:t>
            </a:r>
            <a:r>
              <a:rPr lang="en-US" sz="3600" dirty="0"/>
              <a:t>, Dr. Ford, in re-translating that word in chapter 8 that is wrongly stated as ‘cleansed’ and properly stated as ‘vindicated</a:t>
            </a:r>
            <a:r>
              <a:rPr lang="en-US" sz="3600" b="1" i="1" u="sng" dirty="0">
                <a:solidFill>
                  <a:srgbClr val="FF0000"/>
                </a:solidFill>
              </a:rPr>
              <a:t>’, is saying very emphatically that the purpose of the Investigative Judgment is the vindication of God and what God has done. </a:t>
            </a:r>
            <a:r>
              <a:rPr lang="en-US" sz="3600" dirty="0"/>
              <a:t>Therefore, this is not heresy. It is in harmony with the finest traditions of our denomination. It breaks away, very fortunately, from that very foolish literalism that loses itself in the symbols and forgets the meaning—we’ve had plenty of that—and for that reason I welcome it and I think it’s such an excellent contribution, so lucidly and so eloquently presented that I’m going to beg off disagreeing with you on some small points.”</a:t>
            </a:r>
          </a:p>
        </p:txBody>
      </p:sp>
    </p:spTree>
    <p:extLst>
      <p:ext uri="{BB962C8B-B14F-4D97-AF65-F5344CB8AC3E}">
        <p14:creationId xmlns:p14="http://schemas.microsoft.com/office/powerpoint/2010/main" val="808010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7899"/>
          </a:xfrm>
        </p:spPr>
        <p:txBody>
          <a:bodyPr/>
          <a:lstStyle/>
          <a:p>
            <a:r>
              <a:rPr lang="en-US" dirty="0" smtClean="0"/>
              <a:t>             </a:t>
            </a:r>
            <a:r>
              <a:rPr lang="en-US" b="1" i="1" u="sng" dirty="0" smtClean="0">
                <a:solidFill>
                  <a:srgbClr val="FF0000"/>
                </a:solidFill>
                <a:latin typeface="Algerian" panose="04020705040A02060702" pitchFamily="82" charset="0"/>
              </a:rPr>
              <a:t>Cleansed or vindicated???? </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87400"/>
            <a:ext cx="6172200" cy="6070600"/>
          </a:xfrm>
          <a:prstGeom prst="rect">
            <a:avLst/>
          </a:prstGeom>
        </p:spPr>
      </p:pic>
      <p:sp>
        <p:nvSpPr>
          <p:cNvPr id="4" name="Content Placeholder 3"/>
          <p:cNvSpPr>
            <a:spLocks noGrp="1"/>
          </p:cNvSpPr>
          <p:nvPr>
            <p:ph sz="half" idx="2"/>
          </p:nvPr>
        </p:nvSpPr>
        <p:spPr>
          <a:xfrm>
            <a:off x="6172200" y="787400"/>
            <a:ext cx="6019800" cy="6070600"/>
          </a:xfrm>
        </p:spPr>
        <p:txBody>
          <a:bodyPr>
            <a:normAutofit fontScale="92500" lnSpcReduction="10000"/>
          </a:bodyPr>
          <a:lstStyle/>
          <a:p>
            <a:r>
              <a:rPr lang="en-US" dirty="0" smtClean="0"/>
              <a:t>“Those </a:t>
            </a:r>
            <a:r>
              <a:rPr lang="en-US" dirty="0"/>
              <a:t>who are living upon the earth when the intercession of Christ shall cease in the sanctuary above are to stand in the sight of a holy God without a mediator. Their robes must be spotless, their characters must be purified from sin by the blood of sprinkling. Through the grace of God and their own diligent effort they must be conquerors in the battle with evil. While the investigative judgment is going forward in heaven, while the sins of penitent believers are being removed from the sanctuary, there is to be a special work of purification, of putting away of sin, among God's people upon earth. This work is more clearly presented in the messages of Revelation 14</a:t>
            </a:r>
            <a:r>
              <a:rPr lang="en-US" dirty="0" smtClean="0"/>
              <a:t>.”  Great Controversy, pg. 425</a:t>
            </a:r>
            <a:endParaRPr lang="en-US" dirty="0"/>
          </a:p>
        </p:txBody>
      </p:sp>
    </p:spTree>
    <p:extLst>
      <p:ext uri="{BB962C8B-B14F-4D97-AF65-F5344CB8AC3E}">
        <p14:creationId xmlns:p14="http://schemas.microsoft.com/office/powerpoint/2010/main" val="2941404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sz="3000" dirty="0" smtClean="0"/>
              <a:t>‘is </a:t>
            </a:r>
            <a:r>
              <a:rPr lang="en-US" sz="3000" dirty="0"/>
              <a:t>saying very emphatically that the purpose of the Investigative Judgment is the vindication of God and what God has done</a:t>
            </a:r>
            <a:r>
              <a:rPr lang="en-US" sz="3000" dirty="0" smtClean="0"/>
              <a:t>.’ Is that the sole purpose of the investigative judgment?  Is this only about what God has done or is this  also about what God wants to demonstrate to the universe that He can enable human beings to live His law.  Ford and Syme leave this out because they do not </a:t>
            </a:r>
            <a:r>
              <a:rPr lang="en-US" sz="3000" dirty="0"/>
              <a:t>believe that “Now unto him that is able to keep you from falling, and to present you faultless before the presence of his glory with exceeding joy</a:t>
            </a:r>
            <a:r>
              <a:rPr lang="en-US" sz="3000" dirty="0" smtClean="0"/>
              <a:t>,’  Jude 24</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5969000" y="-1"/>
            <a:ext cx="6223000" cy="6857999"/>
          </a:xfrm>
          <a:prstGeom prst="rect">
            <a:avLst/>
          </a:prstGeom>
        </p:spPr>
      </p:pic>
    </p:spTree>
    <p:extLst>
      <p:ext uri="{BB962C8B-B14F-4D97-AF65-F5344CB8AC3E}">
        <p14:creationId xmlns:p14="http://schemas.microsoft.com/office/powerpoint/2010/main" val="2734093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lstStyle/>
          <a:p>
            <a:r>
              <a:rPr lang="en-US" dirty="0" smtClean="0"/>
              <a:t>                  </a:t>
            </a:r>
            <a:r>
              <a:rPr lang="en-US" b="1" i="1" u="sng" dirty="0" smtClean="0">
                <a:solidFill>
                  <a:srgbClr val="7030A0"/>
                </a:solidFill>
                <a:latin typeface="Algerian" panose="04020705040A02060702" pitchFamily="82" charset="0"/>
              </a:rPr>
              <a:t>Year-Day Principle!</a:t>
            </a:r>
            <a:endParaRPr lang="en-US" b="1" i="1" u="sng" dirty="0">
              <a:solidFill>
                <a:srgbClr val="7030A0"/>
              </a:solidFill>
              <a:latin typeface="Algerian" panose="04020705040A02060702" pitchFamily="82" charset="0"/>
            </a:endParaRPr>
          </a:p>
        </p:txBody>
      </p:sp>
      <p:sp>
        <p:nvSpPr>
          <p:cNvPr id="5" name="Content Placeholder 4"/>
          <p:cNvSpPr>
            <a:spLocks noGrp="1"/>
          </p:cNvSpPr>
          <p:nvPr>
            <p:ph idx="1"/>
          </p:nvPr>
        </p:nvSpPr>
        <p:spPr>
          <a:xfrm>
            <a:off x="0" y="673100"/>
            <a:ext cx="12192000" cy="6184900"/>
          </a:xfrm>
        </p:spPr>
        <p:txBody>
          <a:bodyPr>
            <a:normAutofit lnSpcReduction="10000"/>
          </a:bodyPr>
          <a:lstStyle/>
          <a:p>
            <a:r>
              <a:rPr lang="en-US" dirty="0"/>
              <a:t>. </a:t>
            </a:r>
            <a:r>
              <a:rPr lang="en-US" dirty="0" smtClean="0"/>
              <a:t>“The </a:t>
            </a:r>
            <a:r>
              <a:rPr lang="en-US" dirty="0"/>
              <a:t>Year-Day Principle is Not a Biblically-Derived Principle, </a:t>
            </a:r>
            <a:r>
              <a:rPr lang="en-US" dirty="0" smtClean="0"/>
              <a:t>but Merely a </a:t>
            </a:r>
            <a:r>
              <a:rPr lang="en-US" dirty="0"/>
              <a:t>Tool of Prophetic Research Developed Providentially by </a:t>
            </a:r>
            <a:r>
              <a:rPr lang="en-US" dirty="0" smtClean="0"/>
              <a:t>Human Thought </a:t>
            </a:r>
            <a:r>
              <a:rPr lang="en-US" dirty="0"/>
              <a:t>Long After New Testament Times.[</a:t>
            </a:r>
            <a:r>
              <a:rPr lang="en-US" dirty="0" smtClean="0"/>
              <a:t>8] Reasons</a:t>
            </a:r>
            <a:r>
              <a:rPr lang="en-US" dirty="0"/>
              <a:t>: 1. The usual "proof texts" for the year-day </a:t>
            </a:r>
            <a:r>
              <a:rPr lang="en-US" dirty="0" smtClean="0"/>
              <a:t>principle, Numbers </a:t>
            </a:r>
            <a:r>
              <a:rPr lang="en-US" dirty="0"/>
              <a:t>14:34 and Ezekiel 4:6, do not state this in </a:t>
            </a:r>
            <a:r>
              <a:rPr lang="en-US" dirty="0" smtClean="0"/>
              <a:t>the form </a:t>
            </a:r>
            <a:r>
              <a:rPr lang="en-US" dirty="0"/>
              <a:t>of a principle, nor do they state that "each day for </a:t>
            </a:r>
            <a:r>
              <a:rPr lang="en-US" dirty="0" smtClean="0"/>
              <a:t>a year</a:t>
            </a:r>
            <a:r>
              <a:rPr lang="en-US" dirty="0"/>
              <a:t>" should apply to biblical prophecies in general</a:t>
            </a:r>
            <a:r>
              <a:rPr lang="en-US" dirty="0" smtClean="0"/>
              <a:t>.  </a:t>
            </a:r>
            <a:r>
              <a:rPr lang="en-US" dirty="0"/>
              <a:t>There is no explicit statement on the year-day </a:t>
            </a:r>
            <a:r>
              <a:rPr lang="en-US" dirty="0" smtClean="0"/>
              <a:t>principle elsewhere </a:t>
            </a:r>
            <a:r>
              <a:rPr lang="en-US" dirty="0"/>
              <a:t>in Scripture, setting forth the manner in </a:t>
            </a:r>
            <a:r>
              <a:rPr lang="en-US" dirty="0" smtClean="0"/>
              <a:t>which biblical </a:t>
            </a:r>
            <a:r>
              <a:rPr lang="en-US" dirty="0"/>
              <a:t>time prophecies should be </a:t>
            </a:r>
            <a:r>
              <a:rPr lang="en-US" dirty="0" smtClean="0"/>
              <a:t>interpreted. Comment</a:t>
            </a:r>
            <a:r>
              <a:rPr lang="en-US" dirty="0"/>
              <a:t>: The year-day principle is not very conducive to </a:t>
            </a:r>
            <a:r>
              <a:rPr lang="en-US" dirty="0" smtClean="0"/>
              <a:t>the apotelesmatic </a:t>
            </a:r>
            <a:r>
              <a:rPr lang="en-US" dirty="0"/>
              <a:t>principle; in fact, the two are </a:t>
            </a:r>
            <a:r>
              <a:rPr lang="en-US" dirty="0" smtClean="0"/>
              <a:t>incompatible. There </a:t>
            </a:r>
            <a:r>
              <a:rPr lang="en-US" dirty="0"/>
              <a:t>simply is not enough time between Daniel's day </a:t>
            </a:r>
            <a:r>
              <a:rPr lang="en-US" dirty="0" smtClean="0"/>
              <a:t>and 1844 </a:t>
            </a:r>
            <a:r>
              <a:rPr lang="en-US" dirty="0"/>
              <a:t>for two or more fulfillments of the 1260 days, of </a:t>
            </a:r>
            <a:r>
              <a:rPr lang="en-US" dirty="0" smtClean="0"/>
              <a:t>the 1335 </a:t>
            </a:r>
            <a:r>
              <a:rPr lang="en-US" dirty="0"/>
              <a:t>days, and of the 2300 days, if these refer to 1260 </a:t>
            </a:r>
            <a:r>
              <a:rPr lang="en-US" dirty="0" smtClean="0"/>
              <a:t>years, 1335 </a:t>
            </a:r>
            <a:r>
              <a:rPr lang="en-US" dirty="0"/>
              <a:t>years, and 2300 years. However, it would be </a:t>
            </a:r>
            <a:r>
              <a:rPr lang="en-US" dirty="0" smtClean="0"/>
              <a:t>conceivable to </a:t>
            </a:r>
            <a:r>
              <a:rPr lang="en-US" dirty="0"/>
              <a:t>have any number of literal 3 1/2 year periods matching the </a:t>
            </a:r>
            <a:r>
              <a:rPr lang="en-US" dirty="0" smtClean="0"/>
              <a:t>description </a:t>
            </a:r>
            <a:r>
              <a:rPr lang="en-US" dirty="0"/>
              <a:t>of Daniel 7:25, if the year-day principle </a:t>
            </a:r>
            <a:r>
              <a:rPr lang="en-US" dirty="0" smtClean="0"/>
              <a:t>were abolished</a:t>
            </a:r>
            <a:r>
              <a:rPr lang="en-US" dirty="0"/>
              <a:t>. (Note: It would seem that if the year-day </a:t>
            </a:r>
            <a:r>
              <a:rPr lang="en-US" dirty="0" smtClean="0"/>
              <a:t>principle is </a:t>
            </a:r>
            <a:r>
              <a:rPr lang="en-US" dirty="0"/>
              <a:t>to be abolished because of the lack of explicit </a:t>
            </a:r>
            <a:r>
              <a:rPr lang="en-US" dirty="0" smtClean="0"/>
              <a:t>Scriptural support</a:t>
            </a:r>
            <a:r>
              <a:rPr lang="en-US" dirty="0"/>
              <a:t>, then the apotelesmatic principle must be </a:t>
            </a:r>
            <a:r>
              <a:rPr lang="en-US" dirty="0" smtClean="0"/>
              <a:t>abolished because </a:t>
            </a:r>
            <a:r>
              <a:rPr lang="en-US" dirty="0"/>
              <a:t>of the lack of both explicit and implicit support </a:t>
            </a:r>
            <a:r>
              <a:rPr lang="en-US" dirty="0" smtClean="0"/>
              <a:t>in Scripture</a:t>
            </a:r>
            <a:r>
              <a:rPr lang="en-US" dirty="0"/>
              <a:t>.)</a:t>
            </a:r>
          </a:p>
        </p:txBody>
      </p:sp>
    </p:spTree>
    <p:extLst>
      <p:ext uri="{BB962C8B-B14F-4D97-AF65-F5344CB8AC3E}">
        <p14:creationId xmlns:p14="http://schemas.microsoft.com/office/powerpoint/2010/main" val="593865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876299"/>
          </a:xfrm>
        </p:spPr>
        <p:txBody>
          <a:bodyPr/>
          <a:lstStyle/>
          <a:p>
            <a:r>
              <a:rPr lang="en-US" b="1" i="1" u="sng" dirty="0" smtClean="0">
                <a:solidFill>
                  <a:srgbClr val="FF0000"/>
                </a:solidFill>
              </a:rPr>
              <a:t>      Sir Isaac Newton</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749300"/>
            <a:ext cx="6019800" cy="6108700"/>
          </a:xfrm>
        </p:spPr>
        <p:txBody>
          <a:bodyPr>
            <a:normAutofit fontScale="92500" lnSpcReduction="10000"/>
          </a:bodyPr>
          <a:lstStyle/>
          <a:p>
            <a:r>
              <a:rPr lang="en-US" dirty="0"/>
              <a:t>Concerning the historicist view, Gregg says: "A unique characteristic of this line of interpretation is its advocacy of what is called the "year-for-a-day principle."'" He lists the following among the many adherents of this view</a:t>
            </a:r>
            <a:r>
              <a:rPr lang="en-US" dirty="0" smtClean="0"/>
              <a:t>: "</a:t>
            </a:r>
            <a:r>
              <a:rPr lang="en-US" dirty="0"/>
              <a:t>John Wycliffe, John Knox, William Tyndale, Martin Luther, John Calvin, Ulrich Zwingli, Phillip Melanchthon, Sir Isaac Newton, Jan Huss, John Foxe, John Wesley, Jonathan Edwards, George Whitefield, Charles Finney, C. H. Spurgeon, Matthew Henry, Adam Clarke, Albert Barnes, E. B. Elliot, H. Grattan Guinness, and Bishop Thomas Newton." (S. Gregg, "Revelation: Four Views," Nashville: Thomas Nelson Pub, 1997, p. 34.)</a:t>
            </a:r>
          </a:p>
        </p:txBody>
      </p:sp>
    </p:spTree>
    <p:extLst>
      <p:ext uri="{BB962C8B-B14F-4D97-AF65-F5344CB8AC3E}">
        <p14:creationId xmlns:p14="http://schemas.microsoft.com/office/powerpoint/2010/main" val="65647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1015999"/>
          </a:xfrm>
        </p:spPr>
        <p:txBody>
          <a:bodyPr>
            <a:normAutofit/>
          </a:bodyPr>
          <a:lstStyle/>
          <a:p>
            <a:r>
              <a:rPr lang="en-US" dirty="0" smtClean="0"/>
              <a:t>  </a:t>
            </a:r>
            <a:r>
              <a:rPr lang="en-US" b="1" i="1" u="sng" dirty="0" smtClean="0">
                <a:solidFill>
                  <a:srgbClr val="0070C0"/>
                </a:solidFill>
              </a:rPr>
              <a:t>Started Here in the !950’s</a:t>
            </a:r>
            <a:endParaRPr lang="en-US" b="1" i="1" u="sng" dirty="0">
              <a:solidFill>
                <a:srgbClr val="0070C0"/>
              </a:solidFill>
            </a:endParaRPr>
          </a:p>
        </p:txBody>
      </p:sp>
      <p:sp>
        <p:nvSpPr>
          <p:cNvPr id="3" name="Content Placeholder 2"/>
          <p:cNvSpPr>
            <a:spLocks noGrp="1"/>
          </p:cNvSpPr>
          <p:nvPr>
            <p:ph sz="half" idx="1"/>
          </p:nvPr>
        </p:nvSpPr>
        <p:spPr>
          <a:xfrm>
            <a:off x="0" y="812800"/>
            <a:ext cx="6019800" cy="6045200"/>
          </a:xfrm>
        </p:spPr>
        <p:txBody>
          <a:bodyPr>
            <a:normAutofit lnSpcReduction="10000"/>
          </a:bodyPr>
          <a:lstStyle/>
          <a:p>
            <a:r>
              <a:rPr lang="en-US" dirty="0" smtClean="0"/>
              <a:t>Ford’s efforts to destroy began at Avondale College in the early 1950’s.  He was a perfect man for the job.  He had a photographic memory and a rapid fire delivery that could leave people spellbound and utterly confused as he would rattle off one SOP quote after another.  He very adroitly would quote only parts of SOP quotes that agreed with his ideas, and would leave out balancing statements with which he disagreed because they didn’t go along with his views. The death of Dr. Desmond Ford came when he passed to his rest on March 11, 2019 at the age of 90.  His </a:t>
            </a:r>
            <a:r>
              <a:rPr lang="en-US" smtClean="0"/>
              <a:t>efforts failed!</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599151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029200" cy="520699"/>
          </a:xfrm>
        </p:spPr>
        <p:txBody>
          <a:bodyPr>
            <a:normAutofit fontScale="90000"/>
          </a:bodyPr>
          <a:lstStyle/>
          <a:p>
            <a:r>
              <a:rPr lang="en-US" dirty="0" smtClean="0"/>
              <a:t>            </a:t>
            </a:r>
            <a:r>
              <a:rPr lang="en-US" b="1" i="1" u="sng" dirty="0" smtClean="0">
                <a:solidFill>
                  <a:srgbClr val="FF0000"/>
                </a:solidFill>
              </a:rPr>
              <a:t>SOP Too!</a:t>
            </a:r>
            <a:endParaRPr lang="en-US" b="1" i="1" u="sng" dirty="0">
              <a:solidFill>
                <a:srgbClr val="FF0000"/>
              </a:solidFill>
            </a:endParaRPr>
          </a:p>
        </p:txBody>
      </p:sp>
      <p:sp>
        <p:nvSpPr>
          <p:cNvPr id="3" name="Content Placeholder 2"/>
          <p:cNvSpPr>
            <a:spLocks noGrp="1"/>
          </p:cNvSpPr>
          <p:nvPr>
            <p:ph sz="half" idx="1"/>
          </p:nvPr>
        </p:nvSpPr>
        <p:spPr>
          <a:xfrm>
            <a:off x="0" y="520700"/>
            <a:ext cx="6019800" cy="6337300"/>
          </a:xfrm>
        </p:spPr>
        <p:txBody>
          <a:bodyPr>
            <a:normAutofit fontScale="85000" lnSpcReduction="10000"/>
          </a:bodyPr>
          <a:lstStyle/>
          <a:p>
            <a:r>
              <a:rPr lang="en-US" dirty="0" smtClean="0"/>
              <a:t>“ </a:t>
            </a:r>
            <a:r>
              <a:rPr lang="en-US" dirty="0"/>
              <a:t>The “time” which He declared to be fulfilled was the period made known by the angel Gabriel to Daniel. “Seventy weeks,” said the angel, “are determined upon thy people and upon thy holy city, to finish the transgression, and to make an end of sins, and to make reconciliation for iniquity, and to bring in everlasting righteousness, and to seal up the vision and prophecy, and to anoint the most holy.” Daniel 9:24. A day in prophecy stands for a year. See Numbers 14:34; Ezekiel 4:6. The seventy weeks, or four hundred and ninety days, represent four hundred and ninety years. A starting point for this period is given: “Know therefore and understand, that from the going forth of the commandment to restore and to build Jerusalem unto the Messiah the Prince shall be seven weeks, and threescore and two weeks,” sixty-nine weeks, or four hundred and eighty-three years</a:t>
            </a:r>
            <a:r>
              <a:rPr lang="en-US" dirty="0" smtClean="0"/>
              <a:t>.”  DA, pg. 233</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1505084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5199"/>
          </a:xfrm>
        </p:spPr>
        <p:txBody>
          <a:bodyPr/>
          <a:lstStyle/>
          <a:p>
            <a:r>
              <a:rPr lang="en-US" dirty="0" smtClean="0"/>
              <a:t>    </a:t>
            </a:r>
            <a:r>
              <a:rPr lang="en-US" b="1" i="1" u="sng" dirty="0" smtClean="0">
                <a:solidFill>
                  <a:srgbClr val="00B0F0"/>
                </a:solidFill>
                <a:latin typeface="Algerian" panose="04020705040A02060702" pitchFamily="82" charset="0"/>
              </a:rPr>
              <a:t>Jesus Believed in a Day for a Year!</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idx="1"/>
          </p:nvPr>
        </p:nvSpPr>
        <p:spPr>
          <a:xfrm>
            <a:off x="0" y="787400"/>
            <a:ext cx="12192000" cy="6070600"/>
          </a:xfrm>
        </p:spPr>
        <p:txBody>
          <a:bodyPr>
            <a:normAutofit fontScale="92500" lnSpcReduction="10000"/>
          </a:bodyPr>
          <a:lstStyle/>
          <a:p>
            <a:pPr marL="0" indent="0">
              <a:buNone/>
            </a:pPr>
            <a:r>
              <a:rPr lang="en-US" dirty="0" smtClean="0"/>
              <a:t>“And </a:t>
            </a:r>
            <a:r>
              <a:rPr lang="en-US" dirty="0"/>
              <a:t>straightway coming up out of the water, he saw the heavens opened, and the Spirit like a dove descending upon </a:t>
            </a:r>
            <a:r>
              <a:rPr lang="en-US" dirty="0" smtClean="0"/>
              <a:t>him: And </a:t>
            </a:r>
            <a:r>
              <a:rPr lang="en-US" dirty="0"/>
              <a:t>there came a voice from heaven, saying, Thou art my beloved Son, in whom I am well pleased</a:t>
            </a:r>
            <a:r>
              <a:rPr lang="en-US" dirty="0" smtClean="0"/>
              <a:t>. </a:t>
            </a:r>
            <a:r>
              <a:rPr lang="en-US" dirty="0"/>
              <a:t>And immediately the Spirit driveth him into the </a:t>
            </a:r>
            <a:r>
              <a:rPr lang="en-US" dirty="0" smtClean="0"/>
              <a:t>wilderness. And </a:t>
            </a:r>
            <a:r>
              <a:rPr lang="en-US" dirty="0"/>
              <a:t>he was there in the wilderness forty days, tempted of Satan; and was with the wild beasts; and the angels ministered unto him</a:t>
            </a:r>
            <a:r>
              <a:rPr lang="en-US" dirty="0" smtClean="0"/>
              <a:t>. </a:t>
            </a:r>
            <a:r>
              <a:rPr lang="en-US" dirty="0"/>
              <a:t>Now after that John was put in prison, Jesus came into Galilee, preaching the gospel of the kingdom of God</a:t>
            </a:r>
            <a:r>
              <a:rPr lang="en-US" dirty="0" smtClean="0"/>
              <a:t>, </a:t>
            </a:r>
            <a:r>
              <a:rPr lang="en-US" dirty="0"/>
              <a:t>And saying, The time is fulfilled, and the kingdom of God is at hand: repent ye, and believe the gospel</a:t>
            </a:r>
            <a:r>
              <a:rPr lang="en-US" dirty="0" smtClean="0"/>
              <a:t>.”  After His baptism, when He was anointed with the Holy Spirt, Jesus said, The time is fulfilled.  To what time was Christ referring?  Clearly, a time prophecy foretold Jesus being anointed by the Holy Spirit.  There is only one time period  coupled with Christ being anointed and it is found in Daniel 9:25.  The Bible </a:t>
            </a:r>
            <a:r>
              <a:rPr lang="en-US" dirty="0"/>
              <a:t>says </a:t>
            </a:r>
            <a:r>
              <a:rPr lang="en-US" dirty="0" smtClean="0"/>
              <a:t>“ </a:t>
            </a:r>
            <a:r>
              <a:rPr lang="en-US" dirty="0"/>
              <a:t>Know therefore and understand, that from the going forth of the commandment to restore and to build Jerusalem unto the Messiah the Prince shall be seven weeks, and threescore and two weeks: the street shall be built again, and the wall, even in troublous times</a:t>
            </a:r>
            <a:r>
              <a:rPr lang="en-US" dirty="0" smtClean="0"/>
              <a:t>.”  From the time of the command to restore and build Jerusalem, which was 457 BC, to the Anointed One would be 69 weeks or 483 days.  If we compute the days as literal days, then Christ was baptized in the year 457 BC!!!!  That is a joke.</a:t>
            </a:r>
            <a:endParaRPr lang="en-US" dirty="0"/>
          </a:p>
        </p:txBody>
      </p:sp>
    </p:spTree>
    <p:extLst>
      <p:ext uri="{BB962C8B-B14F-4D97-AF65-F5344CB8AC3E}">
        <p14:creationId xmlns:p14="http://schemas.microsoft.com/office/powerpoint/2010/main" val="294094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340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4135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a:bodyPr>
          <a:lstStyle/>
          <a:p>
            <a:r>
              <a:rPr lang="en-US" sz="3600" dirty="0" smtClean="0"/>
              <a:t>However, if we apply the day for a year principle, as Jesus did, then the 483 days/years extend down to 27 AD, which is when Christ said,  The time is fulfilled.”  Jesus understood the time prophecy of Daniel 9 as pointing specifically to His baptism in 27AD.  Jesus clearly believed in the year day principle.  Desmond Ford clearly did not follow the teachings of Jesus Christ!!!!</a:t>
            </a:r>
            <a:endParaRPr lang="en-US" sz="3600" dirty="0"/>
          </a:p>
        </p:txBody>
      </p:sp>
    </p:spTree>
    <p:extLst>
      <p:ext uri="{BB962C8B-B14F-4D97-AF65-F5344CB8AC3E}">
        <p14:creationId xmlns:p14="http://schemas.microsoft.com/office/powerpoint/2010/main" val="1534451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an account of the August 11–15 1980 Sanctuary Review Committee meeting at the Glacier View Ranch in Colorado, written by noted Adventist theologian Raymond F. Cottrell, and published in Volume 11, no. 2 (Nov. 1980) of Spectrum Magazine.</a:t>
            </a:r>
          </a:p>
          <a:p>
            <a:endParaRPr lang="en-US" dirty="0"/>
          </a:p>
          <a:p>
            <a:r>
              <a:rPr lang="en-US" dirty="0"/>
              <a:t>The Glacier View meeting proved the final showdown between church leaders and Desmond Ford.</a:t>
            </a:r>
          </a:p>
          <a:p>
            <a:endParaRPr lang="en-US" dirty="0"/>
          </a:p>
          <a:p>
            <a:r>
              <a:rPr lang="en-US" dirty="0"/>
              <a:t>Ford characterized the primary point of tension at Glacier View as a split between the administrators present and their methodology, and theologians and biblical scholars present and their methodology. Administrators, the book contends, adhered primarily to the proof-text method of biblical interpretation, while scholars held to the historical method, which factored in biblical languages, context, original intent, and so forth. “In the thinking of the majority at Glacier View, Adventist tradition was the norm for interpreting the Bible, rather than the Bible for tradition” (pg. 61).</a:t>
            </a:r>
          </a:p>
        </p:txBody>
      </p:sp>
    </p:spTree>
    <p:extLst>
      <p:ext uri="{BB962C8B-B14F-4D97-AF65-F5344CB8AC3E}">
        <p14:creationId xmlns:p14="http://schemas.microsoft.com/office/powerpoint/2010/main" val="399931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25624"/>
            <a:ext cx="12192000" cy="5032375"/>
          </a:xfrm>
        </p:spPr>
        <p:txBody>
          <a:bodyPr>
            <a:normAutofit fontScale="55000" lnSpcReduction="20000"/>
          </a:bodyPr>
          <a:lstStyle/>
          <a:p>
            <a:r>
              <a:rPr lang="en-US" dirty="0"/>
              <a:t>But in 1979, Ford, then a professor at Adventist-owned Pacific Union College in </a:t>
            </a:r>
            <a:r>
              <a:rPr lang="en-US" dirty="0" err="1"/>
              <a:t>Angwin</a:t>
            </a:r>
            <a:r>
              <a:rPr lang="en-US" dirty="0"/>
              <a:t>, Calif., gave a public presentation that signaled a major break with two of the church’s distinctive beliefs: the “investigative judgment” of every person, living and dead, which Adventists believe God has undertaken since October of 1844, as well as the prophetic timing of the sanctuary cleansing described in Daniel 8:14, which led the pioneers to that 1844 time frame.</a:t>
            </a:r>
          </a:p>
          <a:p>
            <a:endParaRPr lang="en-US" dirty="0"/>
          </a:p>
          <a:p>
            <a:r>
              <a:rPr lang="en-US" dirty="0"/>
              <a:t>These two points are part of the Adventist Church’s fundamental beliefs statement, and Ford’s repudiation sparked controversy.</a:t>
            </a:r>
          </a:p>
          <a:p>
            <a:endParaRPr lang="en-US" dirty="0"/>
          </a:p>
          <a:p>
            <a:r>
              <a:rPr lang="en-US" dirty="0"/>
              <a:t>The dispute centered on teachings promoted by White, a young 19th-century follower of William Miller, a lay Baptist preacher who set Oct. 22, 1844, as the date for Christ’s return.</a:t>
            </a:r>
          </a:p>
          <a:p>
            <a:endParaRPr lang="en-US" dirty="0"/>
          </a:p>
          <a:p>
            <a:r>
              <a:rPr lang="en-US" dirty="0"/>
              <a:t>When that failed, White and other </a:t>
            </a:r>
            <a:r>
              <a:rPr lang="en-US" dirty="0" err="1"/>
              <a:t>Millerites</a:t>
            </a:r>
            <a:r>
              <a:rPr lang="en-US" dirty="0"/>
              <a:t> believed the “Great Disappointment,” as the day was now called, signified Christ’s entry into the “holy of holies” in heaven to begin the judgment phase.</a:t>
            </a:r>
          </a:p>
          <a:p>
            <a:endParaRPr lang="en-US" dirty="0"/>
          </a:p>
          <a:p>
            <a:r>
              <a:rPr lang="en-US" dirty="0"/>
              <a:t>This judgment, Adventists believe, “vindicates the justice of God in saving those who believe in Jesus.” From 1844 on, Adventists believe, God has been deciding who qualifies as an authentic Christian — reviewing the lives of those who claim to follow Jesus to see if their good works match their claims of faith.</a:t>
            </a:r>
          </a:p>
          <a:p>
            <a:endParaRPr lang="en-US" dirty="0"/>
          </a:p>
          <a:p>
            <a:r>
              <a:rPr lang="en-US" dirty="0"/>
              <a:t>According to a 1982 Time magazine account, Ford’s research questioned White’s interpretation of the events of 1844 and the idea of the “investigative judgment.”</a:t>
            </a:r>
          </a:p>
        </p:txBody>
      </p:sp>
    </p:spTree>
    <p:extLst>
      <p:ext uri="{BB962C8B-B14F-4D97-AF65-F5344CB8AC3E}">
        <p14:creationId xmlns:p14="http://schemas.microsoft.com/office/powerpoint/2010/main" val="3750884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Ford began teaching at PUC in the autumn of 1977, and on Saturday (Sabbath) afternoon, October 27, 1979, he presented a lecture on the investigative judgment to the </a:t>
            </a:r>
            <a:r>
              <a:rPr lang="en-US" dirty="0" err="1"/>
              <a:t>Angwin</a:t>
            </a:r>
            <a:r>
              <a:rPr lang="en-US" dirty="0"/>
              <a:t> chapter of the Association of Adventist Forums, in which he denied any biblical support for this doctrine. The church’s leadership responded by summoning Ford to a meeting of more than 100 theologians and church administrators at Glacier View Ranch in Colorado in August 1980 to evaluate his 991-page document entitled “Daniel 8:14, the Day of Atonement, and the Investigative Judgment.”</a:t>
            </a:r>
          </a:p>
          <a:p>
            <a:endParaRPr lang="en-US" dirty="0"/>
          </a:p>
          <a:p>
            <a:r>
              <a:rPr lang="en-US" dirty="0"/>
              <a:t>The Sanctuary Review Committee considered Ford’s document, wrestled with its implications, and concluded that while Ford was asking the right questions concerning the sanctuary teaching, his answers and conclusions were wrong. </a:t>
            </a:r>
          </a:p>
          <a:p>
            <a:endParaRPr lang="en-US" dirty="0"/>
          </a:p>
          <a:p>
            <a:r>
              <a:rPr lang="en-US" dirty="0"/>
              <a:t>His credentials as an Adventist teacher were removed. With the help of some Adventist friends, Ford established an independent ministry called Good News Unlimited with headquarters in Auburn, California. For about twenty years, until his retirement in 2000, Ford traveled the world preaching and teaching. During his life he published more than twenty books and over one hundred articles. In 2000, he and Gillian returned to Australia to live near his daughter </a:t>
            </a:r>
            <a:r>
              <a:rPr lang="en-US" dirty="0" err="1"/>
              <a:t>Elènne’s</a:t>
            </a:r>
            <a:r>
              <a:rPr lang="en-US" dirty="0"/>
              <a:t> home in Queensland. He passed away on March 11, 2019, at the age of 90.</a:t>
            </a:r>
          </a:p>
        </p:txBody>
      </p:sp>
    </p:spTree>
    <p:extLst>
      <p:ext uri="{BB962C8B-B14F-4D97-AF65-F5344CB8AC3E}">
        <p14:creationId xmlns:p14="http://schemas.microsoft.com/office/powerpoint/2010/main" val="667193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err="1"/>
              <a:t>rding</a:t>
            </a:r>
            <a:r>
              <a:rPr lang="en-US" dirty="0"/>
              <a:t> to Hans </a:t>
            </a:r>
            <a:r>
              <a:rPr lang="en-US" dirty="0" err="1"/>
              <a:t>LaRondelle</a:t>
            </a:r>
            <a:r>
              <a:rPr lang="en-US" dirty="0"/>
              <a:t> and Gerhard </a:t>
            </a:r>
            <a:r>
              <a:rPr lang="en-US" dirty="0" err="1"/>
              <a:t>Hasel</a:t>
            </a:r>
            <a:r>
              <a:rPr lang="en-US" dirty="0"/>
              <a:t>, Ford insisted on multiple fulfillments of one-time prophetic events.  This led him to eventually accept Antiochus Epiphanes as the Little Horn of Daniel 8.</a:t>
            </a:r>
          </a:p>
          <a:p>
            <a:endParaRPr lang="en-US" dirty="0"/>
          </a:p>
          <a:p>
            <a:r>
              <a:rPr lang="en-US" dirty="0"/>
              <a:t>He claimed that the Atonement was completed at the Cross, in a way that undercut the redemptive outworking of the priestly ministry of Christ in the heavenly sanctuary.  For him, 1844 had no significance.</a:t>
            </a:r>
          </a:p>
          <a:p>
            <a:endParaRPr lang="en-US" dirty="0"/>
          </a:p>
          <a:p>
            <a:r>
              <a:rPr lang="en-US" dirty="0"/>
              <a:t>Morris </a:t>
            </a:r>
            <a:r>
              <a:rPr lang="en-US" dirty="0" err="1"/>
              <a:t>Venden</a:t>
            </a:r>
            <a:r>
              <a:rPr lang="en-US" dirty="0"/>
              <a:t> says he held discussions with Ford for over a year at PUC, and came away every time with the feeling that there was something wrong with Ford’s theology, but he couldn’t put his finger on it.  He finally concluded that Ford was afraid of the judgment, and it led him (Ford) to undercut sanctification in his theology.  </a:t>
            </a:r>
          </a:p>
          <a:p>
            <a:endParaRPr lang="en-US" dirty="0"/>
          </a:p>
          <a:p>
            <a:r>
              <a:rPr lang="en-US" dirty="0"/>
              <a:t>According to Roy </a:t>
            </a:r>
            <a:r>
              <a:rPr lang="en-US" dirty="0" err="1"/>
              <a:t>Gane</a:t>
            </a:r>
            <a:r>
              <a:rPr lang="en-US" dirty="0"/>
              <a:t>, at the 1998 Orlando ATS meeting, Desmond Ford and the fruit of his theology—Dale </a:t>
            </a:r>
            <a:r>
              <a:rPr lang="en-US" dirty="0" err="1"/>
              <a:t>Ratzlaff</a:t>
            </a:r>
            <a:r>
              <a:rPr lang="en-US" dirty="0"/>
              <a:t>—were fearful that the Judgment of God could move people from saved to lost, and they thus resisted the idea of an Investigative Judgment, on that basis.  However, the righteous Judgment of God does not move people from lost-to-saved or vice-versa, it merely turns the lights on and reveals where people are standing.  It doesn’t move them around.  In the parable of the Wedding Banquet, the King came in to review the guests (Matthew 22:11).  This is the Investigative Judgment in biblical allegory.</a:t>
            </a:r>
          </a:p>
        </p:txBody>
      </p:sp>
    </p:spTree>
    <p:extLst>
      <p:ext uri="{BB962C8B-B14F-4D97-AF65-F5344CB8AC3E}">
        <p14:creationId xmlns:p14="http://schemas.microsoft.com/office/powerpoint/2010/main" val="1985707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4099"/>
          </a:xfrm>
        </p:spPr>
        <p:txBody>
          <a:bodyPr/>
          <a:lstStyle/>
          <a:p>
            <a:r>
              <a:rPr lang="en-US" dirty="0" smtClean="0"/>
              <a:t>                            </a:t>
            </a:r>
            <a:r>
              <a:rPr lang="en-US" b="1" i="1" u="sng" dirty="0" smtClean="0">
                <a:solidFill>
                  <a:srgbClr val="7030A0"/>
                </a:solidFill>
                <a:latin typeface="Algerian" panose="04020705040A02060702" pitchFamily="82" charset="0"/>
              </a:rPr>
              <a:t>Backdrop</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812800"/>
            <a:ext cx="12192000" cy="6045200"/>
          </a:xfrm>
        </p:spPr>
        <p:txBody>
          <a:bodyPr>
            <a:normAutofit lnSpcReduction="10000"/>
          </a:bodyPr>
          <a:lstStyle/>
          <a:p>
            <a:r>
              <a:rPr lang="en-US" sz="3600" dirty="0"/>
              <a:t>Ford was born into an Anglican family in Queensland, Australia. He developed early a love for books, and at age 14 he started working at a newspaper office in Sydney. One of his father’s cousins was a Seventh-day Adventist, who took an interest in Desmond. He was baptized into the Seventh-day Adventist Church in 1946 at age 17. A few months later he resigned from his job at the newspaper office, and at the beginning of 1947 he began his studies for the ministry at Avondale College. He was a brilliant student and graduated from the ministerial course in 1950. He began his ministry in North New South Wales. In 1952, he married his college sweetheart, Gwen Booth, with whom he had three children (</a:t>
            </a:r>
            <a:r>
              <a:rPr lang="en-US" sz="3600" dirty="0" err="1"/>
              <a:t>Elènne</a:t>
            </a:r>
            <a:r>
              <a:rPr lang="en-US" sz="3600" dirty="0"/>
              <a:t>, Paul, and Luke). </a:t>
            </a:r>
          </a:p>
          <a:p>
            <a:endParaRPr lang="en-US" dirty="0"/>
          </a:p>
        </p:txBody>
      </p:sp>
    </p:spTree>
    <p:extLst>
      <p:ext uri="{BB962C8B-B14F-4D97-AF65-F5344CB8AC3E}">
        <p14:creationId xmlns:p14="http://schemas.microsoft.com/office/powerpoint/2010/main" val="76791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normAutofit/>
          </a:bodyPr>
          <a:lstStyle/>
          <a:p>
            <a:r>
              <a:rPr lang="en-US" dirty="0" smtClean="0"/>
              <a:t>                  </a:t>
            </a:r>
            <a:r>
              <a:rPr lang="en-US" b="1" i="1" u="sng" dirty="0" smtClean="0">
                <a:solidFill>
                  <a:srgbClr val="FFC000"/>
                </a:solidFill>
                <a:latin typeface="Algerian" panose="04020705040A02060702" pitchFamily="82" charset="0"/>
              </a:rPr>
              <a:t>Personal History</a:t>
            </a:r>
            <a:endParaRPr lang="en-US" b="1" i="1" u="sng" dirty="0">
              <a:solidFill>
                <a:srgbClr val="FFC000"/>
              </a:solidFill>
              <a:latin typeface="Algerian" panose="04020705040A02060702" pitchFamily="82" charset="0"/>
            </a:endParaRPr>
          </a:p>
        </p:txBody>
      </p:sp>
      <p:sp>
        <p:nvSpPr>
          <p:cNvPr id="3" name="Content Placeholder 2"/>
          <p:cNvSpPr>
            <a:spLocks noGrp="1"/>
          </p:cNvSpPr>
          <p:nvPr>
            <p:ph idx="1"/>
          </p:nvPr>
        </p:nvSpPr>
        <p:spPr>
          <a:xfrm>
            <a:off x="0" y="647700"/>
            <a:ext cx="12192000" cy="6210299"/>
          </a:xfrm>
        </p:spPr>
        <p:txBody>
          <a:bodyPr>
            <a:normAutofit fontScale="92500" lnSpcReduction="10000"/>
          </a:bodyPr>
          <a:lstStyle/>
          <a:p>
            <a:r>
              <a:rPr lang="en-US" dirty="0"/>
              <a:t>His articles in various church papers convinced leaders that Desmond Ford was a future college teacher. After Ford completed his BA in 1958, the family was sent to America, where he completed an MA at the Seventh-day Adventist Theological Seminary and a PhD at Michigan State University. At the beginning of 1961, the family returned to Australia, and for the next ten years Ford taught theology at Avondale, wrote many articles, and was a sought-after preacher and camp-meeting speaker. </a:t>
            </a:r>
          </a:p>
          <a:p>
            <a:pPr marL="0" indent="0">
              <a:buNone/>
            </a:pPr>
            <a:r>
              <a:rPr lang="en-US" dirty="0"/>
              <a:t> </a:t>
            </a:r>
            <a:r>
              <a:rPr lang="en-US" dirty="0" smtClean="0"/>
              <a:t>  Confronted </a:t>
            </a:r>
            <a:r>
              <a:rPr lang="en-US" dirty="0"/>
              <a:t>with Robert Brinsmead’s perfectionism, Ford began to emphasize the topic of righteousness by faith. He declared that righteousness by faith is the same as justification by faith. Justification, he explained, is Christ’s work for us — on the cross. It happens outside of us; it is a change of status. Through justification we become children of God. Sanctification, on the other hand, is Christ’s work in us through the Holy Spirit. Sanctification changes us into the likeness of Christ. This ran counter to the general Adventist understanding at that time, that righteousness by faith includes justification and sanctification.</a:t>
            </a:r>
          </a:p>
          <a:p>
            <a:pPr marL="0" indent="0">
              <a:buNone/>
            </a:pPr>
            <a:r>
              <a:rPr lang="en-US" dirty="0"/>
              <a:t> </a:t>
            </a:r>
            <a:r>
              <a:rPr lang="en-US" dirty="0" smtClean="0"/>
              <a:t>In </a:t>
            </a:r>
            <a:r>
              <a:rPr lang="en-US" dirty="0"/>
              <a:t>April 1970, his first wife, Gwen, lost her battle with breast cancer. After her death, Ford applied for study leave and was granted leave to go to the University of Manchester to begin a PhD in New Testament under F. F. Bruce. Prior to leaving for England in 1971, Ford married Gillian Wastell, a student at Avondale, who had helped look after Gwen.</a:t>
            </a:r>
          </a:p>
        </p:txBody>
      </p:sp>
    </p:spTree>
    <p:extLst>
      <p:ext uri="{BB962C8B-B14F-4D97-AF65-F5344CB8AC3E}">
        <p14:creationId xmlns:p14="http://schemas.microsoft.com/office/powerpoint/2010/main" val="1385355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599"/>
          </a:xfrm>
        </p:spPr>
        <p:txBody>
          <a:bodyPr/>
          <a:lstStyle/>
          <a:p>
            <a:r>
              <a:rPr lang="en-US" dirty="0" smtClean="0"/>
              <a:t>       </a:t>
            </a:r>
            <a:r>
              <a:rPr lang="en-US" dirty="0" smtClean="0"/>
              <a:t>           </a:t>
            </a:r>
            <a:r>
              <a:rPr lang="en-US" b="1" i="1" u="sng" dirty="0" smtClean="0">
                <a:solidFill>
                  <a:srgbClr val="FF0000"/>
                </a:solidFill>
                <a:latin typeface="Algerian" panose="04020705040A02060702" pitchFamily="82" charset="0"/>
              </a:rPr>
              <a:t>Ford’s Biggest Issue!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rmAutofit/>
          </a:bodyPr>
          <a:lstStyle/>
          <a:p>
            <a:r>
              <a:rPr lang="en-US" sz="3000" dirty="0"/>
              <a:t> For decades, Ford tried to point out the problem. Page 42 of the book describes the situation this way</a:t>
            </a:r>
            <a:r>
              <a:rPr lang="en-US" sz="3000" dirty="0" smtClean="0"/>
              <a:t>: </a:t>
            </a:r>
            <a:r>
              <a:rPr lang="en-US" sz="3000" b="1" i="1" u="sng" dirty="0" smtClean="0"/>
              <a:t>“</a:t>
            </a:r>
            <a:r>
              <a:rPr lang="en-US" sz="3000" b="1" i="1" u="sng" dirty="0"/>
              <a:t>Dr. Ford traces his concern with the sanctuary doctrine back to 1945. Since then, he has sought unsuccessfully in papers, articles and books to persuade church leaders to face up to what he regards as serious non sequiturs in the traditional Adventist interpretation of Daniel 8:14 and Hebrews 9. </a:t>
            </a:r>
            <a:r>
              <a:rPr lang="en-US" sz="3000" dirty="0"/>
              <a:t>From 1962 to 1966, the select General Conference Committee on Problems in the </a:t>
            </a:r>
            <a:r>
              <a:rPr lang="en-US" sz="3000" b="1" i="1" u="sng" dirty="0"/>
              <a:t>Book of Daniel </a:t>
            </a:r>
            <a:r>
              <a:rPr lang="en-US" sz="3000" dirty="0"/>
              <a:t>had given protracted attention to these problems without being able to reach a consensus with respect to them. The 1970s witnessed implementation of a policy that reserved decisions in theological matters primarily to administrators, which made it impossible to resolve a growing tension about the sanctuary through normal scholarly study and deliberation.” “Seventh-day Adventism, The Investigative Judgment and the Everlasting Gospel,”</a:t>
            </a:r>
          </a:p>
        </p:txBody>
      </p:sp>
    </p:spTree>
    <p:extLst>
      <p:ext uri="{BB962C8B-B14F-4D97-AF65-F5344CB8AC3E}">
        <p14:creationId xmlns:p14="http://schemas.microsoft.com/office/powerpoint/2010/main" val="121908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lstStyle/>
          <a:p>
            <a:pPr marL="0" indent="0">
              <a:buNone/>
            </a:pPr>
            <a:r>
              <a:rPr lang="en-US" sz="3000" dirty="0" smtClean="0"/>
              <a:t>The book of Hebrews is written to those who were Jewish converts.  Jews fully understood the Old Testament sanctuary.  They fully understood that the sanctuary services consisted of two services carried on throughout the year in the courtyard and in the Holy Place.  They also knew that once each year the high priest went into the Most Holy Place to carry on the Day of Atonement service.  The book of Hebrews is NOT concerned with trying to prove where Christ went in 31 AD or where Christ went in 1844.  That is not Paul’s concern at all</a:t>
            </a:r>
            <a:r>
              <a:rPr lang="en-US" dirty="0" smtClean="0"/>
              <a:t>.</a:t>
            </a:r>
            <a:endParaRPr lang="en-US" dirty="0"/>
          </a:p>
        </p:txBody>
      </p:sp>
    </p:spTree>
    <p:extLst>
      <p:ext uri="{BB962C8B-B14F-4D97-AF65-F5344CB8AC3E}">
        <p14:creationId xmlns:p14="http://schemas.microsoft.com/office/powerpoint/2010/main" val="256156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114300"/>
            <a:ext cx="6019800" cy="6743700"/>
          </a:xfrm>
        </p:spPr>
        <p:txBody>
          <a:bodyPr>
            <a:normAutofit fontScale="92500" lnSpcReduction="10000"/>
          </a:bodyPr>
          <a:lstStyle/>
          <a:p>
            <a:r>
              <a:rPr lang="en-US" dirty="0" smtClean="0"/>
              <a:t>The book of Hebrews is letting Jews know in the 1</a:t>
            </a:r>
            <a:r>
              <a:rPr lang="en-US" baseline="30000" dirty="0" smtClean="0"/>
              <a:t>st</a:t>
            </a:r>
            <a:r>
              <a:rPr lang="en-US" dirty="0" smtClean="0"/>
              <a:t> century that the sanctuary built on earth was a copy of the heavenly sanctuary.  (Hebrews 8:1.2).  The book of Hebrews is showing Jews that everything in the sanctuary pointed to Christ.  He was the sacrificial Lamb.  (Hebrews 10:1-5)</a:t>
            </a:r>
          </a:p>
          <a:p>
            <a:r>
              <a:rPr lang="en-US" dirty="0" smtClean="0"/>
              <a:t>Jesus was the High Priest, carrying on the two great services of the priests.  Any Jew would know that upon His ascension to heaven, Christ would carry on the priestly work in the Holy Place (Hebrews 7) and somewhere down at the end of time, He would carry on His Most Holy Place ministry.  These were all givens.  Paul wanted people to know that what went on in the ancient sanctuary was now going on in Heaven!!!!  </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69732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88900"/>
            <a:ext cx="6019800" cy="6769100"/>
          </a:xfrm>
        </p:spPr>
        <p:txBody>
          <a:bodyPr/>
          <a:lstStyle/>
          <a:p>
            <a:r>
              <a:rPr lang="en-US" dirty="0" smtClean="0"/>
              <a:t>John the beloved was sentenced to the island of Patmos in 95 AD.  Shortly thereafter, he was given a vision of Christ in the heavenly sanctuary.  Revelation </a:t>
            </a:r>
            <a:r>
              <a:rPr lang="en-US" dirty="0"/>
              <a:t>1 declares, “And I turned to see the voice that spake with me. And being turned, I saw seven golden candlesticks</a:t>
            </a:r>
            <a:r>
              <a:rPr lang="en-US" dirty="0" smtClean="0"/>
              <a:t>; </a:t>
            </a:r>
            <a:r>
              <a:rPr lang="en-US" dirty="0"/>
              <a:t>And in the midst of the seven candlesticks one like unto the Son of man, clothed with a garment down to the foot, and girt about the paps with a golden girdle</a:t>
            </a:r>
            <a:r>
              <a:rPr lang="en-US" dirty="0" smtClean="0"/>
              <a:t>.”  Rev. 1:12,13  John sees Jesus ministering in the Holy Place of the heavenly sanctuary, carrying on His holy place work!!!</a:t>
            </a:r>
            <a:endParaRPr lang="en-US" dirty="0"/>
          </a:p>
        </p:txBody>
      </p:sp>
    </p:spTree>
    <p:extLst>
      <p:ext uri="{BB962C8B-B14F-4D97-AF65-F5344CB8AC3E}">
        <p14:creationId xmlns:p14="http://schemas.microsoft.com/office/powerpoint/2010/main" val="428912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5725</Words>
  <Application>Microsoft Office PowerPoint</Application>
  <PresentationFormat>Widescreen</PresentationFormat>
  <Paragraphs>102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Agency FB</vt:lpstr>
      <vt:lpstr>Algerian</vt:lpstr>
      <vt:lpstr>Arial</vt:lpstr>
      <vt:lpstr>Calibri</vt:lpstr>
      <vt:lpstr>Calibri Light</vt:lpstr>
      <vt:lpstr>Office Theme</vt:lpstr>
      <vt:lpstr>Still Standing, Desmond!!  Sorry, pt. 1</vt:lpstr>
      <vt:lpstr>                       No Man Did More!</vt:lpstr>
      <vt:lpstr>  Started Here in the !950’s</vt:lpstr>
      <vt:lpstr>                            Backdrop</vt:lpstr>
      <vt:lpstr>                  Personal History</vt:lpstr>
      <vt:lpstr>                  Ford’s Biggest Issue!</vt:lpstr>
      <vt:lpstr>PowerPoint Presentation</vt:lpstr>
      <vt:lpstr>PowerPoint Presentation</vt:lpstr>
      <vt:lpstr>PowerPoint Presentation</vt:lpstr>
      <vt:lpstr>PowerPoint Presentation</vt:lpstr>
      <vt:lpstr>             Ford:  The Butcher of Daniel 7 and 8</vt:lpstr>
      <vt:lpstr>PowerPoint Presentation</vt:lpstr>
      <vt:lpstr>              No Pagan and Papal Rome!</vt:lpstr>
      <vt:lpstr>                 Antiochus Epiphanes</vt:lpstr>
      <vt:lpstr>     Very Insignificant One</vt:lpstr>
      <vt:lpstr>                          </vt:lpstr>
      <vt:lpstr>      Came to Teach Adventist Young People This???</vt:lpstr>
      <vt:lpstr>          Atonement at the Cross???</vt:lpstr>
      <vt:lpstr>                Atonement at the Cross????</vt:lpstr>
      <vt:lpstr>              Ford and Forensic Only Justification</vt:lpstr>
      <vt:lpstr>                  Is There Any Wonder?</vt:lpstr>
      <vt:lpstr>                   Ford’s Path to Oblivion</vt:lpstr>
      <vt:lpstr>PowerPoint Presentation</vt:lpstr>
      <vt:lpstr>PowerPoint Presentation</vt:lpstr>
      <vt:lpstr>               Really????  Great Job, Scholars!!!</vt:lpstr>
      <vt:lpstr>             Cleansed or vindicated???? </vt:lpstr>
      <vt:lpstr>PowerPoint Presentation</vt:lpstr>
      <vt:lpstr>                  Year-Day Principle!</vt:lpstr>
      <vt:lpstr>      Sir Isaac Newton</vt:lpstr>
      <vt:lpstr>            SOP Too!</vt:lpstr>
      <vt:lpstr>    Jesus Believed in a Day for a Year!</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Standing, Desmond!!  Sorry, pt. 1</dc:title>
  <dc:creator>All Public</dc:creator>
  <cp:lastModifiedBy>All Public</cp:lastModifiedBy>
  <cp:revision>43</cp:revision>
  <dcterms:created xsi:type="dcterms:W3CDTF">2019-07-17T20:46:07Z</dcterms:created>
  <dcterms:modified xsi:type="dcterms:W3CDTF">2019-08-16T20:17:26Z</dcterms:modified>
</cp:coreProperties>
</file>