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7" r:id="rId3"/>
    <p:sldId id="257" r:id="rId4"/>
    <p:sldId id="258" r:id="rId5"/>
    <p:sldId id="259" r:id="rId6"/>
    <p:sldId id="260" r:id="rId7"/>
    <p:sldId id="269" r:id="rId8"/>
    <p:sldId id="261" r:id="rId9"/>
    <p:sldId id="262" r:id="rId10"/>
    <p:sldId id="263" r:id="rId11"/>
    <p:sldId id="264" r:id="rId12"/>
    <p:sldId id="267" r:id="rId13"/>
    <p:sldId id="266" r:id="rId14"/>
    <p:sldId id="265" r:id="rId15"/>
    <p:sldId id="268" r:id="rId16"/>
    <p:sldId id="270" r:id="rId17"/>
    <p:sldId id="271" r:id="rId18"/>
    <p:sldId id="272" r:id="rId19"/>
    <p:sldId id="273" r:id="rId20"/>
    <p:sldId id="274" r:id="rId21"/>
    <p:sldId id="275" r:id="rId22"/>
    <p:sldId id="276" r:id="rId23"/>
    <p:sldId id="288" r:id="rId24"/>
    <p:sldId id="277" r:id="rId25"/>
    <p:sldId id="278" r:id="rId26"/>
    <p:sldId id="279" r:id="rId27"/>
    <p:sldId id="280" r:id="rId28"/>
    <p:sldId id="281" r:id="rId29"/>
    <p:sldId id="282" r:id="rId30"/>
    <p:sldId id="283" r:id="rId31"/>
    <p:sldId id="284" r:id="rId32"/>
    <p:sldId id="286" r:id="rId33"/>
    <p:sldId id="290" r:id="rId34"/>
    <p:sldId id="291" r:id="rId35"/>
    <p:sldId id="292" r:id="rId36"/>
    <p:sldId id="294" r:id="rId37"/>
    <p:sldId id="293" r:id="rId38"/>
    <p:sldId id="285" r:id="rId39"/>
    <p:sldId id="28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3" d="100"/>
          <a:sy n="43" d="100"/>
        </p:scale>
        <p:origin x="-13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5E92B8-F765-DE4B-A17F-206D4AE0175F}" type="datetimeFigureOut">
              <a:rPr lang="en-US" smtClean="0"/>
              <a:t>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1B54C-D44C-3A4A-BD31-DB3672819E50}" type="slidenum">
              <a:rPr lang="en-US" smtClean="0"/>
              <a:t>‹#›</a:t>
            </a:fld>
            <a:endParaRPr lang="en-US"/>
          </a:p>
        </p:txBody>
      </p:sp>
    </p:spTree>
    <p:extLst>
      <p:ext uri="{BB962C8B-B14F-4D97-AF65-F5344CB8AC3E}">
        <p14:creationId xmlns:p14="http://schemas.microsoft.com/office/powerpoint/2010/main" val="248892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E92B8-F765-DE4B-A17F-206D4AE0175F}" type="datetimeFigureOut">
              <a:rPr lang="en-US" smtClean="0"/>
              <a:t>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1B54C-D44C-3A4A-BD31-DB3672819E50}" type="slidenum">
              <a:rPr lang="en-US" smtClean="0"/>
              <a:t>‹#›</a:t>
            </a:fld>
            <a:endParaRPr lang="en-US"/>
          </a:p>
        </p:txBody>
      </p:sp>
    </p:spTree>
    <p:extLst>
      <p:ext uri="{BB962C8B-B14F-4D97-AF65-F5344CB8AC3E}">
        <p14:creationId xmlns:p14="http://schemas.microsoft.com/office/powerpoint/2010/main" val="130315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E92B8-F765-DE4B-A17F-206D4AE0175F}" type="datetimeFigureOut">
              <a:rPr lang="en-US" smtClean="0"/>
              <a:t>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1B54C-D44C-3A4A-BD31-DB3672819E50}" type="slidenum">
              <a:rPr lang="en-US" smtClean="0"/>
              <a:t>‹#›</a:t>
            </a:fld>
            <a:endParaRPr lang="en-US"/>
          </a:p>
        </p:txBody>
      </p:sp>
    </p:spTree>
    <p:extLst>
      <p:ext uri="{BB962C8B-B14F-4D97-AF65-F5344CB8AC3E}">
        <p14:creationId xmlns:p14="http://schemas.microsoft.com/office/powerpoint/2010/main" val="27671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E92B8-F765-DE4B-A17F-206D4AE0175F}" type="datetimeFigureOut">
              <a:rPr lang="en-US" smtClean="0"/>
              <a:t>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1B54C-D44C-3A4A-BD31-DB3672819E50}" type="slidenum">
              <a:rPr lang="en-US" smtClean="0"/>
              <a:t>‹#›</a:t>
            </a:fld>
            <a:endParaRPr lang="en-US"/>
          </a:p>
        </p:txBody>
      </p:sp>
    </p:spTree>
    <p:extLst>
      <p:ext uri="{BB962C8B-B14F-4D97-AF65-F5344CB8AC3E}">
        <p14:creationId xmlns:p14="http://schemas.microsoft.com/office/powerpoint/2010/main" val="306992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5E92B8-F765-DE4B-A17F-206D4AE0175F}" type="datetimeFigureOut">
              <a:rPr lang="en-US" smtClean="0"/>
              <a:t>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1B54C-D44C-3A4A-BD31-DB3672819E50}" type="slidenum">
              <a:rPr lang="en-US" smtClean="0"/>
              <a:t>‹#›</a:t>
            </a:fld>
            <a:endParaRPr lang="en-US"/>
          </a:p>
        </p:txBody>
      </p:sp>
    </p:spTree>
    <p:extLst>
      <p:ext uri="{BB962C8B-B14F-4D97-AF65-F5344CB8AC3E}">
        <p14:creationId xmlns:p14="http://schemas.microsoft.com/office/powerpoint/2010/main" val="347543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5E92B8-F765-DE4B-A17F-206D4AE0175F}" type="datetimeFigureOut">
              <a:rPr lang="en-US" smtClean="0"/>
              <a:t>6/10/17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1B54C-D44C-3A4A-BD31-DB3672819E50}" type="slidenum">
              <a:rPr lang="en-US" smtClean="0"/>
              <a:t>‹#›</a:t>
            </a:fld>
            <a:endParaRPr lang="en-US"/>
          </a:p>
        </p:txBody>
      </p:sp>
    </p:spTree>
    <p:extLst>
      <p:ext uri="{BB962C8B-B14F-4D97-AF65-F5344CB8AC3E}">
        <p14:creationId xmlns:p14="http://schemas.microsoft.com/office/powerpoint/2010/main" val="258601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5E92B8-F765-DE4B-A17F-206D4AE0175F}" type="datetimeFigureOut">
              <a:rPr lang="en-US" smtClean="0"/>
              <a:t>6/10/17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1B54C-D44C-3A4A-BD31-DB3672819E50}" type="slidenum">
              <a:rPr lang="en-US" smtClean="0"/>
              <a:t>‹#›</a:t>
            </a:fld>
            <a:endParaRPr lang="en-US"/>
          </a:p>
        </p:txBody>
      </p:sp>
    </p:spTree>
    <p:extLst>
      <p:ext uri="{BB962C8B-B14F-4D97-AF65-F5344CB8AC3E}">
        <p14:creationId xmlns:p14="http://schemas.microsoft.com/office/powerpoint/2010/main" val="78789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5E92B8-F765-DE4B-A17F-206D4AE0175F}" type="datetimeFigureOut">
              <a:rPr lang="en-US" smtClean="0"/>
              <a:t>6/10/17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1B54C-D44C-3A4A-BD31-DB3672819E50}" type="slidenum">
              <a:rPr lang="en-US" smtClean="0"/>
              <a:t>‹#›</a:t>
            </a:fld>
            <a:endParaRPr lang="en-US"/>
          </a:p>
        </p:txBody>
      </p:sp>
    </p:spTree>
    <p:extLst>
      <p:ext uri="{BB962C8B-B14F-4D97-AF65-F5344CB8AC3E}">
        <p14:creationId xmlns:p14="http://schemas.microsoft.com/office/powerpoint/2010/main" val="343610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E92B8-F765-DE4B-A17F-206D4AE0175F}" type="datetimeFigureOut">
              <a:rPr lang="en-US" smtClean="0"/>
              <a:t>6/10/17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1B54C-D44C-3A4A-BD31-DB3672819E50}" type="slidenum">
              <a:rPr lang="en-US" smtClean="0"/>
              <a:t>‹#›</a:t>
            </a:fld>
            <a:endParaRPr lang="en-US"/>
          </a:p>
        </p:txBody>
      </p:sp>
    </p:spTree>
    <p:extLst>
      <p:ext uri="{BB962C8B-B14F-4D97-AF65-F5344CB8AC3E}">
        <p14:creationId xmlns:p14="http://schemas.microsoft.com/office/powerpoint/2010/main" val="123690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E92B8-F765-DE4B-A17F-206D4AE0175F}" type="datetimeFigureOut">
              <a:rPr lang="en-US" smtClean="0"/>
              <a:t>6/10/17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1B54C-D44C-3A4A-BD31-DB3672819E50}" type="slidenum">
              <a:rPr lang="en-US" smtClean="0"/>
              <a:t>‹#›</a:t>
            </a:fld>
            <a:endParaRPr lang="en-US"/>
          </a:p>
        </p:txBody>
      </p:sp>
    </p:spTree>
    <p:extLst>
      <p:ext uri="{BB962C8B-B14F-4D97-AF65-F5344CB8AC3E}">
        <p14:creationId xmlns:p14="http://schemas.microsoft.com/office/powerpoint/2010/main" val="255439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E92B8-F765-DE4B-A17F-206D4AE0175F}" type="datetimeFigureOut">
              <a:rPr lang="en-US" smtClean="0"/>
              <a:t>6/10/17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1B54C-D44C-3A4A-BD31-DB3672819E50}" type="slidenum">
              <a:rPr lang="en-US" smtClean="0"/>
              <a:t>‹#›</a:t>
            </a:fld>
            <a:endParaRPr lang="en-US"/>
          </a:p>
        </p:txBody>
      </p:sp>
    </p:spTree>
    <p:extLst>
      <p:ext uri="{BB962C8B-B14F-4D97-AF65-F5344CB8AC3E}">
        <p14:creationId xmlns:p14="http://schemas.microsoft.com/office/powerpoint/2010/main" val="822437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E92B8-F765-DE4B-A17F-206D4AE0175F}" type="datetimeFigureOut">
              <a:rPr lang="en-US" smtClean="0"/>
              <a:t>6/10/17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1B54C-D44C-3A4A-BD31-DB3672819E50}" type="slidenum">
              <a:rPr lang="en-US" smtClean="0"/>
              <a:t>‹#›</a:t>
            </a:fld>
            <a:endParaRPr lang="en-US"/>
          </a:p>
        </p:txBody>
      </p:sp>
    </p:spTree>
    <p:extLst>
      <p:ext uri="{BB962C8B-B14F-4D97-AF65-F5344CB8AC3E}">
        <p14:creationId xmlns:p14="http://schemas.microsoft.com/office/powerpoint/2010/main" val="1371476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7729"/>
            <a:ext cx="7772400" cy="1470025"/>
          </a:xfrm>
        </p:spPr>
        <p:txBody>
          <a:bodyPr/>
          <a:lstStyle/>
          <a:p>
            <a:r>
              <a:rPr lang="en-US" i="1" u="sng" dirty="0" smtClean="0">
                <a:solidFill>
                  <a:srgbClr val="800000"/>
                </a:solidFill>
                <a:latin typeface="Athelas Regular"/>
                <a:cs typeface="Athelas Regular"/>
              </a:rPr>
              <a:t>Aaron’s Rod </a:t>
            </a:r>
            <a:endParaRPr lang="en-US" i="1" u="sng" dirty="0">
              <a:solidFill>
                <a:srgbClr val="800000"/>
              </a:solidFill>
              <a:latin typeface="Athelas Regular"/>
              <a:cs typeface="Athelas Regular"/>
            </a:endParaRPr>
          </a:p>
        </p:txBody>
      </p:sp>
      <p:pic>
        <p:nvPicPr>
          <p:cNvPr id="4" name="Picture 3" descr="aaron's rod.jpeg"/>
          <p:cNvPicPr>
            <a:picLocks noChangeAspect="1"/>
          </p:cNvPicPr>
          <p:nvPr/>
        </p:nvPicPr>
        <p:blipFill>
          <a:blip r:embed="rId2">
            <a:extLst>
              <a:ext uri="{BEBA8EAE-BF5A-486C-A8C5-ECC9F3942E4B}">
                <a14:imgProps xmlns:a14="http://schemas.microsoft.com/office/drawing/2010/main">
                  <a14:imgLayer r:embed="rId3">
                    <a14:imgEffect>
                      <a14:backgroundRemoval t="0" b="100000" l="9761" r="89805">
                        <a14:foregroundMark x1="51844" y1="69055" x2="51844" y2="69055"/>
                        <a14:foregroundMark x1="47939" y1="56352" x2="47939" y2="56352"/>
                        <a14:foregroundMark x1="50325" y1="44625" x2="50325" y2="44625"/>
                        <a14:foregroundMark x1="60521" y1="82410" x2="60521" y2="82410"/>
                        <a14:foregroundMark x1="52278" y1="83388" x2="52278" y2="83388"/>
                        <a14:foregroundMark x1="47939" y1="82410" x2="47939" y2="82410"/>
                        <a14:foregroundMark x1="48590" y1="85016" x2="48590" y2="85016"/>
                        <a14:foregroundMark x1="69848" y1="85993" x2="69848" y2="85993"/>
                        <a14:foregroundMark x1="28633" y1="34528" x2="28633" y2="34528"/>
                        <a14:foregroundMark x1="24946" y1="23779" x2="24946" y2="23779"/>
                        <a14:foregroundMark x1="28850" y1="40717" x2="28850" y2="40717"/>
                        <a14:foregroundMark x1="30152" y1="49511" x2="30152" y2="49511"/>
                        <a14:foregroundMark x1="31887" y1="52443" x2="31887" y2="52443"/>
                        <a14:foregroundMark x1="33189" y1="57329" x2="33189" y2="57329"/>
                        <a14:foregroundMark x1="34490" y1="70684" x2="34490" y2="70684"/>
                        <a14:backgroundMark x1="57050" y1="42020" x2="57050" y2="42020"/>
                        <a14:backgroundMark x1="65727" y1="26384" x2="65727" y2="26384"/>
                        <a14:backgroundMark x1="72234" y1="37785" x2="72234" y2="37785"/>
                        <a14:backgroundMark x1="65727" y1="43648" x2="65727" y2="43648"/>
                        <a14:backgroundMark x1="64642" y1="56026" x2="64642" y2="56026"/>
                        <a14:backgroundMark x1="43384" y1="28664" x2="43384" y2="28664"/>
                        <a14:backgroundMark x1="29284" y1="22801" x2="29284" y2="22801"/>
                        <a14:backgroundMark x1="18438" y1="85342" x2="18438" y2="85342"/>
                        <a14:backgroundMark x1="26247" y1="69707" x2="26247" y2="69707"/>
                        <a14:backgroundMark x1="35141" y1="18241" x2="35141" y2="18241"/>
                        <a14:backgroundMark x1="43601" y1="8469" x2="43601" y2="8469"/>
                      </a14:backgroundRemoval>
                    </a14:imgEffect>
                  </a14:imgLayer>
                </a14:imgProps>
              </a:ext>
              <a:ext uri="{28A0092B-C50C-407E-A947-70E740481C1C}">
                <a14:useLocalDpi xmlns:a14="http://schemas.microsoft.com/office/drawing/2010/main" val="0"/>
              </a:ext>
            </a:extLst>
          </a:blip>
          <a:stretch>
            <a:fillRect/>
          </a:stretch>
        </p:blipFill>
        <p:spPr>
          <a:xfrm>
            <a:off x="1638300" y="2035399"/>
            <a:ext cx="5854700" cy="3898900"/>
          </a:xfrm>
          <a:prstGeom prst="rect">
            <a:avLst/>
          </a:prstGeom>
        </p:spPr>
      </p:pic>
    </p:spTree>
    <p:extLst>
      <p:ext uri="{BB962C8B-B14F-4D97-AF65-F5344CB8AC3E}">
        <p14:creationId xmlns:p14="http://schemas.microsoft.com/office/powerpoint/2010/main" val="20521458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Father’s Will Continued</a:t>
            </a:r>
            <a:r>
              <a:rPr lang="mr-IN" dirty="0" smtClean="0"/>
              <a:t>…</a:t>
            </a:r>
            <a:endParaRPr lang="en-US" dirty="0"/>
          </a:p>
        </p:txBody>
      </p:sp>
      <p:sp>
        <p:nvSpPr>
          <p:cNvPr id="3" name="Content Placeholder 2"/>
          <p:cNvSpPr>
            <a:spLocks noGrp="1"/>
          </p:cNvSpPr>
          <p:nvPr>
            <p:ph idx="1"/>
          </p:nvPr>
        </p:nvSpPr>
        <p:spPr>
          <a:xfrm>
            <a:off x="457200" y="1143000"/>
            <a:ext cx="8229600" cy="5000415"/>
          </a:xfrm>
        </p:spPr>
        <p:txBody>
          <a:bodyPr>
            <a:normAutofit fontScale="92500" lnSpcReduction="20000"/>
          </a:bodyPr>
          <a:lstStyle/>
          <a:p>
            <a:r>
              <a:rPr lang="en-US" sz="2400" dirty="0" smtClean="0"/>
              <a:t>Lev. </a:t>
            </a:r>
            <a:r>
              <a:rPr lang="en-US" sz="2400" dirty="0"/>
              <a:t>19:2 “Speak unto all the congregation of the children of Israel, and say unto them, </a:t>
            </a:r>
            <a:r>
              <a:rPr lang="en-US" sz="2400" b="1" dirty="0"/>
              <a:t>Ye shall be holy: for I the LORD your God </a:t>
            </a:r>
            <a:r>
              <a:rPr lang="en-US" sz="2400" b="1" i="1" dirty="0"/>
              <a:t>am</a:t>
            </a:r>
            <a:r>
              <a:rPr lang="en-US" sz="2400" b="1" dirty="0"/>
              <a:t> holy</a:t>
            </a:r>
            <a:r>
              <a:rPr lang="en-US" sz="2400" b="1" dirty="0" smtClean="0"/>
              <a:t>.”</a:t>
            </a:r>
          </a:p>
          <a:p>
            <a:endParaRPr lang="en-US" sz="2400" b="1" dirty="0"/>
          </a:p>
          <a:p>
            <a:r>
              <a:rPr lang="en-US" sz="2400" dirty="0"/>
              <a:t>Matt 5:48 “</a:t>
            </a:r>
            <a:r>
              <a:rPr lang="en-US" sz="2400" b="1" dirty="0"/>
              <a:t>Be ye therefore perfect</a:t>
            </a:r>
            <a:r>
              <a:rPr lang="en-US" sz="2400" dirty="0"/>
              <a:t>, even as your Father which is in heaven </a:t>
            </a:r>
            <a:r>
              <a:rPr lang="en-US" sz="2400" b="1" dirty="0"/>
              <a:t>is perfect</a:t>
            </a:r>
            <a:r>
              <a:rPr lang="en-US" sz="2400" dirty="0" smtClean="0"/>
              <a:t>.”</a:t>
            </a:r>
          </a:p>
          <a:p>
            <a:endParaRPr lang="en-US" sz="2400" dirty="0"/>
          </a:p>
          <a:p>
            <a:r>
              <a:rPr lang="en-US" sz="2400" dirty="0" smtClean="0"/>
              <a:t>1 Thess. </a:t>
            </a:r>
            <a:r>
              <a:rPr lang="en-US" sz="2400" dirty="0"/>
              <a:t>4:3-8 “</a:t>
            </a:r>
            <a:r>
              <a:rPr lang="en-US" sz="2400" b="1" dirty="0"/>
              <a:t>For this is the will of God</a:t>
            </a:r>
            <a:r>
              <a:rPr lang="en-US" sz="2400" dirty="0"/>
              <a:t>, </a:t>
            </a:r>
            <a:r>
              <a:rPr lang="en-US" sz="2400" b="1" dirty="0"/>
              <a:t>even your sanctification</a:t>
            </a:r>
            <a:r>
              <a:rPr lang="en-US" sz="2400" dirty="0"/>
              <a:t>, that ye should </a:t>
            </a:r>
            <a:r>
              <a:rPr lang="en-US" sz="2400" b="1" dirty="0"/>
              <a:t>abstain from fornication</a:t>
            </a:r>
            <a:r>
              <a:rPr lang="en-US" sz="2400" dirty="0" smtClean="0"/>
              <a:t>: That </a:t>
            </a:r>
            <a:r>
              <a:rPr lang="en-US" sz="2400" dirty="0"/>
              <a:t>every one of you should know how to </a:t>
            </a:r>
            <a:r>
              <a:rPr lang="en-US" sz="2400" b="1" dirty="0"/>
              <a:t>possess his vessel in sanctification and </a:t>
            </a:r>
            <a:r>
              <a:rPr lang="en-US" sz="2400" b="1" dirty="0" err="1"/>
              <a:t>honour</a:t>
            </a:r>
            <a:r>
              <a:rPr lang="en-US" sz="2400" dirty="0" smtClean="0"/>
              <a:t>; Not </a:t>
            </a:r>
            <a:r>
              <a:rPr lang="en-US" sz="2400" dirty="0"/>
              <a:t>in the lust of concupiscence, even as the Gentiles which know not God</a:t>
            </a:r>
            <a:r>
              <a:rPr lang="en-US" sz="2400" dirty="0" smtClean="0"/>
              <a:t>: That </a:t>
            </a:r>
            <a:r>
              <a:rPr lang="en-US" sz="2400" dirty="0"/>
              <a:t>no man go beyond and defraud his brother in any matter: because that the Lord is the avenger of all such, as we also have forewarned you and </a:t>
            </a:r>
            <a:r>
              <a:rPr lang="en-US" sz="2400" dirty="0" smtClean="0"/>
              <a:t>testified. </a:t>
            </a:r>
            <a:r>
              <a:rPr lang="en-US" sz="2400" b="1" dirty="0" smtClean="0"/>
              <a:t>For </a:t>
            </a:r>
            <a:r>
              <a:rPr lang="en-US" sz="2400" b="1" dirty="0"/>
              <a:t>God hath not called us unto uncleanness, but unto </a:t>
            </a:r>
            <a:r>
              <a:rPr lang="en-US" sz="2400" b="1" dirty="0" smtClean="0"/>
              <a:t>holiness</a:t>
            </a:r>
            <a:r>
              <a:rPr lang="en-US" sz="2400" dirty="0" smtClean="0"/>
              <a:t>. He </a:t>
            </a:r>
            <a:r>
              <a:rPr lang="en-US" sz="2400" dirty="0"/>
              <a:t>therefore that </a:t>
            </a:r>
            <a:r>
              <a:rPr lang="en-US" sz="2400" dirty="0" err="1"/>
              <a:t>despiseth</a:t>
            </a:r>
            <a:r>
              <a:rPr lang="en-US" sz="2400" dirty="0"/>
              <a:t>, </a:t>
            </a:r>
            <a:r>
              <a:rPr lang="en-US" sz="2400" dirty="0" err="1"/>
              <a:t>despiseth</a:t>
            </a:r>
            <a:r>
              <a:rPr lang="en-US" sz="2400" dirty="0"/>
              <a:t> not man, but God, who hath also given unto us his holy Spirit.</a:t>
            </a:r>
          </a:p>
          <a:p>
            <a:endParaRPr lang="en-US" sz="2400" dirty="0"/>
          </a:p>
        </p:txBody>
      </p:sp>
    </p:spTree>
    <p:extLst>
      <p:ext uri="{BB962C8B-B14F-4D97-AF65-F5344CB8AC3E}">
        <p14:creationId xmlns:p14="http://schemas.microsoft.com/office/powerpoint/2010/main" val="32249149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Father’s Will Continued. . .</a:t>
            </a:r>
            <a:endParaRPr lang="en-US" dirty="0"/>
          </a:p>
        </p:txBody>
      </p:sp>
      <p:sp>
        <p:nvSpPr>
          <p:cNvPr id="3" name="Content Placeholder 2"/>
          <p:cNvSpPr>
            <a:spLocks noGrp="1"/>
          </p:cNvSpPr>
          <p:nvPr>
            <p:ph idx="1"/>
          </p:nvPr>
        </p:nvSpPr>
        <p:spPr>
          <a:xfrm>
            <a:off x="457200" y="1382117"/>
            <a:ext cx="8229600" cy="5122279"/>
          </a:xfrm>
        </p:spPr>
        <p:txBody>
          <a:bodyPr>
            <a:normAutofit lnSpcReduction="10000"/>
          </a:bodyPr>
          <a:lstStyle/>
          <a:p>
            <a:r>
              <a:rPr lang="en-US" sz="2400" dirty="0" smtClean="0"/>
              <a:t>Matt. </a:t>
            </a:r>
            <a:r>
              <a:rPr lang="en-US" sz="2400" dirty="0"/>
              <a:t>28:16-20 “Then the eleven disciples went away into Galilee, into a mountain where Jesus had appointed </a:t>
            </a:r>
            <a:r>
              <a:rPr lang="en-US" sz="2400" dirty="0" smtClean="0"/>
              <a:t>them. And </a:t>
            </a:r>
            <a:r>
              <a:rPr lang="en-US" sz="2400" dirty="0"/>
              <a:t>when they saw him, they worshipped him: but some </a:t>
            </a:r>
            <a:r>
              <a:rPr lang="en-US" sz="2400" dirty="0" smtClean="0"/>
              <a:t>doubted. And </a:t>
            </a:r>
            <a:r>
              <a:rPr lang="en-US" sz="2400" dirty="0"/>
              <a:t>Jesus came and </a:t>
            </a:r>
            <a:r>
              <a:rPr lang="en-US" sz="2400" dirty="0" err="1"/>
              <a:t>spake</a:t>
            </a:r>
            <a:r>
              <a:rPr lang="en-US" sz="2400" dirty="0"/>
              <a:t> unto them, saying, All power is given unto me in heaven and in </a:t>
            </a:r>
            <a:r>
              <a:rPr lang="en-US" sz="2400" dirty="0" smtClean="0"/>
              <a:t>earth. </a:t>
            </a:r>
            <a:r>
              <a:rPr lang="en-US" sz="2400" b="1" dirty="0" smtClean="0"/>
              <a:t>Go </a:t>
            </a:r>
            <a:r>
              <a:rPr lang="en-US" sz="2400" b="1" dirty="0"/>
              <a:t>ye therefore, and teach all nations</a:t>
            </a:r>
            <a:r>
              <a:rPr lang="en-US" sz="2400" dirty="0"/>
              <a:t>, baptizing them in the name of the Father, and of the Son, and of the Holy Ghost</a:t>
            </a:r>
            <a:r>
              <a:rPr lang="en-US" sz="2400" dirty="0" smtClean="0"/>
              <a:t>: </a:t>
            </a:r>
            <a:r>
              <a:rPr lang="en-US" sz="2400" b="1" dirty="0" smtClean="0"/>
              <a:t>Teaching </a:t>
            </a:r>
            <a:r>
              <a:rPr lang="en-US" sz="2400" b="1" dirty="0"/>
              <a:t>them to observe all things whatsoever I have commanded you</a:t>
            </a:r>
            <a:r>
              <a:rPr lang="en-US" sz="2400" dirty="0"/>
              <a:t>: and, lo, I am with you always, even unto the end of the world. Amen</a:t>
            </a:r>
            <a:r>
              <a:rPr lang="en-US" sz="2400" dirty="0" smtClean="0"/>
              <a:t>.</a:t>
            </a:r>
          </a:p>
          <a:p>
            <a:endParaRPr lang="en-US" sz="2400" dirty="0"/>
          </a:p>
          <a:p>
            <a:r>
              <a:rPr lang="en-US" sz="2400" dirty="0" smtClean="0"/>
              <a:t>1 Tim. </a:t>
            </a:r>
            <a:r>
              <a:rPr lang="en-US" sz="2400" dirty="0"/>
              <a:t>2:3-4 “For this is good and acceptable in the sight of God our </a:t>
            </a:r>
            <a:r>
              <a:rPr lang="en-US" sz="2400" dirty="0" err="1"/>
              <a:t>Saviour</a:t>
            </a:r>
            <a:r>
              <a:rPr lang="en-US" sz="2400" dirty="0" smtClean="0"/>
              <a:t>; </a:t>
            </a:r>
            <a:r>
              <a:rPr lang="en-US" sz="2400" b="1" dirty="0" smtClean="0"/>
              <a:t>Who </a:t>
            </a:r>
            <a:r>
              <a:rPr lang="en-US" sz="2400" b="1" dirty="0"/>
              <a:t>will have all men to be saved, and to come unto the knowledge of the truth</a:t>
            </a:r>
            <a:r>
              <a:rPr lang="en-US" sz="2400" dirty="0" smtClean="0"/>
              <a:t>.”</a:t>
            </a:r>
            <a:endParaRPr lang="en-US" sz="2400" dirty="0"/>
          </a:p>
          <a:p>
            <a:endParaRPr lang="en-US" sz="2400" dirty="0"/>
          </a:p>
          <a:p>
            <a:endParaRPr lang="en-US" sz="2400" dirty="0"/>
          </a:p>
        </p:txBody>
      </p:sp>
    </p:spTree>
    <p:extLst>
      <p:ext uri="{BB962C8B-B14F-4D97-AF65-F5344CB8AC3E}">
        <p14:creationId xmlns:p14="http://schemas.microsoft.com/office/powerpoint/2010/main" val="39789747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00"/>
            <a:ext cx="8229600" cy="615801"/>
          </a:xfrm>
        </p:spPr>
        <p:txBody>
          <a:bodyPr>
            <a:normAutofit fontScale="90000"/>
          </a:bodyPr>
          <a:lstStyle/>
          <a:p>
            <a:r>
              <a:rPr lang="en-US" dirty="0" smtClean="0">
                <a:solidFill>
                  <a:srgbClr val="660066"/>
                </a:solidFill>
              </a:rPr>
              <a:t>The Two Sticks</a:t>
            </a:r>
            <a:endParaRPr lang="en-US" dirty="0">
              <a:solidFill>
                <a:srgbClr val="660066"/>
              </a:solidFill>
            </a:endParaRPr>
          </a:p>
        </p:txBody>
      </p:sp>
      <p:sp>
        <p:nvSpPr>
          <p:cNvPr id="3" name="Content Placeholder 2"/>
          <p:cNvSpPr>
            <a:spLocks noGrp="1"/>
          </p:cNvSpPr>
          <p:nvPr>
            <p:ph idx="1"/>
          </p:nvPr>
        </p:nvSpPr>
        <p:spPr>
          <a:xfrm>
            <a:off x="0" y="1193114"/>
            <a:ext cx="9144000" cy="6242199"/>
          </a:xfrm>
        </p:spPr>
        <p:txBody>
          <a:bodyPr>
            <a:noAutofit/>
          </a:bodyPr>
          <a:lstStyle/>
          <a:p>
            <a:pPr marL="0" indent="0">
              <a:buNone/>
            </a:pPr>
            <a:r>
              <a:rPr lang="en-US" sz="1600" dirty="0" smtClean="0"/>
              <a:t>Ez. 37:16-25 “Moreover</a:t>
            </a:r>
            <a:r>
              <a:rPr lang="en-US" sz="1600" dirty="0"/>
              <a:t>, thou son of man, take thee one stick, and write upon it, For Judah, and for the children of Israel his companions: then take another stick, and write upon it, For Joseph, the stick of Ephraim and for all the house of Israel his </a:t>
            </a:r>
            <a:r>
              <a:rPr lang="en-US" sz="1600" dirty="0" smtClean="0"/>
              <a:t>companions: And join them one to another into one stick; and they shall become one in </a:t>
            </a:r>
            <a:r>
              <a:rPr lang="en-US" sz="1600" dirty="0" err="1" smtClean="0"/>
              <a:t>thine</a:t>
            </a:r>
            <a:r>
              <a:rPr lang="en-US" sz="1600" dirty="0" smtClean="0"/>
              <a:t> hand. And </a:t>
            </a:r>
            <a:r>
              <a:rPr lang="en-US" sz="1600" dirty="0"/>
              <a:t>when the children of thy people shall speak unto thee, saying, Wilt thou not </a:t>
            </a:r>
            <a:r>
              <a:rPr lang="en-US" sz="1600" dirty="0" err="1"/>
              <a:t>shew</a:t>
            </a:r>
            <a:r>
              <a:rPr lang="en-US" sz="1600" dirty="0"/>
              <a:t> us what thou meanest by these</a:t>
            </a:r>
            <a:r>
              <a:rPr lang="en-US" sz="1600" dirty="0" smtClean="0"/>
              <a:t>? Say </a:t>
            </a:r>
            <a:r>
              <a:rPr lang="en-US" sz="1600" dirty="0"/>
              <a:t>unto them, Thus </a:t>
            </a:r>
            <a:r>
              <a:rPr lang="en-US" sz="1600" dirty="0" err="1"/>
              <a:t>saith</a:t>
            </a:r>
            <a:r>
              <a:rPr lang="en-US" sz="1600" dirty="0"/>
              <a:t> the Lord </a:t>
            </a:r>
            <a:r>
              <a:rPr lang="en-US" sz="1600" cap="small" dirty="0"/>
              <a:t>God</a:t>
            </a:r>
            <a:r>
              <a:rPr lang="en-US" sz="1600" dirty="0"/>
              <a:t>; Behold, I will take the stick of Joseph, which is in the hand of Ephraim, and the tribes of Israel his fellows, and will put them with him, even with the stick of Judah, and make them one stick, and </a:t>
            </a:r>
            <a:r>
              <a:rPr lang="en-US" sz="1600" b="1" dirty="0"/>
              <a:t>they shall be one in mine </a:t>
            </a:r>
            <a:r>
              <a:rPr lang="en-US" sz="1600" b="1" dirty="0" smtClean="0"/>
              <a:t>hand</a:t>
            </a:r>
            <a:r>
              <a:rPr lang="en-US" sz="1600" dirty="0" smtClean="0"/>
              <a:t>. And </a:t>
            </a:r>
            <a:r>
              <a:rPr lang="en-US" sz="1600" dirty="0"/>
              <a:t>the sticks whereon thou </a:t>
            </a:r>
            <a:r>
              <a:rPr lang="en-US" sz="1600" dirty="0" err="1"/>
              <a:t>writest</a:t>
            </a:r>
            <a:r>
              <a:rPr lang="en-US" sz="1600" dirty="0"/>
              <a:t> shall be in </a:t>
            </a:r>
            <a:r>
              <a:rPr lang="en-US" sz="1600" dirty="0" err="1"/>
              <a:t>thine</a:t>
            </a:r>
            <a:r>
              <a:rPr lang="en-US" sz="1600" dirty="0"/>
              <a:t> hand before their </a:t>
            </a:r>
            <a:r>
              <a:rPr lang="en-US" sz="1600" dirty="0" smtClean="0"/>
              <a:t>eyes. And </a:t>
            </a:r>
            <a:r>
              <a:rPr lang="en-US" sz="1600" dirty="0"/>
              <a:t>say unto them, Thus </a:t>
            </a:r>
            <a:r>
              <a:rPr lang="en-US" sz="1600" dirty="0" err="1"/>
              <a:t>saith</a:t>
            </a:r>
            <a:r>
              <a:rPr lang="en-US" sz="1600" dirty="0"/>
              <a:t> the Lord </a:t>
            </a:r>
            <a:r>
              <a:rPr lang="en-US" sz="1600" cap="small" dirty="0"/>
              <a:t>God</a:t>
            </a:r>
            <a:r>
              <a:rPr lang="en-US" sz="1600" dirty="0"/>
              <a:t>; Behold, I will take the children of Israel from among the heathen, whither they be gone, and will gather them on every side, and bring them into their own land</a:t>
            </a:r>
            <a:r>
              <a:rPr lang="en-US" sz="1600" dirty="0" smtClean="0"/>
              <a:t>: </a:t>
            </a:r>
            <a:r>
              <a:rPr lang="en-US" sz="1600" b="1" dirty="0" smtClean="0"/>
              <a:t>And </a:t>
            </a:r>
            <a:r>
              <a:rPr lang="en-US" sz="1600" b="1" dirty="0"/>
              <a:t>I will make them one nation in the land upon the mountains of Israel; and one king shall be king to them all: and they shall be no more two nations, neither shall they be divided into two kingdoms any more at </a:t>
            </a:r>
            <a:r>
              <a:rPr lang="en-US" sz="1600" b="1" dirty="0" smtClean="0"/>
              <a:t>all</a:t>
            </a:r>
            <a:r>
              <a:rPr lang="en-US" sz="1600" dirty="0" smtClean="0"/>
              <a:t>. Neither </a:t>
            </a:r>
            <a:r>
              <a:rPr lang="en-US" sz="1600" dirty="0"/>
              <a:t>shall they defile themselves any more with their idols, nor with their detestable things, nor with any of their transgressions: but I will save them out of all their </a:t>
            </a:r>
            <a:r>
              <a:rPr lang="en-US" sz="1600" dirty="0" err="1"/>
              <a:t>dwellingplaces</a:t>
            </a:r>
            <a:r>
              <a:rPr lang="en-US" sz="1600" dirty="0"/>
              <a:t>, wherein they have sinned, and will cleanse them: so shall they be my people, and I will be their </a:t>
            </a:r>
            <a:r>
              <a:rPr lang="en-US" sz="1600" dirty="0" smtClean="0"/>
              <a:t>God. </a:t>
            </a:r>
            <a:r>
              <a:rPr lang="en-US" sz="1600" b="1" dirty="0" smtClean="0"/>
              <a:t>And </a:t>
            </a:r>
            <a:r>
              <a:rPr lang="en-US" sz="1600" b="1" dirty="0"/>
              <a:t>David my servant shall be king over them; </a:t>
            </a:r>
            <a:r>
              <a:rPr lang="en-US" sz="1600" dirty="0"/>
              <a:t>and they all shall </a:t>
            </a:r>
            <a:r>
              <a:rPr lang="en-US" sz="1600" b="1" dirty="0"/>
              <a:t>have one shepherd</a:t>
            </a:r>
            <a:r>
              <a:rPr lang="en-US" sz="1600" dirty="0"/>
              <a:t>: they shall also walk in my judgments, and observe my statutes, and do </a:t>
            </a:r>
            <a:r>
              <a:rPr lang="en-US" sz="1600" dirty="0" smtClean="0"/>
              <a:t>them. And </a:t>
            </a:r>
            <a:r>
              <a:rPr lang="en-US" sz="1600" dirty="0"/>
              <a:t>they shall dwell in the land that I have given unto Jacob my servant, wherein your fathers have dwelt; and they shall dwell therein, even they, and their children, and their children's children for ever: and my servant David shall be their prince for </a:t>
            </a:r>
            <a:r>
              <a:rPr lang="en-US" sz="1600" dirty="0" smtClean="0"/>
              <a:t>ever.”</a:t>
            </a:r>
            <a:endParaRPr lang="en-US" sz="2000" dirty="0"/>
          </a:p>
        </p:txBody>
      </p:sp>
    </p:spTree>
    <p:extLst>
      <p:ext uri="{BB962C8B-B14F-4D97-AF65-F5344CB8AC3E}">
        <p14:creationId xmlns:p14="http://schemas.microsoft.com/office/powerpoint/2010/main" val="5659997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latin typeface="Apple Chancery"/>
                <a:cs typeface="Apple Chancery"/>
              </a:rPr>
              <a:t>More Symbols of the Rod</a:t>
            </a:r>
            <a:endParaRPr lang="en-US" dirty="0">
              <a:solidFill>
                <a:srgbClr val="008000"/>
              </a:solidFill>
              <a:latin typeface="Apple Chancery"/>
              <a:cs typeface="Apple Chancery"/>
            </a:endParaRPr>
          </a:p>
        </p:txBody>
      </p:sp>
      <p:sp>
        <p:nvSpPr>
          <p:cNvPr id="3" name="Content Placeholder 2"/>
          <p:cNvSpPr>
            <a:spLocks noGrp="1"/>
          </p:cNvSpPr>
          <p:nvPr>
            <p:ph idx="1"/>
          </p:nvPr>
        </p:nvSpPr>
        <p:spPr>
          <a:xfrm>
            <a:off x="457200" y="1600200"/>
            <a:ext cx="4641506" cy="4942683"/>
          </a:xfrm>
        </p:spPr>
        <p:txBody>
          <a:bodyPr>
            <a:normAutofit fontScale="92500" lnSpcReduction="20000"/>
          </a:bodyPr>
          <a:lstStyle/>
          <a:p>
            <a:pPr marL="0" indent="0">
              <a:buNone/>
            </a:pPr>
            <a:r>
              <a:rPr lang="en-US" sz="2600" dirty="0" smtClean="0"/>
              <a:t>3. Power of spreading the Gospel- Ps. </a:t>
            </a:r>
            <a:r>
              <a:rPr lang="en-US" sz="2600" dirty="0"/>
              <a:t>110:1-4 “The </a:t>
            </a:r>
            <a:r>
              <a:rPr lang="en-US" sz="2600" cap="small" dirty="0"/>
              <a:t>Lord</a:t>
            </a:r>
            <a:r>
              <a:rPr lang="en-US" sz="2600" dirty="0"/>
              <a:t> said unto my Lord, Sit thou at my right hand, until I make </a:t>
            </a:r>
            <a:r>
              <a:rPr lang="en-US" sz="2600" dirty="0" err="1"/>
              <a:t>thine</a:t>
            </a:r>
            <a:r>
              <a:rPr lang="en-US" sz="2600" dirty="0"/>
              <a:t> enemies thy </a:t>
            </a:r>
            <a:r>
              <a:rPr lang="en-US" sz="2600" dirty="0" smtClean="0"/>
              <a:t>footstool. </a:t>
            </a:r>
            <a:r>
              <a:rPr lang="en-US" sz="2600" b="1" dirty="0" smtClean="0"/>
              <a:t>The </a:t>
            </a:r>
            <a:r>
              <a:rPr lang="en-US" sz="2600" b="1" cap="small" dirty="0"/>
              <a:t>Lord</a:t>
            </a:r>
            <a:r>
              <a:rPr lang="en-US" sz="2600" b="1" dirty="0"/>
              <a:t> shall send the rod of thy strength out of Zion</a:t>
            </a:r>
            <a:r>
              <a:rPr lang="en-US" sz="2600" dirty="0"/>
              <a:t>: rule thou in the midst of </a:t>
            </a:r>
            <a:r>
              <a:rPr lang="en-US" sz="2600" dirty="0" err="1"/>
              <a:t>thine</a:t>
            </a:r>
            <a:r>
              <a:rPr lang="en-US" sz="2600" dirty="0"/>
              <a:t> </a:t>
            </a:r>
            <a:r>
              <a:rPr lang="en-US" sz="2600" dirty="0" smtClean="0"/>
              <a:t>enemies. </a:t>
            </a:r>
            <a:r>
              <a:rPr lang="en-US" sz="2600" b="1" dirty="0" smtClean="0"/>
              <a:t>Thy </a:t>
            </a:r>
            <a:r>
              <a:rPr lang="en-US" sz="2600" b="1" dirty="0"/>
              <a:t>people shall be willing in the day of thy power</a:t>
            </a:r>
            <a:r>
              <a:rPr lang="en-US" sz="2600" dirty="0"/>
              <a:t>, in the beauties of holiness from the womb of the morning: thou hast the dew of thy </a:t>
            </a:r>
            <a:r>
              <a:rPr lang="en-US" sz="2600" dirty="0" smtClean="0"/>
              <a:t>youth. The </a:t>
            </a:r>
            <a:r>
              <a:rPr lang="en-US" sz="2600" cap="small" dirty="0"/>
              <a:t>Lord</a:t>
            </a:r>
            <a:r>
              <a:rPr lang="en-US" sz="2600" dirty="0"/>
              <a:t> hath sworn, and will not repent, Thou art a priest for ever after the order of Melchizedek</a:t>
            </a:r>
            <a:r>
              <a:rPr lang="en-US" sz="2600" dirty="0" smtClean="0"/>
              <a:t>.”</a:t>
            </a:r>
            <a:endParaRPr lang="en-US" sz="2600" dirty="0"/>
          </a:p>
          <a:p>
            <a:pPr marL="0" indent="0">
              <a:buNone/>
            </a:pPr>
            <a:endParaRPr lang="en-US" sz="2400" dirty="0"/>
          </a:p>
        </p:txBody>
      </p:sp>
      <p:pic>
        <p:nvPicPr>
          <p:cNvPr id="4" name="Picture 3" descr="worl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706" y="1600200"/>
            <a:ext cx="3810401" cy="4572000"/>
          </a:xfrm>
          <a:prstGeom prst="rect">
            <a:avLst/>
          </a:prstGeom>
        </p:spPr>
      </p:pic>
    </p:spTree>
    <p:extLst>
      <p:ext uri="{BB962C8B-B14F-4D97-AF65-F5344CB8AC3E}">
        <p14:creationId xmlns:p14="http://schemas.microsoft.com/office/powerpoint/2010/main" val="2354140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67"/>
            <a:ext cx="8229600" cy="1143000"/>
          </a:xfrm>
        </p:spPr>
        <p:txBody>
          <a:bodyPr/>
          <a:lstStyle/>
          <a:p>
            <a:r>
              <a:rPr lang="en-US" dirty="0" smtClean="0">
                <a:solidFill>
                  <a:srgbClr val="FF0000"/>
                </a:solidFill>
                <a:latin typeface="American Typewriter"/>
                <a:cs typeface="American Typewriter"/>
              </a:rPr>
              <a:t>Father’s Will for this Time</a:t>
            </a:r>
            <a:endParaRPr lang="en-US" dirty="0">
              <a:solidFill>
                <a:srgbClr val="FF0000"/>
              </a:solidFill>
              <a:latin typeface="American Typewriter"/>
              <a:cs typeface="American Typewriter"/>
            </a:endParaRPr>
          </a:p>
        </p:txBody>
      </p:sp>
      <p:sp>
        <p:nvSpPr>
          <p:cNvPr id="3" name="Content Placeholder 2"/>
          <p:cNvSpPr>
            <a:spLocks noGrp="1"/>
          </p:cNvSpPr>
          <p:nvPr>
            <p:ph idx="1"/>
          </p:nvPr>
        </p:nvSpPr>
        <p:spPr>
          <a:xfrm>
            <a:off x="230885" y="788996"/>
            <a:ext cx="8754381" cy="6069004"/>
          </a:xfrm>
        </p:spPr>
        <p:txBody>
          <a:bodyPr>
            <a:normAutofit fontScale="25000" lnSpcReduction="20000"/>
          </a:bodyPr>
          <a:lstStyle/>
          <a:p>
            <a:pPr marL="0" indent="0">
              <a:buNone/>
            </a:pPr>
            <a:r>
              <a:rPr lang="en-US" sz="8000" dirty="0"/>
              <a:t>We are now living in the closing scenes of this world’s history</a:t>
            </a:r>
            <a:r>
              <a:rPr lang="en-US" sz="8000" b="1" dirty="0"/>
              <a:t>. Let men tremble with the sense of the responsibility of knowing the truth. </a:t>
            </a:r>
            <a:r>
              <a:rPr lang="en-US" sz="8000" dirty="0"/>
              <a:t>The ends of the world are come. Proper consideration of these things will lead all to make an entire consecration of all that they have and are to their God. . . . The weighty obligation of warning a world of its coming doom is upon us. From every direction, far and near, calls are coming to us for help. </a:t>
            </a:r>
            <a:r>
              <a:rPr lang="en-US" sz="8000" b="1" dirty="0"/>
              <a:t>The church, devotedly consecrated to the work, is to carry the message to the world: Come to the gospel feast; the supper is prepared, come. . . . Crowns, immortal crowns, are to be won</a:t>
            </a:r>
            <a:r>
              <a:rPr lang="en-US" sz="8000" dirty="0"/>
              <a:t>. The kingdom of heaven is to be gained. A world, perishing in sin, is to be enlightened. The lost pearl is to be found. The lost sheep is to be brought back in safety to the fold. Who will join in the search? Who will bear the light to those who are wandering in the darkness </a:t>
            </a:r>
            <a:r>
              <a:rPr lang="en-US" sz="8000" dirty="0" smtClean="0"/>
              <a:t>of  </a:t>
            </a:r>
            <a:r>
              <a:rPr lang="en-US" sz="8000" dirty="0"/>
              <a:t>error? . . . </a:t>
            </a:r>
            <a:r>
              <a:rPr lang="en-US" sz="8000" b="1" dirty="0"/>
              <a:t>We should now feel the responsibility of laboring with intense earnestness to impart to </a:t>
            </a:r>
            <a:r>
              <a:rPr lang="en-US" sz="8000" b="1" dirty="0" smtClean="0"/>
              <a:t>others the </a:t>
            </a:r>
            <a:r>
              <a:rPr lang="en-US" sz="8000" b="1" dirty="0"/>
              <a:t>truths that God has given for this time. </a:t>
            </a:r>
            <a:r>
              <a:rPr lang="en-US" sz="8000" dirty="0"/>
              <a:t>We cannot be too much in earnest. . . . Now is the time for the </a:t>
            </a:r>
            <a:r>
              <a:rPr lang="en-US" sz="8000" dirty="0" smtClean="0"/>
              <a:t>last </a:t>
            </a:r>
            <a:r>
              <a:rPr lang="en-US" sz="8000" dirty="0"/>
              <a:t>warning to be given. There is a special power in the presentation of the truth at the present time; </a:t>
            </a:r>
            <a:r>
              <a:rPr lang="en-US" sz="8000" b="1" dirty="0"/>
              <a:t>but </a:t>
            </a:r>
            <a:r>
              <a:rPr lang="en-US" sz="8000" b="1" dirty="0" smtClean="0"/>
              <a:t>how </a:t>
            </a:r>
            <a:r>
              <a:rPr lang="en-US" sz="8000" b="1" dirty="0"/>
              <a:t>long will it continue?—Only a little while</a:t>
            </a:r>
            <a:r>
              <a:rPr lang="en-US" sz="8000" dirty="0"/>
              <a:t>. If there was ever a crisis, it is now. All are now deciding </a:t>
            </a:r>
            <a:r>
              <a:rPr lang="en-US" sz="8000" dirty="0" smtClean="0"/>
              <a:t>their </a:t>
            </a:r>
            <a:r>
              <a:rPr lang="en-US" sz="8000" dirty="0"/>
              <a:t>eternal destiny. Men need to be aroused to realize the solemnity of the time, the nearness of the day </a:t>
            </a:r>
            <a:r>
              <a:rPr lang="en-US" sz="8000" dirty="0" smtClean="0"/>
              <a:t>when </a:t>
            </a:r>
            <a:r>
              <a:rPr lang="en-US" sz="8000" dirty="0"/>
              <a:t>human probation shall be ended. Decided efforts should be made to bring the message for this time </a:t>
            </a:r>
            <a:r>
              <a:rPr lang="en-US" sz="8000" dirty="0" smtClean="0"/>
              <a:t>prominently </a:t>
            </a:r>
            <a:r>
              <a:rPr lang="en-US" sz="8000" dirty="0"/>
              <a:t>before the people. </a:t>
            </a:r>
            <a:r>
              <a:rPr lang="en-US" sz="8000" b="1" dirty="0"/>
              <a:t>The third angel is to go forth with great power. Evangelistic work, opening </a:t>
            </a:r>
            <a:r>
              <a:rPr lang="en-US" sz="8000" b="1" dirty="0" smtClean="0"/>
              <a:t>the </a:t>
            </a:r>
            <a:r>
              <a:rPr lang="en-US" sz="8000" b="1" dirty="0"/>
              <a:t>Scriptures to others, warning men and women of what is coming upon the world, is to occupy more </a:t>
            </a:r>
            <a:r>
              <a:rPr lang="en-US" sz="8000" b="1" dirty="0" smtClean="0"/>
              <a:t>and </a:t>
            </a:r>
            <a:r>
              <a:rPr lang="en-US" sz="8000" b="1" dirty="0"/>
              <a:t>still more of the time of God’s servants</a:t>
            </a:r>
            <a:r>
              <a:rPr lang="en-US" sz="8000" dirty="0"/>
              <a:t>. (Ellen White, Evangelism, p. 16,17).</a:t>
            </a:r>
          </a:p>
          <a:p>
            <a:pPr marL="0" indent="0">
              <a:buNone/>
            </a:pPr>
            <a:endParaRPr lang="en-US" dirty="0"/>
          </a:p>
        </p:txBody>
      </p:sp>
    </p:spTree>
    <p:extLst>
      <p:ext uri="{BB962C8B-B14F-4D97-AF65-F5344CB8AC3E}">
        <p14:creationId xmlns:p14="http://schemas.microsoft.com/office/powerpoint/2010/main" val="29596745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56"/>
            <a:ext cx="8229600" cy="1143000"/>
          </a:xfrm>
        </p:spPr>
        <p:txBody>
          <a:bodyPr/>
          <a:lstStyle/>
          <a:p>
            <a:r>
              <a:rPr lang="en-US" dirty="0" smtClean="0"/>
              <a:t>The Rebellion and the Rod</a:t>
            </a:r>
            <a:endParaRPr lang="en-US" dirty="0"/>
          </a:p>
        </p:txBody>
      </p:sp>
      <p:sp>
        <p:nvSpPr>
          <p:cNvPr id="3" name="Content Placeholder 2"/>
          <p:cNvSpPr>
            <a:spLocks noGrp="1"/>
          </p:cNvSpPr>
          <p:nvPr>
            <p:ph idx="1"/>
          </p:nvPr>
        </p:nvSpPr>
        <p:spPr>
          <a:xfrm>
            <a:off x="250125" y="3560098"/>
            <a:ext cx="8893875" cy="3155979"/>
          </a:xfrm>
        </p:spPr>
        <p:txBody>
          <a:bodyPr>
            <a:normAutofit/>
          </a:bodyPr>
          <a:lstStyle/>
          <a:p>
            <a:pPr marL="0" indent="0">
              <a:buNone/>
            </a:pPr>
            <a:r>
              <a:rPr lang="en-US" sz="2200" dirty="0"/>
              <a:t>Numbers 16:1-3 </a:t>
            </a:r>
            <a:r>
              <a:rPr lang="en-US" sz="2200" dirty="0" smtClean="0"/>
              <a:t>“Now </a:t>
            </a:r>
            <a:r>
              <a:rPr lang="en-US" sz="2200" dirty="0" err="1"/>
              <a:t>Korah</a:t>
            </a:r>
            <a:r>
              <a:rPr lang="en-US" sz="2200" dirty="0"/>
              <a:t>, the son of </a:t>
            </a:r>
            <a:r>
              <a:rPr lang="en-US" sz="2200" dirty="0" err="1"/>
              <a:t>Izhar</a:t>
            </a:r>
            <a:r>
              <a:rPr lang="en-US" sz="2200" dirty="0"/>
              <a:t>, the son of </a:t>
            </a:r>
            <a:r>
              <a:rPr lang="en-US" sz="2200" dirty="0" err="1"/>
              <a:t>Kohath</a:t>
            </a:r>
            <a:r>
              <a:rPr lang="en-US" sz="2200" dirty="0"/>
              <a:t>, the son of Levi, and </a:t>
            </a:r>
            <a:r>
              <a:rPr lang="en-US" sz="2200" dirty="0" err="1"/>
              <a:t>Dathan</a:t>
            </a:r>
            <a:r>
              <a:rPr lang="en-US" sz="2200" dirty="0"/>
              <a:t> and </a:t>
            </a:r>
            <a:r>
              <a:rPr lang="en-US" sz="2200" dirty="0" err="1"/>
              <a:t>Abiram</a:t>
            </a:r>
            <a:r>
              <a:rPr lang="en-US" sz="2200" dirty="0"/>
              <a:t>, the sons of </a:t>
            </a:r>
            <a:r>
              <a:rPr lang="en-US" sz="2200" dirty="0" err="1"/>
              <a:t>Eliab</a:t>
            </a:r>
            <a:r>
              <a:rPr lang="en-US" sz="2200" dirty="0"/>
              <a:t>, and On, the son of </a:t>
            </a:r>
            <a:r>
              <a:rPr lang="en-US" sz="2200" dirty="0" err="1"/>
              <a:t>Peleth</a:t>
            </a:r>
            <a:r>
              <a:rPr lang="en-US" sz="2200" dirty="0"/>
              <a:t>, sons of Reuben, took men</a:t>
            </a:r>
            <a:r>
              <a:rPr lang="en-US" sz="2200" dirty="0" smtClean="0"/>
              <a:t>: And </a:t>
            </a:r>
            <a:r>
              <a:rPr lang="en-US" sz="2200" dirty="0"/>
              <a:t>they rose up before Moses, with certain of the children of Israel, two hundred and fifty princes of the assembly, </a:t>
            </a:r>
            <a:r>
              <a:rPr lang="en-US" sz="2200" b="1" dirty="0"/>
              <a:t>famous in the congregation</a:t>
            </a:r>
            <a:r>
              <a:rPr lang="en-US" sz="2200" dirty="0"/>
              <a:t>, </a:t>
            </a:r>
            <a:r>
              <a:rPr lang="en-US" sz="2200" b="1" u="sng" dirty="0"/>
              <a:t>men of renown</a:t>
            </a:r>
            <a:r>
              <a:rPr lang="en-US" sz="2200" b="1" u="sng" dirty="0" smtClean="0"/>
              <a:t>: </a:t>
            </a:r>
            <a:r>
              <a:rPr lang="en-US" sz="2200" dirty="0" smtClean="0"/>
              <a:t>And </a:t>
            </a:r>
            <a:r>
              <a:rPr lang="en-US" sz="2200" dirty="0"/>
              <a:t>they gathered themselves together against Moses and against Aaron, and said unto them, </a:t>
            </a:r>
            <a:r>
              <a:rPr lang="en-US" sz="2200" b="1" dirty="0"/>
              <a:t>Ye take too much upon you, seeing all the congregation are holy, every one of them, and the </a:t>
            </a:r>
            <a:r>
              <a:rPr lang="en-US" sz="2200" b="1" cap="small" dirty="0"/>
              <a:t>Lord</a:t>
            </a:r>
            <a:r>
              <a:rPr lang="en-US" sz="2200" b="1" dirty="0"/>
              <a:t> is among them: wherefore then lift ye up yourselves above the congregation of the </a:t>
            </a:r>
            <a:r>
              <a:rPr lang="en-US" sz="2200" b="1" cap="small" dirty="0"/>
              <a:t>Lord</a:t>
            </a:r>
            <a:r>
              <a:rPr lang="en-US" sz="2200" b="1" dirty="0" smtClean="0"/>
              <a:t>?”</a:t>
            </a:r>
            <a:endParaRPr lang="en-US" sz="2200" b="1" dirty="0"/>
          </a:p>
          <a:p>
            <a:pPr marL="0" indent="0">
              <a:buNone/>
            </a:pPr>
            <a:endParaRPr lang="en-US" sz="2400" dirty="0"/>
          </a:p>
        </p:txBody>
      </p:sp>
      <p:pic>
        <p:nvPicPr>
          <p:cNvPr id="4" name="Picture 3" descr="Kora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309" y="1205956"/>
            <a:ext cx="6445534" cy="2354142"/>
          </a:xfrm>
          <a:prstGeom prst="rect">
            <a:avLst/>
          </a:prstGeom>
        </p:spPr>
      </p:pic>
    </p:spTree>
    <p:extLst>
      <p:ext uri="{BB962C8B-B14F-4D97-AF65-F5344CB8AC3E}">
        <p14:creationId xmlns:p14="http://schemas.microsoft.com/office/powerpoint/2010/main" val="13621769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3562"/>
            <a:ext cx="4410621" cy="5208396"/>
          </a:xfrm>
        </p:spPr>
        <p:txBody>
          <a:bodyPr>
            <a:normAutofit/>
          </a:bodyPr>
          <a:lstStyle/>
          <a:p>
            <a:pPr marL="0" indent="0">
              <a:buNone/>
            </a:pPr>
            <a:r>
              <a:rPr lang="en-US" sz="2400" b="1" dirty="0" smtClean="0"/>
              <a:t>Those men of Israel were determined to resist all evidence that would prove them to be wrong</a:t>
            </a:r>
            <a:r>
              <a:rPr lang="en-US" sz="2400" dirty="0" smtClean="0"/>
              <a:t>, and they went on and on in their course of disaffection until </a:t>
            </a:r>
            <a:r>
              <a:rPr lang="en-US" sz="2400" b="1" dirty="0" smtClean="0"/>
              <a:t>many were drawn away to unite with them</a:t>
            </a:r>
            <a:r>
              <a:rPr lang="en-US" sz="2400" dirty="0" smtClean="0"/>
              <a:t>. Who were these? </a:t>
            </a:r>
            <a:r>
              <a:rPr lang="en-US" sz="2400" b="1" dirty="0" smtClean="0"/>
              <a:t>Not the weak, not the ignorant, not the unenlightened. </a:t>
            </a:r>
            <a:r>
              <a:rPr lang="en-US" sz="2400" dirty="0" smtClean="0"/>
              <a:t>In that rebellion there were two hundred and fifty princes famous in the congregation, </a:t>
            </a:r>
            <a:r>
              <a:rPr lang="en-US" sz="2400" b="1" dirty="0" smtClean="0"/>
              <a:t>men of renown</a:t>
            </a:r>
            <a:r>
              <a:rPr lang="en-US" sz="2400" dirty="0" smtClean="0"/>
              <a:t> (EW, Letter 2a, 1892)</a:t>
            </a:r>
            <a:endParaRPr lang="en-US" sz="2400" dirty="0"/>
          </a:p>
        </p:txBody>
      </p:sp>
      <p:sp>
        <p:nvSpPr>
          <p:cNvPr id="4" name="TextBox 3"/>
          <p:cNvSpPr txBox="1"/>
          <p:nvPr/>
        </p:nvSpPr>
        <p:spPr>
          <a:xfrm>
            <a:off x="3674916" y="673532"/>
            <a:ext cx="184666" cy="369332"/>
          </a:xfrm>
          <a:prstGeom prst="rect">
            <a:avLst/>
          </a:prstGeom>
          <a:noFill/>
        </p:spPr>
        <p:txBody>
          <a:bodyPr wrap="none" rtlCol="0">
            <a:spAutoFit/>
          </a:bodyPr>
          <a:lstStyle/>
          <a:p>
            <a:endParaRPr lang="en-US"/>
          </a:p>
        </p:txBody>
      </p:sp>
      <p:sp>
        <p:nvSpPr>
          <p:cNvPr id="2" name="TextBox 1"/>
          <p:cNvSpPr txBox="1"/>
          <p:nvPr/>
        </p:nvSpPr>
        <p:spPr>
          <a:xfrm>
            <a:off x="1327587" y="358169"/>
            <a:ext cx="6553118" cy="584776"/>
          </a:xfrm>
          <a:prstGeom prst="rect">
            <a:avLst/>
          </a:prstGeom>
          <a:noFill/>
        </p:spPr>
        <p:txBody>
          <a:bodyPr wrap="none" rtlCol="0">
            <a:spAutoFit/>
          </a:bodyPr>
          <a:lstStyle/>
          <a:p>
            <a:r>
              <a:rPr lang="en-US" sz="3200" dirty="0" smtClean="0">
                <a:solidFill>
                  <a:srgbClr val="FF6600"/>
                </a:solidFill>
                <a:latin typeface="Avenir Next Medium"/>
                <a:cs typeface="Avenir Next Medium"/>
              </a:rPr>
              <a:t>Where Have We seen this before?</a:t>
            </a:r>
            <a:endParaRPr lang="en-US" sz="3200" dirty="0">
              <a:solidFill>
                <a:srgbClr val="FF6600"/>
              </a:solidFill>
              <a:latin typeface="Avenir Next Medium"/>
              <a:cs typeface="Avenir Next Medium"/>
            </a:endParaRPr>
          </a:p>
        </p:txBody>
      </p:sp>
      <p:pic>
        <p:nvPicPr>
          <p:cNvPr id="6" name="Picture 5" descr="satan-fall-from-heave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225" y="1327821"/>
            <a:ext cx="3648338" cy="481816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425992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Mindset!!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t>The judgments visited upon the Israelites served for a time to restrain their murmuring and insubordination, but the spirit of rebellion was still in the heart and eventually brought forth the bitterest fruits. The former rebellions had been mere popular tumults, arising from the sudden impulse of the excited multitude; but now a deep-laid conspiracy was formed, the result of a determined purpose to overthrow the authority of the leaders appointed by God Himself. (PP, 394)</a:t>
            </a:r>
          </a:p>
          <a:p>
            <a:pPr marL="0" indent="0">
              <a:buNone/>
            </a:pPr>
            <a:endParaRPr lang="en-US" sz="2400" dirty="0"/>
          </a:p>
          <a:p>
            <a:pPr marL="0" indent="0">
              <a:buNone/>
            </a:pPr>
            <a:r>
              <a:rPr lang="en-US" sz="2400" dirty="0" err="1" smtClean="0"/>
              <a:t>Korah</a:t>
            </a:r>
            <a:r>
              <a:rPr lang="en-US" sz="2400" dirty="0" smtClean="0"/>
              <a:t> had cherished his envy and rebellion until he was self-deceived, and he really thought that the congregation was a very righteous people, and that Moses was a tyrannical ruler, continually dwelling upon the necessity of the congregation’s being holy, when there was no need of it for they were holy (EW, Spiritual Gifts Vol. 4, p. 31). </a:t>
            </a:r>
            <a:endParaRPr lang="en-US" sz="2400" dirty="0"/>
          </a:p>
        </p:txBody>
      </p:sp>
    </p:spTree>
    <p:extLst>
      <p:ext uri="{BB962C8B-B14F-4D97-AF65-F5344CB8AC3E}">
        <p14:creationId xmlns:p14="http://schemas.microsoft.com/office/powerpoint/2010/main" val="40897794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088"/>
          </a:xfrm>
        </p:spPr>
        <p:txBody>
          <a:bodyPr>
            <a:normAutofit fontScale="90000"/>
          </a:bodyPr>
          <a:lstStyle/>
          <a:p>
            <a:r>
              <a:rPr lang="en-US" i="1" u="sng" dirty="0" smtClean="0">
                <a:solidFill>
                  <a:srgbClr val="660066"/>
                </a:solidFill>
              </a:rPr>
              <a:t>The Censers</a:t>
            </a:r>
            <a:endParaRPr lang="en-US" i="1" u="sng" dirty="0">
              <a:solidFill>
                <a:srgbClr val="660066"/>
              </a:solidFill>
            </a:endParaRPr>
          </a:p>
        </p:txBody>
      </p:sp>
      <p:sp>
        <p:nvSpPr>
          <p:cNvPr id="3" name="Content Placeholder 2"/>
          <p:cNvSpPr>
            <a:spLocks noGrp="1"/>
          </p:cNvSpPr>
          <p:nvPr>
            <p:ph idx="1"/>
          </p:nvPr>
        </p:nvSpPr>
        <p:spPr>
          <a:xfrm>
            <a:off x="4502494" y="1039164"/>
            <a:ext cx="4641506" cy="5407500"/>
          </a:xfrm>
        </p:spPr>
        <p:txBody>
          <a:bodyPr>
            <a:normAutofit lnSpcReduction="10000"/>
          </a:bodyPr>
          <a:lstStyle/>
          <a:p>
            <a:pPr marL="0" indent="0">
              <a:buNone/>
            </a:pPr>
            <a:r>
              <a:rPr lang="en-US" sz="2400" dirty="0" smtClean="0"/>
              <a:t>Num. 16:5</a:t>
            </a:r>
            <a:r>
              <a:rPr lang="en-US" sz="2400" dirty="0"/>
              <a:t>-7 “And he </a:t>
            </a:r>
            <a:r>
              <a:rPr lang="en-US" sz="2400" dirty="0" err="1"/>
              <a:t>spake</a:t>
            </a:r>
            <a:r>
              <a:rPr lang="en-US" sz="2400" dirty="0"/>
              <a:t> unto </a:t>
            </a:r>
            <a:r>
              <a:rPr lang="en-US" sz="2400" dirty="0" err="1"/>
              <a:t>Korah</a:t>
            </a:r>
            <a:r>
              <a:rPr lang="en-US" sz="2400" dirty="0"/>
              <a:t> and unto all his company, saying, </a:t>
            </a:r>
            <a:r>
              <a:rPr lang="en-US" sz="2400" b="1" dirty="0"/>
              <a:t>Even to morrow the </a:t>
            </a:r>
            <a:r>
              <a:rPr lang="en-US" sz="2400" b="1" cap="small" dirty="0"/>
              <a:t>Lord</a:t>
            </a:r>
            <a:r>
              <a:rPr lang="en-US" sz="2400" b="1" dirty="0"/>
              <a:t> will </a:t>
            </a:r>
            <a:r>
              <a:rPr lang="en-US" sz="2400" b="1" dirty="0" err="1"/>
              <a:t>shew</a:t>
            </a:r>
            <a:r>
              <a:rPr lang="en-US" sz="2400" b="1" dirty="0"/>
              <a:t> who are his, and who is holy</a:t>
            </a:r>
            <a:r>
              <a:rPr lang="en-US" sz="2400" dirty="0"/>
              <a:t>; and will cause him to come near unto him: even him </a:t>
            </a:r>
            <a:r>
              <a:rPr lang="en-US" sz="2400" b="1" dirty="0"/>
              <a:t>whom he hath chosen </a:t>
            </a:r>
            <a:r>
              <a:rPr lang="en-US" sz="2400" dirty="0"/>
              <a:t>will he cause to come near unto </a:t>
            </a:r>
            <a:r>
              <a:rPr lang="en-US" sz="2400" dirty="0" smtClean="0"/>
              <a:t>him. This </a:t>
            </a:r>
            <a:r>
              <a:rPr lang="en-US" sz="2400" dirty="0"/>
              <a:t>do; Take you censers, </a:t>
            </a:r>
            <a:r>
              <a:rPr lang="en-US" sz="2400" dirty="0" err="1"/>
              <a:t>Korah</a:t>
            </a:r>
            <a:r>
              <a:rPr lang="en-US" sz="2400" dirty="0"/>
              <a:t>, and all his company</a:t>
            </a:r>
            <a:r>
              <a:rPr lang="en-US" sz="2400" dirty="0" smtClean="0"/>
              <a:t>; And </a:t>
            </a:r>
            <a:r>
              <a:rPr lang="en-US" sz="2400" dirty="0"/>
              <a:t>put fire therein, and put incense in them before the </a:t>
            </a:r>
            <a:r>
              <a:rPr lang="en-US" sz="2400" cap="small" dirty="0"/>
              <a:t>Lord</a:t>
            </a:r>
            <a:r>
              <a:rPr lang="en-US" sz="2400" dirty="0"/>
              <a:t> to morrow: and it shall be that the man whom the </a:t>
            </a:r>
            <a:r>
              <a:rPr lang="en-US" sz="2400" cap="small" dirty="0"/>
              <a:t>Lord</a:t>
            </a:r>
            <a:r>
              <a:rPr lang="en-US" sz="2400" dirty="0"/>
              <a:t> doth choose, he shall be holy: ye take too much upon you, ye sons of Levi.</a:t>
            </a:r>
          </a:p>
          <a:p>
            <a:pPr marL="0" indent="0">
              <a:buNone/>
            </a:pPr>
            <a:endParaRPr lang="en-US" sz="2400" dirty="0"/>
          </a:p>
        </p:txBody>
      </p:sp>
      <p:pic>
        <p:nvPicPr>
          <p:cNvPr id="4" name="Picture 3" descr="censer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039164"/>
            <a:ext cx="3838046" cy="4972110"/>
          </a:xfrm>
          <a:prstGeom prst="rect">
            <a:avLst/>
          </a:prstGeom>
        </p:spPr>
      </p:pic>
    </p:spTree>
    <p:extLst>
      <p:ext uri="{BB962C8B-B14F-4D97-AF65-F5344CB8AC3E}">
        <p14:creationId xmlns:p14="http://schemas.microsoft.com/office/powerpoint/2010/main" val="28276484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pple Chancery"/>
                <a:cs typeface="Apple Chancery"/>
              </a:rPr>
              <a:t>Discontent and Unsatisfied</a:t>
            </a:r>
            <a:endParaRPr lang="en-US" u="sng" dirty="0">
              <a:latin typeface="Apple Chancery"/>
              <a:cs typeface="Apple Chancery"/>
            </a:endParaRPr>
          </a:p>
        </p:txBody>
      </p:sp>
      <p:sp>
        <p:nvSpPr>
          <p:cNvPr id="3" name="Content Placeholder 2"/>
          <p:cNvSpPr>
            <a:spLocks noGrp="1"/>
          </p:cNvSpPr>
          <p:nvPr>
            <p:ph idx="1"/>
          </p:nvPr>
        </p:nvSpPr>
        <p:spPr/>
        <p:txBody>
          <a:bodyPr>
            <a:normAutofit fontScale="85000" lnSpcReduction="10000"/>
          </a:bodyPr>
          <a:lstStyle/>
          <a:p>
            <a:r>
              <a:rPr lang="en-US" sz="2400" dirty="0" smtClean="0"/>
              <a:t>Num. </a:t>
            </a:r>
            <a:r>
              <a:rPr lang="en-US" sz="2400" dirty="0"/>
              <a:t>16:8-14 “And Moses said unto </a:t>
            </a:r>
            <a:r>
              <a:rPr lang="en-US" sz="2400" dirty="0" err="1"/>
              <a:t>Korah</a:t>
            </a:r>
            <a:r>
              <a:rPr lang="en-US" sz="2400" dirty="0"/>
              <a:t>, Hear, I pray you, ye sons of Levi</a:t>
            </a:r>
            <a:r>
              <a:rPr lang="en-US" sz="2400" dirty="0" smtClean="0"/>
              <a:t>: </a:t>
            </a:r>
            <a:r>
              <a:rPr lang="en-US" sz="2400" b="1" dirty="0" err="1" smtClean="0"/>
              <a:t>Seemeth</a:t>
            </a:r>
            <a:r>
              <a:rPr lang="en-US" sz="2400" b="1" dirty="0" smtClean="0"/>
              <a:t> </a:t>
            </a:r>
            <a:r>
              <a:rPr lang="en-US" sz="2400" b="1" dirty="0"/>
              <a:t>it but a small thing unto you, that the God of Israel hath separated you from the congregation of Israel, to bring you near to himself to do the service of the tabernacle of the </a:t>
            </a:r>
            <a:r>
              <a:rPr lang="en-US" sz="2400" b="1" cap="small" dirty="0"/>
              <a:t>Lord</a:t>
            </a:r>
            <a:r>
              <a:rPr lang="en-US" sz="2400" b="1" dirty="0"/>
              <a:t>, and to stand before the congregation to minister unto them</a:t>
            </a:r>
            <a:r>
              <a:rPr lang="en-US" sz="2400" b="1" dirty="0" smtClean="0"/>
              <a:t>? </a:t>
            </a:r>
            <a:r>
              <a:rPr lang="en-US" sz="2400" dirty="0" smtClean="0"/>
              <a:t>And </a:t>
            </a:r>
            <a:r>
              <a:rPr lang="en-US" sz="2400" dirty="0"/>
              <a:t>he hath brought thee near to him, and all thy brethren the sons of Levi with thee: and </a:t>
            </a:r>
            <a:r>
              <a:rPr lang="en-US" sz="2400" b="1" dirty="0"/>
              <a:t>seek ye the priesthood also</a:t>
            </a:r>
            <a:r>
              <a:rPr lang="en-US" sz="2400" b="1" dirty="0" smtClean="0"/>
              <a:t>? </a:t>
            </a:r>
            <a:r>
              <a:rPr lang="en-US" sz="2400" dirty="0" smtClean="0"/>
              <a:t>For </a:t>
            </a:r>
            <a:r>
              <a:rPr lang="en-US" sz="2400" dirty="0"/>
              <a:t>which cause both thou and all thy company are gathered together against the </a:t>
            </a:r>
            <a:r>
              <a:rPr lang="en-US" sz="2400" cap="small" dirty="0"/>
              <a:t>Lord</a:t>
            </a:r>
            <a:r>
              <a:rPr lang="en-US" sz="2400" dirty="0"/>
              <a:t>: </a:t>
            </a:r>
            <a:r>
              <a:rPr lang="en-US" sz="2400" b="1" dirty="0"/>
              <a:t>and what is Aaron, that ye murmur against him</a:t>
            </a:r>
            <a:r>
              <a:rPr lang="en-US" sz="2400" b="1" dirty="0" smtClean="0"/>
              <a:t>? </a:t>
            </a:r>
            <a:r>
              <a:rPr lang="en-US" sz="2400" dirty="0" smtClean="0"/>
              <a:t>And </a:t>
            </a:r>
            <a:r>
              <a:rPr lang="en-US" sz="2400" dirty="0"/>
              <a:t>Moses sent to call </a:t>
            </a:r>
            <a:r>
              <a:rPr lang="en-US" sz="2400" dirty="0" err="1"/>
              <a:t>Dathan</a:t>
            </a:r>
            <a:r>
              <a:rPr lang="en-US" sz="2400" dirty="0"/>
              <a:t> and </a:t>
            </a:r>
            <a:r>
              <a:rPr lang="en-US" sz="2400" dirty="0" err="1"/>
              <a:t>Abiram</a:t>
            </a:r>
            <a:r>
              <a:rPr lang="en-US" sz="2400" dirty="0"/>
              <a:t>, the sons of </a:t>
            </a:r>
            <a:r>
              <a:rPr lang="en-US" sz="2400" dirty="0" err="1"/>
              <a:t>Eliab</a:t>
            </a:r>
            <a:r>
              <a:rPr lang="en-US" sz="2400" dirty="0"/>
              <a:t>: which said, </a:t>
            </a:r>
            <a:r>
              <a:rPr lang="en-US" sz="2400" b="1" dirty="0"/>
              <a:t>We will not come up</a:t>
            </a:r>
            <a:r>
              <a:rPr lang="en-US" sz="2400" b="1" dirty="0" smtClean="0"/>
              <a:t>: Is </a:t>
            </a:r>
            <a:r>
              <a:rPr lang="en-US" sz="2400" b="1" dirty="0"/>
              <a:t>it a small thing that thou hast brought us up out of a land that </a:t>
            </a:r>
            <a:r>
              <a:rPr lang="en-US" sz="2400" b="1" dirty="0" err="1"/>
              <a:t>floweth</a:t>
            </a:r>
            <a:r>
              <a:rPr lang="en-US" sz="2400" b="1" dirty="0"/>
              <a:t> with milk and honey, to kill us in the wilderness, except thou make thyself altogether a prince over us</a:t>
            </a:r>
            <a:r>
              <a:rPr lang="en-US" sz="2400" b="1" dirty="0" smtClean="0"/>
              <a:t>? </a:t>
            </a:r>
            <a:r>
              <a:rPr lang="en-US" sz="2400" dirty="0" smtClean="0"/>
              <a:t>Moreover </a:t>
            </a:r>
            <a:r>
              <a:rPr lang="en-US" sz="2400" dirty="0"/>
              <a:t>thou hast not brought us into a land that </a:t>
            </a:r>
            <a:r>
              <a:rPr lang="en-US" sz="2400" dirty="0" err="1"/>
              <a:t>floweth</a:t>
            </a:r>
            <a:r>
              <a:rPr lang="en-US" sz="2400" dirty="0"/>
              <a:t> with milk and honey, or given us inheritance of fields and vineyards: wilt thou put out the eyes of these men? </a:t>
            </a:r>
            <a:r>
              <a:rPr lang="en-US" sz="2400" b="1" dirty="0"/>
              <a:t>we will not come up</a:t>
            </a:r>
            <a:r>
              <a:rPr lang="en-US" sz="2400" dirty="0"/>
              <a:t>.</a:t>
            </a:r>
          </a:p>
          <a:p>
            <a:pPr marL="0" indent="0">
              <a:buNone/>
            </a:pPr>
            <a:endParaRPr lang="en-US" sz="2400" dirty="0"/>
          </a:p>
        </p:txBody>
      </p:sp>
    </p:spTree>
    <p:extLst>
      <p:ext uri="{BB962C8B-B14F-4D97-AF65-F5344CB8AC3E}">
        <p14:creationId xmlns:p14="http://schemas.microsoft.com/office/powerpoint/2010/main" val="11580940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Text</a:t>
            </a:r>
            <a:endParaRPr lang="en-US" dirty="0"/>
          </a:p>
        </p:txBody>
      </p:sp>
      <p:sp>
        <p:nvSpPr>
          <p:cNvPr id="3" name="Content Placeholder 2"/>
          <p:cNvSpPr>
            <a:spLocks noGrp="1"/>
          </p:cNvSpPr>
          <p:nvPr>
            <p:ph idx="1"/>
          </p:nvPr>
        </p:nvSpPr>
        <p:spPr>
          <a:xfrm>
            <a:off x="457200" y="1166893"/>
            <a:ext cx="8229600" cy="1873623"/>
          </a:xfrm>
        </p:spPr>
        <p:txBody>
          <a:bodyPr>
            <a:normAutofit/>
          </a:bodyPr>
          <a:lstStyle/>
          <a:p>
            <a:pPr marL="0" indent="0">
              <a:buNone/>
            </a:pPr>
            <a:r>
              <a:rPr lang="en-US" sz="2400" dirty="0" err="1" smtClean="0"/>
              <a:t>Heb</a:t>
            </a:r>
            <a:r>
              <a:rPr lang="en-US" sz="2400" dirty="0"/>
              <a:t> 9:4 “Which had the golden censer, and the ark of the covenant overlaid round about with gold, wherein was the golden pot that had manna, and </a:t>
            </a:r>
            <a:r>
              <a:rPr lang="en-US" sz="2400" b="1" dirty="0"/>
              <a:t>Aaron's rod that budded</a:t>
            </a:r>
            <a:r>
              <a:rPr lang="en-US" sz="2400" dirty="0"/>
              <a:t>, and the tables of the </a:t>
            </a:r>
            <a:r>
              <a:rPr lang="en-US" sz="2400" dirty="0" smtClean="0"/>
              <a:t>covenant”</a:t>
            </a:r>
            <a:endParaRPr lang="en-US" sz="2400" dirty="0"/>
          </a:p>
        </p:txBody>
      </p:sp>
      <p:pic>
        <p:nvPicPr>
          <p:cNvPr id="4" name="Picture 3" descr="Ark-of-the-Covenan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24" y="3429875"/>
            <a:ext cx="7859463" cy="2696288"/>
          </a:xfrm>
          <a:prstGeom prst="rect">
            <a:avLst/>
          </a:prstGeom>
        </p:spPr>
      </p:pic>
    </p:spTree>
    <p:extLst>
      <p:ext uri="{BB962C8B-B14F-4D97-AF65-F5344CB8AC3E}">
        <p14:creationId xmlns:p14="http://schemas.microsoft.com/office/powerpoint/2010/main" val="25088247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69"/>
            <a:ext cx="8229600" cy="1143000"/>
          </a:xfrm>
        </p:spPr>
        <p:txBody>
          <a:bodyPr/>
          <a:lstStyle/>
          <a:p>
            <a:r>
              <a:rPr lang="en-US" i="1" dirty="0" smtClean="0">
                <a:solidFill>
                  <a:srgbClr val="0000FF"/>
                </a:solidFill>
                <a:latin typeface="Baskerville"/>
                <a:cs typeface="Baskerville"/>
              </a:rPr>
              <a:t>Moses and Aaron Pray for the People. . . </a:t>
            </a:r>
            <a:endParaRPr lang="en-US" i="1" dirty="0">
              <a:solidFill>
                <a:srgbClr val="0000FF"/>
              </a:solidFill>
              <a:latin typeface="Baskerville"/>
              <a:cs typeface="Baskerville"/>
            </a:endParaRPr>
          </a:p>
        </p:txBody>
      </p:sp>
      <p:sp>
        <p:nvSpPr>
          <p:cNvPr id="3" name="Content Placeholder 2"/>
          <p:cNvSpPr>
            <a:spLocks noGrp="1"/>
          </p:cNvSpPr>
          <p:nvPr>
            <p:ph idx="1"/>
          </p:nvPr>
        </p:nvSpPr>
        <p:spPr>
          <a:xfrm>
            <a:off x="457200" y="1173870"/>
            <a:ext cx="8489586" cy="4952293"/>
          </a:xfrm>
        </p:spPr>
        <p:txBody>
          <a:bodyPr>
            <a:normAutofit fontScale="92500" lnSpcReduction="10000"/>
          </a:bodyPr>
          <a:lstStyle/>
          <a:p>
            <a:pPr marL="0" indent="0">
              <a:buNone/>
            </a:pPr>
            <a:r>
              <a:rPr lang="en-US" sz="2400" dirty="0" smtClean="0"/>
              <a:t>Num. 16:16</a:t>
            </a:r>
            <a:r>
              <a:rPr lang="en-US" sz="2400" dirty="0"/>
              <a:t>-25 “And Moses said unto </a:t>
            </a:r>
            <a:r>
              <a:rPr lang="en-US" sz="2400" dirty="0" err="1"/>
              <a:t>Korah</a:t>
            </a:r>
            <a:r>
              <a:rPr lang="en-US" sz="2400" dirty="0"/>
              <a:t>, Be thou and all thy company before the </a:t>
            </a:r>
            <a:r>
              <a:rPr lang="en-US" sz="2400" cap="small" dirty="0"/>
              <a:t>Lord</a:t>
            </a:r>
            <a:r>
              <a:rPr lang="en-US" sz="2400" dirty="0"/>
              <a:t>, thou, and they, and Aaron, to morrow</a:t>
            </a:r>
            <a:r>
              <a:rPr lang="en-US" sz="2400" b="1" dirty="0" smtClean="0"/>
              <a:t>: And </a:t>
            </a:r>
            <a:r>
              <a:rPr lang="en-US" sz="2400" b="1" dirty="0"/>
              <a:t>take every man his censer, and put incense in them, and bring ye before the </a:t>
            </a:r>
            <a:r>
              <a:rPr lang="en-US" sz="2400" b="1" cap="small" dirty="0"/>
              <a:t>Lord</a:t>
            </a:r>
            <a:r>
              <a:rPr lang="en-US" sz="2400" b="1" dirty="0"/>
              <a:t> every man his censer</a:t>
            </a:r>
            <a:r>
              <a:rPr lang="en-US" sz="2400" dirty="0"/>
              <a:t>, two hundred and fifty censers; thou also, and Aaron, each of you his </a:t>
            </a:r>
            <a:r>
              <a:rPr lang="en-US" sz="2400" dirty="0" smtClean="0"/>
              <a:t>censer. And </a:t>
            </a:r>
            <a:r>
              <a:rPr lang="en-US" sz="2400" dirty="0"/>
              <a:t>they took every man his censer, and put fire in them, and laid incense thereon, and stood in </a:t>
            </a:r>
            <a:r>
              <a:rPr lang="en-US" sz="2400" dirty="0" smtClean="0"/>
              <a:t>the door </a:t>
            </a:r>
            <a:r>
              <a:rPr lang="en-US" sz="2400" dirty="0"/>
              <a:t>of the tabernacle of the congregation with Moses and </a:t>
            </a:r>
            <a:r>
              <a:rPr lang="en-US" sz="2400" dirty="0" smtClean="0"/>
              <a:t>Aaron. </a:t>
            </a:r>
            <a:r>
              <a:rPr lang="en-US" sz="2400" b="1" dirty="0" smtClean="0"/>
              <a:t>And </a:t>
            </a:r>
            <a:r>
              <a:rPr lang="en-US" sz="2400" b="1" dirty="0" err="1" smtClean="0"/>
              <a:t>Korah</a:t>
            </a:r>
            <a:r>
              <a:rPr lang="en-US" sz="2400" b="1" dirty="0"/>
              <a:t> </a:t>
            </a:r>
            <a:r>
              <a:rPr lang="en-US" sz="2400" b="1" dirty="0" smtClean="0"/>
              <a:t>gathered all the congregation against them unto the door of the tabernacle of the congregation: and the glory of the </a:t>
            </a:r>
            <a:r>
              <a:rPr lang="en-US" sz="2400" b="1" cap="small" dirty="0" smtClean="0"/>
              <a:t>Lord</a:t>
            </a:r>
            <a:r>
              <a:rPr lang="en-US" sz="2400" b="1" dirty="0" smtClean="0"/>
              <a:t> appeared unto all the congregation.</a:t>
            </a:r>
            <a:r>
              <a:rPr lang="en-US" sz="2400" baseline="30000" dirty="0"/>
              <a:t> </a:t>
            </a:r>
            <a:r>
              <a:rPr lang="en-US" sz="2400" dirty="0"/>
              <a:t>And the </a:t>
            </a:r>
            <a:r>
              <a:rPr lang="en-US" sz="2400" cap="small" dirty="0"/>
              <a:t>Lord</a:t>
            </a:r>
            <a:r>
              <a:rPr lang="en-US" sz="2400" dirty="0"/>
              <a:t> </a:t>
            </a:r>
            <a:r>
              <a:rPr lang="en-US" sz="2400" dirty="0" err="1"/>
              <a:t>spake</a:t>
            </a:r>
            <a:r>
              <a:rPr lang="en-US" sz="2400" dirty="0"/>
              <a:t> unto Moses and unto Aaron, saying</a:t>
            </a:r>
            <a:r>
              <a:rPr lang="en-US" sz="2400" dirty="0" smtClean="0"/>
              <a:t>, </a:t>
            </a:r>
            <a:r>
              <a:rPr lang="en-US" sz="2400" b="1" dirty="0" smtClean="0"/>
              <a:t>Separate </a:t>
            </a:r>
            <a:r>
              <a:rPr lang="en-US" sz="2400" b="1" dirty="0"/>
              <a:t>yourselves from among this congregation, that I may consume them in a moment</a:t>
            </a:r>
            <a:r>
              <a:rPr lang="en-US" sz="2400" dirty="0" smtClean="0"/>
              <a:t>.</a:t>
            </a:r>
            <a:r>
              <a:rPr lang="en-US" sz="2400" baseline="30000" dirty="0"/>
              <a:t> </a:t>
            </a:r>
            <a:r>
              <a:rPr lang="en-US" sz="2400" dirty="0"/>
              <a:t>And they fell upon their faces, and said, O God, the God of the spirits of all flesh, shall one man sin, and wilt thou be wroth with all the congregation</a:t>
            </a:r>
            <a:r>
              <a:rPr lang="en-US" sz="2400" dirty="0" smtClean="0"/>
              <a:t>?</a:t>
            </a:r>
            <a:r>
              <a:rPr lang="en-US" sz="2400" baseline="30000" dirty="0"/>
              <a:t> </a:t>
            </a:r>
            <a:r>
              <a:rPr lang="en-US" sz="2400" dirty="0"/>
              <a:t>And the </a:t>
            </a:r>
            <a:r>
              <a:rPr lang="en-US" sz="2400" cap="small" dirty="0"/>
              <a:t>Lord</a:t>
            </a:r>
            <a:r>
              <a:rPr lang="en-US" sz="2400" dirty="0"/>
              <a:t> </a:t>
            </a:r>
            <a:r>
              <a:rPr lang="en-US" sz="2400" dirty="0" err="1"/>
              <a:t>spake</a:t>
            </a:r>
            <a:r>
              <a:rPr lang="en-US" sz="2400" dirty="0"/>
              <a:t> unto Moses, saying</a:t>
            </a:r>
            <a:r>
              <a:rPr lang="en-US" sz="2400" dirty="0" smtClean="0"/>
              <a:t>,</a:t>
            </a:r>
            <a:r>
              <a:rPr lang="en-US" sz="2400" baseline="30000" dirty="0"/>
              <a:t> </a:t>
            </a:r>
            <a:r>
              <a:rPr lang="en-US" sz="2400" dirty="0"/>
              <a:t>Speak unto the congregation, saying, </a:t>
            </a:r>
            <a:r>
              <a:rPr lang="en-US" sz="2400" b="1" dirty="0"/>
              <a:t>Get you up from about the tabernacle of </a:t>
            </a:r>
            <a:r>
              <a:rPr lang="en-US" sz="2400" b="1" dirty="0" err="1"/>
              <a:t>Korah</a:t>
            </a:r>
            <a:r>
              <a:rPr lang="en-US" sz="2400" b="1" dirty="0"/>
              <a:t>, </a:t>
            </a:r>
            <a:r>
              <a:rPr lang="en-US" sz="2400" b="1" dirty="0" err="1"/>
              <a:t>Dathan</a:t>
            </a:r>
            <a:r>
              <a:rPr lang="en-US" sz="2400" b="1" dirty="0"/>
              <a:t>, and </a:t>
            </a:r>
            <a:r>
              <a:rPr lang="en-US" sz="2400" b="1" dirty="0" err="1"/>
              <a:t>Abiram</a:t>
            </a:r>
            <a:r>
              <a:rPr lang="en-US" sz="2400" b="1" dirty="0" smtClean="0"/>
              <a:t>.</a:t>
            </a:r>
            <a:r>
              <a:rPr lang="en-US" sz="2400" baseline="30000" dirty="0"/>
              <a:t> </a:t>
            </a:r>
            <a:endParaRPr lang="en-US" sz="2400" dirty="0"/>
          </a:p>
        </p:txBody>
      </p:sp>
    </p:spTree>
    <p:extLst>
      <p:ext uri="{BB962C8B-B14F-4D97-AF65-F5344CB8AC3E}">
        <p14:creationId xmlns:p14="http://schemas.microsoft.com/office/powerpoint/2010/main" val="8752983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latin typeface="Bangla MN"/>
                <a:cs typeface="Bangla MN"/>
              </a:rPr>
              <a:t>The Decision is Made</a:t>
            </a:r>
            <a:endParaRPr lang="en-US" b="1" dirty="0">
              <a:solidFill>
                <a:srgbClr val="008000"/>
              </a:solidFill>
              <a:latin typeface="Bangla MN"/>
              <a:cs typeface="Bangla MN"/>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2400" dirty="0" smtClean="0"/>
              <a:t>Num. </a:t>
            </a:r>
            <a:r>
              <a:rPr lang="en-US" sz="2400" dirty="0"/>
              <a:t>16:26-33 “And he </a:t>
            </a:r>
            <a:r>
              <a:rPr lang="en-US" sz="2400" dirty="0" err="1"/>
              <a:t>spake</a:t>
            </a:r>
            <a:r>
              <a:rPr lang="en-US" sz="2400" dirty="0"/>
              <a:t> unto the congregation, saying, </a:t>
            </a:r>
            <a:r>
              <a:rPr lang="en-US" sz="2400" b="1" dirty="0"/>
              <a:t>Depart, I pray you, from the tents of these wicked men, and touch nothing of </a:t>
            </a:r>
            <a:r>
              <a:rPr lang="en-US" sz="2400" b="1" dirty="0" err="1"/>
              <a:t>their's</a:t>
            </a:r>
            <a:r>
              <a:rPr lang="en-US" sz="2400" dirty="0"/>
              <a:t>, lest ye be consumed in all their sins</a:t>
            </a:r>
            <a:r>
              <a:rPr lang="en-US" sz="2400" dirty="0" smtClean="0"/>
              <a:t>.</a:t>
            </a:r>
            <a:r>
              <a:rPr lang="en-US" sz="2400" baseline="30000" dirty="0"/>
              <a:t> </a:t>
            </a:r>
            <a:r>
              <a:rPr lang="en-US" sz="2400" b="1" dirty="0"/>
              <a:t>So they gat up from the tabernacle of </a:t>
            </a:r>
            <a:r>
              <a:rPr lang="en-US" sz="2400" b="1" dirty="0" err="1"/>
              <a:t>Korah</a:t>
            </a:r>
            <a:r>
              <a:rPr lang="en-US" sz="2400" b="1" dirty="0"/>
              <a:t>, </a:t>
            </a:r>
            <a:r>
              <a:rPr lang="en-US" sz="2400" b="1" dirty="0" err="1"/>
              <a:t>Dathan</a:t>
            </a:r>
            <a:r>
              <a:rPr lang="en-US" sz="2400" b="1" dirty="0"/>
              <a:t>, and </a:t>
            </a:r>
            <a:r>
              <a:rPr lang="en-US" sz="2400" b="1" dirty="0" err="1"/>
              <a:t>Abiram</a:t>
            </a:r>
            <a:r>
              <a:rPr lang="en-US" sz="2400" b="1" dirty="0"/>
              <a:t>, on every side</a:t>
            </a:r>
            <a:r>
              <a:rPr lang="en-US" sz="2400" dirty="0"/>
              <a:t>: and </a:t>
            </a:r>
            <a:r>
              <a:rPr lang="en-US" sz="2400" dirty="0" err="1"/>
              <a:t>Dathan</a:t>
            </a:r>
            <a:r>
              <a:rPr lang="en-US" sz="2400" dirty="0"/>
              <a:t> and </a:t>
            </a:r>
            <a:r>
              <a:rPr lang="en-US" sz="2400" dirty="0" err="1"/>
              <a:t>Abiram</a:t>
            </a:r>
            <a:r>
              <a:rPr lang="en-US" sz="2400" dirty="0"/>
              <a:t> came out, and stood in the door of their tents, and their wives, and their sons, and their little children</a:t>
            </a:r>
            <a:r>
              <a:rPr lang="en-US" sz="2400" dirty="0" smtClean="0"/>
              <a:t>.</a:t>
            </a:r>
            <a:r>
              <a:rPr lang="en-US" sz="2400" baseline="30000" dirty="0"/>
              <a:t> </a:t>
            </a:r>
            <a:r>
              <a:rPr lang="en-US" sz="2400" dirty="0"/>
              <a:t>And Moses said, Hereby ye shall know that the </a:t>
            </a:r>
            <a:r>
              <a:rPr lang="en-US" sz="2400" cap="small" dirty="0"/>
              <a:t>Lord</a:t>
            </a:r>
            <a:r>
              <a:rPr lang="en-US" sz="2400" dirty="0"/>
              <a:t> hath sent me to do all these works; for I have not done them of mine own mind</a:t>
            </a:r>
            <a:r>
              <a:rPr lang="en-US" sz="2400" dirty="0" smtClean="0"/>
              <a:t>.</a:t>
            </a:r>
            <a:r>
              <a:rPr lang="en-US" sz="2400" baseline="30000" dirty="0"/>
              <a:t> </a:t>
            </a:r>
            <a:r>
              <a:rPr lang="en-US" sz="2400" dirty="0"/>
              <a:t>If these men die the common death of all men, or if they be visited after the visitation of all men; then the </a:t>
            </a:r>
            <a:r>
              <a:rPr lang="en-US" sz="2400" cap="small" dirty="0"/>
              <a:t>Lord</a:t>
            </a:r>
            <a:r>
              <a:rPr lang="en-US" sz="2400" dirty="0"/>
              <a:t> hath not sent me</a:t>
            </a:r>
            <a:r>
              <a:rPr lang="en-US" sz="2400" dirty="0" smtClean="0"/>
              <a:t>.</a:t>
            </a:r>
            <a:r>
              <a:rPr lang="en-US" sz="2400" baseline="30000" dirty="0"/>
              <a:t> </a:t>
            </a:r>
            <a:r>
              <a:rPr lang="en-US" sz="2400" dirty="0"/>
              <a:t>But if the </a:t>
            </a:r>
            <a:r>
              <a:rPr lang="en-US" sz="2400" cap="small" dirty="0"/>
              <a:t>Lord</a:t>
            </a:r>
            <a:r>
              <a:rPr lang="en-US" sz="2400" dirty="0"/>
              <a:t> make a new thing, and the earth open her mouth, and swallow them up, with all that appertain unto them, and they go down quick into the pit; then ye shall understand that these men have provoked the </a:t>
            </a:r>
            <a:r>
              <a:rPr lang="en-US" sz="2400" cap="small" dirty="0"/>
              <a:t>Lord</a:t>
            </a:r>
            <a:r>
              <a:rPr lang="en-US" sz="2400" dirty="0" smtClean="0"/>
              <a:t>.</a:t>
            </a:r>
            <a:r>
              <a:rPr lang="en-US" sz="2400" baseline="30000" dirty="0"/>
              <a:t> </a:t>
            </a:r>
            <a:r>
              <a:rPr lang="en-US" sz="2400" b="1" dirty="0"/>
              <a:t>And it came to pass, as he had made an end of speaking all these words, that the ground clave asunder that was under them</a:t>
            </a:r>
            <a:r>
              <a:rPr lang="en-US" sz="2400" b="1" dirty="0" smtClean="0"/>
              <a:t>:</a:t>
            </a:r>
            <a:r>
              <a:rPr lang="en-US" sz="2400" b="1" baseline="30000" dirty="0"/>
              <a:t> </a:t>
            </a:r>
            <a:r>
              <a:rPr lang="en-US" sz="2400" b="1" dirty="0"/>
              <a:t>And the earth opened her mouth, and swallowed them up, and their houses, and all the men that appertained unto </a:t>
            </a:r>
            <a:r>
              <a:rPr lang="en-US" sz="2400" b="1" dirty="0" err="1"/>
              <a:t>Korah</a:t>
            </a:r>
            <a:r>
              <a:rPr lang="en-US" sz="2400" b="1" dirty="0"/>
              <a:t>, and all their goods</a:t>
            </a:r>
            <a:r>
              <a:rPr lang="en-US" sz="2400" dirty="0" smtClean="0"/>
              <a:t>.</a:t>
            </a:r>
            <a:r>
              <a:rPr lang="en-US" sz="2400" baseline="30000" dirty="0"/>
              <a:t> </a:t>
            </a:r>
            <a:r>
              <a:rPr lang="en-US" sz="2400" dirty="0"/>
              <a:t>They, and all that appertained to them, went down alive into the pit, and the earth closed upon them: and they perished from among the congregation.</a:t>
            </a:r>
          </a:p>
          <a:p>
            <a:pPr marL="0" indent="0">
              <a:buNone/>
            </a:pPr>
            <a:endParaRPr lang="en-US" sz="2400" dirty="0"/>
          </a:p>
        </p:txBody>
      </p:sp>
    </p:spTree>
    <p:extLst>
      <p:ext uri="{BB962C8B-B14F-4D97-AF65-F5344CB8AC3E}">
        <p14:creationId xmlns:p14="http://schemas.microsoft.com/office/powerpoint/2010/main" val="19674829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Fire From Heaven</a:t>
            </a:r>
            <a:endParaRPr lang="en-US" dirty="0">
              <a:latin typeface="Apple Chancery"/>
              <a:cs typeface="Apple Chancery"/>
            </a:endParaRPr>
          </a:p>
        </p:txBody>
      </p:sp>
      <p:sp>
        <p:nvSpPr>
          <p:cNvPr id="3" name="Content Placeholder 2"/>
          <p:cNvSpPr>
            <a:spLocks noGrp="1"/>
          </p:cNvSpPr>
          <p:nvPr>
            <p:ph idx="1"/>
          </p:nvPr>
        </p:nvSpPr>
        <p:spPr>
          <a:xfrm>
            <a:off x="457200" y="1693453"/>
            <a:ext cx="4295179" cy="3290684"/>
          </a:xfrm>
        </p:spPr>
        <p:txBody>
          <a:bodyPr>
            <a:normAutofit/>
          </a:bodyPr>
          <a:lstStyle/>
          <a:p>
            <a:pPr marL="0" indent="0">
              <a:buNone/>
            </a:pPr>
            <a:r>
              <a:rPr lang="en-US" sz="2400" dirty="0" smtClean="0"/>
              <a:t>Num. 16:35 “And there came out a fire from the LORD, and consumed the two hundred and fifty men that offered incense.</a:t>
            </a:r>
          </a:p>
          <a:p>
            <a:pPr marL="0" indent="0">
              <a:buNone/>
            </a:pPr>
            <a:endParaRPr lang="en-US" sz="2400" dirty="0"/>
          </a:p>
          <a:p>
            <a:pPr marL="0" indent="0">
              <a:buNone/>
            </a:pPr>
            <a:r>
              <a:rPr lang="en-US" sz="2400" dirty="0" smtClean="0"/>
              <a:t>Killed like Sodomites! Good Lesson for US! Stay away from the rebels of God.</a:t>
            </a:r>
            <a:endParaRPr lang="en-US" sz="2400" dirty="0"/>
          </a:p>
        </p:txBody>
      </p:sp>
      <p:pic>
        <p:nvPicPr>
          <p:cNvPr id="4" name="Picture 3" descr="fire .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734" y="4079680"/>
            <a:ext cx="4391621" cy="2607496"/>
          </a:xfrm>
          <a:prstGeom prst="rect">
            <a:avLst/>
          </a:prstGeom>
        </p:spPr>
      </p:pic>
      <p:pic>
        <p:nvPicPr>
          <p:cNvPr id="5" name="Picture 4" descr="eart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264" y="1417638"/>
            <a:ext cx="3949091" cy="2662042"/>
          </a:xfrm>
          <a:prstGeom prst="rect">
            <a:avLst/>
          </a:prstGeom>
        </p:spPr>
      </p:pic>
    </p:spTree>
    <p:extLst>
      <p:ext uri="{BB962C8B-B14F-4D97-AF65-F5344CB8AC3E}">
        <p14:creationId xmlns:p14="http://schemas.microsoft.com/office/powerpoint/2010/main" val="36583102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25"/>
            <a:ext cx="8229600" cy="687551"/>
          </a:xfrm>
        </p:spPr>
        <p:txBody>
          <a:bodyPr>
            <a:normAutofit fontScale="90000"/>
          </a:bodyPr>
          <a:lstStyle/>
          <a:p>
            <a:r>
              <a:rPr lang="en-US" dirty="0" smtClean="0"/>
              <a:t>Why Did it Happen?</a:t>
            </a:r>
            <a:endParaRPr lang="en-US" dirty="0"/>
          </a:p>
        </p:txBody>
      </p:sp>
      <p:sp>
        <p:nvSpPr>
          <p:cNvPr id="3" name="Content Placeholder 2"/>
          <p:cNvSpPr>
            <a:spLocks noGrp="1"/>
          </p:cNvSpPr>
          <p:nvPr>
            <p:ph idx="1"/>
          </p:nvPr>
        </p:nvSpPr>
        <p:spPr>
          <a:xfrm>
            <a:off x="173164" y="615801"/>
            <a:ext cx="8792862" cy="6242199"/>
          </a:xfrm>
        </p:spPr>
        <p:txBody>
          <a:bodyPr>
            <a:normAutofit fontScale="77500" lnSpcReduction="20000"/>
          </a:bodyPr>
          <a:lstStyle/>
          <a:p>
            <a:pPr marL="0" indent="0">
              <a:buNone/>
            </a:pPr>
            <a:r>
              <a:rPr lang="en-US" sz="2900" dirty="0"/>
              <a:t>The facts relative to </a:t>
            </a:r>
            <a:r>
              <a:rPr lang="en-US" sz="2900" dirty="0" err="1"/>
              <a:t>Korah</a:t>
            </a:r>
            <a:r>
              <a:rPr lang="en-US" sz="2900" dirty="0"/>
              <a:t> and his company, who rebelled against Moses and Aaron, and against Jehovah, are recorded for a warning to God's people, </a:t>
            </a:r>
            <a:r>
              <a:rPr lang="en-US" sz="2900" b="1" dirty="0"/>
              <a:t>especially those who live upon the earth near the close of time.</a:t>
            </a:r>
            <a:r>
              <a:rPr lang="en-US" sz="2900" dirty="0"/>
              <a:t> Satan has led persons to imitate the example of </a:t>
            </a:r>
            <a:r>
              <a:rPr lang="en-US" sz="2900" dirty="0" err="1"/>
              <a:t>Korah</a:t>
            </a:r>
            <a:r>
              <a:rPr lang="en-US" sz="2900" dirty="0"/>
              <a:t>, </a:t>
            </a:r>
            <a:r>
              <a:rPr lang="en-US" sz="2900" dirty="0" err="1"/>
              <a:t>Dathan</a:t>
            </a:r>
            <a:r>
              <a:rPr lang="en-US" sz="2900" dirty="0"/>
              <a:t> and </a:t>
            </a:r>
            <a:r>
              <a:rPr lang="en-US" sz="2900" dirty="0" err="1"/>
              <a:t>Abiram</a:t>
            </a:r>
            <a:r>
              <a:rPr lang="en-US" sz="2900" dirty="0"/>
              <a:t>, in raising insurrection among the people of God. Those who permit themselves to rise in opposition to the plain testimony, become self-deceived, and have really thought that those upon whom God laid the burden of his work were exalted above the people of God, and that their counsels and reproofs were uncalled for. They have risen in opposition to the plain testimony which God would have them bear in rebuking the wrongs among God's people. The testimonies borne against hurtful indulgences, as tea, coffee, snuff and tobacco, have irritated a certain class, because it would destroy their idols. Many for a while were undecided whether to make an entire sacrifice of all these hurtful things, or reject the plain testimonies borne, and yield to the clamors of appetite. They occupied an unsettled position. There was a conflict between their convictions of truth and their self-indulgences. Their state of indecision made </a:t>
            </a:r>
            <a:r>
              <a:rPr lang="en-US" sz="2900" dirty="0" smtClean="0"/>
              <a:t>them </a:t>
            </a:r>
            <a:r>
              <a:rPr lang="en-US" sz="2900" dirty="0"/>
              <a:t>weak, and with many, appetite prevailed. Their sense of sacred things was perverted by the use of these slow poisons; </a:t>
            </a:r>
            <a:r>
              <a:rPr lang="en-US" sz="2900" b="1" dirty="0"/>
              <a:t>and they at length fully decided, let the consequence be what it might, they would not deny self. </a:t>
            </a:r>
            <a:r>
              <a:rPr lang="en-US" sz="2900" dirty="0" smtClean="0"/>
              <a:t>(Spirit of Prophecy, vol. 1. p. 306)</a:t>
            </a:r>
            <a:endParaRPr lang="en-US" sz="2000" b="1" dirty="0"/>
          </a:p>
        </p:txBody>
      </p:sp>
    </p:spTree>
    <p:extLst>
      <p:ext uri="{BB962C8B-B14F-4D97-AF65-F5344CB8AC3E}">
        <p14:creationId xmlns:p14="http://schemas.microsoft.com/office/powerpoint/2010/main" val="42412802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bg2">
                    <a:lumMod val="50000"/>
                  </a:schemeClr>
                </a:solidFill>
                <a:latin typeface="Avenir Heavy"/>
                <a:cs typeface="Avenir Heavy"/>
              </a:rPr>
              <a:t>A New Sign for Israel</a:t>
            </a:r>
            <a:endParaRPr lang="en-US" u="sng" dirty="0">
              <a:solidFill>
                <a:schemeClr val="bg2">
                  <a:lumMod val="50000"/>
                </a:schemeClr>
              </a:solidFill>
              <a:latin typeface="Avenir Heavy"/>
              <a:cs typeface="Avenir Heavy"/>
            </a:endParaRPr>
          </a:p>
        </p:txBody>
      </p:sp>
      <p:sp>
        <p:nvSpPr>
          <p:cNvPr id="3" name="Content Placeholder 2"/>
          <p:cNvSpPr>
            <a:spLocks noGrp="1"/>
          </p:cNvSpPr>
          <p:nvPr>
            <p:ph idx="1"/>
          </p:nvPr>
        </p:nvSpPr>
        <p:spPr>
          <a:xfrm>
            <a:off x="4151357" y="1603167"/>
            <a:ext cx="4853150" cy="4525963"/>
          </a:xfrm>
        </p:spPr>
        <p:txBody>
          <a:bodyPr>
            <a:normAutofit lnSpcReduction="10000"/>
          </a:bodyPr>
          <a:lstStyle/>
          <a:p>
            <a:pPr marL="0" indent="0">
              <a:buNone/>
            </a:pPr>
            <a:r>
              <a:rPr lang="en-US" sz="2000" dirty="0" smtClean="0"/>
              <a:t>Num. 16:38-40 “The </a:t>
            </a:r>
            <a:r>
              <a:rPr lang="en-US" sz="2000" dirty="0"/>
              <a:t>censers of these sinners against their own souls, </a:t>
            </a:r>
            <a:r>
              <a:rPr lang="en-US" sz="2000" b="1" dirty="0"/>
              <a:t>let them make them broad plates for a covering of the altar</a:t>
            </a:r>
            <a:r>
              <a:rPr lang="en-US" sz="2000" dirty="0"/>
              <a:t>: for they offered them before the </a:t>
            </a:r>
            <a:r>
              <a:rPr lang="en-US" sz="2000" cap="small" dirty="0"/>
              <a:t>Lord</a:t>
            </a:r>
            <a:r>
              <a:rPr lang="en-US" sz="2000" dirty="0"/>
              <a:t>, therefore they are hallowed: and they shall be </a:t>
            </a:r>
            <a:r>
              <a:rPr lang="en-US" sz="2000" b="1" dirty="0"/>
              <a:t>a sign unto the children of </a:t>
            </a:r>
            <a:r>
              <a:rPr lang="en-US" sz="2000" b="1" dirty="0" err="1" smtClean="0"/>
              <a:t>Israe</a:t>
            </a:r>
            <a:r>
              <a:rPr lang="en-US" sz="2000" dirty="0" smtClean="0"/>
              <a:t>. And </a:t>
            </a:r>
            <a:r>
              <a:rPr lang="en-US" sz="2000" dirty="0" err="1"/>
              <a:t>Eleazar</a:t>
            </a:r>
            <a:r>
              <a:rPr lang="en-US" sz="2000" dirty="0"/>
              <a:t> the priest took the </a:t>
            </a:r>
            <a:r>
              <a:rPr lang="en-US" sz="2000" dirty="0" err="1"/>
              <a:t>brasen</a:t>
            </a:r>
            <a:r>
              <a:rPr lang="en-US" sz="2000" dirty="0"/>
              <a:t> censers, wherewith they that were burnt had offered; and they were made broad plates for a covering of the altar</a:t>
            </a:r>
            <a:r>
              <a:rPr lang="en-US" sz="2000" dirty="0" smtClean="0"/>
              <a:t>: </a:t>
            </a:r>
            <a:r>
              <a:rPr lang="en-US" sz="2000" b="1" dirty="0" smtClean="0"/>
              <a:t>To </a:t>
            </a:r>
            <a:r>
              <a:rPr lang="en-US" sz="2000" b="1" dirty="0"/>
              <a:t>be a memorial unto the children of Israel, that no stranger, which is not of the seed of Aaron, come near to offer incense before the </a:t>
            </a:r>
            <a:r>
              <a:rPr lang="en-US" sz="2000" b="1" cap="small" dirty="0"/>
              <a:t>Lord</a:t>
            </a:r>
            <a:r>
              <a:rPr lang="en-US" sz="2000" b="1" dirty="0"/>
              <a:t>; that he be not as </a:t>
            </a:r>
            <a:r>
              <a:rPr lang="en-US" sz="2000" b="1" dirty="0" err="1"/>
              <a:t>Korah</a:t>
            </a:r>
            <a:r>
              <a:rPr lang="en-US" sz="2000" b="1" dirty="0"/>
              <a:t>, and as his company</a:t>
            </a:r>
            <a:r>
              <a:rPr lang="en-US" sz="2000" dirty="0"/>
              <a:t>: as the </a:t>
            </a:r>
            <a:r>
              <a:rPr lang="en-US" sz="2000" cap="small" dirty="0"/>
              <a:t>Lord</a:t>
            </a:r>
            <a:r>
              <a:rPr lang="en-US" sz="2000" dirty="0"/>
              <a:t> said to him by the hand of Moses.</a:t>
            </a:r>
          </a:p>
          <a:p>
            <a:pPr marL="0" indent="0">
              <a:buNone/>
            </a:pPr>
            <a:endParaRPr lang="en-US" sz="2400" dirty="0"/>
          </a:p>
        </p:txBody>
      </p:sp>
      <p:pic>
        <p:nvPicPr>
          <p:cNvPr id="4" name="Picture 3" descr="God's wa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93790"/>
            <a:ext cx="3367070" cy="3336388"/>
          </a:xfrm>
          <a:prstGeom prst="rect">
            <a:avLst/>
          </a:prstGeom>
        </p:spPr>
      </p:pic>
    </p:spTree>
    <p:extLst>
      <p:ext uri="{BB962C8B-B14F-4D97-AF65-F5344CB8AC3E}">
        <p14:creationId xmlns:p14="http://schemas.microsoft.com/office/powerpoint/2010/main" val="3102406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14"/>
            <a:ext cx="8229600" cy="379650"/>
          </a:xfrm>
        </p:spPr>
        <p:txBody>
          <a:bodyPr>
            <a:normAutofit fontScale="90000"/>
          </a:bodyPr>
          <a:lstStyle/>
          <a:p>
            <a:r>
              <a:rPr lang="en-US" u="sng" dirty="0" smtClean="0">
                <a:solidFill>
                  <a:schemeClr val="accent2">
                    <a:lumMod val="75000"/>
                  </a:schemeClr>
                </a:solidFill>
                <a:latin typeface="Baskerville"/>
                <a:cs typeface="Baskerville"/>
              </a:rPr>
              <a:t>Lesson Learned Right?</a:t>
            </a:r>
            <a:endParaRPr lang="en-US" u="sng" dirty="0">
              <a:solidFill>
                <a:schemeClr val="accent2">
                  <a:lumMod val="75000"/>
                </a:schemeClr>
              </a:solidFill>
              <a:latin typeface="Baskerville"/>
              <a:cs typeface="Baskerville"/>
            </a:endParaRPr>
          </a:p>
        </p:txBody>
      </p:sp>
      <p:sp>
        <p:nvSpPr>
          <p:cNvPr id="3" name="Content Placeholder 2"/>
          <p:cNvSpPr>
            <a:spLocks noGrp="1"/>
          </p:cNvSpPr>
          <p:nvPr>
            <p:ph idx="1"/>
          </p:nvPr>
        </p:nvSpPr>
        <p:spPr>
          <a:xfrm>
            <a:off x="457200" y="558070"/>
            <a:ext cx="8229600" cy="4849431"/>
          </a:xfrm>
        </p:spPr>
        <p:txBody>
          <a:bodyPr>
            <a:normAutofit fontScale="77500" lnSpcReduction="20000"/>
          </a:bodyPr>
          <a:lstStyle/>
          <a:p>
            <a:pPr marL="0" indent="0">
              <a:buNone/>
            </a:pPr>
            <a:r>
              <a:rPr lang="en-US" sz="2400" dirty="0" smtClean="0"/>
              <a:t>Num. </a:t>
            </a:r>
            <a:r>
              <a:rPr lang="en-US" sz="2400" dirty="0"/>
              <a:t>16:41-50 “</a:t>
            </a:r>
            <a:r>
              <a:rPr lang="en-US" sz="2400" b="1" dirty="0"/>
              <a:t>But on the morrow all the congregation of the children of Israel murmured against Moses and against Aaron, saying, Ye have killed the people of the </a:t>
            </a:r>
            <a:r>
              <a:rPr lang="en-US" sz="2400" b="1" cap="small" dirty="0" smtClean="0"/>
              <a:t>Lord</a:t>
            </a:r>
            <a:r>
              <a:rPr lang="en-US" sz="2400" b="1" dirty="0" smtClean="0"/>
              <a:t>. </a:t>
            </a:r>
            <a:r>
              <a:rPr lang="en-US" sz="2400" dirty="0" smtClean="0"/>
              <a:t>And </a:t>
            </a:r>
            <a:r>
              <a:rPr lang="en-US" sz="2400" dirty="0"/>
              <a:t>it came to pass, when </a:t>
            </a:r>
            <a:r>
              <a:rPr lang="en-US" sz="2400" b="1" dirty="0"/>
              <a:t>the congregation was gathered against Moses and against Aaron</a:t>
            </a:r>
            <a:r>
              <a:rPr lang="en-US" sz="2400" dirty="0"/>
              <a:t>, that they looked toward the tabernacle of the congregation: and, behold, the cloud covered it, and the glory of the </a:t>
            </a:r>
            <a:r>
              <a:rPr lang="en-US" sz="2400" cap="small" dirty="0"/>
              <a:t>Lord</a:t>
            </a:r>
            <a:r>
              <a:rPr lang="en-US" sz="2400" dirty="0"/>
              <a:t> appeared</a:t>
            </a:r>
            <a:r>
              <a:rPr lang="en-US" sz="2400" dirty="0" smtClean="0"/>
              <a:t>.</a:t>
            </a:r>
            <a:r>
              <a:rPr lang="en-US" sz="2400" baseline="30000" dirty="0"/>
              <a:t> </a:t>
            </a:r>
            <a:r>
              <a:rPr lang="en-US" sz="2400" dirty="0"/>
              <a:t>And Moses and Aaron came before the tabernacle of the congregation</a:t>
            </a:r>
            <a:r>
              <a:rPr lang="en-US" sz="2400" dirty="0" smtClean="0"/>
              <a:t>.</a:t>
            </a:r>
            <a:r>
              <a:rPr lang="en-US" sz="2400" baseline="30000" dirty="0"/>
              <a:t> </a:t>
            </a:r>
            <a:r>
              <a:rPr lang="en-US" sz="2400" dirty="0"/>
              <a:t>And the </a:t>
            </a:r>
            <a:r>
              <a:rPr lang="en-US" sz="2400" cap="small" dirty="0"/>
              <a:t>Lord</a:t>
            </a:r>
            <a:r>
              <a:rPr lang="en-US" sz="2400" dirty="0"/>
              <a:t> </a:t>
            </a:r>
            <a:r>
              <a:rPr lang="en-US" sz="2400" dirty="0" err="1"/>
              <a:t>spake</a:t>
            </a:r>
            <a:r>
              <a:rPr lang="en-US" sz="2400" dirty="0"/>
              <a:t> unto Moses, saying</a:t>
            </a:r>
            <a:r>
              <a:rPr lang="en-US" sz="2400" dirty="0" smtClean="0"/>
              <a:t>,</a:t>
            </a:r>
            <a:r>
              <a:rPr lang="en-US" sz="2400" baseline="30000" dirty="0"/>
              <a:t> </a:t>
            </a:r>
            <a:r>
              <a:rPr lang="en-US" sz="2400" dirty="0"/>
              <a:t>Get you up from among this congregation, that I may consume them as in a moment. And they fell upon their faces</a:t>
            </a:r>
            <a:r>
              <a:rPr lang="en-US" sz="2400" dirty="0" smtClean="0"/>
              <a:t>.</a:t>
            </a:r>
            <a:r>
              <a:rPr lang="en-US" sz="2400" baseline="30000" dirty="0"/>
              <a:t> </a:t>
            </a:r>
            <a:r>
              <a:rPr lang="en-US" sz="2400" dirty="0"/>
              <a:t>And Moses said unto Aaron, Take a censer, and put fire therein from off the altar, and put on incense, and go quickly unto the congregation, and </a:t>
            </a:r>
            <a:r>
              <a:rPr lang="en-US" sz="2400" b="1" dirty="0"/>
              <a:t>make an atonement for them</a:t>
            </a:r>
            <a:r>
              <a:rPr lang="en-US" sz="2400" dirty="0"/>
              <a:t>: for there is wrath gone out from the </a:t>
            </a:r>
            <a:r>
              <a:rPr lang="en-US" sz="2400" cap="small" dirty="0"/>
              <a:t>Lord</a:t>
            </a:r>
            <a:r>
              <a:rPr lang="en-US" sz="2400" dirty="0"/>
              <a:t>; the plague is begun</a:t>
            </a:r>
            <a:r>
              <a:rPr lang="en-US" sz="2400" dirty="0" smtClean="0"/>
              <a:t>.</a:t>
            </a:r>
            <a:r>
              <a:rPr lang="en-US" sz="2400" baseline="30000" dirty="0"/>
              <a:t> </a:t>
            </a:r>
            <a:r>
              <a:rPr lang="en-US" sz="2400" dirty="0"/>
              <a:t>And Aaron took as Moses commanded, and ran into the midst of the congregation; and, behold, the plague was begun among the people: and he put on incense, and </a:t>
            </a:r>
            <a:r>
              <a:rPr lang="en-US" sz="2400" b="1" dirty="0"/>
              <a:t>made an atonement for the people</a:t>
            </a:r>
            <a:r>
              <a:rPr lang="en-US" sz="2400" dirty="0" smtClean="0"/>
              <a:t>.</a:t>
            </a:r>
            <a:r>
              <a:rPr lang="en-US" sz="2400" baseline="30000" dirty="0"/>
              <a:t> </a:t>
            </a:r>
            <a:r>
              <a:rPr lang="en-US" sz="2400" b="1" dirty="0"/>
              <a:t>And he stood between the dead and the living; and the plague was stayed</a:t>
            </a:r>
            <a:r>
              <a:rPr lang="en-US" sz="2400" dirty="0" smtClean="0"/>
              <a:t>.</a:t>
            </a:r>
            <a:r>
              <a:rPr lang="en-US" sz="2400" baseline="30000" dirty="0"/>
              <a:t> </a:t>
            </a:r>
            <a:r>
              <a:rPr lang="en-US" sz="2400" dirty="0"/>
              <a:t>Now they that died in the plague were </a:t>
            </a:r>
            <a:r>
              <a:rPr lang="en-US" sz="2400" b="1" dirty="0"/>
              <a:t>fourteen thousand and seven hundred, beside them that died about the matter of </a:t>
            </a:r>
            <a:r>
              <a:rPr lang="en-US" sz="2400" b="1" dirty="0" err="1"/>
              <a:t>Korah</a:t>
            </a:r>
            <a:r>
              <a:rPr lang="en-US" sz="2400" b="1" dirty="0" smtClean="0"/>
              <a:t>.</a:t>
            </a:r>
            <a:r>
              <a:rPr lang="en-US" sz="2400" baseline="30000" dirty="0"/>
              <a:t> </a:t>
            </a:r>
            <a:r>
              <a:rPr lang="en-US" sz="2400" dirty="0"/>
              <a:t>And Aaron returned unto Moses unto the door of the </a:t>
            </a:r>
            <a:r>
              <a:rPr lang="en-US" sz="2400" dirty="0" smtClean="0"/>
              <a:t>tabernacle </a:t>
            </a:r>
            <a:r>
              <a:rPr lang="en-US" sz="2400" dirty="0"/>
              <a:t>of the congregation: and the plague was stayed</a:t>
            </a:r>
            <a:r>
              <a:rPr lang="en-US" sz="2400" dirty="0" smtClean="0"/>
              <a:t>.”</a:t>
            </a:r>
            <a:endParaRPr lang="en-US" sz="2400" dirty="0"/>
          </a:p>
          <a:p>
            <a:pPr marL="0" indent="0">
              <a:buNone/>
            </a:pPr>
            <a:r>
              <a:rPr lang="en-US" sz="2400" dirty="0" smtClean="0"/>
              <a:t> </a:t>
            </a:r>
            <a:endParaRPr lang="en-US" sz="2400" dirty="0"/>
          </a:p>
        </p:txBody>
      </p:sp>
      <p:pic>
        <p:nvPicPr>
          <p:cNvPr id="4" name="Picture 3" descr="murmu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28" y="4849432"/>
            <a:ext cx="6368573" cy="2008568"/>
          </a:xfrm>
          <a:prstGeom prst="rect">
            <a:avLst/>
          </a:prstGeom>
        </p:spPr>
      </p:pic>
    </p:spTree>
    <p:extLst>
      <p:ext uri="{BB962C8B-B14F-4D97-AF65-F5344CB8AC3E}">
        <p14:creationId xmlns:p14="http://schemas.microsoft.com/office/powerpoint/2010/main" val="41945579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 White Elaborates</a:t>
            </a:r>
            <a:endParaRPr lang="en-US" dirty="0"/>
          </a:p>
        </p:txBody>
      </p:sp>
      <p:sp>
        <p:nvSpPr>
          <p:cNvPr id="3" name="Content Placeholder 2"/>
          <p:cNvSpPr>
            <a:spLocks noGrp="1"/>
          </p:cNvSpPr>
          <p:nvPr>
            <p:ph idx="1"/>
          </p:nvPr>
        </p:nvSpPr>
        <p:spPr>
          <a:xfrm>
            <a:off x="457200" y="1600200"/>
            <a:ext cx="4872391" cy="5257800"/>
          </a:xfrm>
        </p:spPr>
        <p:txBody>
          <a:bodyPr>
            <a:normAutofit fontScale="92500" lnSpcReduction="20000"/>
          </a:bodyPr>
          <a:lstStyle/>
          <a:p>
            <a:pPr marL="0" indent="0">
              <a:buNone/>
            </a:pPr>
            <a:r>
              <a:rPr lang="en-US" sz="2400" dirty="0" smtClean="0"/>
              <a:t>These men of Israel complained, and influenced the people to stand with them in rebellion, and even after God stretched forth Hus hand and swallowed up the wrong-doers, and the people fled to their tents in horror, their rebellion was not cured. The depth of their disaffection was med manifest even under the judgment of the Lord. The morning after the destruction of </a:t>
            </a:r>
            <a:r>
              <a:rPr lang="en-US" sz="2400" dirty="0" err="1" smtClean="0"/>
              <a:t>Korah</a:t>
            </a:r>
            <a:r>
              <a:rPr lang="en-US" sz="2400" dirty="0" smtClean="0"/>
              <a:t>, </a:t>
            </a:r>
            <a:r>
              <a:rPr lang="en-US" sz="2400" dirty="0" err="1" smtClean="0"/>
              <a:t>Dathan</a:t>
            </a:r>
            <a:r>
              <a:rPr lang="en-US" sz="2400" dirty="0" smtClean="0"/>
              <a:t>, and </a:t>
            </a:r>
            <a:r>
              <a:rPr lang="en-US" sz="2400" dirty="0" err="1" smtClean="0"/>
              <a:t>Abiram</a:t>
            </a:r>
            <a:r>
              <a:rPr lang="en-US" sz="2400" dirty="0" smtClean="0"/>
              <a:t> and their confederates, the people came to Moses and Aaron, saying, “Ye have killed the people of the Lord.” For this false charge on the servants of God, thousands more were killed, for there was in them sin, exultation and presumptuous wickedness. (Letter 12a, 1893)</a:t>
            </a:r>
            <a:endParaRPr lang="en-US" sz="2400" dirty="0"/>
          </a:p>
        </p:txBody>
      </p:sp>
      <p:pic>
        <p:nvPicPr>
          <p:cNvPr id="4" name="Picture 3" descr="Sat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982109"/>
            <a:ext cx="3810000" cy="4445312"/>
          </a:xfrm>
          <a:prstGeom prst="rect">
            <a:avLst/>
          </a:prstGeom>
        </p:spPr>
      </p:pic>
    </p:spTree>
    <p:extLst>
      <p:ext uri="{BB962C8B-B14F-4D97-AF65-F5344CB8AC3E}">
        <p14:creationId xmlns:p14="http://schemas.microsoft.com/office/powerpoint/2010/main" val="19028157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accent6">
                    <a:lumMod val="75000"/>
                  </a:schemeClr>
                </a:solidFill>
                <a:latin typeface="Andale Mono"/>
                <a:cs typeface="Andale Mono"/>
              </a:rPr>
              <a:t>God’s Mercy Grants Another Sign</a:t>
            </a:r>
            <a:endParaRPr lang="en-US" i="1" dirty="0">
              <a:solidFill>
                <a:schemeClr val="accent6">
                  <a:lumMod val="75000"/>
                </a:schemeClr>
              </a:solidFill>
              <a:latin typeface="Andale Mono"/>
              <a:cs typeface="Andale Mono"/>
            </a:endParaRPr>
          </a:p>
        </p:txBody>
      </p:sp>
      <p:sp>
        <p:nvSpPr>
          <p:cNvPr id="3" name="Content Placeholder 2"/>
          <p:cNvSpPr>
            <a:spLocks noGrp="1"/>
          </p:cNvSpPr>
          <p:nvPr>
            <p:ph idx="1"/>
          </p:nvPr>
        </p:nvSpPr>
        <p:spPr>
          <a:xfrm>
            <a:off x="207075" y="1600200"/>
            <a:ext cx="4833910" cy="4981171"/>
          </a:xfrm>
        </p:spPr>
        <p:txBody>
          <a:bodyPr>
            <a:normAutofit fontScale="92500" lnSpcReduction="20000"/>
          </a:bodyPr>
          <a:lstStyle/>
          <a:p>
            <a:pPr marL="0" indent="0">
              <a:buNone/>
            </a:pPr>
            <a:r>
              <a:rPr lang="en-US" sz="2400" dirty="0" err="1" smtClean="0"/>
              <a:t>Num</a:t>
            </a:r>
            <a:r>
              <a:rPr lang="en-US" sz="2400" dirty="0"/>
              <a:t> 17:2-5 “Speak unto the children of Israel, and take of every one of them a </a:t>
            </a:r>
            <a:r>
              <a:rPr lang="en-US" sz="2400" b="1" dirty="0"/>
              <a:t>rod according to the house of their fathers</a:t>
            </a:r>
            <a:r>
              <a:rPr lang="en-US" sz="2400" dirty="0"/>
              <a:t>, of all their princes according to the house of their fathers twelve rods: </a:t>
            </a:r>
            <a:r>
              <a:rPr lang="en-US" sz="2400" b="1" dirty="0"/>
              <a:t>write thou every man's name upon his </a:t>
            </a:r>
            <a:r>
              <a:rPr lang="en-US" sz="2400" b="1" dirty="0" smtClean="0"/>
              <a:t>rod</a:t>
            </a:r>
            <a:r>
              <a:rPr lang="en-US" sz="2400" dirty="0" smtClean="0"/>
              <a:t>. And </a:t>
            </a:r>
            <a:r>
              <a:rPr lang="en-US" sz="2400" dirty="0"/>
              <a:t>thou shalt write Aaron's name upon the </a:t>
            </a:r>
            <a:r>
              <a:rPr lang="en-US" sz="2400" b="1" dirty="0"/>
              <a:t>rod of Levi</a:t>
            </a:r>
            <a:r>
              <a:rPr lang="en-US" sz="2400" dirty="0"/>
              <a:t>: for one rod shall be for the head of the house of their </a:t>
            </a:r>
            <a:r>
              <a:rPr lang="en-US" sz="2400" dirty="0" smtClean="0"/>
              <a:t>fathers.</a:t>
            </a:r>
            <a:r>
              <a:rPr lang="en-US" sz="2400" baseline="30000" dirty="0" smtClean="0"/>
              <a:t> </a:t>
            </a:r>
            <a:r>
              <a:rPr lang="en-US" sz="2400" dirty="0" smtClean="0"/>
              <a:t>And </a:t>
            </a:r>
            <a:r>
              <a:rPr lang="en-US" sz="2400" dirty="0"/>
              <a:t>thou shalt lay them up in the tabernacle of the congregation before the testimony, where I will meet with </a:t>
            </a:r>
            <a:r>
              <a:rPr lang="en-US" sz="2400" dirty="0" smtClean="0"/>
              <a:t>you. </a:t>
            </a:r>
            <a:r>
              <a:rPr lang="en-US" sz="2400" b="1" dirty="0" smtClean="0"/>
              <a:t>And </a:t>
            </a:r>
            <a:r>
              <a:rPr lang="en-US" sz="2400" b="1" dirty="0"/>
              <a:t>it shall come to pass, that the man's rod, whom I shall choose, shall blossom: and I will make to cease from me the murmurings of the children of Israel</a:t>
            </a:r>
            <a:r>
              <a:rPr lang="en-US" sz="2400" dirty="0"/>
              <a:t>, whereby they murmur against you.</a:t>
            </a:r>
          </a:p>
          <a:p>
            <a:pPr marL="0" indent="0">
              <a:buNone/>
            </a:pPr>
            <a:endParaRPr lang="en-US" sz="2400" dirty="0"/>
          </a:p>
        </p:txBody>
      </p:sp>
      <p:pic>
        <p:nvPicPr>
          <p:cNvPr id="4" name="Picture 3" descr="blossomed ro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389" y="1808914"/>
            <a:ext cx="3679726" cy="42721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842175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Apple Chancery"/>
                <a:cs typeface="Apple Chancery"/>
              </a:rPr>
              <a:t>The Resurrection of the Rod</a:t>
            </a:r>
            <a:endParaRPr lang="en-US" sz="3200" dirty="0">
              <a:solidFill>
                <a:srgbClr val="FF0000"/>
              </a:solidFill>
              <a:latin typeface="Apple Chancery"/>
              <a:cs typeface="Apple Chancery"/>
            </a:endParaRPr>
          </a:p>
        </p:txBody>
      </p:sp>
      <p:sp>
        <p:nvSpPr>
          <p:cNvPr id="3" name="Content Placeholder 2"/>
          <p:cNvSpPr>
            <a:spLocks noGrp="1"/>
          </p:cNvSpPr>
          <p:nvPr>
            <p:ph idx="1"/>
          </p:nvPr>
        </p:nvSpPr>
        <p:spPr/>
        <p:txBody>
          <a:bodyPr>
            <a:normAutofit/>
          </a:bodyPr>
          <a:lstStyle/>
          <a:p>
            <a:pPr marL="0" indent="0">
              <a:buNone/>
            </a:pPr>
            <a:r>
              <a:rPr lang="en-US" sz="2400" dirty="0" smtClean="0"/>
              <a:t>Num. 17:8-10, 12 “And </a:t>
            </a:r>
            <a:r>
              <a:rPr lang="en-US" sz="2400" dirty="0"/>
              <a:t>it came to pass, that on the morrow Moses went into the tabernacle of witness; and, behold, </a:t>
            </a:r>
            <a:r>
              <a:rPr lang="en-US" sz="2400" b="1" dirty="0"/>
              <a:t>the rod of Aaron for the house of Levi was budded, and brought forth buds, and bloomed blossoms, and yielded </a:t>
            </a:r>
            <a:r>
              <a:rPr lang="en-US" sz="2400" b="1" dirty="0" smtClean="0"/>
              <a:t>almonds</a:t>
            </a:r>
            <a:r>
              <a:rPr lang="en-US" sz="2400" dirty="0" smtClean="0"/>
              <a:t>. And </a:t>
            </a:r>
            <a:r>
              <a:rPr lang="en-US" sz="2400" dirty="0"/>
              <a:t>Moses brought out all the rods from before the </a:t>
            </a:r>
            <a:r>
              <a:rPr lang="en-US" sz="2400" cap="small" dirty="0"/>
              <a:t>Lord</a:t>
            </a:r>
            <a:r>
              <a:rPr lang="en-US" sz="2400" dirty="0"/>
              <a:t> unto all the children of Israel: and they looked, and took every man his </a:t>
            </a:r>
            <a:r>
              <a:rPr lang="en-US" sz="2400" dirty="0" smtClean="0"/>
              <a:t>rod. And </a:t>
            </a:r>
            <a:r>
              <a:rPr lang="en-US" sz="2400" dirty="0"/>
              <a:t>the </a:t>
            </a:r>
            <a:r>
              <a:rPr lang="en-US" sz="2400" cap="small" dirty="0"/>
              <a:t>Lord</a:t>
            </a:r>
            <a:r>
              <a:rPr lang="en-US" sz="2400" dirty="0"/>
              <a:t> said unto Moses, </a:t>
            </a:r>
            <a:r>
              <a:rPr lang="en-US" sz="2400" b="1" dirty="0"/>
              <a:t>Bring Aaron's rod again before the testimony, to be kept for a token against the rebels; and thou shalt quite take away their murmurings from me, that they die not</a:t>
            </a:r>
            <a:r>
              <a:rPr lang="en-US" sz="2400" dirty="0" smtClean="0"/>
              <a:t>. . . And the children of Israel </a:t>
            </a:r>
            <a:r>
              <a:rPr lang="en-US" sz="2400" dirty="0" err="1" smtClean="0"/>
              <a:t>spake</a:t>
            </a:r>
            <a:r>
              <a:rPr lang="en-US" sz="2400" dirty="0" smtClean="0"/>
              <a:t> unto Moses, saying, Behold, we die, we perish, we all perish.”</a:t>
            </a:r>
            <a:endParaRPr lang="en-US" sz="2400" dirty="0"/>
          </a:p>
          <a:p>
            <a:pPr marL="0" indent="0">
              <a:buNone/>
            </a:pPr>
            <a:endParaRPr lang="en-US" sz="2400" dirty="0"/>
          </a:p>
        </p:txBody>
      </p:sp>
    </p:spTree>
    <p:extLst>
      <p:ext uri="{BB962C8B-B14F-4D97-AF65-F5344CB8AC3E}">
        <p14:creationId xmlns:p14="http://schemas.microsoft.com/office/powerpoint/2010/main" val="6791526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90"/>
                </a:solidFill>
                <a:latin typeface="Baskerville"/>
                <a:cs typeface="Baskerville"/>
              </a:rPr>
              <a:t>The Rod Preserved to Preserve Others</a:t>
            </a:r>
            <a:endParaRPr lang="en-US" dirty="0">
              <a:solidFill>
                <a:srgbClr val="000090"/>
              </a:solidFill>
              <a:latin typeface="Baskerville"/>
              <a:cs typeface="Baskerville"/>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2400" b="1" dirty="0" smtClean="0"/>
              <a:t>All the remarkable changes in the rod occurred in one night</a:t>
            </a:r>
            <a:r>
              <a:rPr lang="en-US" sz="2400" dirty="0" smtClean="0"/>
              <a:t>, to convince them that God had positively distinguished between Aaron and the rest of Israel. After this miracle of divine power, the authority of the priesthood was no longer called in question. </a:t>
            </a:r>
            <a:r>
              <a:rPr lang="en-US" sz="2400" b="1" dirty="0" smtClean="0"/>
              <a:t>This wonderful rod was preserved to be frequently shown to the people to remind them of the past, to prevent them from murmuring, and again calling in question to whom the priesthood rightfully belonged. </a:t>
            </a:r>
            <a:r>
              <a:rPr lang="en-US" sz="2400" dirty="0" smtClean="0"/>
              <a:t>After the children of Israel were fully convinced of their wrong, in unjustly accusing Moses and Aaron, as they had done, they saw their past rebellion in its true light, and they were terrified. They </a:t>
            </a:r>
            <a:r>
              <a:rPr lang="en-US" sz="2400" dirty="0" err="1" smtClean="0"/>
              <a:t>spake</a:t>
            </a:r>
            <a:r>
              <a:rPr lang="en-US" sz="2400" dirty="0" smtClean="0"/>
              <a:t> unto Moses, saying, “Behold we die, we perish; we all perish.” They are at length compelled to believe the unwelcome truth, that their fate is to die in the wilderness. After they believed that it was indeed the Lord who had said they should not enter the promised land, but should die, they then acknowledged that Moses and Aaron were right, and that they had sinned against the Lord, in rebelling against their authority. They also confessed that </a:t>
            </a:r>
            <a:r>
              <a:rPr lang="en-US" sz="2400" dirty="0" err="1" smtClean="0"/>
              <a:t>Korah</a:t>
            </a:r>
            <a:r>
              <a:rPr lang="en-US" sz="2400" dirty="0" smtClean="0"/>
              <a:t>, and those who perished with him, were sinners against the Lord and that they had justly suffered His wrath. (Spiritual Gifts Vol. 4, p. 35, 36)</a:t>
            </a:r>
            <a:endParaRPr lang="en-US" sz="2400" dirty="0"/>
          </a:p>
        </p:txBody>
      </p:sp>
    </p:spTree>
    <p:extLst>
      <p:ext uri="{BB962C8B-B14F-4D97-AF65-F5344CB8AC3E}">
        <p14:creationId xmlns:p14="http://schemas.microsoft.com/office/powerpoint/2010/main" val="25413079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3532"/>
          </a:xfrm>
        </p:spPr>
        <p:txBody>
          <a:bodyPr>
            <a:normAutofit fontScale="90000"/>
          </a:bodyPr>
          <a:lstStyle/>
          <a:p>
            <a:r>
              <a:rPr lang="en-US" dirty="0" smtClean="0">
                <a:solidFill>
                  <a:srgbClr val="FF0000"/>
                </a:solidFill>
              </a:rPr>
              <a:t>Who’s Rod???</a:t>
            </a:r>
            <a:endParaRPr lang="en-US" dirty="0">
              <a:solidFill>
                <a:srgbClr val="FF0000"/>
              </a:solidFill>
            </a:endParaRPr>
          </a:p>
        </p:txBody>
      </p:sp>
      <p:sp>
        <p:nvSpPr>
          <p:cNvPr id="3" name="Content Placeholder 2"/>
          <p:cNvSpPr>
            <a:spLocks noGrp="1"/>
          </p:cNvSpPr>
          <p:nvPr>
            <p:ph idx="1"/>
          </p:nvPr>
        </p:nvSpPr>
        <p:spPr>
          <a:xfrm>
            <a:off x="173164" y="673532"/>
            <a:ext cx="8773622" cy="6004058"/>
          </a:xfrm>
        </p:spPr>
        <p:txBody>
          <a:bodyPr>
            <a:normAutofit lnSpcReduction="10000"/>
          </a:bodyPr>
          <a:lstStyle/>
          <a:p>
            <a:pPr marL="0" indent="0">
              <a:buNone/>
            </a:pPr>
            <a:r>
              <a:rPr lang="en-US" sz="2400" dirty="0" smtClean="0"/>
              <a:t>Ex. 4:1-4, 17, 20 “And Moses answered and said, But, behold, they will not believe me, nor hearken unto my voice: for they will say, The LORD hath  not appeared unto thee. And the LORD said unto him, </a:t>
            </a:r>
            <a:r>
              <a:rPr lang="en-US" sz="2400" b="1" dirty="0" smtClean="0"/>
              <a:t>What is that in </a:t>
            </a:r>
            <a:r>
              <a:rPr lang="en-US" sz="2400" b="1" dirty="0" err="1" smtClean="0"/>
              <a:t>thine</a:t>
            </a:r>
            <a:r>
              <a:rPr lang="en-US" sz="2400" b="1" dirty="0" smtClean="0"/>
              <a:t> hand? And he said, A rod</a:t>
            </a:r>
            <a:r>
              <a:rPr lang="en-US" sz="2400" dirty="0" smtClean="0"/>
              <a:t>. And he said Cast it on the ground. And he cast it on the ground, and it became a serpent; and Moses fled before it. And the LORD said unto Moses, Put forth </a:t>
            </a:r>
            <a:r>
              <a:rPr lang="en-US" sz="2400" dirty="0" err="1" smtClean="0"/>
              <a:t>thine</a:t>
            </a:r>
            <a:r>
              <a:rPr lang="en-US" sz="2400" dirty="0" smtClean="0"/>
              <a:t> hand, and take it by the tail. And he put forth his hand, and caught it, and it </a:t>
            </a:r>
            <a:r>
              <a:rPr lang="en-US" sz="2400" b="1" dirty="0" smtClean="0"/>
              <a:t>became a rod in his hand. . . </a:t>
            </a:r>
            <a:r>
              <a:rPr lang="en-US" sz="2400" dirty="0" smtClean="0"/>
              <a:t>And thou shalt take </a:t>
            </a:r>
            <a:r>
              <a:rPr lang="en-US" sz="2400" b="1" dirty="0" smtClean="0"/>
              <a:t>this rod</a:t>
            </a:r>
            <a:r>
              <a:rPr lang="en-US" sz="2400" dirty="0" smtClean="0"/>
              <a:t> in </a:t>
            </a:r>
            <a:r>
              <a:rPr lang="en-US" sz="2400" dirty="0" err="1" smtClean="0"/>
              <a:t>thine</a:t>
            </a:r>
            <a:r>
              <a:rPr lang="en-US" sz="2400" dirty="0" smtClean="0"/>
              <a:t> hand, wherewith thou shalt do signs. . .  And Moses took his wife and his sons, and set them upon an ass, and he returned to the land of Egypt: and Moses </a:t>
            </a:r>
            <a:r>
              <a:rPr lang="en-US" sz="2400" b="1" dirty="0" smtClean="0"/>
              <a:t>took the rod of God</a:t>
            </a:r>
            <a:r>
              <a:rPr lang="en-US" sz="2400" dirty="0" smtClean="0"/>
              <a:t> in his hand.”</a:t>
            </a:r>
          </a:p>
          <a:p>
            <a:pPr marL="0" indent="0">
              <a:buNone/>
            </a:pPr>
            <a:endParaRPr lang="en-US" sz="2400" dirty="0"/>
          </a:p>
          <a:p>
            <a:pPr marL="0" indent="0">
              <a:buNone/>
            </a:pPr>
            <a:r>
              <a:rPr lang="en-US" sz="2400" dirty="0" smtClean="0"/>
              <a:t>Ex. 17:9 “And Moses said unto Joshua, Choose us out men, and go out, fight with </a:t>
            </a:r>
            <a:r>
              <a:rPr lang="en-US" sz="2400" dirty="0" err="1" smtClean="0"/>
              <a:t>Amalek</a:t>
            </a:r>
            <a:r>
              <a:rPr lang="en-US" sz="2400" dirty="0" smtClean="0"/>
              <a:t>: to morrow I will stand on the top of the hill with the </a:t>
            </a:r>
            <a:r>
              <a:rPr lang="en-US" sz="2400" b="1" dirty="0" smtClean="0"/>
              <a:t>rod of God</a:t>
            </a:r>
            <a:r>
              <a:rPr lang="en-US" sz="2400" dirty="0" smtClean="0"/>
              <a:t> in mine hand.”</a:t>
            </a:r>
            <a:endParaRPr lang="en-US" sz="2400" dirty="0"/>
          </a:p>
        </p:txBody>
      </p:sp>
    </p:spTree>
    <p:extLst>
      <p:ext uri="{BB962C8B-B14F-4D97-AF65-F5344CB8AC3E}">
        <p14:creationId xmlns:p14="http://schemas.microsoft.com/office/powerpoint/2010/main" val="2516186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Symbols Taken From this Story</a:t>
            </a:r>
            <a:endParaRPr lang="en-US" dirty="0"/>
          </a:p>
        </p:txBody>
      </p:sp>
      <p:sp>
        <p:nvSpPr>
          <p:cNvPr id="3" name="Content Placeholder 2"/>
          <p:cNvSpPr>
            <a:spLocks noGrp="1"/>
          </p:cNvSpPr>
          <p:nvPr>
            <p:ph idx="1"/>
          </p:nvPr>
        </p:nvSpPr>
        <p:spPr>
          <a:xfrm>
            <a:off x="4155926" y="1600200"/>
            <a:ext cx="4530874" cy="4525963"/>
          </a:xfrm>
        </p:spPr>
        <p:txBody>
          <a:bodyPr>
            <a:normAutofit lnSpcReduction="10000"/>
          </a:bodyPr>
          <a:lstStyle/>
          <a:p>
            <a:pPr marL="0" indent="0">
              <a:buNone/>
            </a:pPr>
            <a:r>
              <a:rPr lang="en-US" sz="2400" dirty="0" smtClean="0"/>
              <a:t>4. God’s Chosen-As the Bible and Mrs. White clearly point out, the demise of </a:t>
            </a:r>
            <a:r>
              <a:rPr lang="en-US" sz="2400" dirty="0" err="1" smtClean="0"/>
              <a:t>Korah</a:t>
            </a:r>
            <a:r>
              <a:rPr lang="en-US" sz="2400" dirty="0" smtClean="0"/>
              <a:t>, censers, plagues, and Aaron’s rod budding were all lessons to make it undoubtedly clear that God had made His decision in regards to the leadership, who was the typologically “anointed” ones, and the privilege of the priesthood. None of these positions were negotiable, nor would attempts to usurp authority be tolerated.</a:t>
            </a:r>
            <a:endParaRPr lang="en-US" sz="2400" dirty="0"/>
          </a:p>
        </p:txBody>
      </p:sp>
      <p:pic>
        <p:nvPicPr>
          <p:cNvPr id="4" name="Picture 3" descr="Jesu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1"/>
            <a:ext cx="3410119" cy="45259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187531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037" y="827482"/>
            <a:ext cx="4545304" cy="5727851"/>
          </a:xfrm>
        </p:spPr>
        <p:txBody>
          <a:bodyPr>
            <a:normAutofit fontScale="92500" lnSpcReduction="10000"/>
          </a:bodyPr>
          <a:lstStyle/>
          <a:p>
            <a:pPr marL="0" indent="0">
              <a:buNone/>
            </a:pPr>
            <a:r>
              <a:rPr lang="en-US" sz="2400" dirty="0" smtClean="0"/>
              <a:t>5. Resurrection-A rod is a branch or trunk which is no longer alive and dwelling in the ground collecting nourishment. It is a dead and deteriorating item. However, Aaron’s rod budded and blossomed, showing the resurrection of this dead branch through the power of God. Just like Jesus, who was the BRANCH and died for our sins, He rose again and budded and blossomed in newness of life given to Him by His Father. For this reason, Aaron’s rod is a clear symbol for the resurrection and </a:t>
            </a:r>
            <a:r>
              <a:rPr lang="en-US" sz="2400" dirty="0" smtClean="0"/>
              <a:t>future </a:t>
            </a:r>
            <a:r>
              <a:rPr lang="en-US" sz="2400" dirty="0" smtClean="0"/>
              <a:t>work of Christ (at that point). </a:t>
            </a:r>
            <a:r>
              <a:rPr lang="en-US" sz="2400" dirty="0" smtClean="0"/>
              <a:t>It is a promise that if we are the branches to Christ’s VINE, then we will share in His destiny.</a:t>
            </a:r>
            <a:endParaRPr lang="en-US" sz="2400" dirty="0"/>
          </a:p>
        </p:txBody>
      </p:sp>
      <p:pic>
        <p:nvPicPr>
          <p:cNvPr id="4" name="Picture 3" descr="resurrection-graphic.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341" y="1443282"/>
            <a:ext cx="4086172" cy="4366818"/>
          </a:xfrm>
          <a:prstGeom prst="rect">
            <a:avLst/>
          </a:prstGeom>
        </p:spPr>
      </p:pic>
    </p:spTree>
    <p:extLst>
      <p:ext uri="{BB962C8B-B14F-4D97-AF65-F5344CB8AC3E}">
        <p14:creationId xmlns:p14="http://schemas.microsoft.com/office/powerpoint/2010/main" val="33112484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9090" y="1196081"/>
            <a:ext cx="4814910" cy="4942683"/>
          </a:xfrm>
        </p:spPr>
        <p:txBody>
          <a:bodyPr>
            <a:normAutofit/>
          </a:bodyPr>
          <a:lstStyle/>
          <a:p>
            <a:pPr marL="0" indent="0">
              <a:buNone/>
            </a:pPr>
            <a:r>
              <a:rPr lang="en-US" sz="2400" dirty="0" smtClean="0"/>
              <a:t>6. Power-The Rod had become a symbol for God’s power by the many uses of it, including the plagues, the Amalekite battle, the priesthood selection, and induction into the ark of the Covenant. Mrs. White states: “God would make that rod the symbol of His power</a:t>
            </a:r>
            <a:r>
              <a:rPr lang="mr-IN" sz="2400" dirty="0" smtClean="0"/>
              <a:t>…</a:t>
            </a:r>
            <a:r>
              <a:rPr lang="en-US" sz="2400" dirty="0" smtClean="0"/>
              <a:t> In place of a shepherd’s crook a rod of power had been given him” (PP, 251, 396).</a:t>
            </a:r>
            <a:endParaRPr lang="en-US" sz="2400" dirty="0"/>
          </a:p>
        </p:txBody>
      </p:sp>
      <p:pic>
        <p:nvPicPr>
          <p:cNvPr id="4" name="Picture 3" descr="aaron_fot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43" y="904458"/>
            <a:ext cx="3886561" cy="4936037"/>
          </a:xfrm>
          <a:prstGeom prst="rect">
            <a:avLst/>
          </a:prstGeom>
        </p:spPr>
      </p:pic>
    </p:spTree>
    <p:extLst>
      <p:ext uri="{BB962C8B-B14F-4D97-AF65-F5344CB8AC3E}">
        <p14:creationId xmlns:p14="http://schemas.microsoft.com/office/powerpoint/2010/main" val="40310365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961"/>
            <a:ext cx="8229600" cy="1143000"/>
          </a:xfrm>
        </p:spPr>
        <p:txBody>
          <a:bodyPr/>
          <a:lstStyle/>
          <a:p>
            <a:r>
              <a:rPr lang="en-US" dirty="0" smtClean="0">
                <a:solidFill>
                  <a:srgbClr val="000090"/>
                </a:solidFill>
              </a:rPr>
              <a:t>Verses Read in a new light. . .</a:t>
            </a:r>
            <a:endParaRPr lang="en-US" dirty="0">
              <a:solidFill>
                <a:srgbClr val="000090"/>
              </a:solidFill>
            </a:endParaRPr>
          </a:p>
        </p:txBody>
      </p:sp>
      <p:sp>
        <p:nvSpPr>
          <p:cNvPr id="3" name="Content Placeholder 2"/>
          <p:cNvSpPr>
            <a:spLocks noGrp="1"/>
          </p:cNvSpPr>
          <p:nvPr>
            <p:ph idx="1"/>
          </p:nvPr>
        </p:nvSpPr>
        <p:spPr>
          <a:xfrm>
            <a:off x="457200" y="1039158"/>
            <a:ext cx="8229600" cy="5257800"/>
          </a:xfrm>
        </p:spPr>
        <p:txBody>
          <a:bodyPr>
            <a:normAutofit/>
          </a:bodyPr>
          <a:lstStyle/>
          <a:p>
            <a:r>
              <a:rPr lang="en-US" sz="2400" dirty="0" smtClean="0"/>
              <a:t>Jer. </a:t>
            </a:r>
            <a:r>
              <a:rPr lang="en-US" sz="2400" dirty="0"/>
              <a:t>1:11</a:t>
            </a:r>
            <a:r>
              <a:rPr lang="en-US" sz="2400" dirty="0" smtClean="0"/>
              <a:t>-12 </a:t>
            </a:r>
            <a:r>
              <a:rPr lang="en-US" sz="2400" dirty="0"/>
              <a:t>“Moreover the word of the LORD came unto me, saying, Jeremiah, what </a:t>
            </a:r>
            <a:r>
              <a:rPr lang="en-US" sz="2400" dirty="0" err="1"/>
              <a:t>seest</a:t>
            </a:r>
            <a:r>
              <a:rPr lang="en-US" sz="2400" dirty="0"/>
              <a:t> thou? And I said, I see </a:t>
            </a:r>
            <a:r>
              <a:rPr lang="en-US" sz="2400" b="1" dirty="0"/>
              <a:t>a rod of an almond </a:t>
            </a:r>
            <a:r>
              <a:rPr lang="en-US" sz="2400" b="1" dirty="0" smtClean="0"/>
              <a:t>tree. </a:t>
            </a:r>
            <a:r>
              <a:rPr lang="en-US" sz="2400" dirty="0" smtClean="0"/>
              <a:t>Then </a:t>
            </a:r>
            <a:r>
              <a:rPr lang="en-US" sz="2400" dirty="0"/>
              <a:t>said the LORD unto me, Thou hast well seen: </a:t>
            </a:r>
            <a:r>
              <a:rPr lang="en-US" sz="2400" b="1" dirty="0"/>
              <a:t>for I will hasten my word to perform it</a:t>
            </a:r>
            <a:r>
              <a:rPr lang="en-US" sz="2400" dirty="0" smtClean="0"/>
              <a:t>.“</a:t>
            </a:r>
          </a:p>
          <a:p>
            <a:endParaRPr lang="en-US" sz="2400" dirty="0"/>
          </a:p>
          <a:p>
            <a:r>
              <a:rPr lang="en-US" sz="2400" dirty="0"/>
              <a:t>Psalm 23:4 “Yea, though I walk through the valley of the shadow of death, I will fear no evil: for thou </a:t>
            </a:r>
            <a:r>
              <a:rPr lang="en-US" sz="2400" i="1" dirty="0"/>
              <a:t>art</a:t>
            </a:r>
            <a:r>
              <a:rPr lang="en-US" sz="2400" dirty="0"/>
              <a:t> with me</a:t>
            </a:r>
            <a:r>
              <a:rPr lang="en-US" sz="2400" b="1" dirty="0"/>
              <a:t>; thy rod and thy staff they comfort me</a:t>
            </a:r>
            <a:r>
              <a:rPr lang="en-US" sz="2400" dirty="0" smtClean="0"/>
              <a:t>.”</a:t>
            </a:r>
          </a:p>
          <a:p>
            <a:endParaRPr lang="en-US" sz="2400" dirty="0"/>
          </a:p>
          <a:p>
            <a:r>
              <a:rPr lang="en-US" sz="2400" dirty="0"/>
              <a:t>Job 21:9 “Their houses </a:t>
            </a:r>
            <a:r>
              <a:rPr lang="en-US" sz="2400" i="1" dirty="0"/>
              <a:t>are</a:t>
            </a:r>
            <a:r>
              <a:rPr lang="en-US" sz="2400" dirty="0"/>
              <a:t> safe from fear</a:t>
            </a:r>
            <a:r>
              <a:rPr lang="en-US" sz="2400" b="1" dirty="0"/>
              <a:t>, neither </a:t>
            </a:r>
            <a:r>
              <a:rPr lang="en-US" sz="2400" b="1" i="1" dirty="0"/>
              <a:t>is</a:t>
            </a:r>
            <a:r>
              <a:rPr lang="en-US" sz="2400" b="1" dirty="0"/>
              <a:t> the rod of God upon them</a:t>
            </a:r>
            <a:r>
              <a:rPr lang="en-US" sz="2400" dirty="0" smtClean="0"/>
              <a:t>.“</a:t>
            </a:r>
          </a:p>
        </p:txBody>
      </p:sp>
    </p:spTree>
    <p:extLst>
      <p:ext uri="{BB962C8B-B14F-4D97-AF65-F5344CB8AC3E}">
        <p14:creationId xmlns:p14="http://schemas.microsoft.com/office/powerpoint/2010/main" val="264814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0208" y="1269727"/>
            <a:ext cx="4533792" cy="4856436"/>
          </a:xfrm>
        </p:spPr>
        <p:txBody>
          <a:bodyPr>
            <a:normAutofit/>
          </a:bodyPr>
          <a:lstStyle/>
          <a:p>
            <a:pPr marL="0" indent="0">
              <a:buNone/>
            </a:pPr>
            <a:r>
              <a:rPr lang="en-US" sz="2400" dirty="0" smtClean="0"/>
              <a:t>Rev. 11:1 “And </a:t>
            </a:r>
            <a:r>
              <a:rPr lang="en-US" sz="2400" dirty="0"/>
              <a:t>there was given </a:t>
            </a:r>
            <a:r>
              <a:rPr lang="en-US" sz="2400" b="1" dirty="0"/>
              <a:t>me a reed like unto a rod</a:t>
            </a:r>
            <a:r>
              <a:rPr lang="en-US" sz="2400" dirty="0"/>
              <a:t>: and the angel stood, saying, Rise, and measure the temple of God, and the altar, and them that worship therein</a:t>
            </a:r>
            <a:r>
              <a:rPr lang="en-US" sz="2400" dirty="0" smtClean="0"/>
              <a:t>.”</a:t>
            </a:r>
          </a:p>
          <a:p>
            <a:endParaRPr lang="en-US" sz="2400" dirty="0"/>
          </a:p>
          <a:p>
            <a:pPr marL="0" indent="0">
              <a:buNone/>
            </a:pPr>
            <a:r>
              <a:rPr lang="en-US" sz="2400" dirty="0"/>
              <a:t>Proverbs 13:24 “</a:t>
            </a:r>
            <a:r>
              <a:rPr lang="en-US" sz="2400" b="1" dirty="0"/>
              <a:t>He that </a:t>
            </a:r>
            <a:r>
              <a:rPr lang="en-US" sz="2400" b="1" dirty="0" err="1"/>
              <a:t>spareth</a:t>
            </a:r>
            <a:r>
              <a:rPr lang="en-US" sz="2400" b="1" dirty="0"/>
              <a:t> his rod </a:t>
            </a:r>
            <a:r>
              <a:rPr lang="en-US" sz="2400" b="1" dirty="0" err="1"/>
              <a:t>hateth</a:t>
            </a:r>
            <a:r>
              <a:rPr lang="en-US" sz="2400" b="1" dirty="0"/>
              <a:t> his son</a:t>
            </a:r>
            <a:r>
              <a:rPr lang="en-US" sz="2400" dirty="0"/>
              <a:t>: but he that </a:t>
            </a:r>
            <a:r>
              <a:rPr lang="en-US" sz="2400" dirty="0" err="1"/>
              <a:t>loveth</a:t>
            </a:r>
            <a:r>
              <a:rPr lang="en-US" sz="2400" dirty="0"/>
              <a:t> him </a:t>
            </a:r>
            <a:r>
              <a:rPr lang="en-US" sz="2400" dirty="0" err="1"/>
              <a:t>chasteneth</a:t>
            </a:r>
            <a:r>
              <a:rPr lang="en-US" sz="2400" dirty="0"/>
              <a:t> him betimes.”</a:t>
            </a:r>
          </a:p>
          <a:p>
            <a:endParaRPr lang="en-US" sz="2400" dirty="0" smtClean="0"/>
          </a:p>
          <a:p>
            <a:endParaRPr lang="en-US" sz="2400" dirty="0"/>
          </a:p>
        </p:txBody>
      </p:sp>
      <p:pic>
        <p:nvPicPr>
          <p:cNvPr id="5" name="Picture 4" descr="famil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534" y="1269727"/>
            <a:ext cx="6456542" cy="4856436"/>
          </a:xfrm>
          <a:prstGeom prst="rect">
            <a:avLst/>
          </a:prstGeom>
        </p:spPr>
      </p:pic>
    </p:spTree>
    <p:extLst>
      <p:ext uri="{BB962C8B-B14F-4D97-AF65-F5344CB8AC3E}">
        <p14:creationId xmlns:p14="http://schemas.microsoft.com/office/powerpoint/2010/main" val="6743032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Rod of Iron</a:t>
            </a:r>
            <a:endParaRPr lang="en-US" dirty="0"/>
          </a:p>
        </p:txBody>
      </p:sp>
      <p:sp>
        <p:nvSpPr>
          <p:cNvPr id="3" name="Content Placeholder 2"/>
          <p:cNvSpPr>
            <a:spLocks noGrp="1"/>
          </p:cNvSpPr>
          <p:nvPr>
            <p:ph idx="1"/>
          </p:nvPr>
        </p:nvSpPr>
        <p:spPr>
          <a:xfrm>
            <a:off x="457200" y="1151612"/>
            <a:ext cx="4563325" cy="4974551"/>
          </a:xfrm>
        </p:spPr>
        <p:txBody>
          <a:bodyPr>
            <a:normAutofit lnSpcReduction="10000"/>
          </a:bodyPr>
          <a:lstStyle/>
          <a:p>
            <a:pPr marL="0" indent="0">
              <a:buNone/>
            </a:pPr>
            <a:r>
              <a:rPr lang="en-US" sz="2400" dirty="0" smtClean="0"/>
              <a:t>To the Overcomer-Rev. </a:t>
            </a:r>
            <a:r>
              <a:rPr lang="en-US" sz="2400" dirty="0"/>
              <a:t>2:27 “And he </a:t>
            </a:r>
            <a:r>
              <a:rPr lang="en-US" sz="2400" b="1" dirty="0"/>
              <a:t>shall rule them with a rod of iron</a:t>
            </a:r>
            <a:r>
              <a:rPr lang="en-US" sz="2400" dirty="0"/>
              <a:t>; as the vessels of a potter shall they be broken to shivers: even as I received of my Father</a:t>
            </a:r>
            <a:r>
              <a:rPr lang="en-US" sz="2400" dirty="0" smtClean="0"/>
              <a:t>.” </a:t>
            </a:r>
          </a:p>
          <a:p>
            <a:pPr marL="0" indent="0">
              <a:buNone/>
            </a:pPr>
            <a:endParaRPr lang="en-US" sz="2400" dirty="0" smtClean="0"/>
          </a:p>
          <a:p>
            <a:pPr marL="0" indent="0">
              <a:buNone/>
            </a:pPr>
            <a:r>
              <a:rPr lang="en-US" sz="2400" dirty="0" smtClean="0"/>
              <a:t>Jesus to Rule-Rev. </a:t>
            </a:r>
            <a:r>
              <a:rPr lang="en-US" sz="2400" dirty="0"/>
              <a:t>19:15 “And out of his mouth </a:t>
            </a:r>
            <a:r>
              <a:rPr lang="en-US" sz="2400" dirty="0" err="1"/>
              <a:t>goeth</a:t>
            </a:r>
            <a:r>
              <a:rPr lang="en-US" sz="2400" dirty="0"/>
              <a:t> a sharp sword, that with it he should smite the nations: </a:t>
            </a:r>
            <a:r>
              <a:rPr lang="en-US" sz="2400" b="1" dirty="0"/>
              <a:t>and he shall rule them with a rod of iron</a:t>
            </a:r>
            <a:r>
              <a:rPr lang="en-US" sz="2400" dirty="0"/>
              <a:t>: and he </a:t>
            </a:r>
            <a:r>
              <a:rPr lang="en-US" sz="2400" dirty="0" err="1"/>
              <a:t>treadeth</a:t>
            </a:r>
            <a:r>
              <a:rPr lang="en-US" sz="2400" dirty="0"/>
              <a:t> the winepress of the fierceness and wrath of Almighty God.</a:t>
            </a:r>
          </a:p>
        </p:txBody>
      </p:sp>
      <p:pic>
        <p:nvPicPr>
          <p:cNvPr id="4" name="Picture 3" descr="iron ro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295" y="1460500"/>
            <a:ext cx="3930705" cy="3924300"/>
          </a:xfrm>
          <a:prstGeom prst="rect">
            <a:avLst/>
          </a:prstGeom>
        </p:spPr>
      </p:pic>
    </p:spTree>
    <p:extLst>
      <p:ext uri="{BB962C8B-B14F-4D97-AF65-F5344CB8AC3E}">
        <p14:creationId xmlns:p14="http://schemas.microsoft.com/office/powerpoint/2010/main" val="2595917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334"/>
            <a:ext cx="8229600" cy="1143000"/>
          </a:xfrm>
        </p:spPr>
        <p:txBody>
          <a:bodyPr/>
          <a:lstStyle/>
          <a:p>
            <a:r>
              <a:rPr lang="en-US" i="1" u="sng" dirty="0" smtClean="0">
                <a:solidFill>
                  <a:srgbClr val="008000"/>
                </a:solidFill>
              </a:rPr>
              <a:t>What are your Building Materials?</a:t>
            </a:r>
            <a:endParaRPr lang="en-US" i="1" u="sng" dirty="0">
              <a:solidFill>
                <a:srgbClr val="008000"/>
              </a:solidFill>
            </a:endParaRPr>
          </a:p>
        </p:txBody>
      </p:sp>
      <p:pic>
        <p:nvPicPr>
          <p:cNvPr id="4" name="Picture 3" descr="Iron-Ro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71" y="875666"/>
            <a:ext cx="4048512" cy="2699008"/>
          </a:xfrm>
          <a:prstGeom prst="rect">
            <a:avLst/>
          </a:prstGeom>
        </p:spPr>
      </p:pic>
      <p:pic>
        <p:nvPicPr>
          <p:cNvPr id="5" name="Picture 4" descr="foundation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50" y="3858449"/>
            <a:ext cx="3705833" cy="2990849"/>
          </a:xfrm>
          <a:prstGeom prst="rect">
            <a:avLst/>
          </a:prstGeom>
        </p:spPr>
      </p:pic>
      <p:pic>
        <p:nvPicPr>
          <p:cNvPr id="6" name="Picture 5" descr="Foundation-for-tiny-hous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120" y="875666"/>
            <a:ext cx="3986887" cy="2982783"/>
          </a:xfrm>
          <a:prstGeom prst="rect">
            <a:avLst/>
          </a:prstGeom>
        </p:spPr>
      </p:pic>
      <p:pic>
        <p:nvPicPr>
          <p:cNvPr id="7" name="Picture 6" descr="File-Opener-CMU-Wall-After-Rai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4732" y="3566048"/>
            <a:ext cx="4389268" cy="3291951"/>
          </a:xfrm>
          <a:prstGeom prst="rect">
            <a:avLst/>
          </a:prstGeom>
        </p:spPr>
      </p:pic>
    </p:spTree>
    <p:extLst>
      <p:ext uri="{BB962C8B-B14F-4D97-AF65-F5344CB8AC3E}">
        <p14:creationId xmlns:p14="http://schemas.microsoft.com/office/powerpoint/2010/main" val="10520698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How’s Your Foundation?</a:t>
            </a:r>
            <a:endParaRPr lang="en-US" dirty="0">
              <a:solidFill>
                <a:srgbClr val="FF6600"/>
              </a:solidFill>
            </a:endParaRPr>
          </a:p>
        </p:txBody>
      </p:sp>
      <p:pic>
        <p:nvPicPr>
          <p:cNvPr id="4" name="Picture 3" descr="house-moved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219" y="2598510"/>
            <a:ext cx="4581782" cy="2583345"/>
          </a:xfrm>
          <a:prstGeom prst="rect">
            <a:avLst/>
          </a:prstGeom>
        </p:spPr>
      </p:pic>
      <p:pic>
        <p:nvPicPr>
          <p:cNvPr id="6" name="Picture 5" descr="house-on-rock-03291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4" y="2246534"/>
            <a:ext cx="4548994" cy="3363886"/>
          </a:xfrm>
          <a:prstGeom prst="rect">
            <a:avLst/>
          </a:prstGeom>
        </p:spPr>
      </p:pic>
    </p:spTree>
    <p:extLst>
      <p:ext uri="{BB962C8B-B14F-4D97-AF65-F5344CB8AC3E}">
        <p14:creationId xmlns:p14="http://schemas.microsoft.com/office/powerpoint/2010/main" val="12567981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 the Rod!</a:t>
            </a:r>
            <a:endParaRPr lang="en-US" dirty="0"/>
          </a:p>
        </p:txBody>
      </p:sp>
      <p:sp>
        <p:nvSpPr>
          <p:cNvPr id="3" name="Content Placeholder 2"/>
          <p:cNvSpPr>
            <a:spLocks noGrp="1"/>
          </p:cNvSpPr>
          <p:nvPr>
            <p:ph idx="1"/>
          </p:nvPr>
        </p:nvSpPr>
        <p:spPr>
          <a:xfrm>
            <a:off x="457200" y="1600200"/>
            <a:ext cx="4314419" cy="4525963"/>
          </a:xfrm>
        </p:spPr>
        <p:txBody>
          <a:bodyPr>
            <a:normAutofit/>
          </a:bodyPr>
          <a:lstStyle/>
          <a:p>
            <a:r>
              <a:rPr lang="en-US" sz="2400" dirty="0" smtClean="0"/>
              <a:t>Mic. 6</a:t>
            </a:r>
            <a:r>
              <a:rPr lang="en-US" sz="2400" dirty="0"/>
              <a:t>:9 “The </a:t>
            </a:r>
            <a:r>
              <a:rPr lang="en-US" sz="2400" cap="small" dirty="0"/>
              <a:t>Lord</a:t>
            </a:r>
            <a:r>
              <a:rPr lang="en-US" sz="2400" dirty="0"/>
              <a:t>'s voice </a:t>
            </a:r>
            <a:r>
              <a:rPr lang="en-US" sz="2400" dirty="0" err="1"/>
              <a:t>crieth</a:t>
            </a:r>
            <a:r>
              <a:rPr lang="en-US" sz="2400" dirty="0"/>
              <a:t> unto the city, and the man of wisdom shall see thy name: </a:t>
            </a:r>
            <a:r>
              <a:rPr lang="en-US" sz="2400" b="1" dirty="0"/>
              <a:t>hear ye the rod</a:t>
            </a:r>
            <a:r>
              <a:rPr lang="en-US" sz="2400" dirty="0"/>
              <a:t>, and who hath appointed it</a:t>
            </a:r>
            <a:r>
              <a:rPr lang="en-US" sz="2400" dirty="0" smtClean="0"/>
              <a:t>.”</a:t>
            </a:r>
          </a:p>
          <a:p>
            <a:endParaRPr lang="en-US" sz="2400" dirty="0"/>
          </a:p>
          <a:p>
            <a:r>
              <a:rPr lang="en-US" sz="2400" dirty="0"/>
              <a:t>Mark 9:7 “And there was a cloud that overshadowed them: and a voice came out of the cloud, saying, This is my beloved Son: </a:t>
            </a:r>
            <a:r>
              <a:rPr lang="en-US" sz="2400" b="1" dirty="0"/>
              <a:t>hear him</a:t>
            </a:r>
            <a:r>
              <a:rPr lang="en-US" sz="2400" b="1" dirty="0" smtClean="0"/>
              <a:t>.</a:t>
            </a:r>
            <a:r>
              <a:rPr lang="en-US" sz="2400" dirty="0" smtClean="0"/>
              <a:t>”</a:t>
            </a:r>
            <a:endParaRPr lang="en-US" sz="2400" dirty="0"/>
          </a:p>
        </p:txBody>
      </p:sp>
      <p:pic>
        <p:nvPicPr>
          <p:cNvPr id="4" name="Picture 3" descr="hear hi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681" y="1600200"/>
            <a:ext cx="3771119" cy="41021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078222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 Thoughtful Hour</a:t>
            </a:r>
            <a:endParaRPr lang="en-US" dirty="0"/>
          </a:p>
        </p:txBody>
      </p:sp>
      <p:sp>
        <p:nvSpPr>
          <p:cNvPr id="3" name="Content Placeholder 2"/>
          <p:cNvSpPr>
            <a:spLocks noGrp="1"/>
          </p:cNvSpPr>
          <p:nvPr>
            <p:ph idx="1"/>
          </p:nvPr>
        </p:nvSpPr>
        <p:spPr>
          <a:xfrm>
            <a:off x="250125" y="1058408"/>
            <a:ext cx="4983263" cy="5599938"/>
          </a:xfrm>
        </p:spPr>
        <p:txBody>
          <a:bodyPr>
            <a:normAutofit fontScale="92500" lnSpcReduction="20000"/>
          </a:bodyPr>
          <a:lstStyle/>
          <a:p>
            <a:pPr marL="0" indent="0">
              <a:buNone/>
            </a:pPr>
            <a:r>
              <a:rPr lang="en-US" sz="2400" dirty="0"/>
              <a:t>It would be well for us to spend a thoughtful hour each day in contemplation of the life of Christ. We should take it point by point and let the imagination grasp each scene, especially the closing </a:t>
            </a:r>
            <a:r>
              <a:rPr lang="en-US" sz="2400" dirty="0" smtClean="0"/>
              <a:t>ones. (DA</a:t>
            </a:r>
            <a:r>
              <a:rPr lang="en-US" sz="2400" i="1" dirty="0" smtClean="0"/>
              <a:t>,</a:t>
            </a:r>
            <a:r>
              <a:rPr lang="en-US" sz="2400" dirty="0" smtClean="0"/>
              <a:t> </a:t>
            </a:r>
            <a:r>
              <a:rPr lang="en-US" sz="2400" dirty="0"/>
              <a:t>p. </a:t>
            </a:r>
            <a:r>
              <a:rPr lang="en-US" sz="2400" dirty="0" smtClean="0"/>
              <a:t>83)  </a:t>
            </a:r>
          </a:p>
          <a:p>
            <a:pPr marL="0" indent="0">
              <a:buNone/>
            </a:pPr>
            <a:endParaRPr lang="en-US" sz="2400" dirty="0"/>
          </a:p>
          <a:p>
            <a:pPr marL="0" indent="0">
              <a:buNone/>
            </a:pPr>
            <a:r>
              <a:rPr lang="en-US" sz="2400" dirty="0"/>
              <a:t>Communion with God will ennoble the character and the life. Men will take knowledge of us, as of the first disciples, that we have been with Jesus. This will impart to the worker a power that nothing else can give. Of this power he must not allow himself to be deprived. We must live a twofold life--a life of thought and action, of silent prayer and earnest </a:t>
            </a:r>
            <a:r>
              <a:rPr lang="en-US" sz="2400" dirty="0" smtClean="0"/>
              <a:t>work.</a:t>
            </a:r>
            <a:r>
              <a:rPr lang="en-US" sz="2400" dirty="0"/>
              <a:t> </a:t>
            </a:r>
            <a:r>
              <a:rPr lang="en-US" sz="2400" dirty="0" smtClean="0"/>
              <a:t>(</a:t>
            </a:r>
            <a:r>
              <a:rPr lang="en-US" sz="2400" i="1" dirty="0" smtClean="0"/>
              <a:t>The </a:t>
            </a:r>
            <a:r>
              <a:rPr lang="en-US" sz="2400" i="1" dirty="0"/>
              <a:t>Ministry of Healing,</a:t>
            </a:r>
            <a:r>
              <a:rPr lang="en-US" sz="2400" dirty="0"/>
              <a:t> p. </a:t>
            </a:r>
            <a:r>
              <a:rPr lang="en-US" sz="2400" dirty="0" smtClean="0"/>
              <a:t>512)</a:t>
            </a:r>
            <a:endParaRPr lang="en-US" sz="2400" dirty="0"/>
          </a:p>
        </p:txBody>
      </p:sp>
      <p:pic>
        <p:nvPicPr>
          <p:cNvPr id="4" name="Picture 3" descr="Bibl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058407"/>
            <a:ext cx="3810000" cy="4830187"/>
          </a:xfrm>
          <a:prstGeom prst="rect">
            <a:avLst/>
          </a:prstGeom>
        </p:spPr>
      </p:pic>
    </p:spTree>
    <p:extLst>
      <p:ext uri="{BB962C8B-B14F-4D97-AF65-F5344CB8AC3E}">
        <p14:creationId xmlns:p14="http://schemas.microsoft.com/office/powerpoint/2010/main" val="39691025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997"/>
            <a:ext cx="8229600" cy="1143000"/>
          </a:xfrm>
        </p:spPr>
        <p:txBody>
          <a:bodyPr/>
          <a:lstStyle/>
          <a:p>
            <a:r>
              <a:rPr lang="en-US" dirty="0" smtClean="0"/>
              <a:t>Rod of God to Aaron</a:t>
            </a:r>
            <a:endParaRPr lang="en-US" dirty="0"/>
          </a:p>
        </p:txBody>
      </p:sp>
      <p:sp>
        <p:nvSpPr>
          <p:cNvPr id="3" name="Content Placeholder 2"/>
          <p:cNvSpPr>
            <a:spLocks noGrp="1"/>
          </p:cNvSpPr>
          <p:nvPr>
            <p:ph idx="1"/>
          </p:nvPr>
        </p:nvSpPr>
        <p:spPr>
          <a:xfrm>
            <a:off x="457200" y="904458"/>
            <a:ext cx="4429862" cy="5811620"/>
          </a:xfrm>
        </p:spPr>
        <p:txBody>
          <a:bodyPr>
            <a:normAutofit lnSpcReduction="10000"/>
          </a:bodyPr>
          <a:lstStyle/>
          <a:p>
            <a:pPr marL="0" indent="0">
              <a:buNone/>
            </a:pPr>
            <a:r>
              <a:rPr lang="en-US" sz="2400" dirty="0" smtClean="0"/>
              <a:t>Ex. 7:9, 19 “When Pharaoh shall speak unto you, saying, </a:t>
            </a:r>
            <a:r>
              <a:rPr lang="en-US" sz="2400" dirty="0" err="1" smtClean="0"/>
              <a:t>Shew</a:t>
            </a:r>
            <a:r>
              <a:rPr lang="en-US" sz="2400" dirty="0" smtClean="0"/>
              <a:t> a miracle for you: then thou shalt say unto Aaron, </a:t>
            </a:r>
            <a:r>
              <a:rPr lang="en-US" sz="2400" b="1" dirty="0" smtClean="0"/>
              <a:t>Take thy rod, </a:t>
            </a:r>
            <a:r>
              <a:rPr lang="en-US" sz="2400" dirty="0" smtClean="0"/>
              <a:t>and cast </a:t>
            </a:r>
            <a:r>
              <a:rPr lang="en-US" sz="2400" i="1" dirty="0" smtClean="0"/>
              <a:t>it</a:t>
            </a:r>
            <a:r>
              <a:rPr lang="en-US" sz="2400" dirty="0" smtClean="0"/>
              <a:t> before Pharaoh, </a:t>
            </a:r>
            <a:r>
              <a:rPr lang="en-US" sz="2400" i="1" dirty="0" smtClean="0"/>
              <a:t>and </a:t>
            </a:r>
            <a:r>
              <a:rPr lang="en-US" sz="2400" dirty="0" smtClean="0"/>
              <a:t>it shall become a serpent. . . And the LORD </a:t>
            </a:r>
            <a:r>
              <a:rPr lang="en-US" sz="2400" dirty="0" err="1" smtClean="0"/>
              <a:t>spake</a:t>
            </a:r>
            <a:r>
              <a:rPr lang="en-US" sz="2400" dirty="0" smtClean="0"/>
              <a:t> unto Moses, say unto Aaron, </a:t>
            </a:r>
            <a:r>
              <a:rPr lang="en-US" sz="2400" b="1" dirty="0" smtClean="0"/>
              <a:t>Take thy rod</a:t>
            </a:r>
            <a:r>
              <a:rPr lang="en-US" sz="2400" dirty="0" smtClean="0"/>
              <a:t>, and stretch out </a:t>
            </a:r>
            <a:r>
              <a:rPr lang="en-US" sz="2400" dirty="0" err="1" smtClean="0"/>
              <a:t>thine</a:t>
            </a:r>
            <a:r>
              <a:rPr lang="en-US" sz="2400" dirty="0" smtClean="0"/>
              <a:t> hand upon the waters of Egypt, upon their streams, upon their rivers, and upon their ponds, and upon all their pools of water, that they may become blood; and </a:t>
            </a:r>
            <a:r>
              <a:rPr lang="en-US" sz="2400" i="1" dirty="0" smtClean="0"/>
              <a:t>that </a:t>
            </a:r>
            <a:r>
              <a:rPr lang="en-US" sz="2400" dirty="0" smtClean="0"/>
              <a:t>there may be blood throughout all the land of Egypt, both in </a:t>
            </a:r>
            <a:r>
              <a:rPr lang="en-US" sz="2400" i="1" dirty="0" smtClean="0"/>
              <a:t>vessels of </a:t>
            </a:r>
            <a:r>
              <a:rPr lang="en-US" sz="2400" dirty="0" smtClean="0"/>
              <a:t>wood, and in </a:t>
            </a:r>
            <a:r>
              <a:rPr lang="en-US" sz="2400" i="1" dirty="0" smtClean="0"/>
              <a:t>vessels of </a:t>
            </a:r>
            <a:r>
              <a:rPr lang="en-US" sz="2400" dirty="0" smtClean="0"/>
              <a:t>stone.</a:t>
            </a:r>
            <a:endParaRPr lang="en-US" sz="2400" dirty="0"/>
          </a:p>
        </p:txBody>
      </p:sp>
      <p:pic>
        <p:nvPicPr>
          <p:cNvPr id="4" name="Picture 3" descr="Aaron rod plagu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466" y="1393169"/>
            <a:ext cx="3868122"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055818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latin typeface="Apple Chancery"/>
                <a:cs typeface="Apple Chancery"/>
              </a:rPr>
              <a:t>The Symbols</a:t>
            </a:r>
            <a:endParaRPr lang="en-US" dirty="0">
              <a:solidFill>
                <a:srgbClr val="660066"/>
              </a:solidFill>
              <a:latin typeface="Apple Chancery"/>
              <a:cs typeface="Apple Chancery"/>
            </a:endParaRPr>
          </a:p>
        </p:txBody>
      </p:sp>
      <p:sp>
        <p:nvSpPr>
          <p:cNvPr id="3" name="Content Placeholder 2"/>
          <p:cNvSpPr>
            <a:spLocks noGrp="1"/>
          </p:cNvSpPr>
          <p:nvPr>
            <p:ph idx="1"/>
          </p:nvPr>
        </p:nvSpPr>
        <p:spPr>
          <a:xfrm>
            <a:off x="4305280" y="1600200"/>
            <a:ext cx="4526064" cy="4525963"/>
          </a:xfrm>
        </p:spPr>
        <p:txBody>
          <a:bodyPr>
            <a:normAutofit/>
          </a:bodyPr>
          <a:lstStyle/>
          <a:p>
            <a:pPr marL="0" indent="0">
              <a:buNone/>
            </a:pPr>
            <a:r>
              <a:rPr lang="en-US" sz="2400" dirty="0" smtClean="0"/>
              <a:t>1. The Messiah- Is. </a:t>
            </a:r>
            <a:r>
              <a:rPr lang="en-US" sz="2400" dirty="0"/>
              <a:t>11:1 “And there shall come forth </a:t>
            </a:r>
            <a:r>
              <a:rPr lang="en-US" sz="2400" b="1" dirty="0"/>
              <a:t>a rod out of the stem of Jesse</a:t>
            </a:r>
            <a:r>
              <a:rPr lang="en-US" sz="2400" dirty="0"/>
              <a:t>, and </a:t>
            </a:r>
            <a:r>
              <a:rPr lang="en-US" sz="2400" b="1" dirty="0"/>
              <a:t>a Branch </a:t>
            </a:r>
            <a:r>
              <a:rPr lang="en-US" sz="2400" dirty="0"/>
              <a:t>shall grow out of his </a:t>
            </a:r>
            <a:r>
              <a:rPr lang="en-US" sz="2400" dirty="0" smtClean="0"/>
              <a:t>roots”</a:t>
            </a:r>
            <a:endParaRPr lang="en-US" sz="2400" dirty="0"/>
          </a:p>
          <a:p>
            <a:pPr marL="0" indent="0">
              <a:buNone/>
            </a:pPr>
            <a:endParaRPr lang="en-US" sz="2400" dirty="0" smtClean="0"/>
          </a:p>
          <a:p>
            <a:pPr marL="0" indent="0">
              <a:buNone/>
            </a:pPr>
            <a:r>
              <a:rPr lang="en-US" sz="2400" dirty="0"/>
              <a:t>Micah 6:9 “The LORD'S voice </a:t>
            </a:r>
            <a:r>
              <a:rPr lang="en-US" sz="2400" dirty="0" err="1"/>
              <a:t>crieth</a:t>
            </a:r>
            <a:r>
              <a:rPr lang="en-US" sz="2400" dirty="0"/>
              <a:t> unto the city, and </a:t>
            </a:r>
            <a:r>
              <a:rPr lang="en-US" sz="2400" i="1" dirty="0"/>
              <a:t>the man of</a:t>
            </a:r>
            <a:r>
              <a:rPr lang="en-US" sz="2400" dirty="0"/>
              <a:t> wisdom shall see thy name: </a:t>
            </a:r>
            <a:r>
              <a:rPr lang="en-US" sz="2400" b="1" dirty="0"/>
              <a:t>hear ye the rod</a:t>
            </a:r>
            <a:r>
              <a:rPr lang="en-US" sz="2400" dirty="0"/>
              <a:t>, and who hath appointed it</a:t>
            </a:r>
            <a:r>
              <a:rPr lang="en-US" sz="2400" dirty="0" smtClean="0"/>
              <a:t>.”</a:t>
            </a:r>
          </a:p>
        </p:txBody>
      </p:sp>
      <p:pic>
        <p:nvPicPr>
          <p:cNvPr id="4" name="Picture 3" descr="root of Jes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7"/>
            <a:ext cx="3602523" cy="4708525"/>
          </a:xfrm>
          <a:prstGeom prst="rect">
            <a:avLst/>
          </a:prstGeom>
        </p:spPr>
      </p:pic>
    </p:spTree>
    <p:extLst>
      <p:ext uri="{BB962C8B-B14F-4D97-AF65-F5344CB8AC3E}">
        <p14:creationId xmlns:p14="http://schemas.microsoft.com/office/powerpoint/2010/main" val="2207548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5"/>
            <a:ext cx="8229600" cy="937720"/>
          </a:xfrm>
        </p:spPr>
        <p:txBody>
          <a:bodyPr/>
          <a:lstStyle/>
          <a:p>
            <a:r>
              <a:rPr lang="en-US" i="1" u="sng" dirty="0" smtClean="0">
                <a:solidFill>
                  <a:srgbClr val="FF6600"/>
                </a:solidFill>
              </a:rPr>
              <a:t>Revisiting the Promise</a:t>
            </a:r>
            <a:endParaRPr lang="en-US" i="1" u="sng" dirty="0">
              <a:solidFill>
                <a:srgbClr val="FF6600"/>
              </a:solidFill>
            </a:endParaRPr>
          </a:p>
        </p:txBody>
      </p:sp>
      <p:sp>
        <p:nvSpPr>
          <p:cNvPr id="3" name="Content Placeholder 2"/>
          <p:cNvSpPr>
            <a:spLocks noGrp="1"/>
          </p:cNvSpPr>
          <p:nvPr>
            <p:ph idx="1"/>
          </p:nvPr>
        </p:nvSpPr>
        <p:spPr>
          <a:xfrm>
            <a:off x="457200" y="1061374"/>
            <a:ext cx="8229600" cy="5577728"/>
          </a:xfrm>
        </p:spPr>
        <p:txBody>
          <a:bodyPr>
            <a:normAutofit lnSpcReduction="10000"/>
          </a:bodyPr>
          <a:lstStyle/>
          <a:p>
            <a:r>
              <a:rPr lang="en-US" sz="2400" dirty="0" smtClean="0"/>
              <a:t>2 Sam. </a:t>
            </a:r>
            <a:r>
              <a:rPr lang="en-US" sz="2400" dirty="0"/>
              <a:t>7:12-17 “And </a:t>
            </a:r>
            <a:r>
              <a:rPr lang="en-US" sz="2400" b="1" dirty="0"/>
              <a:t>when thy days be fulfilled</a:t>
            </a:r>
            <a:r>
              <a:rPr lang="en-US" sz="2400" dirty="0"/>
              <a:t>, and thou shalt sleep with thy fathers, </a:t>
            </a:r>
            <a:r>
              <a:rPr lang="en-US" sz="2400" b="1" dirty="0"/>
              <a:t>I will set up thy seed after thee</a:t>
            </a:r>
            <a:r>
              <a:rPr lang="en-US" sz="2400" dirty="0"/>
              <a:t>, </a:t>
            </a:r>
            <a:r>
              <a:rPr lang="en-US" sz="2400" b="1" dirty="0"/>
              <a:t>which shall proceed out of thy bowels, and I will establish his </a:t>
            </a:r>
            <a:r>
              <a:rPr lang="en-US" sz="2400" b="1" dirty="0" smtClean="0"/>
              <a:t>kingdom. He </a:t>
            </a:r>
            <a:r>
              <a:rPr lang="en-US" sz="2400" b="1" dirty="0"/>
              <a:t>shall build an house for my name, and I will </a:t>
            </a:r>
            <a:r>
              <a:rPr lang="en-US" sz="2400" b="1" dirty="0" err="1"/>
              <a:t>stablish</a:t>
            </a:r>
            <a:r>
              <a:rPr lang="en-US" sz="2400" b="1" dirty="0"/>
              <a:t> the throne of his kingdom for </a:t>
            </a:r>
            <a:r>
              <a:rPr lang="en-US" sz="2400" b="1" dirty="0" smtClean="0"/>
              <a:t>ever</a:t>
            </a:r>
            <a:r>
              <a:rPr lang="en-US" sz="2400" dirty="0" smtClean="0"/>
              <a:t>. I </a:t>
            </a:r>
            <a:r>
              <a:rPr lang="en-US" sz="2400" dirty="0"/>
              <a:t>will be his father, and he shall be my son. If he commit iniquity, I will chasten him with the rod of men, and with the stripes of the children of men</a:t>
            </a:r>
            <a:r>
              <a:rPr lang="en-US" sz="2400" dirty="0" smtClean="0"/>
              <a:t>: But </a:t>
            </a:r>
            <a:r>
              <a:rPr lang="en-US" sz="2400" dirty="0"/>
              <a:t>my mercy shall not depart away from him, as I took it from Saul, whom I put away before </a:t>
            </a:r>
            <a:r>
              <a:rPr lang="en-US" sz="2400" dirty="0" smtClean="0"/>
              <a:t>thee. And </a:t>
            </a:r>
            <a:r>
              <a:rPr lang="en-US" sz="2400" dirty="0" err="1"/>
              <a:t>thine</a:t>
            </a:r>
            <a:r>
              <a:rPr lang="en-US" sz="2400" dirty="0"/>
              <a:t> house and </a:t>
            </a:r>
            <a:r>
              <a:rPr lang="en-US" sz="2400" b="1" dirty="0"/>
              <a:t>thy kingdom shall be established for ever before thee: thy throne shall be established for </a:t>
            </a:r>
            <a:r>
              <a:rPr lang="en-US" sz="2400" b="1" dirty="0" smtClean="0"/>
              <a:t>ever. </a:t>
            </a:r>
            <a:r>
              <a:rPr lang="en-US" sz="2400" dirty="0" smtClean="0"/>
              <a:t>According </a:t>
            </a:r>
            <a:r>
              <a:rPr lang="en-US" sz="2400" dirty="0"/>
              <a:t>to all these words, and according to all this vision, so did Nathan speak unto David</a:t>
            </a:r>
            <a:r>
              <a:rPr lang="en-US" sz="2400" dirty="0" smtClean="0"/>
              <a:t>.”</a:t>
            </a:r>
          </a:p>
          <a:p>
            <a:pPr marL="0" indent="0">
              <a:buNone/>
            </a:pPr>
            <a:endParaRPr lang="en-US" sz="2400" dirty="0" smtClean="0"/>
          </a:p>
          <a:p>
            <a:r>
              <a:rPr lang="en-US" sz="2400" dirty="0" smtClean="0"/>
              <a:t>Rom. 1:</a:t>
            </a:r>
            <a:r>
              <a:rPr lang="en-US" sz="2400" dirty="0"/>
              <a:t>3 “Concerning his Son </a:t>
            </a:r>
            <a:r>
              <a:rPr lang="en-US" sz="2400" b="1" dirty="0"/>
              <a:t>Jesus Christ our Lord, which was made of the seed of David</a:t>
            </a:r>
            <a:r>
              <a:rPr lang="en-US" sz="2400" dirty="0"/>
              <a:t> according to the </a:t>
            </a:r>
            <a:r>
              <a:rPr lang="en-US" sz="2400" dirty="0" smtClean="0"/>
              <a:t>flesh”</a:t>
            </a:r>
            <a:endParaRPr lang="en-US" sz="2400" dirty="0"/>
          </a:p>
          <a:p>
            <a:pPr marL="0" indent="0">
              <a:buNone/>
            </a:pPr>
            <a:endParaRPr lang="en-US" sz="2400" dirty="0"/>
          </a:p>
        </p:txBody>
      </p:sp>
    </p:spTree>
    <p:extLst>
      <p:ext uri="{BB962C8B-B14F-4D97-AF65-F5344CB8AC3E}">
        <p14:creationId xmlns:p14="http://schemas.microsoft.com/office/powerpoint/2010/main" val="35465550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63"/>
            <a:ext cx="8229600" cy="846726"/>
          </a:xfrm>
        </p:spPr>
        <p:txBody>
          <a:bodyPr>
            <a:normAutofit/>
          </a:bodyPr>
          <a:lstStyle/>
          <a:p>
            <a:r>
              <a:rPr lang="en-US" sz="3600" dirty="0" smtClean="0">
                <a:solidFill>
                  <a:srgbClr val="FF0000"/>
                </a:solidFill>
                <a:latin typeface="Arial"/>
                <a:cs typeface="Arial"/>
              </a:rPr>
              <a:t>The Branch</a:t>
            </a:r>
            <a:endParaRPr lang="en-US" sz="3600" dirty="0">
              <a:solidFill>
                <a:srgbClr val="FF0000"/>
              </a:solidFill>
              <a:latin typeface="Arial"/>
              <a:cs typeface="Arial"/>
            </a:endParaRPr>
          </a:p>
        </p:txBody>
      </p:sp>
      <p:sp>
        <p:nvSpPr>
          <p:cNvPr id="3" name="Content Placeholder 2"/>
          <p:cNvSpPr>
            <a:spLocks noGrp="1"/>
          </p:cNvSpPr>
          <p:nvPr>
            <p:ph idx="1"/>
          </p:nvPr>
        </p:nvSpPr>
        <p:spPr>
          <a:xfrm>
            <a:off x="4516924" y="1270089"/>
            <a:ext cx="4410621" cy="5452631"/>
          </a:xfrm>
        </p:spPr>
        <p:txBody>
          <a:bodyPr>
            <a:normAutofit/>
          </a:bodyPr>
          <a:lstStyle/>
          <a:p>
            <a:pPr marL="0" indent="0">
              <a:buNone/>
            </a:pPr>
            <a:r>
              <a:rPr lang="en-US" sz="2400" dirty="0" smtClean="0"/>
              <a:t>Jer. </a:t>
            </a:r>
            <a:r>
              <a:rPr lang="en-US" sz="2400" dirty="0"/>
              <a:t>33:15 “In those days, and at that time, will I cause the </a:t>
            </a:r>
            <a:r>
              <a:rPr lang="en-US" sz="2400" b="1" dirty="0"/>
              <a:t>Branch of righteousness </a:t>
            </a:r>
            <a:r>
              <a:rPr lang="en-US" sz="2400" dirty="0"/>
              <a:t>to grow up unto David; and he shall execute judgment and righteousness in the land</a:t>
            </a:r>
            <a:r>
              <a:rPr lang="en-US" sz="2400" dirty="0" smtClean="0"/>
              <a:t>.”</a:t>
            </a:r>
          </a:p>
          <a:p>
            <a:pPr marL="0" indent="0">
              <a:buNone/>
            </a:pPr>
            <a:endParaRPr lang="en-US" sz="2400" dirty="0"/>
          </a:p>
          <a:p>
            <a:pPr marL="0" indent="0">
              <a:buNone/>
            </a:pPr>
            <a:r>
              <a:rPr lang="en-US" sz="2400" dirty="0" smtClean="0"/>
              <a:t>Zech. 6:</a:t>
            </a:r>
            <a:r>
              <a:rPr lang="en-US" sz="2400" dirty="0"/>
              <a:t>12 “And speak unto him, saying, Thus </a:t>
            </a:r>
            <a:r>
              <a:rPr lang="en-US" sz="2400" dirty="0" err="1"/>
              <a:t>speaketh</a:t>
            </a:r>
            <a:r>
              <a:rPr lang="en-US" sz="2400" dirty="0"/>
              <a:t> the LORD of hosts, saying, Behold the man whose name is The BRANCH; and he shall grow up out of his place, and he shall build the temple of the </a:t>
            </a:r>
            <a:r>
              <a:rPr lang="en-US" sz="2400" dirty="0" smtClean="0"/>
              <a:t>LORD”</a:t>
            </a:r>
          </a:p>
          <a:p>
            <a:pPr marL="0" indent="0">
              <a:buNone/>
            </a:pPr>
            <a:endParaRPr lang="en-US" sz="2400" dirty="0"/>
          </a:p>
          <a:p>
            <a:pPr marL="0" indent="0">
              <a:buNone/>
            </a:pPr>
            <a:endParaRPr lang="en-US" sz="2400" dirty="0"/>
          </a:p>
        </p:txBody>
      </p:sp>
      <p:pic>
        <p:nvPicPr>
          <p:cNvPr id="4" name="Picture 3" descr="branc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1771"/>
            <a:ext cx="3660246" cy="4368336"/>
          </a:xfrm>
          <a:prstGeom prst="rect">
            <a:avLst/>
          </a:prstGeom>
        </p:spPr>
      </p:pic>
    </p:spTree>
    <p:extLst>
      <p:ext uri="{BB962C8B-B14F-4D97-AF65-F5344CB8AC3E}">
        <p14:creationId xmlns:p14="http://schemas.microsoft.com/office/powerpoint/2010/main" val="26459452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5"/>
            <a:ext cx="8229600" cy="1143000"/>
          </a:xfrm>
        </p:spPr>
        <p:txBody>
          <a:bodyPr/>
          <a:lstStyle/>
          <a:p>
            <a:r>
              <a:rPr lang="en-US" i="1" dirty="0" smtClean="0">
                <a:solidFill>
                  <a:srgbClr val="0000FF"/>
                </a:solidFill>
                <a:latin typeface="Baskerville"/>
                <a:cs typeface="Baskerville"/>
              </a:rPr>
              <a:t>Other Symbols</a:t>
            </a:r>
            <a:endParaRPr lang="en-US" i="1" dirty="0">
              <a:solidFill>
                <a:srgbClr val="0000FF"/>
              </a:solidFill>
              <a:latin typeface="Baskerville"/>
              <a:cs typeface="Baskerville"/>
            </a:endParaRPr>
          </a:p>
        </p:txBody>
      </p:sp>
      <p:sp>
        <p:nvSpPr>
          <p:cNvPr id="3" name="Content Placeholder 2"/>
          <p:cNvSpPr>
            <a:spLocks noGrp="1"/>
          </p:cNvSpPr>
          <p:nvPr>
            <p:ph idx="1"/>
          </p:nvPr>
        </p:nvSpPr>
        <p:spPr>
          <a:xfrm>
            <a:off x="134684" y="1167001"/>
            <a:ext cx="5040984" cy="5218497"/>
          </a:xfrm>
        </p:spPr>
        <p:txBody>
          <a:bodyPr>
            <a:normAutofit/>
          </a:bodyPr>
          <a:lstStyle/>
          <a:p>
            <a:pPr marL="0" indent="0">
              <a:buNone/>
            </a:pPr>
            <a:r>
              <a:rPr lang="en-US" sz="2400" dirty="0" smtClean="0"/>
              <a:t>2. God’s inheritance- Ps. 74:2 “Remember thy congregation, </a:t>
            </a:r>
            <a:r>
              <a:rPr lang="en-US" sz="2400" i="1" dirty="0" smtClean="0"/>
              <a:t>which </a:t>
            </a:r>
            <a:r>
              <a:rPr lang="en-US" sz="2400" dirty="0" smtClean="0"/>
              <a:t>thou hast purchased of old; the </a:t>
            </a:r>
            <a:r>
              <a:rPr lang="en-US" sz="2400" b="1" dirty="0" smtClean="0"/>
              <a:t>rod of </a:t>
            </a:r>
            <a:r>
              <a:rPr lang="en-US" sz="2400" b="1" dirty="0" err="1" smtClean="0"/>
              <a:t>thine</a:t>
            </a:r>
            <a:r>
              <a:rPr lang="en-US" sz="2400" b="1" dirty="0" smtClean="0"/>
              <a:t> inheritance</a:t>
            </a:r>
            <a:r>
              <a:rPr lang="en-US" sz="2400" dirty="0" smtClean="0"/>
              <a:t>, </a:t>
            </a:r>
            <a:r>
              <a:rPr lang="en-US" sz="2400" i="1" dirty="0" smtClean="0"/>
              <a:t>which </a:t>
            </a:r>
            <a:r>
              <a:rPr lang="en-US" sz="2400" dirty="0" smtClean="0"/>
              <a:t>thou hast redeemed; this mount Zion, wherein thou hast dwelt.”</a:t>
            </a:r>
          </a:p>
          <a:p>
            <a:pPr marL="0" indent="0">
              <a:buNone/>
            </a:pPr>
            <a:endParaRPr lang="en-US" sz="2400" dirty="0"/>
          </a:p>
          <a:p>
            <a:pPr marL="0" indent="0">
              <a:buNone/>
            </a:pPr>
            <a:r>
              <a:rPr lang="en-US" sz="2400" dirty="0" smtClean="0"/>
              <a:t>Matt. 7:21 “</a:t>
            </a:r>
            <a:r>
              <a:rPr lang="en-US" sz="2400" dirty="0"/>
              <a:t>Not every one that </a:t>
            </a:r>
            <a:r>
              <a:rPr lang="en-US" sz="2400" dirty="0" err="1"/>
              <a:t>saith</a:t>
            </a:r>
            <a:r>
              <a:rPr lang="en-US" sz="2400" dirty="0"/>
              <a:t> unto me, Lord, Lord, shall enter into the kingdom of heaven; but </a:t>
            </a:r>
            <a:r>
              <a:rPr lang="en-US" sz="2400" b="1" dirty="0"/>
              <a:t>he that doeth the will of my Father</a:t>
            </a:r>
            <a:r>
              <a:rPr lang="en-US" sz="2400" dirty="0"/>
              <a:t> which is in </a:t>
            </a:r>
            <a:r>
              <a:rPr lang="en-US" sz="2400" dirty="0" smtClean="0"/>
              <a:t>heaven”</a:t>
            </a:r>
          </a:p>
          <a:p>
            <a:pPr marL="0" indent="0">
              <a:buNone/>
            </a:pPr>
            <a:endParaRPr lang="en-US" sz="2400" dirty="0" smtClean="0"/>
          </a:p>
          <a:p>
            <a:pPr marL="0" indent="0">
              <a:buNone/>
            </a:pPr>
            <a:endParaRPr lang="en-US" sz="2400" dirty="0"/>
          </a:p>
          <a:p>
            <a:pPr marL="0" indent="0">
              <a:buNone/>
            </a:pPr>
            <a:endParaRPr lang="en-US" sz="2400" dirty="0"/>
          </a:p>
        </p:txBody>
      </p:sp>
      <p:pic>
        <p:nvPicPr>
          <p:cNvPr id="4" name="Picture 3" descr="God's chosen peopl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754" y="1654965"/>
            <a:ext cx="3641246" cy="4300948"/>
          </a:xfrm>
          <a:prstGeom prst="rect">
            <a:avLst/>
          </a:prstGeom>
          <a:ln>
            <a:noFill/>
          </a:ln>
          <a:effectLst>
            <a:softEdge rad="112500"/>
          </a:effectLst>
        </p:spPr>
      </p:pic>
    </p:spTree>
    <p:extLst>
      <p:ext uri="{BB962C8B-B14F-4D97-AF65-F5344CB8AC3E}">
        <p14:creationId xmlns:p14="http://schemas.microsoft.com/office/powerpoint/2010/main" val="267925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088"/>
          </a:xfrm>
        </p:spPr>
        <p:txBody>
          <a:bodyPr>
            <a:normAutofit fontScale="90000"/>
          </a:bodyPr>
          <a:lstStyle/>
          <a:p>
            <a:r>
              <a:rPr lang="en-US" dirty="0" smtClean="0"/>
              <a:t>Doing the Father’s Will</a:t>
            </a:r>
            <a:endParaRPr lang="en-US" dirty="0"/>
          </a:p>
        </p:txBody>
      </p:sp>
      <p:sp>
        <p:nvSpPr>
          <p:cNvPr id="3" name="Content Placeholder 2"/>
          <p:cNvSpPr>
            <a:spLocks noGrp="1"/>
          </p:cNvSpPr>
          <p:nvPr>
            <p:ph idx="1"/>
          </p:nvPr>
        </p:nvSpPr>
        <p:spPr>
          <a:xfrm>
            <a:off x="457200" y="1193114"/>
            <a:ext cx="8229600" cy="5503719"/>
          </a:xfrm>
        </p:spPr>
        <p:txBody>
          <a:bodyPr>
            <a:normAutofit lnSpcReduction="10000"/>
          </a:bodyPr>
          <a:lstStyle/>
          <a:p>
            <a:r>
              <a:rPr lang="en-US" sz="2400" dirty="0" smtClean="0"/>
              <a:t>Luke 18:18-20 “</a:t>
            </a:r>
            <a:r>
              <a:rPr lang="en-US" sz="2400" dirty="0"/>
              <a:t>And a certain ruler asked him, saying, Good Master, what shall I do to </a:t>
            </a:r>
            <a:r>
              <a:rPr lang="en-US" sz="2400" b="1" dirty="0"/>
              <a:t>inherit eternal life</a:t>
            </a:r>
            <a:r>
              <a:rPr lang="en-US" sz="2400" b="1" dirty="0" smtClean="0"/>
              <a:t>?</a:t>
            </a:r>
            <a:r>
              <a:rPr lang="en-US" sz="2400" dirty="0" smtClean="0"/>
              <a:t> And </a:t>
            </a:r>
            <a:r>
              <a:rPr lang="en-US" sz="2400" dirty="0"/>
              <a:t>Jesus said unto him, Why </a:t>
            </a:r>
            <a:r>
              <a:rPr lang="en-US" sz="2400" dirty="0" err="1"/>
              <a:t>callest</a:t>
            </a:r>
            <a:r>
              <a:rPr lang="en-US" sz="2400" dirty="0"/>
              <a:t> thou me good? none is good, save one, that is, </a:t>
            </a:r>
            <a:r>
              <a:rPr lang="en-US" sz="2400" dirty="0" smtClean="0"/>
              <a:t>God. </a:t>
            </a:r>
            <a:r>
              <a:rPr lang="en-US" sz="2400" b="1" dirty="0" smtClean="0"/>
              <a:t>Thou </a:t>
            </a:r>
            <a:r>
              <a:rPr lang="en-US" sz="2400" b="1" dirty="0" err="1"/>
              <a:t>knowest</a:t>
            </a:r>
            <a:r>
              <a:rPr lang="en-US" sz="2400" b="1" dirty="0"/>
              <a:t> the commandments</a:t>
            </a:r>
            <a:r>
              <a:rPr lang="en-US" sz="2400" dirty="0"/>
              <a:t>, </a:t>
            </a:r>
            <a:r>
              <a:rPr lang="en-US" sz="2400" b="1" dirty="0"/>
              <a:t>Do not commit adultery, Do not kill, Do not steal, Do not bear false witness, </a:t>
            </a:r>
            <a:r>
              <a:rPr lang="en-US" sz="2400" b="1" dirty="0" err="1"/>
              <a:t>Honour</a:t>
            </a:r>
            <a:r>
              <a:rPr lang="en-US" sz="2400" b="1" dirty="0"/>
              <a:t> thy father and thy mother.</a:t>
            </a:r>
          </a:p>
          <a:p>
            <a:endParaRPr lang="en-US" sz="2400" dirty="0" smtClean="0"/>
          </a:p>
          <a:p>
            <a:r>
              <a:rPr lang="en-US" sz="2400" dirty="0"/>
              <a:t>Luke 9:23 “And he said to </a:t>
            </a:r>
            <a:r>
              <a:rPr lang="en-US" sz="2400" i="1" dirty="0"/>
              <a:t>them</a:t>
            </a:r>
            <a:r>
              <a:rPr lang="en-US" sz="2400" dirty="0"/>
              <a:t> all, If any </a:t>
            </a:r>
            <a:r>
              <a:rPr lang="en-US" sz="2400" i="1" dirty="0"/>
              <a:t>man</a:t>
            </a:r>
            <a:r>
              <a:rPr lang="en-US" sz="2400" dirty="0"/>
              <a:t> will come after me, </a:t>
            </a:r>
            <a:r>
              <a:rPr lang="en-US" sz="2400" b="1" dirty="0"/>
              <a:t>let him deny himself</a:t>
            </a:r>
            <a:r>
              <a:rPr lang="en-US" sz="2400" dirty="0"/>
              <a:t>, and </a:t>
            </a:r>
            <a:r>
              <a:rPr lang="en-US" sz="2400" b="1" dirty="0"/>
              <a:t>take up his cross daily, and follow me</a:t>
            </a:r>
            <a:r>
              <a:rPr lang="en-US" sz="2400" b="1" dirty="0" smtClean="0"/>
              <a:t>.</a:t>
            </a:r>
          </a:p>
          <a:p>
            <a:endParaRPr lang="en-US" sz="2400" b="1" dirty="0"/>
          </a:p>
          <a:p>
            <a:r>
              <a:rPr lang="en-US" sz="2400" dirty="0" smtClean="0"/>
              <a:t>1 Pet. </a:t>
            </a:r>
            <a:r>
              <a:rPr lang="en-US" sz="2400" dirty="0"/>
              <a:t>2:21 “For even hereunto were ye called: because Christ also suffered for us, </a:t>
            </a:r>
            <a:r>
              <a:rPr lang="en-US" sz="2400" b="1" dirty="0"/>
              <a:t>leaving us an example, that ye should follow his steps:</a:t>
            </a:r>
            <a:br>
              <a:rPr lang="en-US" sz="2400" b="1" dirty="0"/>
            </a:br>
            <a:endParaRPr lang="en-US" sz="2400" b="1" dirty="0" smtClean="0"/>
          </a:p>
          <a:p>
            <a:endParaRPr lang="en-US" sz="2400" dirty="0"/>
          </a:p>
        </p:txBody>
      </p:sp>
    </p:spTree>
    <p:extLst>
      <p:ext uri="{BB962C8B-B14F-4D97-AF65-F5344CB8AC3E}">
        <p14:creationId xmlns:p14="http://schemas.microsoft.com/office/powerpoint/2010/main" val="19026328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19633</TotalTime>
  <Words>5421</Words>
  <Application>Microsoft Macintosh PowerPoint</Application>
  <PresentationFormat>On-screen Show (4:3)</PresentationFormat>
  <Paragraphs>110</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Aaron’s Rod </vt:lpstr>
      <vt:lpstr>Key Text</vt:lpstr>
      <vt:lpstr>Who’s Rod???</vt:lpstr>
      <vt:lpstr>Rod of God to Aaron</vt:lpstr>
      <vt:lpstr>The Symbols</vt:lpstr>
      <vt:lpstr>Revisiting the Promise</vt:lpstr>
      <vt:lpstr>The Branch</vt:lpstr>
      <vt:lpstr>Other Symbols</vt:lpstr>
      <vt:lpstr>Doing the Father’s Will</vt:lpstr>
      <vt:lpstr>Father’s Will Continued…</vt:lpstr>
      <vt:lpstr>Father’s Will Continued. . .</vt:lpstr>
      <vt:lpstr>The Two Sticks</vt:lpstr>
      <vt:lpstr>More Symbols of the Rod</vt:lpstr>
      <vt:lpstr>Father’s Will for this Time</vt:lpstr>
      <vt:lpstr>The Rebellion and the Rod</vt:lpstr>
      <vt:lpstr>PowerPoint Presentation</vt:lpstr>
      <vt:lpstr>Same Mindset!!</vt:lpstr>
      <vt:lpstr>The Censers</vt:lpstr>
      <vt:lpstr>Discontent and Unsatisfied</vt:lpstr>
      <vt:lpstr>Moses and Aaron Pray for the People. . . </vt:lpstr>
      <vt:lpstr>The Decision is Made</vt:lpstr>
      <vt:lpstr>Fire From Heaven</vt:lpstr>
      <vt:lpstr>Why Did it Happen?</vt:lpstr>
      <vt:lpstr>A New Sign for Israel</vt:lpstr>
      <vt:lpstr>Lesson Learned Right?</vt:lpstr>
      <vt:lpstr>Mrs. White Elaborates</vt:lpstr>
      <vt:lpstr>God’s Mercy Grants Another Sign</vt:lpstr>
      <vt:lpstr>The Resurrection of the Rod</vt:lpstr>
      <vt:lpstr>The Rod Preserved to Preserve Others</vt:lpstr>
      <vt:lpstr>More Symbols Taken From this Story</vt:lpstr>
      <vt:lpstr>PowerPoint Presentation</vt:lpstr>
      <vt:lpstr>PowerPoint Presentation</vt:lpstr>
      <vt:lpstr>Verses Read in a new light. . .</vt:lpstr>
      <vt:lpstr>PowerPoint Presentation</vt:lpstr>
      <vt:lpstr>Rod of Iron</vt:lpstr>
      <vt:lpstr>What are your Building Materials?</vt:lpstr>
      <vt:lpstr>How’s Your Foundation?</vt:lpstr>
      <vt:lpstr>Hear the Rod!</vt:lpstr>
      <vt:lpstr>A Thoughtful Hour</vt:lpstr>
    </vt:vector>
  </TitlesOfParts>
  <Company>Valencia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Kody Morey</dc:creator>
  <cp:lastModifiedBy>Kody Morey</cp:lastModifiedBy>
  <cp:revision>141</cp:revision>
  <dcterms:created xsi:type="dcterms:W3CDTF">2017-05-26T19:08:46Z</dcterms:created>
  <dcterms:modified xsi:type="dcterms:W3CDTF">2017-06-23T23:26:13Z</dcterms:modified>
</cp:coreProperties>
</file>