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7" r:id="rId3"/>
    <p:sldId id="388" r:id="rId4"/>
    <p:sldId id="389"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8" r:id="rId23"/>
    <p:sldId id="407" r:id="rId24"/>
    <p:sldId id="409" r:id="rId25"/>
    <p:sldId id="410" r:id="rId26"/>
    <p:sldId id="412" r:id="rId27"/>
    <p:sldId id="411" r:id="rId28"/>
    <p:sldId id="413" r:id="rId29"/>
    <p:sldId id="414" r:id="rId30"/>
    <p:sldId id="415" r:id="rId31"/>
    <p:sldId id="416" r:id="rId32"/>
    <p:sldId id="417" r:id="rId33"/>
    <p:sldId id="418" r:id="rId34"/>
    <p:sldId id="419" r:id="rId35"/>
    <p:sldId id="420" r:id="rId36"/>
    <p:sldId id="421" r:id="rId37"/>
    <p:sldId id="422" r:id="rId38"/>
    <p:sldId id="423" r:id="rId39"/>
    <p:sldId id="424" r:id="rId40"/>
    <p:sldId id="425" r:id="rId41"/>
    <p:sldId id="426" r:id="rId42"/>
    <p:sldId id="427" r:id="rId43"/>
    <p:sldId id="428" r:id="rId44"/>
    <p:sldId id="429" r:id="rId45"/>
    <p:sldId id="430" r:id="rId46"/>
    <p:sldId id="431" r:id="rId47"/>
    <p:sldId id="432" r:id="rId48"/>
    <p:sldId id="433" r:id="rId49"/>
    <p:sldId id="434" r:id="rId50"/>
    <p:sldId id="435" r:id="rId51"/>
    <p:sldId id="436" r:id="rId52"/>
    <p:sldId id="43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Morey" initials="KM" lastIdx="2" clrIdx="0">
    <p:extLst>
      <p:ext uri="{19B8F6BF-5375-455C-9EA6-DF929625EA0E}">
        <p15:presenceInfo xmlns:p15="http://schemas.microsoft.com/office/powerpoint/2012/main" userId="cc69656789aaa046" providerId="Windows Live"/>
      </p:ext>
    </p:extLst>
  </p:cmAuthor>
  <p:cmAuthor id="2" name="Kody Morey" initials="KM [2]" lastIdx="1" clrIdx="1">
    <p:extLst>
      <p:ext uri="{19B8F6BF-5375-455C-9EA6-DF929625EA0E}">
        <p15:presenceInfo xmlns:p15="http://schemas.microsoft.com/office/powerpoint/2012/main" userId="Kody Mor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1B32B"/>
    <a:srgbClr val="F745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AD65-5F30-4E77-A3E8-41A7498A6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07AFE-0E95-4810-82CF-AA3EA0A2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3C831-BAB6-4EF9-A93B-C0650420725D}"/>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97DE3F72-E4A2-42B6-AC9A-729F2B216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03AF0-A1A8-431D-BA16-B3DC45B1F7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51481843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30CB-CCA7-4FB3-AD9D-B4FFD4FF7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C5B30-9BB5-47AC-8778-F78B4A58F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D009D-82DE-45AD-A966-67E1E4752E65}"/>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3FEF79F5-DFD6-4211-B64F-350E325F9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D97B9-5B65-413B-A219-239656164EF4}"/>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41465243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D9DBF-B595-4A6A-9055-D3F75F1ACC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CB944-8433-418C-B745-A2A9541CB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55B27-A412-49CA-8165-CD371CA66833}"/>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3E093E0F-94E3-4730-85C0-2EDA8B53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3F8F-A752-49BD-AADC-02D8F45DBF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242261208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98B-1D37-4CC6-AC48-677D64BF8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FF0CA-9DB3-44C6-94F0-DD23F2B01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4DA57-9D01-4301-846A-3E380FB0205D}"/>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A757F65A-9FA3-43DD-9C72-96CA6F00B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A5F0E-5848-4CCE-88C8-F6A0BF3DAA7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27160988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95E3-EA7C-4B70-BCD9-BB90F550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AC9C6-5FD8-4E45-8471-EC62F9AFE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7BEA2-1DC4-4654-B525-F8C729C2B45E}"/>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70E9C2D1-9191-4876-A1E6-71A5F058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474DB-435D-4607-B7B4-A8B415611E3D}"/>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2715728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268E-1652-44F2-B681-4B24F8F6A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FE901-D2C4-4E1A-9E68-0E19555C7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AFC31-6272-4252-A604-28BAC7745F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36D87-5C68-4F1A-8D47-197498ACF75B}"/>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6" name="Footer Placeholder 5">
            <a:extLst>
              <a:ext uri="{FF2B5EF4-FFF2-40B4-BE49-F238E27FC236}">
                <a16:creationId xmlns:a16="http://schemas.microsoft.com/office/drawing/2014/main" id="{57F2F8AE-D9EB-48C8-8A0F-6E7B2D6CF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1F6C6-4459-4577-AEBC-CDCBC18D53A7}"/>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7808571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29E5-23F8-4B4D-9F36-348E4EF052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5918E-38B5-4903-B378-35F935597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FA11F-2848-440D-A285-C5C6889D0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6E862-53C2-4BE5-A4F8-14A779653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86BAE-3280-48FA-91B6-976F4689B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35ABA-DBB9-4FAE-9C6F-2A993525D4F5}"/>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8" name="Footer Placeholder 7">
            <a:extLst>
              <a:ext uri="{FF2B5EF4-FFF2-40B4-BE49-F238E27FC236}">
                <a16:creationId xmlns:a16="http://schemas.microsoft.com/office/drawing/2014/main" id="{B8AFE685-2811-4E8F-84BD-A40E10777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C9DA3-BFDE-43D3-A175-63CC52AAF5C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3411048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44A0-38B3-4F11-BD4C-C20E95060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0555-D26E-4AA0-A543-C9787F6EB500}"/>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4" name="Footer Placeholder 3">
            <a:extLst>
              <a:ext uri="{FF2B5EF4-FFF2-40B4-BE49-F238E27FC236}">
                <a16:creationId xmlns:a16="http://schemas.microsoft.com/office/drawing/2014/main" id="{3A664161-16FD-4907-A18B-F8F35BABD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EE815-935D-4733-93EB-07AAB9802359}"/>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4053198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0ED60-DDE6-4FA4-9470-D801727FD3B0}"/>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3" name="Footer Placeholder 2">
            <a:extLst>
              <a:ext uri="{FF2B5EF4-FFF2-40B4-BE49-F238E27FC236}">
                <a16:creationId xmlns:a16="http://schemas.microsoft.com/office/drawing/2014/main" id="{38D46EB0-42F8-483C-AB45-D1B49A785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1E655-B471-4CB1-A477-BCED083475DF}"/>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5474605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AC90-A046-4243-AFC1-B6CC2975A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E2ACC-69F7-49EA-A458-79B281165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6C951-F155-4482-9222-D4F0E009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425FF-B722-4D6C-B516-3EF9CC138E4C}"/>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6" name="Footer Placeholder 5">
            <a:extLst>
              <a:ext uri="{FF2B5EF4-FFF2-40B4-BE49-F238E27FC236}">
                <a16:creationId xmlns:a16="http://schemas.microsoft.com/office/drawing/2014/main" id="{162D7EA1-A2E9-46C6-A3B7-4ABADBFE1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80CF9-697D-4033-9CDB-37FE577DE99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8056427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BC88-5649-4915-8393-04AE8082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7EB3BC-D265-4F33-A9D7-58389E0BA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8C643-4B60-4134-AE78-4271D341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62649-DD05-46AA-90CF-3B9CD4BF3DB0}"/>
              </a:ext>
            </a:extLst>
          </p:cNvPr>
          <p:cNvSpPr>
            <a:spLocks noGrp="1"/>
          </p:cNvSpPr>
          <p:nvPr>
            <p:ph type="dt" sz="half" idx="10"/>
          </p:nvPr>
        </p:nvSpPr>
        <p:spPr/>
        <p:txBody>
          <a:bodyPr/>
          <a:lstStyle/>
          <a:p>
            <a:fld id="{305770F7-F8AE-493E-86F2-8E7C63B48CFC}" type="datetimeFigureOut">
              <a:rPr lang="en-US" smtClean="0"/>
              <a:t>11/9/2020</a:t>
            </a:fld>
            <a:endParaRPr lang="en-US"/>
          </a:p>
        </p:txBody>
      </p:sp>
      <p:sp>
        <p:nvSpPr>
          <p:cNvPr id="6" name="Footer Placeholder 5">
            <a:extLst>
              <a:ext uri="{FF2B5EF4-FFF2-40B4-BE49-F238E27FC236}">
                <a16:creationId xmlns:a16="http://schemas.microsoft.com/office/drawing/2014/main" id="{285119F5-4DAF-40DC-B42A-88229D789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2A881-0B59-4A98-B67B-6BE58FBD1CDA}"/>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63698573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275-D02E-4175-835D-AC6FD1FDD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D600D-4573-44E8-9BB1-F5157235F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9AD90-89CC-4374-AFC2-CC44D471C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70F7-F8AE-493E-86F2-8E7C63B48CFC}" type="datetimeFigureOut">
              <a:rPr lang="en-US" smtClean="0"/>
              <a:t>11/9/2020</a:t>
            </a:fld>
            <a:endParaRPr lang="en-US"/>
          </a:p>
        </p:txBody>
      </p:sp>
      <p:sp>
        <p:nvSpPr>
          <p:cNvPr id="5" name="Footer Placeholder 4">
            <a:extLst>
              <a:ext uri="{FF2B5EF4-FFF2-40B4-BE49-F238E27FC236}">
                <a16:creationId xmlns:a16="http://schemas.microsoft.com/office/drawing/2014/main" id="{36BF1A3B-1141-4230-BADB-4F0080375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442041-75DB-4696-823A-2E5163019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C04EE-BA0F-465B-B5D8-8B7ACF8618D3}" type="slidenum">
              <a:rPr lang="en-US" smtClean="0"/>
              <a:t>‹#›</a:t>
            </a:fld>
            <a:endParaRPr lang="en-US"/>
          </a:p>
        </p:txBody>
      </p:sp>
    </p:spTree>
    <p:extLst>
      <p:ext uri="{BB962C8B-B14F-4D97-AF65-F5344CB8AC3E}">
        <p14:creationId xmlns:p14="http://schemas.microsoft.com/office/powerpoint/2010/main" val="2792651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BB926-17E9-48CB-8501-2A19D72630DC}"/>
              </a:ext>
            </a:extLst>
          </p:cNvPr>
          <p:cNvPicPr>
            <a:picLocks noChangeAspect="1"/>
          </p:cNvPicPr>
          <p:nvPr/>
        </p:nvPicPr>
        <p:blipFill rotWithShape="1">
          <a:blip r:embed="rId2"/>
          <a:srcRect l="6707" t="11239" r="3665" b="10845"/>
          <a:stretch/>
        </p:blipFill>
        <p:spPr>
          <a:xfrm>
            <a:off x="-1" y="1"/>
            <a:ext cx="12192001" cy="6857999"/>
          </a:xfrm>
          <a:prstGeom prst="rect">
            <a:avLst/>
          </a:prstGeom>
        </p:spPr>
      </p:pic>
      <p:sp>
        <p:nvSpPr>
          <p:cNvPr id="2" name="Title 1">
            <a:extLst>
              <a:ext uri="{FF2B5EF4-FFF2-40B4-BE49-F238E27FC236}">
                <a16:creationId xmlns:a16="http://schemas.microsoft.com/office/drawing/2014/main" id="{A9EA6C17-DD84-44DC-A912-77AE96D9FCF7}"/>
              </a:ext>
            </a:extLst>
          </p:cNvPr>
          <p:cNvSpPr>
            <a:spLocks noGrp="1"/>
          </p:cNvSpPr>
          <p:nvPr>
            <p:ph type="ctrTitle"/>
          </p:nvPr>
        </p:nvSpPr>
        <p:spPr>
          <a:xfrm>
            <a:off x="1523999" y="607220"/>
            <a:ext cx="9144000" cy="2387600"/>
          </a:xfrm>
        </p:spPr>
        <p:txBody>
          <a:bodyPr>
            <a:normAutofit fontScale="90000"/>
          </a:bodyPr>
          <a:lstStyle/>
          <a:p>
            <a:r>
              <a:rPr lang="en-US" sz="8800" dirty="0">
                <a:solidFill>
                  <a:schemeClr val="bg1"/>
                </a:solidFill>
              </a:rPr>
              <a:t>Behind the Door </a:t>
            </a:r>
            <a:r>
              <a:rPr lang="en-US" sz="8800" dirty="0" err="1">
                <a:solidFill>
                  <a:schemeClr val="bg1"/>
                </a:solidFill>
              </a:rPr>
              <a:t>pt</a:t>
            </a:r>
            <a:r>
              <a:rPr lang="en-US" sz="8800" dirty="0">
                <a:solidFill>
                  <a:schemeClr val="bg1"/>
                </a:solidFill>
              </a:rPr>
              <a:t> 30</a:t>
            </a:r>
          </a:p>
        </p:txBody>
      </p:sp>
      <p:sp>
        <p:nvSpPr>
          <p:cNvPr id="3" name="Subtitle 2">
            <a:extLst>
              <a:ext uri="{FF2B5EF4-FFF2-40B4-BE49-F238E27FC236}">
                <a16:creationId xmlns:a16="http://schemas.microsoft.com/office/drawing/2014/main" id="{0BF254D5-ED51-4213-8FD3-E6172812C832}"/>
              </a:ext>
            </a:extLst>
          </p:cNvPr>
          <p:cNvSpPr>
            <a:spLocks noGrp="1"/>
          </p:cNvSpPr>
          <p:nvPr>
            <p:ph type="subTitle" idx="1"/>
          </p:nvPr>
        </p:nvSpPr>
        <p:spPr>
          <a:xfrm>
            <a:off x="1523999" y="3270648"/>
            <a:ext cx="9144000" cy="1655762"/>
          </a:xfrm>
        </p:spPr>
        <p:txBody>
          <a:bodyPr>
            <a:normAutofit/>
          </a:bodyPr>
          <a:lstStyle/>
          <a:p>
            <a:r>
              <a:rPr lang="en-US" sz="4800" dirty="0">
                <a:solidFill>
                  <a:schemeClr val="bg1"/>
                </a:solidFill>
              </a:rPr>
              <a:t>The Catholic History of Mexico Continued</a:t>
            </a:r>
          </a:p>
        </p:txBody>
      </p:sp>
    </p:spTree>
    <p:extLst>
      <p:ext uri="{BB962C8B-B14F-4D97-AF65-F5344CB8AC3E}">
        <p14:creationId xmlns:p14="http://schemas.microsoft.com/office/powerpoint/2010/main" val="126585997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ECF61CA-CC2C-4F31-A8E0-F5A2E39F0C46}"/>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255BD63-7FE3-42DB-8EDF-684971481435}"/>
              </a:ext>
            </a:extLst>
          </p:cNvPr>
          <p:cNvSpPr txBox="1"/>
          <p:nvPr/>
        </p:nvSpPr>
        <p:spPr>
          <a:xfrm>
            <a:off x="-76200" y="5324475"/>
            <a:ext cx="12268199" cy="1384995"/>
          </a:xfrm>
          <a:prstGeom prst="rect">
            <a:avLst/>
          </a:prstGeom>
          <a:noFill/>
        </p:spPr>
        <p:txBody>
          <a:bodyPr wrap="square" rtlCol="0">
            <a:spAutoFit/>
          </a:bodyPr>
          <a:lstStyle/>
          <a:p>
            <a:pPr algn="ctr"/>
            <a:r>
              <a:rPr lang="en-US" sz="2800" dirty="0">
                <a:solidFill>
                  <a:schemeClr val="bg1"/>
                </a:solidFill>
                <a:highlight>
                  <a:srgbClr val="000000"/>
                </a:highlight>
              </a:rPr>
              <a:t>Though sad to say, the Bible tells us clearly that the Papacy will achieve her goals; it will overthrow Protestant principles in every country and force every national leader, every merchant, and every church to be in subjection to her will…</a:t>
            </a:r>
          </a:p>
        </p:txBody>
      </p:sp>
    </p:spTree>
    <p:extLst>
      <p:ext uri="{BB962C8B-B14F-4D97-AF65-F5344CB8AC3E}">
        <p14:creationId xmlns:p14="http://schemas.microsoft.com/office/powerpoint/2010/main" val="155704842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C5040-3C53-4C06-942E-0F5EA26913EA}"/>
              </a:ext>
            </a:extLst>
          </p:cNvPr>
          <p:cNvSpPr txBox="1"/>
          <p:nvPr/>
        </p:nvSpPr>
        <p:spPr>
          <a:xfrm>
            <a:off x="6207710" y="1540250"/>
            <a:ext cx="6094520" cy="1815882"/>
          </a:xfrm>
          <a:prstGeom prst="rect">
            <a:avLst/>
          </a:prstGeom>
          <a:noFill/>
        </p:spPr>
        <p:txBody>
          <a:bodyPr wrap="square">
            <a:spAutoFit/>
          </a:bodyPr>
          <a:lstStyle/>
          <a:p>
            <a:r>
              <a:rPr lang="en-US" sz="2800" dirty="0">
                <a:solidFill>
                  <a:schemeClr val="bg1"/>
                </a:solidFill>
              </a:rPr>
              <a:t>“And after these things </a:t>
            </a:r>
            <a:r>
              <a:rPr lang="en-US" sz="2800" b="1" u="sng" dirty="0">
                <a:solidFill>
                  <a:schemeClr val="bg1"/>
                </a:solidFill>
              </a:rPr>
              <a:t>I saw another angel come down from heaven, having great power; and the earth was lightened with his glory</a:t>
            </a:r>
            <a:r>
              <a:rPr lang="en-US" sz="2800" dirty="0">
                <a:solidFill>
                  <a:schemeClr val="bg1"/>
                </a:solidFill>
              </a:rPr>
              <a:t>.”—Rev. 18:1</a:t>
            </a:r>
          </a:p>
        </p:txBody>
      </p:sp>
      <p:sp>
        <p:nvSpPr>
          <p:cNvPr id="4" name="TextBox 3">
            <a:extLst>
              <a:ext uri="{FF2B5EF4-FFF2-40B4-BE49-F238E27FC236}">
                <a16:creationId xmlns:a16="http://schemas.microsoft.com/office/drawing/2014/main" id="{A1A1B3FC-F3FA-41A1-A5E8-745641863502}"/>
              </a:ext>
            </a:extLst>
          </p:cNvPr>
          <p:cNvSpPr txBox="1"/>
          <p:nvPr/>
        </p:nvSpPr>
        <p:spPr>
          <a:xfrm>
            <a:off x="719091" y="124287"/>
            <a:ext cx="10999433" cy="707886"/>
          </a:xfrm>
          <a:prstGeom prst="rect">
            <a:avLst/>
          </a:prstGeom>
          <a:noFill/>
        </p:spPr>
        <p:txBody>
          <a:bodyPr wrap="square" rtlCol="0">
            <a:spAutoFit/>
          </a:bodyPr>
          <a:lstStyle/>
          <a:p>
            <a:pPr algn="ctr"/>
            <a:r>
              <a:rPr lang="en-US" sz="4000" dirty="0">
                <a:solidFill>
                  <a:srgbClr val="00B0F0"/>
                </a:solidFill>
                <a:effectLst>
                  <a:outerShdw blurRad="38100" dist="38100" dir="2700000" algn="tl">
                    <a:srgbClr val="000000">
                      <a:alpha val="43137"/>
                    </a:srgbClr>
                  </a:outerShdw>
                </a:effectLst>
              </a:rPr>
              <a:t>The 4</a:t>
            </a:r>
            <a:r>
              <a:rPr lang="en-US" sz="4000" baseline="30000" dirty="0">
                <a:solidFill>
                  <a:srgbClr val="00B0F0"/>
                </a:solidFill>
                <a:effectLst>
                  <a:outerShdw blurRad="38100" dist="38100" dir="2700000" algn="tl">
                    <a:srgbClr val="000000">
                      <a:alpha val="43137"/>
                    </a:srgbClr>
                  </a:outerShdw>
                </a:effectLst>
              </a:rPr>
              <a:t>th</a:t>
            </a:r>
            <a:r>
              <a:rPr lang="en-US" sz="4000" dirty="0">
                <a:solidFill>
                  <a:srgbClr val="00B0F0"/>
                </a:solidFill>
                <a:effectLst>
                  <a:outerShdw blurRad="38100" dist="38100" dir="2700000" algn="tl">
                    <a:srgbClr val="000000">
                      <a:alpha val="43137"/>
                    </a:srgbClr>
                  </a:outerShdw>
                </a:effectLst>
              </a:rPr>
              <a:t> Angel and the Loud Cry are Coming…</a:t>
            </a:r>
          </a:p>
        </p:txBody>
      </p:sp>
      <p:pic>
        <p:nvPicPr>
          <p:cNvPr id="6" name="Picture 5">
            <a:extLst>
              <a:ext uri="{FF2B5EF4-FFF2-40B4-BE49-F238E27FC236}">
                <a16:creationId xmlns:a16="http://schemas.microsoft.com/office/drawing/2014/main" id="{382A08ED-5D07-4BEF-B9D8-FEC468FE2628}"/>
              </a:ext>
            </a:extLst>
          </p:cNvPr>
          <p:cNvPicPr>
            <a:picLocks noChangeAspect="1"/>
          </p:cNvPicPr>
          <p:nvPr/>
        </p:nvPicPr>
        <p:blipFill>
          <a:blip r:embed="rId2"/>
          <a:stretch>
            <a:fillRect/>
          </a:stretch>
        </p:blipFill>
        <p:spPr>
          <a:xfrm>
            <a:off x="471441" y="1297005"/>
            <a:ext cx="5436708" cy="5436708"/>
          </a:xfrm>
          <a:prstGeom prst="rect">
            <a:avLst/>
          </a:prstGeom>
        </p:spPr>
      </p:pic>
      <p:pic>
        <p:nvPicPr>
          <p:cNvPr id="7" name="Picture 6">
            <a:extLst>
              <a:ext uri="{FF2B5EF4-FFF2-40B4-BE49-F238E27FC236}">
                <a16:creationId xmlns:a16="http://schemas.microsoft.com/office/drawing/2014/main" id="{DD8F6C81-31BF-4E59-B85A-68DD16EF8537}"/>
              </a:ext>
            </a:extLst>
          </p:cNvPr>
          <p:cNvPicPr>
            <a:picLocks noChangeAspect="1"/>
          </p:cNvPicPr>
          <p:nvPr/>
        </p:nvPicPr>
        <p:blipFill>
          <a:blip r:embed="rId3"/>
          <a:stretch>
            <a:fillRect/>
          </a:stretch>
        </p:blipFill>
        <p:spPr>
          <a:xfrm>
            <a:off x="6276977" y="3690937"/>
            <a:ext cx="5436708" cy="3050246"/>
          </a:xfrm>
          <a:prstGeom prst="rect">
            <a:avLst/>
          </a:prstGeom>
        </p:spPr>
      </p:pic>
    </p:spTree>
    <p:extLst>
      <p:ext uri="{BB962C8B-B14F-4D97-AF65-F5344CB8AC3E}">
        <p14:creationId xmlns:p14="http://schemas.microsoft.com/office/powerpoint/2010/main" val="35544107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B5E97F6-8112-464F-8532-F3F0A1C28140}"/>
              </a:ext>
            </a:extLst>
          </p:cNvPr>
          <p:cNvPicPr>
            <a:picLocks noChangeAspect="1"/>
          </p:cNvPicPr>
          <p:nvPr/>
        </p:nvPicPr>
        <p:blipFill rotWithShape="1">
          <a:blip r:embed="rId2"/>
          <a:srcRect t="18564" b="6699"/>
          <a:stretch/>
        </p:blipFill>
        <p:spPr>
          <a:xfrm>
            <a:off x="4733374" y="2663300"/>
            <a:ext cx="7458625" cy="4194699"/>
          </a:xfrm>
          <a:prstGeom prst="rect">
            <a:avLst/>
          </a:prstGeom>
        </p:spPr>
      </p:pic>
      <p:sp>
        <p:nvSpPr>
          <p:cNvPr id="3" name="TextBox 2">
            <a:extLst>
              <a:ext uri="{FF2B5EF4-FFF2-40B4-BE49-F238E27FC236}">
                <a16:creationId xmlns:a16="http://schemas.microsoft.com/office/drawing/2014/main" id="{5E98CE3F-CD12-4E5D-908A-0D429CBDDB2B}"/>
              </a:ext>
            </a:extLst>
          </p:cNvPr>
          <p:cNvSpPr txBox="1"/>
          <p:nvPr/>
        </p:nvSpPr>
        <p:spPr>
          <a:xfrm>
            <a:off x="292963" y="204186"/>
            <a:ext cx="11390051" cy="2062103"/>
          </a:xfrm>
          <a:prstGeom prst="rect">
            <a:avLst/>
          </a:prstGeom>
          <a:noFill/>
        </p:spPr>
        <p:txBody>
          <a:bodyPr wrap="square" rtlCol="0">
            <a:spAutoFit/>
          </a:bodyPr>
          <a:lstStyle/>
          <a:p>
            <a:r>
              <a:rPr lang="en-US" sz="3200" i="1" dirty="0">
                <a:effectLst>
                  <a:outerShdw blurRad="38100" dist="38100" dir="2700000" algn="tl">
                    <a:srgbClr val="000000">
                      <a:alpha val="43137"/>
                    </a:srgbClr>
                  </a:outerShdw>
                </a:effectLst>
              </a:rPr>
              <a:t>Regardless of the Nation, if you study their history, you will see the great struggle between Protestant principles and Catholic principles warring against each other. And if you take note, when Roman principles win in nations, those nations suffer greatly…</a:t>
            </a:r>
          </a:p>
        </p:txBody>
      </p:sp>
      <p:pic>
        <p:nvPicPr>
          <p:cNvPr id="5" name="Picture 4">
            <a:extLst>
              <a:ext uri="{FF2B5EF4-FFF2-40B4-BE49-F238E27FC236}">
                <a16:creationId xmlns:a16="http://schemas.microsoft.com/office/drawing/2014/main" id="{56E6AD9A-BB77-4708-8852-4FA789649428}"/>
              </a:ext>
            </a:extLst>
          </p:cNvPr>
          <p:cNvPicPr>
            <a:picLocks noChangeAspect="1"/>
          </p:cNvPicPr>
          <p:nvPr/>
        </p:nvPicPr>
        <p:blipFill>
          <a:blip r:embed="rId3"/>
          <a:stretch>
            <a:fillRect/>
          </a:stretch>
        </p:blipFill>
        <p:spPr>
          <a:xfrm>
            <a:off x="439505" y="2507729"/>
            <a:ext cx="4075346" cy="4146085"/>
          </a:xfrm>
          <a:prstGeom prst="rect">
            <a:avLst/>
          </a:prstGeom>
        </p:spPr>
      </p:pic>
    </p:spTree>
    <p:extLst>
      <p:ext uri="{BB962C8B-B14F-4D97-AF65-F5344CB8AC3E}">
        <p14:creationId xmlns:p14="http://schemas.microsoft.com/office/powerpoint/2010/main" val="367709202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B0D37-0A61-4355-AEE4-1EF5A6BD146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920E5B-3D42-4417-8AB9-DD2CDCAA8FBA}"/>
              </a:ext>
            </a:extLst>
          </p:cNvPr>
          <p:cNvSpPr txBox="1"/>
          <p:nvPr/>
        </p:nvSpPr>
        <p:spPr>
          <a:xfrm>
            <a:off x="166687" y="153694"/>
            <a:ext cx="11858625" cy="1077218"/>
          </a:xfrm>
          <a:prstGeom prst="rect">
            <a:avLst/>
          </a:prstGeom>
          <a:noFill/>
        </p:spPr>
        <p:txBody>
          <a:bodyPr wrap="square" rtlCol="0">
            <a:spAutoFit/>
          </a:bodyPr>
          <a:lstStyle/>
          <a:p>
            <a:pPr algn="ctr"/>
            <a:r>
              <a:rPr lang="en-US" sz="3200" dirty="0">
                <a:solidFill>
                  <a:srgbClr val="FFC000"/>
                </a:solidFill>
                <a:highlight>
                  <a:srgbClr val="000000"/>
                </a:highlight>
              </a:rPr>
              <a:t>In Every Country, in every individual, there is a war raging between the Devil and God; between Catholic principles and Protestant principles…</a:t>
            </a:r>
          </a:p>
        </p:txBody>
      </p:sp>
    </p:spTree>
    <p:extLst>
      <p:ext uri="{BB962C8B-B14F-4D97-AF65-F5344CB8AC3E}">
        <p14:creationId xmlns:p14="http://schemas.microsoft.com/office/powerpoint/2010/main" val="225030846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1A727-E5D5-4222-8E5F-277EF5CD9B40}"/>
              </a:ext>
            </a:extLst>
          </p:cNvPr>
          <p:cNvPicPr>
            <a:picLocks noChangeAspect="1"/>
          </p:cNvPicPr>
          <p:nvPr/>
        </p:nvPicPr>
        <p:blipFill>
          <a:blip r:embed="rId3"/>
          <a:stretch>
            <a:fillRect/>
          </a:stretch>
        </p:blipFill>
        <p:spPr>
          <a:xfrm rot="20510496">
            <a:off x="700816" y="1522343"/>
            <a:ext cx="3048756" cy="4984716"/>
          </a:xfrm>
          <a:prstGeom prst="rect">
            <a:avLst/>
          </a:prstGeom>
        </p:spPr>
      </p:pic>
      <p:pic>
        <p:nvPicPr>
          <p:cNvPr id="3" name="Picture 2">
            <a:extLst>
              <a:ext uri="{FF2B5EF4-FFF2-40B4-BE49-F238E27FC236}">
                <a16:creationId xmlns:a16="http://schemas.microsoft.com/office/drawing/2014/main" id="{A725CCDF-06AC-4C4F-AB11-D316E9EAD592}"/>
              </a:ext>
            </a:extLst>
          </p:cNvPr>
          <p:cNvPicPr>
            <a:picLocks noChangeAspect="1"/>
          </p:cNvPicPr>
          <p:nvPr/>
        </p:nvPicPr>
        <p:blipFill rotWithShape="1">
          <a:blip r:embed="rId4"/>
          <a:srcRect l="3030" t="3176" r="3337" b="4014"/>
          <a:stretch/>
        </p:blipFill>
        <p:spPr>
          <a:xfrm rot="20492244">
            <a:off x="4270442" y="1399541"/>
            <a:ext cx="3181776" cy="5071422"/>
          </a:xfrm>
          <a:prstGeom prst="rect">
            <a:avLst/>
          </a:prstGeom>
        </p:spPr>
      </p:pic>
      <p:pic>
        <p:nvPicPr>
          <p:cNvPr id="4" name="Picture 3">
            <a:extLst>
              <a:ext uri="{FF2B5EF4-FFF2-40B4-BE49-F238E27FC236}">
                <a16:creationId xmlns:a16="http://schemas.microsoft.com/office/drawing/2014/main" id="{4B3EBB26-BD7C-40EB-A566-E5A0644FEBC0}"/>
              </a:ext>
            </a:extLst>
          </p:cNvPr>
          <p:cNvPicPr>
            <a:picLocks noChangeAspect="1"/>
          </p:cNvPicPr>
          <p:nvPr/>
        </p:nvPicPr>
        <p:blipFill>
          <a:blip r:embed="rId5"/>
          <a:stretch>
            <a:fillRect/>
          </a:stretch>
        </p:blipFill>
        <p:spPr>
          <a:xfrm rot="20474187">
            <a:off x="8118400" y="1067227"/>
            <a:ext cx="3294176" cy="5390470"/>
          </a:xfrm>
          <a:prstGeom prst="rect">
            <a:avLst/>
          </a:prstGeom>
        </p:spPr>
      </p:pic>
      <p:sp>
        <p:nvSpPr>
          <p:cNvPr id="5" name="TextBox 4">
            <a:extLst>
              <a:ext uri="{FF2B5EF4-FFF2-40B4-BE49-F238E27FC236}">
                <a16:creationId xmlns:a16="http://schemas.microsoft.com/office/drawing/2014/main" id="{9F213D6D-22F8-4D6E-9E6E-A90B01AF9F62}"/>
              </a:ext>
            </a:extLst>
          </p:cNvPr>
          <p:cNvSpPr txBox="1"/>
          <p:nvPr/>
        </p:nvSpPr>
        <p:spPr>
          <a:xfrm>
            <a:off x="0" y="133350"/>
            <a:ext cx="12192000" cy="523220"/>
          </a:xfrm>
          <a:prstGeom prst="rect">
            <a:avLst/>
          </a:prstGeom>
          <a:noFill/>
        </p:spPr>
        <p:txBody>
          <a:bodyPr wrap="square" rtlCol="0">
            <a:spAutoFit/>
          </a:bodyPr>
          <a:lstStyle/>
          <a:p>
            <a:pPr algn="ctr"/>
            <a:r>
              <a:rPr lang="en-US" sz="2700" dirty="0">
                <a:solidFill>
                  <a:srgbClr val="FF0000"/>
                </a:solidFill>
                <a:effectLst>
                  <a:outerShdw blurRad="38100" dist="38100" dir="2700000" algn="tl">
                    <a:srgbClr val="000000">
                      <a:alpha val="43137"/>
                    </a:srgbClr>
                  </a:outerShdw>
                </a:effectLst>
              </a:rPr>
              <a:t>Books By Bill Hughes about the Papacy/Jesuit Order and their undermining of nations</a:t>
            </a:r>
          </a:p>
        </p:txBody>
      </p:sp>
    </p:spTree>
    <p:extLst>
      <p:ext uri="{BB962C8B-B14F-4D97-AF65-F5344CB8AC3E}">
        <p14:creationId xmlns:p14="http://schemas.microsoft.com/office/powerpoint/2010/main" val="159532397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6E502E-4132-4583-9ED3-8D494C3FF64B}"/>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49E6A21-6787-44A9-B75E-0479A5287B11}"/>
              </a:ext>
            </a:extLst>
          </p:cNvPr>
          <p:cNvSpPr txBox="1"/>
          <p:nvPr/>
        </p:nvSpPr>
        <p:spPr>
          <a:xfrm>
            <a:off x="428625" y="581025"/>
            <a:ext cx="9705975"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Before His Throne</a:t>
            </a:r>
          </a:p>
        </p:txBody>
      </p:sp>
    </p:spTree>
    <p:extLst>
      <p:ext uri="{BB962C8B-B14F-4D97-AF65-F5344CB8AC3E}">
        <p14:creationId xmlns:p14="http://schemas.microsoft.com/office/powerpoint/2010/main" val="121551228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ADC1A-0364-497C-A8C6-DD12752ADEEF}"/>
              </a:ext>
            </a:extLst>
          </p:cNvPr>
          <p:cNvPicPr>
            <a:picLocks noChangeAspect="1"/>
          </p:cNvPicPr>
          <p:nvPr/>
        </p:nvPicPr>
        <p:blipFill rotWithShape="1">
          <a:blip r:embed="rId2"/>
          <a:srcRect l="2449" b="2703"/>
          <a:stretch/>
        </p:blipFill>
        <p:spPr>
          <a:xfrm>
            <a:off x="0" y="19050"/>
            <a:ext cx="10418040" cy="6858000"/>
          </a:xfrm>
          <a:prstGeom prst="rect">
            <a:avLst/>
          </a:prstGeom>
        </p:spPr>
      </p:pic>
    </p:spTree>
    <p:extLst>
      <p:ext uri="{BB962C8B-B14F-4D97-AF65-F5344CB8AC3E}">
        <p14:creationId xmlns:p14="http://schemas.microsoft.com/office/powerpoint/2010/main" val="329215536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ECEEAF-0519-4403-95B2-A4ECBC77F357}"/>
              </a:ext>
            </a:extLst>
          </p:cNvPr>
          <p:cNvPicPr>
            <a:picLocks noChangeAspect="1"/>
          </p:cNvPicPr>
          <p:nvPr/>
        </p:nvPicPr>
        <p:blipFill>
          <a:blip r:embed="rId2"/>
          <a:stretch>
            <a:fillRect/>
          </a:stretch>
        </p:blipFill>
        <p:spPr>
          <a:xfrm>
            <a:off x="276225" y="349089"/>
            <a:ext cx="1895475" cy="2441142"/>
          </a:xfrm>
          <a:prstGeom prst="rect">
            <a:avLst/>
          </a:prstGeom>
        </p:spPr>
      </p:pic>
      <p:sp>
        <p:nvSpPr>
          <p:cNvPr id="3" name="TextBox 2">
            <a:extLst>
              <a:ext uri="{FF2B5EF4-FFF2-40B4-BE49-F238E27FC236}">
                <a16:creationId xmlns:a16="http://schemas.microsoft.com/office/drawing/2014/main" id="{18044AB6-8046-4262-A220-91E346D56782}"/>
              </a:ext>
            </a:extLst>
          </p:cNvPr>
          <p:cNvSpPr txBox="1"/>
          <p:nvPr/>
        </p:nvSpPr>
        <p:spPr>
          <a:xfrm>
            <a:off x="2505635" y="784830"/>
            <a:ext cx="6752665" cy="1569660"/>
          </a:xfrm>
          <a:prstGeom prst="rect">
            <a:avLst/>
          </a:prstGeom>
          <a:noFill/>
        </p:spPr>
        <p:txBody>
          <a:bodyPr wrap="square" rtlCol="0">
            <a:spAutoFit/>
          </a:bodyPr>
          <a:lstStyle/>
          <a:p>
            <a:r>
              <a:rPr lang="en-US" sz="2400" dirty="0">
                <a:solidFill>
                  <a:srgbClr val="FFC000"/>
                </a:solidFill>
              </a:rPr>
              <a:t>They were sun worshipers. They believed that the Sun needed human hearts to have enough strength to rise again the next day, so they engaged in the abominable act of human sacrifice….</a:t>
            </a:r>
          </a:p>
        </p:txBody>
      </p:sp>
      <p:pic>
        <p:nvPicPr>
          <p:cNvPr id="4" name="Picture 3">
            <a:extLst>
              <a:ext uri="{FF2B5EF4-FFF2-40B4-BE49-F238E27FC236}">
                <a16:creationId xmlns:a16="http://schemas.microsoft.com/office/drawing/2014/main" id="{67F7E5EA-DAD8-4F57-9ACA-648C4825D9DC}"/>
              </a:ext>
            </a:extLst>
          </p:cNvPr>
          <p:cNvPicPr>
            <a:picLocks noChangeAspect="1"/>
          </p:cNvPicPr>
          <p:nvPr/>
        </p:nvPicPr>
        <p:blipFill>
          <a:blip r:embed="rId3"/>
          <a:stretch>
            <a:fillRect/>
          </a:stretch>
        </p:blipFill>
        <p:spPr>
          <a:xfrm>
            <a:off x="9472612" y="349089"/>
            <a:ext cx="1876425" cy="2438400"/>
          </a:xfrm>
          <a:prstGeom prst="rect">
            <a:avLst/>
          </a:prstGeom>
        </p:spPr>
      </p:pic>
      <p:sp>
        <p:nvSpPr>
          <p:cNvPr id="5" name="TextBox 4">
            <a:extLst>
              <a:ext uri="{FF2B5EF4-FFF2-40B4-BE49-F238E27FC236}">
                <a16:creationId xmlns:a16="http://schemas.microsoft.com/office/drawing/2014/main" id="{961790E2-4966-4DC6-BA3B-7D4FF6369A92}"/>
              </a:ext>
            </a:extLst>
          </p:cNvPr>
          <p:cNvSpPr txBox="1"/>
          <p:nvPr/>
        </p:nvSpPr>
        <p:spPr>
          <a:xfrm>
            <a:off x="214312" y="2787489"/>
            <a:ext cx="2019300" cy="523220"/>
          </a:xfrm>
          <a:prstGeom prst="rect">
            <a:avLst/>
          </a:prstGeom>
          <a:noFill/>
        </p:spPr>
        <p:txBody>
          <a:bodyPr wrap="square" rtlCol="0">
            <a:spAutoFit/>
          </a:bodyPr>
          <a:lstStyle/>
          <a:p>
            <a:r>
              <a:rPr lang="en-US" sz="2800" u="sng" dirty="0">
                <a:solidFill>
                  <a:schemeClr val="bg1"/>
                </a:solidFill>
                <a:effectLst>
                  <a:outerShdw blurRad="38100" dist="38100" dir="2700000" algn="tl">
                    <a:srgbClr val="000000">
                      <a:alpha val="43137"/>
                    </a:srgbClr>
                  </a:outerShdw>
                </a:effectLst>
              </a:rPr>
              <a:t>Quetzalcoatl</a:t>
            </a:r>
          </a:p>
        </p:txBody>
      </p:sp>
      <p:sp>
        <p:nvSpPr>
          <p:cNvPr id="7" name="TextBox 6">
            <a:extLst>
              <a:ext uri="{FF2B5EF4-FFF2-40B4-BE49-F238E27FC236}">
                <a16:creationId xmlns:a16="http://schemas.microsoft.com/office/drawing/2014/main" id="{3C49DFB4-4B2A-4A67-A064-C2D63D1483F7}"/>
              </a:ext>
            </a:extLst>
          </p:cNvPr>
          <p:cNvSpPr txBox="1"/>
          <p:nvPr/>
        </p:nvSpPr>
        <p:spPr>
          <a:xfrm>
            <a:off x="9401174" y="2787489"/>
            <a:ext cx="2295526" cy="954107"/>
          </a:xfrm>
          <a:prstGeom prst="rect">
            <a:avLst/>
          </a:prstGeom>
          <a:noFill/>
        </p:spPr>
        <p:txBody>
          <a:bodyPr wrap="square" rtlCol="0">
            <a:spAutoFit/>
          </a:bodyPr>
          <a:lstStyle/>
          <a:p>
            <a:pPr algn="ctr"/>
            <a:r>
              <a:rPr lang="en-US" sz="2800" u="sng" dirty="0">
                <a:solidFill>
                  <a:schemeClr val="bg1"/>
                </a:solidFill>
                <a:effectLst>
                  <a:outerShdw blurRad="38100" dist="38100" dir="2700000" algn="tl">
                    <a:srgbClr val="000000">
                      <a:alpha val="43137"/>
                    </a:srgbClr>
                  </a:outerShdw>
                </a:effectLst>
              </a:rPr>
              <a:t>Huitzilopochtli-sun god</a:t>
            </a:r>
          </a:p>
        </p:txBody>
      </p:sp>
      <p:pic>
        <p:nvPicPr>
          <p:cNvPr id="8" name="Picture 7">
            <a:extLst>
              <a:ext uri="{FF2B5EF4-FFF2-40B4-BE49-F238E27FC236}">
                <a16:creationId xmlns:a16="http://schemas.microsoft.com/office/drawing/2014/main" id="{63B6C91A-7BAD-4429-A4D2-7364624D7346}"/>
              </a:ext>
            </a:extLst>
          </p:cNvPr>
          <p:cNvPicPr>
            <a:picLocks noChangeAspect="1"/>
          </p:cNvPicPr>
          <p:nvPr/>
        </p:nvPicPr>
        <p:blipFill>
          <a:blip r:embed="rId4"/>
          <a:stretch>
            <a:fillRect/>
          </a:stretch>
        </p:blipFill>
        <p:spPr>
          <a:xfrm>
            <a:off x="3846915" y="2746742"/>
            <a:ext cx="5349078" cy="3784473"/>
          </a:xfrm>
          <a:prstGeom prst="rect">
            <a:avLst/>
          </a:prstGeom>
        </p:spPr>
      </p:pic>
      <p:pic>
        <p:nvPicPr>
          <p:cNvPr id="9" name="Picture 8">
            <a:extLst>
              <a:ext uri="{FF2B5EF4-FFF2-40B4-BE49-F238E27FC236}">
                <a16:creationId xmlns:a16="http://schemas.microsoft.com/office/drawing/2014/main" id="{3F4C9F62-6ABD-431A-83C5-5A59AACDE603}"/>
              </a:ext>
            </a:extLst>
          </p:cNvPr>
          <p:cNvPicPr>
            <a:picLocks noChangeAspect="1"/>
          </p:cNvPicPr>
          <p:nvPr/>
        </p:nvPicPr>
        <p:blipFill>
          <a:blip r:embed="rId5"/>
          <a:stretch>
            <a:fillRect/>
          </a:stretch>
        </p:blipFill>
        <p:spPr>
          <a:xfrm>
            <a:off x="8988661" y="4101732"/>
            <a:ext cx="2469914" cy="2143125"/>
          </a:xfrm>
          <a:prstGeom prst="rect">
            <a:avLst/>
          </a:prstGeom>
        </p:spPr>
      </p:pic>
      <p:pic>
        <p:nvPicPr>
          <p:cNvPr id="11" name="Picture 10">
            <a:extLst>
              <a:ext uri="{FF2B5EF4-FFF2-40B4-BE49-F238E27FC236}">
                <a16:creationId xmlns:a16="http://schemas.microsoft.com/office/drawing/2014/main" id="{F75743CA-02AB-4737-A217-804001277525}"/>
              </a:ext>
            </a:extLst>
          </p:cNvPr>
          <p:cNvPicPr>
            <a:picLocks noChangeAspect="1"/>
          </p:cNvPicPr>
          <p:nvPr/>
        </p:nvPicPr>
        <p:blipFill>
          <a:blip r:embed="rId6"/>
          <a:stretch>
            <a:fillRect/>
          </a:stretch>
        </p:blipFill>
        <p:spPr>
          <a:xfrm>
            <a:off x="214312" y="3962399"/>
            <a:ext cx="3901169" cy="2605859"/>
          </a:xfrm>
          <a:prstGeom prst="rect">
            <a:avLst/>
          </a:prstGeom>
        </p:spPr>
      </p:pic>
    </p:spTree>
    <p:extLst>
      <p:ext uri="{BB962C8B-B14F-4D97-AF65-F5344CB8AC3E}">
        <p14:creationId xmlns:p14="http://schemas.microsoft.com/office/powerpoint/2010/main" val="360671654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AA1045-1E87-4C11-8810-E50F00FA4ECA}"/>
              </a:ext>
            </a:extLst>
          </p:cNvPr>
          <p:cNvPicPr>
            <a:picLocks noChangeAspect="1"/>
          </p:cNvPicPr>
          <p:nvPr/>
        </p:nvPicPr>
        <p:blipFill rotWithShape="1">
          <a:blip r:embed="rId2"/>
          <a:srcRect l="6772" t="7804" b="6206"/>
          <a:stretch/>
        </p:blipFill>
        <p:spPr>
          <a:xfrm>
            <a:off x="3048" y="1"/>
            <a:ext cx="12188952" cy="6858000"/>
          </a:xfrm>
          <a:prstGeom prst="rect">
            <a:avLst/>
          </a:prstGeom>
        </p:spPr>
      </p:pic>
      <p:sp>
        <p:nvSpPr>
          <p:cNvPr id="4" name="TextBox 3">
            <a:extLst>
              <a:ext uri="{FF2B5EF4-FFF2-40B4-BE49-F238E27FC236}">
                <a16:creationId xmlns:a16="http://schemas.microsoft.com/office/drawing/2014/main" id="{824AE097-DB2C-4433-9608-EF8567AC7521}"/>
              </a:ext>
            </a:extLst>
          </p:cNvPr>
          <p:cNvSpPr txBox="1"/>
          <p:nvPr/>
        </p:nvSpPr>
        <p:spPr>
          <a:xfrm>
            <a:off x="6096000" y="333375"/>
            <a:ext cx="5876925" cy="3416320"/>
          </a:xfrm>
          <a:prstGeom prst="rect">
            <a:avLst/>
          </a:prstGeom>
          <a:noFill/>
        </p:spPr>
        <p:txBody>
          <a:bodyPr wrap="square" rtlCol="0">
            <a:spAutoFit/>
          </a:bodyPr>
          <a:lstStyle/>
          <a:p>
            <a:r>
              <a:rPr lang="en-US" sz="3600" b="1" dirty="0">
                <a:solidFill>
                  <a:srgbClr val="002060"/>
                </a:solidFill>
                <a:effectLst>
                  <a:outerShdw blurRad="38100" dist="38100" dir="2700000" algn="tl">
                    <a:srgbClr val="000000">
                      <a:alpha val="43137"/>
                    </a:srgbClr>
                  </a:outerShdw>
                </a:effectLst>
              </a:rPr>
              <a:t>They actually believed that something they did had an effect on the strength of their sun god. There is no limit to the madness, insanity, and horror of false religion….</a:t>
            </a:r>
          </a:p>
        </p:txBody>
      </p:sp>
    </p:spTree>
    <p:extLst>
      <p:ext uri="{BB962C8B-B14F-4D97-AF65-F5344CB8AC3E}">
        <p14:creationId xmlns:p14="http://schemas.microsoft.com/office/powerpoint/2010/main" val="25664560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in costumes&#10;&#10;Description automatically generated">
            <a:extLst>
              <a:ext uri="{FF2B5EF4-FFF2-40B4-BE49-F238E27FC236}">
                <a16:creationId xmlns:a16="http://schemas.microsoft.com/office/drawing/2014/main" id="{BCB3F5DE-6A47-44D2-BEE0-734855DA32EB}"/>
              </a:ext>
            </a:extLst>
          </p:cNvPr>
          <p:cNvPicPr>
            <a:picLocks noChangeAspect="1"/>
          </p:cNvPicPr>
          <p:nvPr/>
        </p:nvPicPr>
        <p:blipFill rotWithShape="1">
          <a:blip r:embed="rId3"/>
          <a:srcRect t="11265" b="16863"/>
          <a:stretch/>
        </p:blipFill>
        <p:spPr>
          <a:xfrm>
            <a:off x="234102" y="469331"/>
            <a:ext cx="4386075" cy="2466710"/>
          </a:xfrm>
          <a:prstGeom prst="rect">
            <a:avLst/>
          </a:prstGeom>
        </p:spPr>
      </p:pic>
      <p:pic>
        <p:nvPicPr>
          <p:cNvPr id="3" name="Picture 2">
            <a:extLst>
              <a:ext uri="{FF2B5EF4-FFF2-40B4-BE49-F238E27FC236}">
                <a16:creationId xmlns:a16="http://schemas.microsoft.com/office/drawing/2014/main" id="{80B3069A-9356-4907-A00F-CB47A01B34E7}"/>
              </a:ext>
            </a:extLst>
          </p:cNvPr>
          <p:cNvPicPr>
            <a:picLocks noChangeAspect="1"/>
          </p:cNvPicPr>
          <p:nvPr/>
        </p:nvPicPr>
        <p:blipFill>
          <a:blip r:embed="rId4"/>
          <a:stretch>
            <a:fillRect/>
          </a:stretch>
        </p:blipFill>
        <p:spPr>
          <a:xfrm>
            <a:off x="310735" y="3460465"/>
            <a:ext cx="4099773" cy="2737311"/>
          </a:xfrm>
          <a:prstGeom prst="rect">
            <a:avLst/>
          </a:prstGeom>
        </p:spPr>
      </p:pic>
      <p:sp>
        <p:nvSpPr>
          <p:cNvPr id="4" name="TextBox 3">
            <a:extLst>
              <a:ext uri="{FF2B5EF4-FFF2-40B4-BE49-F238E27FC236}">
                <a16:creationId xmlns:a16="http://schemas.microsoft.com/office/drawing/2014/main" id="{6F4F3EFD-E76A-4667-80C0-9097DE4FB3D9}"/>
              </a:ext>
            </a:extLst>
          </p:cNvPr>
          <p:cNvSpPr txBox="1"/>
          <p:nvPr/>
        </p:nvSpPr>
        <p:spPr>
          <a:xfrm>
            <a:off x="1612222" y="2858861"/>
            <a:ext cx="2209800" cy="646331"/>
          </a:xfrm>
          <a:prstGeom prst="rect">
            <a:avLst/>
          </a:prstGeom>
          <a:noFill/>
        </p:spPr>
        <p:txBody>
          <a:bodyPr wrap="square" rtlCol="0">
            <a:spAutoFit/>
          </a:bodyPr>
          <a:lstStyle/>
          <a:p>
            <a:r>
              <a:rPr lang="en-US" sz="3600" b="1" dirty="0">
                <a:solidFill>
                  <a:srgbClr val="002060"/>
                </a:solidFill>
              </a:rPr>
              <a:t>1519</a:t>
            </a:r>
          </a:p>
        </p:txBody>
      </p:sp>
      <p:pic>
        <p:nvPicPr>
          <p:cNvPr id="6" name="Picture 5">
            <a:extLst>
              <a:ext uri="{FF2B5EF4-FFF2-40B4-BE49-F238E27FC236}">
                <a16:creationId xmlns:a16="http://schemas.microsoft.com/office/drawing/2014/main" id="{82374CBB-701C-49CB-AE32-EC0981BA32B2}"/>
              </a:ext>
            </a:extLst>
          </p:cNvPr>
          <p:cNvPicPr>
            <a:picLocks noChangeAspect="1"/>
          </p:cNvPicPr>
          <p:nvPr/>
        </p:nvPicPr>
        <p:blipFill>
          <a:blip r:embed="rId5"/>
          <a:stretch>
            <a:fillRect/>
          </a:stretch>
        </p:blipFill>
        <p:spPr>
          <a:xfrm>
            <a:off x="6181180" y="1178262"/>
            <a:ext cx="5194058" cy="3515557"/>
          </a:xfrm>
          <a:prstGeom prst="rect">
            <a:avLst/>
          </a:prstGeom>
        </p:spPr>
      </p:pic>
      <p:sp>
        <p:nvSpPr>
          <p:cNvPr id="9" name="TextBox 8">
            <a:extLst>
              <a:ext uri="{FF2B5EF4-FFF2-40B4-BE49-F238E27FC236}">
                <a16:creationId xmlns:a16="http://schemas.microsoft.com/office/drawing/2014/main" id="{3AB4F666-2F3A-42F3-8FCC-4C8166A78759}"/>
              </a:ext>
            </a:extLst>
          </p:cNvPr>
          <p:cNvSpPr txBox="1"/>
          <p:nvPr/>
        </p:nvSpPr>
        <p:spPr>
          <a:xfrm>
            <a:off x="8456135" y="4645945"/>
            <a:ext cx="2209800" cy="646331"/>
          </a:xfrm>
          <a:prstGeom prst="rect">
            <a:avLst/>
          </a:prstGeom>
          <a:noFill/>
        </p:spPr>
        <p:txBody>
          <a:bodyPr wrap="square" rtlCol="0">
            <a:spAutoFit/>
          </a:bodyPr>
          <a:lstStyle/>
          <a:p>
            <a:r>
              <a:rPr lang="en-US" sz="3600" b="1" dirty="0">
                <a:solidFill>
                  <a:srgbClr val="002060"/>
                </a:solidFill>
              </a:rPr>
              <a:t>1521</a:t>
            </a:r>
          </a:p>
        </p:txBody>
      </p:sp>
      <p:sp>
        <p:nvSpPr>
          <p:cNvPr id="5" name="Arrow: Right 4">
            <a:extLst>
              <a:ext uri="{FF2B5EF4-FFF2-40B4-BE49-F238E27FC236}">
                <a16:creationId xmlns:a16="http://schemas.microsoft.com/office/drawing/2014/main" id="{742F193D-F03A-4E5D-81F7-D79DDDE74B5B}"/>
              </a:ext>
            </a:extLst>
          </p:cNvPr>
          <p:cNvSpPr/>
          <p:nvPr/>
        </p:nvSpPr>
        <p:spPr>
          <a:xfrm rot="701651">
            <a:off x="4441890" y="1891770"/>
            <a:ext cx="1917577" cy="506027"/>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FC539BE-6FAE-4CB5-B7FF-76719020605A}"/>
              </a:ext>
            </a:extLst>
          </p:cNvPr>
          <p:cNvSpPr/>
          <p:nvPr/>
        </p:nvSpPr>
        <p:spPr>
          <a:xfrm rot="9899497">
            <a:off x="4370313" y="3730631"/>
            <a:ext cx="1917577" cy="506027"/>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99A5CC5-444C-48E6-9EAF-E0A0309BA452}"/>
              </a:ext>
            </a:extLst>
          </p:cNvPr>
          <p:cNvSpPr txBox="1"/>
          <p:nvPr/>
        </p:nvSpPr>
        <p:spPr>
          <a:xfrm>
            <a:off x="234101" y="6285390"/>
            <a:ext cx="9300515" cy="523220"/>
          </a:xfrm>
          <a:prstGeom prst="rect">
            <a:avLst/>
          </a:prstGeom>
          <a:noFill/>
        </p:spPr>
        <p:txBody>
          <a:bodyPr wrap="square" rtlCol="0">
            <a:spAutoFit/>
          </a:bodyPr>
          <a:lstStyle/>
          <a:p>
            <a:r>
              <a:rPr lang="en-US" sz="2800" b="1" dirty="0">
                <a:solidFill>
                  <a:srgbClr val="002060"/>
                </a:solidFill>
              </a:rPr>
              <a:t>1521-1810: Church Corruption on a Major Scale Unchecked!</a:t>
            </a:r>
          </a:p>
        </p:txBody>
      </p:sp>
      <p:sp>
        <p:nvSpPr>
          <p:cNvPr id="13" name="TextBox 12">
            <a:extLst>
              <a:ext uri="{FF2B5EF4-FFF2-40B4-BE49-F238E27FC236}">
                <a16:creationId xmlns:a16="http://schemas.microsoft.com/office/drawing/2014/main" id="{524F114A-EB2C-4638-B887-552C394254E0}"/>
              </a:ext>
            </a:extLst>
          </p:cNvPr>
          <p:cNvSpPr txBox="1"/>
          <p:nvPr/>
        </p:nvSpPr>
        <p:spPr>
          <a:xfrm>
            <a:off x="4909351" y="133165"/>
            <a:ext cx="7048547" cy="707886"/>
          </a:xfrm>
          <a:prstGeom prst="rect">
            <a:avLst/>
          </a:prstGeom>
          <a:noFill/>
        </p:spPr>
        <p:txBody>
          <a:bodyPr wrap="square" rtlCol="0">
            <a:spAutoFit/>
          </a:bodyPr>
          <a:lstStyle/>
          <a:p>
            <a:pPr algn="ctr"/>
            <a:r>
              <a:rPr lang="en-US" sz="4000" b="1" u="sng" dirty="0">
                <a:solidFill>
                  <a:srgbClr val="660066"/>
                </a:solidFill>
                <a:effectLst>
                  <a:outerShdw blurRad="38100" dist="38100" dir="2700000" algn="tl">
                    <a:srgbClr val="000000">
                      <a:alpha val="43137"/>
                    </a:srgbClr>
                  </a:outerShdw>
                </a:effectLst>
              </a:rPr>
              <a:t>The Catholic Hostile Takeover!</a:t>
            </a:r>
          </a:p>
        </p:txBody>
      </p:sp>
    </p:spTree>
    <p:extLst>
      <p:ext uri="{BB962C8B-B14F-4D97-AF65-F5344CB8AC3E}">
        <p14:creationId xmlns:p14="http://schemas.microsoft.com/office/powerpoint/2010/main" val="159036215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4A4F-7291-4494-BE5D-787F14B376B6}"/>
              </a:ext>
            </a:extLst>
          </p:cNvPr>
          <p:cNvSpPr>
            <a:spLocks noGrp="1"/>
          </p:cNvSpPr>
          <p:nvPr>
            <p:ph type="title"/>
          </p:nvPr>
        </p:nvSpPr>
        <p:spPr>
          <a:xfrm>
            <a:off x="567061" y="-309577"/>
            <a:ext cx="11057878" cy="1325563"/>
          </a:xfrm>
        </p:spPr>
        <p:txBody>
          <a:bodyPr/>
          <a:lstStyle/>
          <a:p>
            <a:r>
              <a:rPr lang="en-US" b="1" u="sng" dirty="0">
                <a:solidFill>
                  <a:srgbClr val="FF0000"/>
                </a:solidFill>
                <a:effectLst>
                  <a:outerShdw blurRad="38100" dist="38100" dir="2700000" algn="tl">
                    <a:srgbClr val="000000">
                      <a:alpha val="43137"/>
                    </a:srgbClr>
                  </a:outerShdw>
                </a:effectLst>
              </a:rPr>
              <a:t>Revelation  17 &amp; 18: 1798—End of Earth’s History</a:t>
            </a:r>
          </a:p>
        </p:txBody>
      </p:sp>
      <p:sp>
        <p:nvSpPr>
          <p:cNvPr id="3" name="TextBox 2">
            <a:extLst>
              <a:ext uri="{FF2B5EF4-FFF2-40B4-BE49-F238E27FC236}">
                <a16:creationId xmlns:a16="http://schemas.microsoft.com/office/drawing/2014/main" id="{369FEBD0-1ECC-4B31-9B86-B058DEC38654}"/>
              </a:ext>
            </a:extLst>
          </p:cNvPr>
          <p:cNvSpPr txBox="1"/>
          <p:nvPr/>
        </p:nvSpPr>
        <p:spPr>
          <a:xfrm>
            <a:off x="177552" y="1051549"/>
            <a:ext cx="5651086" cy="1569660"/>
          </a:xfrm>
          <a:prstGeom prst="rect">
            <a:avLst/>
          </a:prstGeom>
          <a:noFill/>
        </p:spPr>
        <p:txBody>
          <a:bodyPr wrap="square" rtlCol="0">
            <a:spAutoFit/>
          </a:bodyPr>
          <a:lstStyle/>
          <a:p>
            <a:r>
              <a:rPr lang="en-US" sz="2400" dirty="0">
                <a:solidFill>
                  <a:schemeClr val="bg1"/>
                </a:solidFill>
              </a:rPr>
              <a:t>“With whom the </a:t>
            </a:r>
            <a:r>
              <a:rPr lang="en-US" sz="2400" u="sng" dirty="0">
                <a:solidFill>
                  <a:schemeClr val="bg1"/>
                </a:solidFill>
              </a:rPr>
              <a:t>kings of the earth have committed fornication, </a:t>
            </a:r>
            <a:r>
              <a:rPr lang="en-US" sz="2400" b="1" u="sng" dirty="0">
                <a:solidFill>
                  <a:schemeClr val="bg1"/>
                </a:solidFill>
              </a:rPr>
              <a:t>and the inhabitants of the earth have been made drunk with the wine of her fornication</a:t>
            </a:r>
            <a:r>
              <a:rPr lang="en-US" sz="2400" dirty="0">
                <a:solidFill>
                  <a:schemeClr val="bg1"/>
                </a:solidFill>
              </a:rPr>
              <a:t>.” Rev. 17:2</a:t>
            </a:r>
          </a:p>
        </p:txBody>
      </p:sp>
      <p:pic>
        <p:nvPicPr>
          <p:cNvPr id="6" name="Picture 5">
            <a:extLst>
              <a:ext uri="{FF2B5EF4-FFF2-40B4-BE49-F238E27FC236}">
                <a16:creationId xmlns:a16="http://schemas.microsoft.com/office/drawing/2014/main" id="{C4452DC8-756D-4A1A-A8AE-88239CF223C0}"/>
              </a:ext>
            </a:extLst>
          </p:cNvPr>
          <p:cNvPicPr>
            <a:picLocks noChangeAspect="1"/>
          </p:cNvPicPr>
          <p:nvPr/>
        </p:nvPicPr>
        <p:blipFill>
          <a:blip r:embed="rId2"/>
          <a:stretch>
            <a:fillRect/>
          </a:stretch>
        </p:blipFill>
        <p:spPr>
          <a:xfrm>
            <a:off x="56572" y="2976368"/>
            <a:ext cx="5772066" cy="3617335"/>
          </a:xfrm>
          <a:prstGeom prst="rect">
            <a:avLst/>
          </a:prstGeom>
        </p:spPr>
      </p:pic>
      <p:pic>
        <p:nvPicPr>
          <p:cNvPr id="8" name="Picture 7">
            <a:extLst>
              <a:ext uri="{FF2B5EF4-FFF2-40B4-BE49-F238E27FC236}">
                <a16:creationId xmlns:a16="http://schemas.microsoft.com/office/drawing/2014/main" id="{07E4DC89-B8EA-4469-89D3-68291C5F5907}"/>
              </a:ext>
            </a:extLst>
          </p:cNvPr>
          <p:cNvPicPr>
            <a:picLocks noChangeAspect="1"/>
          </p:cNvPicPr>
          <p:nvPr/>
        </p:nvPicPr>
        <p:blipFill>
          <a:blip r:embed="rId3"/>
          <a:stretch>
            <a:fillRect/>
          </a:stretch>
        </p:blipFill>
        <p:spPr>
          <a:xfrm>
            <a:off x="6684884" y="806018"/>
            <a:ext cx="5245963" cy="5245963"/>
          </a:xfrm>
          <a:prstGeom prst="rect">
            <a:avLst/>
          </a:prstGeom>
        </p:spPr>
      </p:pic>
      <p:sp>
        <p:nvSpPr>
          <p:cNvPr id="7" name="Arrow: Right 6">
            <a:extLst>
              <a:ext uri="{FF2B5EF4-FFF2-40B4-BE49-F238E27FC236}">
                <a16:creationId xmlns:a16="http://schemas.microsoft.com/office/drawing/2014/main" id="{A368C2B2-F9F2-4599-AC36-0B4C543AC3BA}"/>
              </a:ext>
            </a:extLst>
          </p:cNvPr>
          <p:cNvSpPr/>
          <p:nvPr/>
        </p:nvSpPr>
        <p:spPr>
          <a:xfrm rot="20012524">
            <a:off x="5211192" y="3804825"/>
            <a:ext cx="1926454" cy="55929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71031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5566AA9-29D6-4E94-B8EF-2A41D5BC5D09}"/>
              </a:ext>
            </a:extLst>
          </p:cNvPr>
          <p:cNvPicPr>
            <a:picLocks noChangeAspect="1"/>
          </p:cNvPicPr>
          <p:nvPr/>
        </p:nvPicPr>
        <p:blipFill rotWithShape="1">
          <a:blip r:embed="rId2"/>
          <a:srcRect t="14464"/>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3EDB0032-BC2A-4074-B2A4-5693DF9213EB}"/>
              </a:ext>
            </a:extLst>
          </p:cNvPr>
          <p:cNvSpPr/>
          <p:nvPr/>
        </p:nvSpPr>
        <p:spPr>
          <a:xfrm>
            <a:off x="0" y="5667375"/>
            <a:ext cx="12192000" cy="11893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0FC131-7EE8-4423-A78A-132F2CC2855E}"/>
              </a:ext>
            </a:extLst>
          </p:cNvPr>
          <p:cNvSpPr txBox="1"/>
          <p:nvPr/>
        </p:nvSpPr>
        <p:spPr>
          <a:xfrm>
            <a:off x="3048" y="5656389"/>
            <a:ext cx="12188952" cy="1200329"/>
          </a:xfrm>
          <a:prstGeom prst="rect">
            <a:avLst/>
          </a:prstGeom>
          <a:noFill/>
        </p:spPr>
        <p:txBody>
          <a:bodyPr wrap="square" rtlCol="0">
            <a:spAutoFit/>
          </a:bodyPr>
          <a:lstStyle/>
          <a:p>
            <a:pPr algn="ctr"/>
            <a:r>
              <a:rPr lang="en-US" sz="2400" dirty="0">
                <a:solidFill>
                  <a:schemeClr val="bg1"/>
                </a:solidFill>
                <a:highlight>
                  <a:srgbClr val="000000"/>
                </a:highlight>
              </a:rPr>
              <a:t>The Protestant Principles Laid Out in the Declaration of Independence and Constitution of the United States Blew A Trumpet Out to the World that Men are Equal and Ought to be in Control of Their Own Destinies…</a:t>
            </a:r>
          </a:p>
        </p:txBody>
      </p:sp>
    </p:spTree>
    <p:extLst>
      <p:ext uri="{BB962C8B-B14F-4D97-AF65-F5344CB8AC3E}">
        <p14:creationId xmlns:p14="http://schemas.microsoft.com/office/powerpoint/2010/main" val="288866917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FAE28-3A46-4324-A580-8BAC992B591B}"/>
              </a:ext>
            </a:extLst>
          </p:cNvPr>
          <p:cNvPicPr>
            <a:picLocks noChangeAspect="1"/>
          </p:cNvPicPr>
          <p:nvPr/>
        </p:nvPicPr>
        <p:blipFill>
          <a:blip r:embed="rId3"/>
          <a:stretch>
            <a:fillRect/>
          </a:stretch>
        </p:blipFill>
        <p:spPr>
          <a:xfrm>
            <a:off x="141816" y="736671"/>
            <a:ext cx="4962848" cy="3190875"/>
          </a:xfrm>
          <a:prstGeom prst="rect">
            <a:avLst/>
          </a:prstGeom>
        </p:spPr>
      </p:pic>
      <p:pic>
        <p:nvPicPr>
          <p:cNvPr id="3" name="Picture 2">
            <a:extLst>
              <a:ext uri="{FF2B5EF4-FFF2-40B4-BE49-F238E27FC236}">
                <a16:creationId xmlns:a16="http://schemas.microsoft.com/office/drawing/2014/main" id="{49925D00-C9A3-4935-80D7-F2E55BFE443C}"/>
              </a:ext>
            </a:extLst>
          </p:cNvPr>
          <p:cNvPicPr>
            <a:picLocks noChangeAspect="1"/>
          </p:cNvPicPr>
          <p:nvPr/>
        </p:nvPicPr>
        <p:blipFill>
          <a:blip r:embed="rId4"/>
          <a:stretch>
            <a:fillRect/>
          </a:stretch>
        </p:blipFill>
        <p:spPr>
          <a:xfrm>
            <a:off x="7087337" y="138737"/>
            <a:ext cx="3952876" cy="5180348"/>
          </a:xfrm>
          <a:prstGeom prst="rect">
            <a:avLst/>
          </a:prstGeom>
        </p:spPr>
      </p:pic>
      <p:sp>
        <p:nvSpPr>
          <p:cNvPr id="4" name="TextBox 3">
            <a:extLst>
              <a:ext uri="{FF2B5EF4-FFF2-40B4-BE49-F238E27FC236}">
                <a16:creationId xmlns:a16="http://schemas.microsoft.com/office/drawing/2014/main" id="{FDEEFBB2-7FD3-43B1-939D-9784BD21A2E1}"/>
              </a:ext>
            </a:extLst>
          </p:cNvPr>
          <p:cNvSpPr txBox="1"/>
          <p:nvPr/>
        </p:nvSpPr>
        <p:spPr>
          <a:xfrm>
            <a:off x="141816" y="4347357"/>
            <a:ext cx="5308662" cy="1200329"/>
          </a:xfrm>
          <a:prstGeom prst="rect">
            <a:avLst/>
          </a:prstGeom>
          <a:noFill/>
        </p:spPr>
        <p:txBody>
          <a:bodyPr wrap="square" rtlCol="0">
            <a:spAutoFit/>
          </a:bodyPr>
          <a:lstStyle/>
          <a:p>
            <a:pPr algn="ctr"/>
            <a:r>
              <a:rPr lang="en-US" sz="3600" b="1" dirty="0">
                <a:solidFill>
                  <a:srgbClr val="002060"/>
                </a:solidFill>
              </a:rPr>
              <a:t>The American Revolution: A Revolution with God</a:t>
            </a:r>
          </a:p>
        </p:txBody>
      </p:sp>
      <p:sp>
        <p:nvSpPr>
          <p:cNvPr id="6" name="TextBox 5">
            <a:extLst>
              <a:ext uri="{FF2B5EF4-FFF2-40B4-BE49-F238E27FC236}">
                <a16:creationId xmlns:a16="http://schemas.microsoft.com/office/drawing/2014/main" id="{56368BC5-E622-4BD8-837E-7B2AC80E2CA4}"/>
              </a:ext>
            </a:extLst>
          </p:cNvPr>
          <p:cNvSpPr txBox="1"/>
          <p:nvPr/>
        </p:nvSpPr>
        <p:spPr>
          <a:xfrm>
            <a:off x="6105525" y="5547686"/>
            <a:ext cx="6086475" cy="1077218"/>
          </a:xfrm>
          <a:prstGeom prst="rect">
            <a:avLst/>
          </a:prstGeom>
          <a:noFill/>
        </p:spPr>
        <p:txBody>
          <a:bodyPr wrap="square" rtlCol="0">
            <a:spAutoFit/>
          </a:bodyPr>
          <a:lstStyle/>
          <a:p>
            <a:pPr algn="ctr"/>
            <a:r>
              <a:rPr lang="en-US" sz="3200" dirty="0">
                <a:solidFill>
                  <a:srgbClr val="FF0000"/>
                </a:solidFill>
              </a:rPr>
              <a:t>The French Revolution: A (Jesuit) Revolution without God</a:t>
            </a:r>
          </a:p>
        </p:txBody>
      </p:sp>
    </p:spTree>
    <p:extLst>
      <p:ext uri="{BB962C8B-B14F-4D97-AF65-F5344CB8AC3E}">
        <p14:creationId xmlns:p14="http://schemas.microsoft.com/office/powerpoint/2010/main" val="181659310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58B60-74CC-4508-AE46-2BED4EF0CEC1}"/>
              </a:ext>
            </a:extLst>
          </p:cNvPr>
          <p:cNvSpPr txBox="1"/>
          <p:nvPr/>
        </p:nvSpPr>
        <p:spPr>
          <a:xfrm>
            <a:off x="-1127463" y="-2731"/>
            <a:ext cx="10271464" cy="769441"/>
          </a:xfrm>
          <a:prstGeom prst="rect">
            <a:avLst/>
          </a:prstGeom>
          <a:noFill/>
        </p:spPr>
        <p:txBody>
          <a:bodyPr wrap="square" rtlCol="0">
            <a:spAutoFit/>
          </a:bodyPr>
          <a:lstStyle/>
          <a:p>
            <a:pPr algn="ctr"/>
            <a:r>
              <a:rPr lang="en-US" sz="4400" u="sng" dirty="0">
                <a:effectLst>
                  <a:outerShdw blurRad="38100" dist="38100" dir="2700000" algn="tl">
                    <a:srgbClr val="000000">
                      <a:alpha val="43137"/>
                    </a:srgbClr>
                  </a:outerShdw>
                </a:effectLst>
              </a:rPr>
              <a:t>The French Revolution Principles</a:t>
            </a:r>
          </a:p>
        </p:txBody>
      </p:sp>
      <p:sp>
        <p:nvSpPr>
          <p:cNvPr id="3" name="TextBox 2">
            <a:extLst>
              <a:ext uri="{FF2B5EF4-FFF2-40B4-BE49-F238E27FC236}">
                <a16:creationId xmlns:a16="http://schemas.microsoft.com/office/drawing/2014/main" id="{33020CF1-FEA5-4A62-A0DD-5C052D384EA6}"/>
              </a:ext>
            </a:extLst>
          </p:cNvPr>
          <p:cNvSpPr txBox="1"/>
          <p:nvPr/>
        </p:nvSpPr>
        <p:spPr>
          <a:xfrm>
            <a:off x="71020" y="983484"/>
            <a:ext cx="3595457" cy="2677656"/>
          </a:xfrm>
          <a:prstGeom prst="rect">
            <a:avLst/>
          </a:prstGeom>
          <a:noFill/>
        </p:spPr>
        <p:txBody>
          <a:bodyPr wrap="square" rtlCol="0">
            <a:spAutoFit/>
          </a:bodyPr>
          <a:lstStyle/>
          <a:p>
            <a:r>
              <a:rPr lang="en-US" sz="2400" b="1" u="sng" dirty="0">
                <a:solidFill>
                  <a:srgbClr val="660066"/>
                </a:solidFill>
              </a:rPr>
              <a:t>Religion:</a:t>
            </a:r>
          </a:p>
          <a:p>
            <a:r>
              <a:rPr lang="en-US" sz="2400" dirty="0"/>
              <a:t>-Atheism</a:t>
            </a:r>
          </a:p>
          <a:p>
            <a:r>
              <a:rPr lang="en-US" sz="2400" dirty="0"/>
              <a:t>-Abolishment of Religious Institutions</a:t>
            </a:r>
          </a:p>
          <a:p>
            <a:r>
              <a:rPr lang="en-US" sz="2400" dirty="0"/>
              <a:t>-Bibles Confiscated and Burned</a:t>
            </a:r>
          </a:p>
          <a:p>
            <a:r>
              <a:rPr lang="en-US" sz="2400" dirty="0"/>
              <a:t>-Goddess of Reason</a:t>
            </a:r>
          </a:p>
        </p:txBody>
      </p:sp>
      <p:sp>
        <p:nvSpPr>
          <p:cNvPr id="5" name="TextBox 4">
            <a:extLst>
              <a:ext uri="{FF2B5EF4-FFF2-40B4-BE49-F238E27FC236}">
                <a16:creationId xmlns:a16="http://schemas.microsoft.com/office/drawing/2014/main" id="{68667783-BC47-4C78-8BA8-E22B1EA33962}"/>
              </a:ext>
            </a:extLst>
          </p:cNvPr>
          <p:cNvSpPr txBox="1"/>
          <p:nvPr/>
        </p:nvSpPr>
        <p:spPr>
          <a:xfrm>
            <a:off x="4298258" y="983484"/>
            <a:ext cx="3807042" cy="3785652"/>
          </a:xfrm>
          <a:prstGeom prst="rect">
            <a:avLst/>
          </a:prstGeom>
          <a:noFill/>
        </p:spPr>
        <p:txBody>
          <a:bodyPr wrap="square" rtlCol="0">
            <a:spAutoFit/>
          </a:bodyPr>
          <a:lstStyle/>
          <a:p>
            <a:r>
              <a:rPr lang="en-US" sz="2400" b="1" u="sng" dirty="0">
                <a:solidFill>
                  <a:srgbClr val="002060"/>
                </a:solidFill>
              </a:rPr>
              <a:t>Politics:</a:t>
            </a:r>
          </a:p>
          <a:p>
            <a:r>
              <a:rPr lang="en-US" sz="2400" dirty="0"/>
              <a:t>-Pure Democracy (Mob Rule)</a:t>
            </a:r>
          </a:p>
          <a:p>
            <a:r>
              <a:rPr lang="en-US" sz="2400" dirty="0"/>
              <a:t>-Murdering the wealthy</a:t>
            </a:r>
          </a:p>
          <a:p>
            <a:r>
              <a:rPr lang="en-US" sz="2400" dirty="0"/>
              <a:t>-Reign of Terror</a:t>
            </a:r>
          </a:p>
          <a:p>
            <a:r>
              <a:rPr lang="en-US" sz="2400" dirty="0"/>
              <a:t>-Human Rights (not from God)</a:t>
            </a:r>
          </a:p>
          <a:p>
            <a:r>
              <a:rPr lang="en-US" sz="2400" dirty="0"/>
              <a:t>-Communism, Socialism, Social Justice</a:t>
            </a:r>
          </a:p>
          <a:p>
            <a:r>
              <a:rPr lang="en-US" sz="2400" dirty="0"/>
              <a:t>-Fraternity and Equality </a:t>
            </a:r>
          </a:p>
          <a:p>
            <a:r>
              <a:rPr lang="en-US" sz="2400" dirty="0"/>
              <a:t>-Jesuit State</a:t>
            </a:r>
          </a:p>
        </p:txBody>
      </p:sp>
      <p:sp>
        <p:nvSpPr>
          <p:cNvPr id="7" name="TextBox 6">
            <a:extLst>
              <a:ext uri="{FF2B5EF4-FFF2-40B4-BE49-F238E27FC236}">
                <a16:creationId xmlns:a16="http://schemas.microsoft.com/office/drawing/2014/main" id="{B5DB1934-904D-45BB-B3EA-AFC03F7CFD98}"/>
              </a:ext>
            </a:extLst>
          </p:cNvPr>
          <p:cNvSpPr txBox="1"/>
          <p:nvPr/>
        </p:nvSpPr>
        <p:spPr>
          <a:xfrm>
            <a:off x="8571390" y="578534"/>
            <a:ext cx="3549590" cy="2308324"/>
          </a:xfrm>
          <a:prstGeom prst="rect">
            <a:avLst/>
          </a:prstGeom>
          <a:noFill/>
        </p:spPr>
        <p:txBody>
          <a:bodyPr wrap="square" rtlCol="0">
            <a:spAutoFit/>
          </a:bodyPr>
          <a:lstStyle/>
          <a:p>
            <a:r>
              <a:rPr lang="en-US" sz="2400" b="1" u="sng" dirty="0">
                <a:solidFill>
                  <a:srgbClr val="FF0000"/>
                </a:solidFill>
              </a:rPr>
              <a:t>Economy:</a:t>
            </a:r>
          </a:p>
          <a:p>
            <a:r>
              <a:rPr lang="en-US" sz="2400" dirty="0"/>
              <a:t>-Communism/socialism</a:t>
            </a:r>
          </a:p>
          <a:p>
            <a:r>
              <a:rPr lang="en-US" sz="2400" dirty="0"/>
              <a:t>-No Innovation at all</a:t>
            </a:r>
          </a:p>
          <a:p>
            <a:r>
              <a:rPr lang="en-US" sz="2400" dirty="0"/>
              <a:t>-failing economy</a:t>
            </a:r>
          </a:p>
          <a:p>
            <a:r>
              <a:rPr lang="en-US" sz="2400" dirty="0"/>
              <a:t>-Right is might</a:t>
            </a:r>
          </a:p>
          <a:p>
            <a:r>
              <a:rPr lang="en-US" sz="2400" dirty="0"/>
              <a:t>-Debauchery</a:t>
            </a:r>
          </a:p>
        </p:txBody>
      </p:sp>
      <p:pic>
        <p:nvPicPr>
          <p:cNvPr id="4" name="Picture 3">
            <a:extLst>
              <a:ext uri="{FF2B5EF4-FFF2-40B4-BE49-F238E27FC236}">
                <a16:creationId xmlns:a16="http://schemas.microsoft.com/office/drawing/2014/main" id="{A73B8623-6AB0-4486-9E51-B24F1A46DB6B}"/>
              </a:ext>
            </a:extLst>
          </p:cNvPr>
          <p:cNvPicPr>
            <a:picLocks noChangeAspect="1"/>
          </p:cNvPicPr>
          <p:nvPr/>
        </p:nvPicPr>
        <p:blipFill>
          <a:blip r:embed="rId2"/>
          <a:stretch>
            <a:fillRect/>
          </a:stretch>
        </p:blipFill>
        <p:spPr>
          <a:xfrm>
            <a:off x="201227" y="3877914"/>
            <a:ext cx="3807042" cy="2855282"/>
          </a:xfrm>
          <a:prstGeom prst="rect">
            <a:avLst/>
          </a:prstGeom>
        </p:spPr>
      </p:pic>
      <p:pic>
        <p:nvPicPr>
          <p:cNvPr id="6" name="Picture 5">
            <a:extLst>
              <a:ext uri="{FF2B5EF4-FFF2-40B4-BE49-F238E27FC236}">
                <a16:creationId xmlns:a16="http://schemas.microsoft.com/office/drawing/2014/main" id="{79D0DEC9-ED4F-4558-AF01-8833BAAFDE26}"/>
              </a:ext>
            </a:extLst>
          </p:cNvPr>
          <p:cNvPicPr>
            <a:picLocks noChangeAspect="1"/>
          </p:cNvPicPr>
          <p:nvPr/>
        </p:nvPicPr>
        <p:blipFill>
          <a:blip r:embed="rId3"/>
          <a:stretch>
            <a:fillRect/>
          </a:stretch>
        </p:blipFill>
        <p:spPr>
          <a:xfrm rot="20084261">
            <a:off x="9121159" y="3599408"/>
            <a:ext cx="2089191" cy="3133787"/>
          </a:xfrm>
          <a:prstGeom prst="rect">
            <a:avLst/>
          </a:prstGeom>
        </p:spPr>
      </p:pic>
      <p:sp>
        <p:nvSpPr>
          <p:cNvPr id="10" name="TextBox 9">
            <a:extLst>
              <a:ext uri="{FF2B5EF4-FFF2-40B4-BE49-F238E27FC236}">
                <a16:creationId xmlns:a16="http://schemas.microsoft.com/office/drawing/2014/main" id="{AF292145-03A8-4DCA-8A10-D9E4508543A2}"/>
              </a:ext>
            </a:extLst>
          </p:cNvPr>
          <p:cNvSpPr txBox="1"/>
          <p:nvPr/>
        </p:nvSpPr>
        <p:spPr>
          <a:xfrm>
            <a:off x="7858266" y="3468123"/>
            <a:ext cx="1388203"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Led to..</a:t>
            </a:r>
          </a:p>
        </p:txBody>
      </p:sp>
      <p:pic>
        <p:nvPicPr>
          <p:cNvPr id="11" name="Picture 10">
            <a:extLst>
              <a:ext uri="{FF2B5EF4-FFF2-40B4-BE49-F238E27FC236}">
                <a16:creationId xmlns:a16="http://schemas.microsoft.com/office/drawing/2014/main" id="{55EFC093-B799-41FA-A83D-9EC38523809A}"/>
              </a:ext>
            </a:extLst>
          </p:cNvPr>
          <p:cNvPicPr>
            <a:picLocks noChangeAspect="1"/>
          </p:cNvPicPr>
          <p:nvPr/>
        </p:nvPicPr>
        <p:blipFill rotWithShape="1">
          <a:blip r:embed="rId4"/>
          <a:srcRect l="25902" t="14834" r="24652" b="16113"/>
          <a:stretch/>
        </p:blipFill>
        <p:spPr>
          <a:xfrm>
            <a:off x="5379867" y="4769136"/>
            <a:ext cx="2031015" cy="1890943"/>
          </a:xfrm>
          <a:prstGeom prst="rect">
            <a:avLst/>
          </a:prstGeom>
        </p:spPr>
      </p:pic>
    </p:spTree>
    <p:extLst>
      <p:ext uri="{BB962C8B-B14F-4D97-AF65-F5344CB8AC3E}">
        <p14:creationId xmlns:p14="http://schemas.microsoft.com/office/powerpoint/2010/main" val="139222457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521362A-534E-46B9-9250-F0E7B0E41908}"/>
              </a:ext>
            </a:extLst>
          </p:cNvPr>
          <p:cNvPicPr>
            <a:picLocks noChangeAspect="1"/>
          </p:cNvPicPr>
          <p:nvPr/>
        </p:nvPicPr>
        <p:blipFill rotWithShape="1">
          <a:blip r:embed="rId2"/>
          <a:srcRect t="1494" b="11313"/>
          <a:stretch/>
        </p:blipFill>
        <p:spPr>
          <a:xfrm>
            <a:off x="-1504" y="1282"/>
            <a:ext cx="12191980" cy="6856718"/>
          </a:xfrm>
          <a:prstGeom prst="rect">
            <a:avLst/>
          </a:prstGeom>
        </p:spPr>
      </p:pic>
      <p:sp>
        <p:nvSpPr>
          <p:cNvPr id="4" name="Rectangle 3">
            <a:extLst>
              <a:ext uri="{FF2B5EF4-FFF2-40B4-BE49-F238E27FC236}">
                <a16:creationId xmlns:a16="http://schemas.microsoft.com/office/drawing/2014/main" id="{F1695C37-3114-4779-867D-B83DE772CA19}"/>
              </a:ext>
            </a:extLst>
          </p:cNvPr>
          <p:cNvSpPr/>
          <p:nvPr/>
        </p:nvSpPr>
        <p:spPr>
          <a:xfrm>
            <a:off x="763481" y="115410"/>
            <a:ext cx="10520038" cy="12428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D4CF2B-7D61-4A83-BC06-71218FEC7EAB}"/>
              </a:ext>
            </a:extLst>
          </p:cNvPr>
          <p:cNvSpPr txBox="1"/>
          <p:nvPr/>
        </p:nvSpPr>
        <p:spPr>
          <a:xfrm>
            <a:off x="708085" y="112727"/>
            <a:ext cx="11068050" cy="1323439"/>
          </a:xfrm>
          <a:prstGeom prst="rect">
            <a:avLst/>
          </a:prstGeom>
          <a:noFill/>
        </p:spPr>
        <p:txBody>
          <a:bodyPr wrap="square" rtlCol="0">
            <a:spAutoFit/>
          </a:bodyPr>
          <a:lstStyle/>
          <a:p>
            <a:r>
              <a:rPr lang="en-US" sz="4000" dirty="0">
                <a:solidFill>
                  <a:schemeClr val="bg1"/>
                </a:solidFill>
                <a:highlight>
                  <a:srgbClr val="000000"/>
                </a:highlight>
              </a:rPr>
              <a:t>Communism is responsible for 160+ million deaths directly in the 20</a:t>
            </a:r>
            <a:r>
              <a:rPr lang="en-US" sz="4000" baseline="30000" dirty="0">
                <a:solidFill>
                  <a:schemeClr val="bg1"/>
                </a:solidFill>
                <a:highlight>
                  <a:srgbClr val="000000"/>
                </a:highlight>
              </a:rPr>
              <a:t>th</a:t>
            </a:r>
            <a:r>
              <a:rPr lang="en-US" sz="4000" dirty="0">
                <a:solidFill>
                  <a:schemeClr val="bg1"/>
                </a:solidFill>
                <a:highlight>
                  <a:srgbClr val="000000"/>
                </a:highlight>
              </a:rPr>
              <a:t> Century</a:t>
            </a:r>
          </a:p>
        </p:txBody>
      </p:sp>
    </p:spTree>
    <p:extLst>
      <p:ext uri="{BB962C8B-B14F-4D97-AF65-F5344CB8AC3E}">
        <p14:creationId xmlns:p14="http://schemas.microsoft.com/office/powerpoint/2010/main" val="27942891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DC1400-D228-4E2E-A379-041FD1E45B8F}"/>
              </a:ext>
            </a:extLst>
          </p:cNvPr>
          <p:cNvSpPr txBox="1"/>
          <p:nvPr/>
        </p:nvSpPr>
        <p:spPr>
          <a:xfrm>
            <a:off x="204186" y="115410"/>
            <a:ext cx="6027938" cy="6555641"/>
          </a:xfrm>
          <a:prstGeom prst="rect">
            <a:avLst/>
          </a:prstGeom>
          <a:noFill/>
        </p:spPr>
        <p:txBody>
          <a:bodyPr wrap="square" rtlCol="0">
            <a:spAutoFit/>
          </a:bodyPr>
          <a:lstStyle/>
          <a:p>
            <a:r>
              <a:rPr lang="en-US" sz="2800" dirty="0"/>
              <a:t>Unlike the Protestant Principle “equal protection under the law”, the French Revolution principle of “equality” levels the playing field completely. So if you begin to succeed, your fruits will be taken from you and given to others so that everyone is equal. You have no rights to your house if others don’t have houses, you have no rights to any property if others are lacking, no rights to the money you’ve earned, or the labors you’ve tilled. No, everyone has a right to your stuff—that’s how “equality” works under Socialism, Communism, and Democracy</a:t>
            </a:r>
          </a:p>
        </p:txBody>
      </p:sp>
      <p:pic>
        <p:nvPicPr>
          <p:cNvPr id="3" name="Picture 2">
            <a:extLst>
              <a:ext uri="{FF2B5EF4-FFF2-40B4-BE49-F238E27FC236}">
                <a16:creationId xmlns:a16="http://schemas.microsoft.com/office/drawing/2014/main" id="{0FE4B4B6-5790-4D97-8755-885CB19B0076}"/>
              </a:ext>
            </a:extLst>
          </p:cNvPr>
          <p:cNvPicPr>
            <a:picLocks noChangeAspect="1"/>
          </p:cNvPicPr>
          <p:nvPr/>
        </p:nvPicPr>
        <p:blipFill>
          <a:blip r:embed="rId2"/>
          <a:stretch>
            <a:fillRect/>
          </a:stretch>
        </p:blipFill>
        <p:spPr>
          <a:xfrm>
            <a:off x="6374168" y="237756"/>
            <a:ext cx="5357534" cy="3369756"/>
          </a:xfrm>
          <a:prstGeom prst="rect">
            <a:avLst/>
          </a:prstGeom>
        </p:spPr>
      </p:pic>
      <p:pic>
        <p:nvPicPr>
          <p:cNvPr id="4" name="Picture 3">
            <a:extLst>
              <a:ext uri="{FF2B5EF4-FFF2-40B4-BE49-F238E27FC236}">
                <a16:creationId xmlns:a16="http://schemas.microsoft.com/office/drawing/2014/main" id="{9761E2F5-4D7F-4557-B1C1-45F4D438312E}"/>
              </a:ext>
            </a:extLst>
          </p:cNvPr>
          <p:cNvPicPr>
            <a:picLocks noChangeAspect="1"/>
          </p:cNvPicPr>
          <p:nvPr/>
        </p:nvPicPr>
        <p:blipFill>
          <a:blip r:embed="rId3"/>
          <a:stretch>
            <a:fillRect/>
          </a:stretch>
        </p:blipFill>
        <p:spPr>
          <a:xfrm>
            <a:off x="6996124" y="3781886"/>
            <a:ext cx="3950896" cy="2960703"/>
          </a:xfrm>
          <a:prstGeom prst="rect">
            <a:avLst/>
          </a:prstGeom>
        </p:spPr>
      </p:pic>
    </p:spTree>
    <p:extLst>
      <p:ext uri="{BB962C8B-B14F-4D97-AF65-F5344CB8AC3E}">
        <p14:creationId xmlns:p14="http://schemas.microsoft.com/office/powerpoint/2010/main" val="144485347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4A93D-F22F-4DAC-8F0C-673DABF60CCD}"/>
              </a:ext>
            </a:extLst>
          </p:cNvPr>
          <p:cNvSpPr txBox="1"/>
          <p:nvPr/>
        </p:nvSpPr>
        <p:spPr>
          <a:xfrm>
            <a:off x="645892" y="296802"/>
            <a:ext cx="5672831" cy="1815882"/>
          </a:xfrm>
          <a:prstGeom prst="rect">
            <a:avLst/>
          </a:prstGeom>
          <a:noFill/>
        </p:spPr>
        <p:txBody>
          <a:bodyPr wrap="square" rtlCol="0">
            <a:spAutoFit/>
          </a:bodyPr>
          <a:lstStyle/>
          <a:p>
            <a:r>
              <a:rPr lang="en-US" sz="2800" i="1" dirty="0">
                <a:solidFill>
                  <a:srgbClr val="FF0000"/>
                </a:solidFill>
                <a:effectLst>
                  <a:outerShdw blurRad="38100" dist="38100" dir="2700000" algn="tl">
                    <a:srgbClr val="000000">
                      <a:alpha val="43137"/>
                    </a:srgbClr>
                  </a:outerShdw>
                </a:effectLst>
              </a:rPr>
              <a:t>Democracy, Liberty, Equality, and Fraternity—all sound very romantic! But in practice, they’ve led to the some of the most horrific crimes!</a:t>
            </a:r>
          </a:p>
        </p:txBody>
      </p:sp>
      <p:pic>
        <p:nvPicPr>
          <p:cNvPr id="3" name="Picture 2">
            <a:extLst>
              <a:ext uri="{FF2B5EF4-FFF2-40B4-BE49-F238E27FC236}">
                <a16:creationId xmlns:a16="http://schemas.microsoft.com/office/drawing/2014/main" id="{2E9B492A-21CB-4247-9B59-AFD9435F185C}"/>
              </a:ext>
            </a:extLst>
          </p:cNvPr>
          <p:cNvPicPr>
            <a:picLocks noChangeAspect="1"/>
          </p:cNvPicPr>
          <p:nvPr/>
        </p:nvPicPr>
        <p:blipFill rotWithShape="1">
          <a:blip r:embed="rId2"/>
          <a:srcRect t="15704" b="19401"/>
          <a:stretch/>
        </p:blipFill>
        <p:spPr>
          <a:xfrm>
            <a:off x="7421731" y="296802"/>
            <a:ext cx="3844032" cy="2494626"/>
          </a:xfrm>
          <a:prstGeom prst="rect">
            <a:avLst/>
          </a:prstGeom>
        </p:spPr>
      </p:pic>
      <p:pic>
        <p:nvPicPr>
          <p:cNvPr id="5" name="Picture 4">
            <a:extLst>
              <a:ext uri="{FF2B5EF4-FFF2-40B4-BE49-F238E27FC236}">
                <a16:creationId xmlns:a16="http://schemas.microsoft.com/office/drawing/2014/main" id="{1680202F-9F59-49DB-9CBC-1B109E443EB8}"/>
              </a:ext>
            </a:extLst>
          </p:cNvPr>
          <p:cNvPicPr>
            <a:picLocks noChangeAspect="1"/>
          </p:cNvPicPr>
          <p:nvPr/>
        </p:nvPicPr>
        <p:blipFill>
          <a:blip r:embed="rId3"/>
          <a:stretch>
            <a:fillRect/>
          </a:stretch>
        </p:blipFill>
        <p:spPr>
          <a:xfrm>
            <a:off x="492530" y="2537489"/>
            <a:ext cx="5364945" cy="4023709"/>
          </a:xfrm>
          <a:prstGeom prst="rect">
            <a:avLst/>
          </a:prstGeom>
        </p:spPr>
      </p:pic>
      <p:sp>
        <p:nvSpPr>
          <p:cNvPr id="6" name="TextBox 5">
            <a:extLst>
              <a:ext uri="{FF2B5EF4-FFF2-40B4-BE49-F238E27FC236}">
                <a16:creationId xmlns:a16="http://schemas.microsoft.com/office/drawing/2014/main" id="{69A1F324-96FC-46AF-9552-522275DC01A9}"/>
              </a:ext>
            </a:extLst>
          </p:cNvPr>
          <p:cNvSpPr txBox="1"/>
          <p:nvPr/>
        </p:nvSpPr>
        <p:spPr>
          <a:xfrm>
            <a:off x="6240303" y="3429000"/>
            <a:ext cx="5672831" cy="1815882"/>
          </a:xfrm>
          <a:prstGeom prst="rect">
            <a:avLst/>
          </a:prstGeom>
          <a:noFill/>
        </p:spPr>
        <p:txBody>
          <a:bodyPr wrap="square" rtlCol="0">
            <a:spAutoFit/>
          </a:bodyPr>
          <a:lstStyle/>
          <a:p>
            <a:r>
              <a:rPr lang="en-US" sz="2800" i="1" dirty="0">
                <a:solidFill>
                  <a:schemeClr val="bg1"/>
                </a:solidFill>
                <a:effectLst>
                  <a:outerShdw blurRad="38100" dist="38100" dir="2700000" algn="tl">
                    <a:srgbClr val="000000">
                      <a:alpha val="43137"/>
                    </a:srgbClr>
                  </a:outerShdw>
                </a:effectLst>
              </a:rPr>
              <a:t>The Democracy in France led the majority to rule that ‘it would be best for all’ if the guillotine was implemented against her own citizens</a:t>
            </a:r>
          </a:p>
        </p:txBody>
      </p:sp>
    </p:spTree>
    <p:extLst>
      <p:ext uri="{BB962C8B-B14F-4D97-AF65-F5344CB8AC3E}">
        <p14:creationId xmlns:p14="http://schemas.microsoft.com/office/powerpoint/2010/main" val="383303450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7A8F9-6C93-43BB-B4CD-1FB6EE9EED85}"/>
              </a:ext>
            </a:extLst>
          </p:cNvPr>
          <p:cNvSpPr txBox="1"/>
          <p:nvPr/>
        </p:nvSpPr>
        <p:spPr>
          <a:xfrm>
            <a:off x="6215311" y="3989338"/>
            <a:ext cx="5557421" cy="2308324"/>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Amendments 1-12: Based on Constitutional Principles of: Liberty, Republicanism, and Protestantism</a:t>
            </a:r>
          </a:p>
        </p:txBody>
      </p:sp>
      <p:pic>
        <p:nvPicPr>
          <p:cNvPr id="3" name="Picture 2">
            <a:extLst>
              <a:ext uri="{FF2B5EF4-FFF2-40B4-BE49-F238E27FC236}">
                <a16:creationId xmlns:a16="http://schemas.microsoft.com/office/drawing/2014/main" id="{F47ACE2D-6AA1-4523-9941-9DB019DB3680}"/>
              </a:ext>
            </a:extLst>
          </p:cNvPr>
          <p:cNvPicPr>
            <a:picLocks noChangeAspect="1"/>
          </p:cNvPicPr>
          <p:nvPr/>
        </p:nvPicPr>
        <p:blipFill>
          <a:blip r:embed="rId2"/>
          <a:stretch>
            <a:fillRect/>
          </a:stretch>
        </p:blipFill>
        <p:spPr>
          <a:xfrm>
            <a:off x="0" y="0"/>
            <a:ext cx="6617368" cy="3429000"/>
          </a:xfrm>
          <a:prstGeom prst="rect">
            <a:avLst/>
          </a:prstGeom>
        </p:spPr>
      </p:pic>
      <p:pic>
        <p:nvPicPr>
          <p:cNvPr id="4" name="Picture 3">
            <a:extLst>
              <a:ext uri="{FF2B5EF4-FFF2-40B4-BE49-F238E27FC236}">
                <a16:creationId xmlns:a16="http://schemas.microsoft.com/office/drawing/2014/main" id="{A44EA3CE-AC9A-4AFD-8446-B3D4C9997553}"/>
              </a:ext>
            </a:extLst>
          </p:cNvPr>
          <p:cNvPicPr>
            <a:picLocks noChangeAspect="1"/>
          </p:cNvPicPr>
          <p:nvPr/>
        </p:nvPicPr>
        <p:blipFill>
          <a:blip r:embed="rId3"/>
          <a:stretch>
            <a:fillRect/>
          </a:stretch>
        </p:blipFill>
        <p:spPr>
          <a:xfrm>
            <a:off x="581024" y="3429000"/>
            <a:ext cx="5053263" cy="3429000"/>
          </a:xfrm>
          <a:prstGeom prst="rect">
            <a:avLst/>
          </a:prstGeom>
        </p:spPr>
      </p:pic>
      <p:pic>
        <p:nvPicPr>
          <p:cNvPr id="5" name="Picture 4">
            <a:extLst>
              <a:ext uri="{FF2B5EF4-FFF2-40B4-BE49-F238E27FC236}">
                <a16:creationId xmlns:a16="http://schemas.microsoft.com/office/drawing/2014/main" id="{1D7FA65A-9020-4643-B89F-7B1236968E1F}"/>
              </a:ext>
            </a:extLst>
          </p:cNvPr>
          <p:cNvPicPr>
            <a:picLocks noChangeAspect="1"/>
          </p:cNvPicPr>
          <p:nvPr/>
        </p:nvPicPr>
        <p:blipFill>
          <a:blip r:embed="rId4"/>
          <a:stretch>
            <a:fillRect/>
          </a:stretch>
        </p:blipFill>
        <p:spPr>
          <a:xfrm>
            <a:off x="7033084" y="0"/>
            <a:ext cx="4577892" cy="3429000"/>
          </a:xfrm>
          <a:prstGeom prst="rect">
            <a:avLst/>
          </a:prstGeom>
        </p:spPr>
      </p:pic>
    </p:spTree>
    <p:extLst>
      <p:ext uri="{BB962C8B-B14F-4D97-AF65-F5344CB8AC3E}">
        <p14:creationId xmlns:p14="http://schemas.microsoft.com/office/powerpoint/2010/main" val="38949769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29A465-ABC6-4099-B1FE-54A74C21BFB7}"/>
              </a:ext>
            </a:extLst>
          </p:cNvPr>
          <p:cNvSpPr txBox="1"/>
          <p:nvPr/>
        </p:nvSpPr>
        <p:spPr>
          <a:xfrm>
            <a:off x="470517" y="88777"/>
            <a:ext cx="11363417" cy="707886"/>
          </a:xfrm>
          <a:prstGeom prst="rect">
            <a:avLst/>
          </a:prstGeom>
          <a:noFill/>
        </p:spPr>
        <p:txBody>
          <a:bodyPr wrap="square" rtlCol="0">
            <a:spAutoFit/>
          </a:bodyPr>
          <a:lstStyle/>
          <a:p>
            <a:r>
              <a:rPr lang="en-US" sz="4000" u="sng" dirty="0">
                <a:solidFill>
                  <a:srgbClr val="002060"/>
                </a:solidFill>
                <a:effectLst>
                  <a:outerShdw blurRad="38100" dist="38100" dir="2700000" algn="tl">
                    <a:srgbClr val="000000">
                      <a:alpha val="43137"/>
                    </a:srgbClr>
                  </a:outerShdw>
                </a:effectLst>
              </a:rPr>
              <a:t>The Second Constitution: The 14</a:t>
            </a:r>
            <a:r>
              <a:rPr lang="en-US" sz="4000" u="sng" baseline="30000" dirty="0">
                <a:solidFill>
                  <a:srgbClr val="002060"/>
                </a:solidFill>
                <a:effectLst>
                  <a:outerShdw blurRad="38100" dist="38100" dir="2700000" algn="tl">
                    <a:srgbClr val="000000">
                      <a:alpha val="43137"/>
                    </a:srgbClr>
                  </a:outerShdw>
                </a:effectLst>
              </a:rPr>
              <a:t>th</a:t>
            </a:r>
            <a:r>
              <a:rPr lang="en-US" sz="4000" u="sng" dirty="0">
                <a:solidFill>
                  <a:srgbClr val="002060"/>
                </a:solidFill>
                <a:effectLst>
                  <a:outerShdw blurRad="38100" dist="38100" dir="2700000" algn="tl">
                    <a:srgbClr val="000000">
                      <a:alpha val="43137"/>
                    </a:srgbClr>
                  </a:outerShdw>
                </a:effectLst>
              </a:rPr>
              <a:t> Amendment….</a:t>
            </a:r>
          </a:p>
        </p:txBody>
      </p:sp>
      <p:pic>
        <p:nvPicPr>
          <p:cNvPr id="3" name="Picture 2">
            <a:extLst>
              <a:ext uri="{FF2B5EF4-FFF2-40B4-BE49-F238E27FC236}">
                <a16:creationId xmlns:a16="http://schemas.microsoft.com/office/drawing/2014/main" id="{C63C315B-0F70-4F5A-9D0C-BB7389D2447A}"/>
              </a:ext>
            </a:extLst>
          </p:cNvPr>
          <p:cNvPicPr>
            <a:picLocks noChangeAspect="1"/>
          </p:cNvPicPr>
          <p:nvPr/>
        </p:nvPicPr>
        <p:blipFill>
          <a:blip r:embed="rId2"/>
          <a:stretch>
            <a:fillRect/>
          </a:stretch>
        </p:blipFill>
        <p:spPr>
          <a:xfrm>
            <a:off x="6219824" y="938213"/>
            <a:ext cx="5972176" cy="2894208"/>
          </a:xfrm>
          <a:prstGeom prst="rect">
            <a:avLst/>
          </a:prstGeom>
        </p:spPr>
      </p:pic>
      <p:pic>
        <p:nvPicPr>
          <p:cNvPr id="4" name="Picture 3">
            <a:extLst>
              <a:ext uri="{FF2B5EF4-FFF2-40B4-BE49-F238E27FC236}">
                <a16:creationId xmlns:a16="http://schemas.microsoft.com/office/drawing/2014/main" id="{67D29047-8DA4-40D1-94D5-73FD5FEA064C}"/>
              </a:ext>
            </a:extLst>
          </p:cNvPr>
          <p:cNvPicPr>
            <a:picLocks noChangeAspect="1"/>
          </p:cNvPicPr>
          <p:nvPr/>
        </p:nvPicPr>
        <p:blipFill>
          <a:blip r:embed="rId3"/>
          <a:stretch>
            <a:fillRect/>
          </a:stretch>
        </p:blipFill>
        <p:spPr>
          <a:xfrm>
            <a:off x="6295127" y="3938588"/>
            <a:ext cx="3988950" cy="2919412"/>
          </a:xfrm>
          <a:prstGeom prst="rect">
            <a:avLst/>
          </a:prstGeom>
        </p:spPr>
      </p:pic>
      <p:sp>
        <p:nvSpPr>
          <p:cNvPr id="5" name="TextBox 4">
            <a:extLst>
              <a:ext uri="{FF2B5EF4-FFF2-40B4-BE49-F238E27FC236}">
                <a16:creationId xmlns:a16="http://schemas.microsoft.com/office/drawing/2014/main" id="{2CDADFF3-0512-4B2C-BDBF-83DB42BA5FB0}"/>
              </a:ext>
            </a:extLst>
          </p:cNvPr>
          <p:cNvSpPr txBox="1"/>
          <p:nvPr/>
        </p:nvSpPr>
        <p:spPr>
          <a:xfrm>
            <a:off x="123825" y="840856"/>
            <a:ext cx="5972175" cy="4401205"/>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Slavery was a shameful and wicked practice which almost tore America apart. The Civil War, according to Abraham Lincoln as quoted in Charles </a:t>
            </a:r>
            <a:r>
              <a:rPr lang="en-US" sz="2000" b="1" dirty="0" err="1">
                <a:effectLst>
                  <a:outerShdw blurRad="38100" dist="38100" dir="2700000" algn="tl">
                    <a:srgbClr val="000000">
                      <a:alpha val="43137"/>
                    </a:srgbClr>
                  </a:outerShdw>
                </a:effectLst>
              </a:rPr>
              <a:t>Chiniquy’s</a:t>
            </a:r>
            <a:r>
              <a:rPr lang="en-US" sz="2000" b="1" dirty="0">
                <a:effectLst>
                  <a:outerShdw blurRad="38100" dist="38100" dir="2700000" algn="tl">
                    <a:srgbClr val="000000">
                      <a:alpha val="43137"/>
                    </a:srgbClr>
                  </a:outerShdw>
                </a:effectLst>
              </a:rPr>
              <a:t> 50 Years in the Church of Rome, was a Jesuit War designed to destroy America. However, the Devil used the French Revolution concept of ‘equality’ to undermine the foundations of American institutions… It is not the idea of equality itself, as much as it is applied and how it is defined which has wreaked havoc against the Constitution and humanity as a whole. Remember, this concept led to the guillotine and the Reign of Terror in France… It’s romantic language, but with sinister implications used by dark forces…</a:t>
            </a:r>
          </a:p>
        </p:txBody>
      </p:sp>
      <p:sp>
        <p:nvSpPr>
          <p:cNvPr id="7" name="TextBox 6">
            <a:extLst>
              <a:ext uri="{FF2B5EF4-FFF2-40B4-BE49-F238E27FC236}">
                <a16:creationId xmlns:a16="http://schemas.microsoft.com/office/drawing/2014/main" id="{42BBE98C-6FAC-424C-ACF1-03FA4C026988}"/>
              </a:ext>
            </a:extLst>
          </p:cNvPr>
          <p:cNvSpPr txBox="1"/>
          <p:nvPr/>
        </p:nvSpPr>
        <p:spPr>
          <a:xfrm>
            <a:off x="99564" y="5291895"/>
            <a:ext cx="6096000" cy="1477328"/>
          </a:xfrm>
          <a:prstGeom prst="rect">
            <a:avLst/>
          </a:prstGeom>
          <a:noFill/>
        </p:spPr>
        <p:txBody>
          <a:bodyPr wrap="square">
            <a:spAutoFit/>
          </a:bodyPr>
          <a:lstStyle/>
          <a:p>
            <a:r>
              <a:rPr lang="en-US" i="1" dirty="0">
                <a:solidFill>
                  <a:srgbClr val="002060"/>
                </a:solidFill>
                <a:effectLst>
                  <a:outerShdw blurRad="38100" dist="38100" dir="2700000" algn="tl">
                    <a:srgbClr val="000000">
                      <a:alpha val="43137"/>
                    </a:srgbClr>
                  </a:outerShdw>
                </a:effectLst>
              </a:rPr>
              <a:t>“Unfortunately, I feel more and more every day that it is not against the Americans of the South, alone, I am fighting, it is more against the pope of Rome, his perfidious Jesuits and their blind and bloodthirsty slaves.”—50 Years in the Church of Rome, p. 294</a:t>
            </a:r>
          </a:p>
        </p:txBody>
      </p:sp>
      <p:pic>
        <p:nvPicPr>
          <p:cNvPr id="8" name="Picture 7">
            <a:extLst>
              <a:ext uri="{FF2B5EF4-FFF2-40B4-BE49-F238E27FC236}">
                <a16:creationId xmlns:a16="http://schemas.microsoft.com/office/drawing/2014/main" id="{6BFF55A7-EFA9-42B5-A2AC-F989B958848F}"/>
              </a:ext>
            </a:extLst>
          </p:cNvPr>
          <p:cNvPicPr>
            <a:picLocks noChangeAspect="1"/>
          </p:cNvPicPr>
          <p:nvPr/>
        </p:nvPicPr>
        <p:blipFill>
          <a:blip r:embed="rId4"/>
          <a:stretch>
            <a:fillRect/>
          </a:stretch>
        </p:blipFill>
        <p:spPr>
          <a:xfrm>
            <a:off x="10084663" y="4046619"/>
            <a:ext cx="2095500" cy="2619375"/>
          </a:xfrm>
          <a:prstGeom prst="rect">
            <a:avLst/>
          </a:prstGeom>
        </p:spPr>
      </p:pic>
    </p:spTree>
    <p:extLst>
      <p:ext uri="{BB962C8B-B14F-4D97-AF65-F5344CB8AC3E}">
        <p14:creationId xmlns:p14="http://schemas.microsoft.com/office/powerpoint/2010/main" val="385515346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9496B-6F14-4516-B2CC-401296B2A440}"/>
              </a:ext>
            </a:extLst>
          </p:cNvPr>
          <p:cNvPicPr>
            <a:picLocks noChangeAspect="1"/>
          </p:cNvPicPr>
          <p:nvPr/>
        </p:nvPicPr>
        <p:blipFill>
          <a:blip r:embed="rId2"/>
          <a:stretch>
            <a:fillRect/>
          </a:stretch>
        </p:blipFill>
        <p:spPr>
          <a:xfrm>
            <a:off x="2343150" y="0"/>
            <a:ext cx="4576581" cy="6858000"/>
          </a:xfrm>
          <a:prstGeom prst="rect">
            <a:avLst/>
          </a:prstGeom>
        </p:spPr>
      </p:pic>
      <p:pic>
        <p:nvPicPr>
          <p:cNvPr id="3" name="Picture 2">
            <a:extLst>
              <a:ext uri="{FF2B5EF4-FFF2-40B4-BE49-F238E27FC236}">
                <a16:creationId xmlns:a16="http://schemas.microsoft.com/office/drawing/2014/main" id="{D4998C2A-BC36-4B78-8E33-6AD04D9858DE}"/>
              </a:ext>
            </a:extLst>
          </p:cNvPr>
          <p:cNvPicPr>
            <a:picLocks noChangeAspect="1"/>
          </p:cNvPicPr>
          <p:nvPr/>
        </p:nvPicPr>
        <p:blipFill>
          <a:blip r:embed="rId3"/>
          <a:stretch>
            <a:fillRect/>
          </a:stretch>
        </p:blipFill>
        <p:spPr>
          <a:xfrm>
            <a:off x="0" y="66675"/>
            <a:ext cx="2476500" cy="2971800"/>
          </a:xfrm>
          <a:prstGeom prst="rect">
            <a:avLst/>
          </a:prstGeom>
        </p:spPr>
      </p:pic>
      <p:sp>
        <p:nvSpPr>
          <p:cNvPr id="4" name="TextBox 3">
            <a:extLst>
              <a:ext uri="{FF2B5EF4-FFF2-40B4-BE49-F238E27FC236}">
                <a16:creationId xmlns:a16="http://schemas.microsoft.com/office/drawing/2014/main" id="{9FFC4EA3-FDD0-4B02-B506-9FAB95742A1F}"/>
              </a:ext>
            </a:extLst>
          </p:cNvPr>
          <p:cNvSpPr txBox="1"/>
          <p:nvPr/>
        </p:nvSpPr>
        <p:spPr>
          <a:xfrm>
            <a:off x="85725" y="3238500"/>
            <a:ext cx="2162175" cy="3416320"/>
          </a:xfrm>
          <a:prstGeom prst="rect">
            <a:avLst/>
          </a:prstGeom>
          <a:noFill/>
        </p:spPr>
        <p:txBody>
          <a:bodyPr wrap="square" rtlCol="0">
            <a:spAutoFit/>
          </a:bodyPr>
          <a:lstStyle/>
          <a:p>
            <a:r>
              <a:rPr lang="en-US" sz="2400" dirty="0"/>
              <a:t>Professor Fletcher is a Constitutional scholar, and professor of jurisprudence at Columbia University as of 2020. </a:t>
            </a:r>
          </a:p>
        </p:txBody>
      </p:sp>
      <p:sp>
        <p:nvSpPr>
          <p:cNvPr id="5" name="TextBox 4">
            <a:extLst>
              <a:ext uri="{FF2B5EF4-FFF2-40B4-BE49-F238E27FC236}">
                <a16:creationId xmlns:a16="http://schemas.microsoft.com/office/drawing/2014/main" id="{68899DC6-F5A6-4DF1-BF3D-C74E22E7F3B8}"/>
              </a:ext>
            </a:extLst>
          </p:cNvPr>
          <p:cNvSpPr txBox="1"/>
          <p:nvPr/>
        </p:nvSpPr>
        <p:spPr>
          <a:xfrm>
            <a:off x="6919731" y="20374"/>
            <a:ext cx="5177019" cy="6817251"/>
          </a:xfrm>
          <a:prstGeom prst="rect">
            <a:avLst/>
          </a:prstGeom>
          <a:noFill/>
        </p:spPr>
        <p:txBody>
          <a:bodyPr wrap="square" rtlCol="0">
            <a:spAutoFit/>
          </a:bodyPr>
          <a:lstStyle/>
          <a:p>
            <a:r>
              <a:rPr lang="en-US" sz="2300" dirty="0"/>
              <a:t>“Our Civil War called </a:t>
            </a:r>
            <a:r>
              <a:rPr lang="en-US" sz="2300" b="1" u="sng" dirty="0"/>
              <a:t>forth a new constitutional order</a:t>
            </a:r>
            <a:r>
              <a:rPr lang="en-US" sz="2300" dirty="0"/>
              <a:t>. At the heart of this postbellum legal order the Reconstruction Amendments—the Thirteenth, Fourteenth, and Fifteenth Amendments, ratified in the years 1865 to 1870. </a:t>
            </a:r>
            <a:r>
              <a:rPr lang="en-US" sz="2300" b="1" dirty="0"/>
              <a:t>The principles of this new legal regime are so radically different </a:t>
            </a:r>
            <a:r>
              <a:rPr lang="en-US" sz="2300" dirty="0"/>
              <a:t>from our original Constitution, drafted in 1787, that they deserved to recognized as a </a:t>
            </a:r>
            <a:r>
              <a:rPr lang="en-US" sz="2300" b="1" u="sng" dirty="0"/>
              <a:t>second American constitution</a:t>
            </a:r>
            <a:r>
              <a:rPr lang="en-US" sz="2300" dirty="0"/>
              <a:t>. The new constitution established, in fact, a second American Republic. The first Constitution was based the principles of </a:t>
            </a:r>
            <a:r>
              <a:rPr lang="en-US" sz="2300" b="1" dirty="0"/>
              <a:t>peoplehood as a voluntary association, individual freedom, and republican elitism</a:t>
            </a:r>
            <a:r>
              <a:rPr lang="en-US" sz="2300" dirty="0"/>
              <a:t>. The guiding premises of the second constitution”—</a:t>
            </a:r>
            <a:r>
              <a:rPr lang="en-US" sz="2300" dirty="0" err="1"/>
              <a:t>Goerge</a:t>
            </a:r>
            <a:r>
              <a:rPr lang="en-US" sz="2300" dirty="0"/>
              <a:t> P. Fletcher, Our Secret Constitution, p. 2</a:t>
            </a:r>
          </a:p>
        </p:txBody>
      </p:sp>
    </p:spTree>
    <p:extLst>
      <p:ext uri="{BB962C8B-B14F-4D97-AF65-F5344CB8AC3E}">
        <p14:creationId xmlns:p14="http://schemas.microsoft.com/office/powerpoint/2010/main" val="387520416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C4122-9FC6-4FD9-A405-4785A127F472}"/>
              </a:ext>
            </a:extLst>
          </p:cNvPr>
          <p:cNvSpPr txBox="1"/>
          <p:nvPr/>
        </p:nvSpPr>
        <p:spPr>
          <a:xfrm>
            <a:off x="223942" y="416055"/>
            <a:ext cx="6094520" cy="1938992"/>
          </a:xfrm>
          <a:prstGeom prst="rect">
            <a:avLst/>
          </a:prstGeom>
          <a:noFill/>
        </p:spPr>
        <p:txBody>
          <a:bodyPr wrap="square">
            <a:spAutoFit/>
          </a:bodyPr>
          <a:lstStyle/>
          <a:p>
            <a:r>
              <a:rPr lang="en-US" sz="2400" dirty="0">
                <a:solidFill>
                  <a:srgbClr val="FFC000"/>
                </a:solidFill>
              </a:rPr>
              <a:t>“were, in contrast, organic nationhood, </a:t>
            </a:r>
            <a:r>
              <a:rPr lang="en-US" sz="2400" b="1" u="sng" dirty="0">
                <a:solidFill>
                  <a:srgbClr val="FFC000"/>
                </a:solidFill>
              </a:rPr>
              <a:t>equality</a:t>
            </a:r>
            <a:r>
              <a:rPr lang="en-US" sz="2400" dirty="0">
                <a:solidFill>
                  <a:srgbClr val="FFC000"/>
                </a:solidFill>
              </a:rPr>
              <a:t> of all persons, and </a:t>
            </a:r>
            <a:r>
              <a:rPr lang="en-US" sz="2400" b="1" u="sng" dirty="0">
                <a:solidFill>
                  <a:srgbClr val="FFC000"/>
                </a:solidFill>
              </a:rPr>
              <a:t>popular democracy</a:t>
            </a:r>
            <a:r>
              <a:rPr lang="en-US" sz="2400" dirty="0">
                <a:solidFill>
                  <a:srgbClr val="FFC000"/>
                </a:solidFill>
              </a:rPr>
              <a:t>. These are principles radically opposed to each other.”—</a:t>
            </a:r>
            <a:r>
              <a:rPr lang="en-US" sz="2400" dirty="0" err="1">
                <a:solidFill>
                  <a:srgbClr val="FFC000"/>
                </a:solidFill>
              </a:rPr>
              <a:t>Goerge</a:t>
            </a:r>
            <a:r>
              <a:rPr lang="en-US" sz="2400" dirty="0">
                <a:solidFill>
                  <a:srgbClr val="FFC000"/>
                </a:solidFill>
              </a:rPr>
              <a:t> P. Fletcher, Our Secret Constitution, p. 2</a:t>
            </a:r>
          </a:p>
        </p:txBody>
      </p:sp>
      <p:pic>
        <p:nvPicPr>
          <p:cNvPr id="4" name="Picture 3">
            <a:extLst>
              <a:ext uri="{FF2B5EF4-FFF2-40B4-BE49-F238E27FC236}">
                <a16:creationId xmlns:a16="http://schemas.microsoft.com/office/drawing/2014/main" id="{CAB0F3C0-18F0-48F7-8551-DCAFE170EAED}"/>
              </a:ext>
            </a:extLst>
          </p:cNvPr>
          <p:cNvPicPr>
            <a:picLocks noChangeAspect="1"/>
          </p:cNvPicPr>
          <p:nvPr/>
        </p:nvPicPr>
        <p:blipFill>
          <a:blip r:embed="rId2"/>
          <a:stretch>
            <a:fillRect/>
          </a:stretch>
        </p:blipFill>
        <p:spPr>
          <a:xfrm>
            <a:off x="223942" y="2790824"/>
            <a:ext cx="5572335" cy="3952875"/>
          </a:xfrm>
          <a:prstGeom prst="rect">
            <a:avLst/>
          </a:prstGeom>
        </p:spPr>
      </p:pic>
      <p:sp>
        <p:nvSpPr>
          <p:cNvPr id="5" name="TextBox 4">
            <a:extLst>
              <a:ext uri="{FF2B5EF4-FFF2-40B4-BE49-F238E27FC236}">
                <a16:creationId xmlns:a16="http://schemas.microsoft.com/office/drawing/2014/main" id="{3FFD0563-A72F-47D3-BDAE-9600E0843A8B}"/>
              </a:ext>
            </a:extLst>
          </p:cNvPr>
          <p:cNvSpPr txBox="1"/>
          <p:nvPr/>
        </p:nvSpPr>
        <p:spPr>
          <a:xfrm>
            <a:off x="6096000" y="92889"/>
            <a:ext cx="5995385" cy="4093428"/>
          </a:xfrm>
          <a:prstGeom prst="rect">
            <a:avLst/>
          </a:prstGeom>
          <a:noFill/>
        </p:spPr>
        <p:txBody>
          <a:bodyPr wrap="square" rtlCol="0">
            <a:spAutoFit/>
          </a:bodyPr>
          <a:lstStyle/>
          <a:p>
            <a:r>
              <a:rPr lang="en-US" sz="2000" dirty="0">
                <a:solidFill>
                  <a:schemeClr val="bg1"/>
                </a:solidFill>
              </a:rPr>
              <a:t>Where did the principles of democracy, equality, and fraternity end up in France?</a:t>
            </a:r>
          </a:p>
          <a:p>
            <a:endParaRPr lang="en-US" sz="2000" dirty="0">
              <a:solidFill>
                <a:schemeClr val="bg1"/>
              </a:solidFill>
            </a:endParaRPr>
          </a:p>
          <a:p>
            <a:r>
              <a:rPr lang="en-US" sz="2000" dirty="0">
                <a:solidFill>
                  <a:schemeClr val="bg1"/>
                </a:solidFill>
              </a:rPr>
              <a:t>Answer: The burning of Bibles, almost total collapse of France’s society, economy and government, the murder of innocent people in the Reign of Terror, an attempt to change the 7-day week to a 10-day week, extreme levels of debauchery, the idolizing of reason and rejection of God, and the rise of the tyrant Napoleon amidst the turmoil and instability of France</a:t>
            </a:r>
          </a:p>
          <a:p>
            <a:endParaRPr lang="en-US" sz="2000" dirty="0">
              <a:solidFill>
                <a:schemeClr val="bg1"/>
              </a:solidFill>
            </a:endParaRPr>
          </a:p>
          <a:p>
            <a:r>
              <a:rPr lang="en-US" sz="2000" b="1" u="sng" dirty="0">
                <a:solidFill>
                  <a:schemeClr val="bg1"/>
                </a:solidFill>
                <a:effectLst>
                  <a:outerShdw blurRad="38100" dist="38100" dir="2700000" algn="tl">
                    <a:srgbClr val="000000">
                      <a:alpha val="43137"/>
                    </a:srgbClr>
                  </a:outerShdw>
                </a:effectLst>
              </a:rPr>
              <a:t>NO WONDER AMERICA’S FOUNDERS HATED DEMOCRACY!</a:t>
            </a:r>
          </a:p>
        </p:txBody>
      </p:sp>
      <p:sp>
        <p:nvSpPr>
          <p:cNvPr id="7" name="TextBox 6">
            <a:extLst>
              <a:ext uri="{FF2B5EF4-FFF2-40B4-BE49-F238E27FC236}">
                <a16:creationId xmlns:a16="http://schemas.microsoft.com/office/drawing/2014/main" id="{46ED0725-67EA-4F8F-AF40-148CFE5F4E3C}"/>
              </a:ext>
            </a:extLst>
          </p:cNvPr>
          <p:cNvSpPr txBox="1"/>
          <p:nvPr/>
        </p:nvSpPr>
        <p:spPr>
          <a:xfrm>
            <a:off x="5873538" y="4350941"/>
            <a:ext cx="6094520" cy="2308324"/>
          </a:xfrm>
          <a:prstGeom prst="rect">
            <a:avLst/>
          </a:prstGeom>
          <a:noFill/>
        </p:spPr>
        <p:txBody>
          <a:bodyPr wrap="square">
            <a:spAutoFit/>
          </a:bodyPr>
          <a:lstStyle/>
          <a:p>
            <a:r>
              <a:rPr lang="en-US" dirty="0">
                <a:solidFill>
                  <a:srgbClr val="F7450D"/>
                </a:solidFill>
              </a:rPr>
              <a:t>“I do not say that democracy has been more pernicious on the whole, and in the long run, than monarchy or aristocracy. Democracy has never been and never can be so durable as aristocracy or monarchy; but while it lasts, it is more bloody than either. … </a:t>
            </a:r>
            <a:r>
              <a:rPr lang="en-US" b="1" u="sng" dirty="0">
                <a:solidFill>
                  <a:srgbClr val="F7450D"/>
                </a:solidFill>
              </a:rPr>
              <a:t>Remember, democracy never lasts long. It soon wastes, exhausts, and murders itself. There never was a democracy yet that did not commit suicide</a:t>
            </a:r>
            <a:r>
              <a:rPr lang="en-US" dirty="0">
                <a:solidFill>
                  <a:srgbClr val="F7450D"/>
                </a:solidFill>
              </a:rPr>
              <a:t>.”—John Adams, The Letters of John and Abigail Adams</a:t>
            </a:r>
          </a:p>
        </p:txBody>
      </p:sp>
    </p:spTree>
    <p:extLst>
      <p:ext uri="{BB962C8B-B14F-4D97-AF65-F5344CB8AC3E}">
        <p14:creationId xmlns:p14="http://schemas.microsoft.com/office/powerpoint/2010/main" val="31273980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5FDA0-916E-4E0D-B951-8803F672890D}"/>
              </a:ext>
            </a:extLst>
          </p:cNvPr>
          <p:cNvSpPr txBox="1"/>
          <p:nvPr/>
        </p:nvSpPr>
        <p:spPr>
          <a:xfrm>
            <a:off x="145292" y="2062350"/>
            <a:ext cx="5651086" cy="1569660"/>
          </a:xfrm>
          <a:prstGeom prst="rect">
            <a:avLst/>
          </a:prstGeom>
          <a:noFill/>
        </p:spPr>
        <p:txBody>
          <a:bodyPr wrap="square" rtlCol="0">
            <a:spAutoFit/>
          </a:bodyPr>
          <a:lstStyle/>
          <a:p>
            <a:r>
              <a:rPr lang="en-US" sz="2400" dirty="0"/>
              <a:t>“With whom the </a:t>
            </a:r>
            <a:r>
              <a:rPr lang="en-US" sz="2400" u="sng" dirty="0"/>
              <a:t>kings of the earth have committed fornication, </a:t>
            </a:r>
            <a:r>
              <a:rPr lang="en-US" sz="2400" b="1" u="sng" dirty="0"/>
              <a:t>and the inhabitants of the earth have been made drunk with the wine of her fornication</a:t>
            </a:r>
            <a:r>
              <a:rPr lang="en-US" sz="2400" dirty="0"/>
              <a:t>.” Rev. 17:2</a:t>
            </a:r>
          </a:p>
        </p:txBody>
      </p:sp>
      <p:pic>
        <p:nvPicPr>
          <p:cNvPr id="5" name="Picture 4">
            <a:extLst>
              <a:ext uri="{FF2B5EF4-FFF2-40B4-BE49-F238E27FC236}">
                <a16:creationId xmlns:a16="http://schemas.microsoft.com/office/drawing/2014/main" id="{B1CC86CE-ED21-46DE-BCF8-C30504D6C9AC}"/>
              </a:ext>
            </a:extLst>
          </p:cNvPr>
          <p:cNvPicPr>
            <a:picLocks noChangeAspect="1"/>
          </p:cNvPicPr>
          <p:nvPr/>
        </p:nvPicPr>
        <p:blipFill>
          <a:blip r:embed="rId2"/>
          <a:stretch>
            <a:fillRect/>
          </a:stretch>
        </p:blipFill>
        <p:spPr>
          <a:xfrm>
            <a:off x="5941671" y="0"/>
            <a:ext cx="6250329" cy="6858000"/>
          </a:xfrm>
          <a:prstGeom prst="rect">
            <a:avLst/>
          </a:prstGeom>
        </p:spPr>
      </p:pic>
      <p:sp>
        <p:nvSpPr>
          <p:cNvPr id="6" name="TextBox 5">
            <a:extLst>
              <a:ext uri="{FF2B5EF4-FFF2-40B4-BE49-F238E27FC236}">
                <a16:creationId xmlns:a16="http://schemas.microsoft.com/office/drawing/2014/main" id="{0B5A44F9-B185-4BB9-B1E0-DD5FA010105E}"/>
              </a:ext>
            </a:extLst>
          </p:cNvPr>
          <p:cNvSpPr txBox="1"/>
          <p:nvPr/>
        </p:nvSpPr>
        <p:spPr>
          <a:xfrm>
            <a:off x="0" y="159798"/>
            <a:ext cx="5941671" cy="1815882"/>
          </a:xfrm>
          <a:prstGeom prst="rect">
            <a:avLst/>
          </a:prstGeom>
          <a:noFill/>
        </p:spPr>
        <p:txBody>
          <a:bodyPr wrap="square" rtlCol="0">
            <a:spAutoFit/>
          </a:bodyPr>
          <a:lstStyle/>
          <a:p>
            <a:r>
              <a:rPr lang="en-US" sz="2800" i="1" dirty="0">
                <a:solidFill>
                  <a:srgbClr val="002060"/>
                </a:solidFill>
                <a:effectLst>
                  <a:outerShdw blurRad="38100" dist="38100" dir="2700000" algn="tl">
                    <a:srgbClr val="000000">
                      <a:alpha val="43137"/>
                    </a:srgbClr>
                  </a:outerShdw>
                </a:effectLst>
              </a:rPr>
              <a:t>Not Some, Not Most, But All the Kings (Leaders) of the Earth are in subjection to the Roman Catholic Church in the Close of Time…</a:t>
            </a:r>
          </a:p>
        </p:txBody>
      </p:sp>
      <p:pic>
        <p:nvPicPr>
          <p:cNvPr id="7" name="Picture 6">
            <a:extLst>
              <a:ext uri="{FF2B5EF4-FFF2-40B4-BE49-F238E27FC236}">
                <a16:creationId xmlns:a16="http://schemas.microsoft.com/office/drawing/2014/main" id="{7940A626-2612-4854-975D-4CCD993E36DD}"/>
              </a:ext>
            </a:extLst>
          </p:cNvPr>
          <p:cNvPicPr>
            <a:picLocks noChangeAspect="1"/>
          </p:cNvPicPr>
          <p:nvPr/>
        </p:nvPicPr>
        <p:blipFill>
          <a:blip r:embed="rId3"/>
          <a:stretch>
            <a:fillRect/>
          </a:stretch>
        </p:blipFill>
        <p:spPr>
          <a:xfrm>
            <a:off x="2817471" y="3665189"/>
            <a:ext cx="2695575" cy="1503301"/>
          </a:xfrm>
          <a:prstGeom prst="rect">
            <a:avLst/>
          </a:prstGeom>
        </p:spPr>
      </p:pic>
      <p:pic>
        <p:nvPicPr>
          <p:cNvPr id="8" name="Picture 7">
            <a:extLst>
              <a:ext uri="{FF2B5EF4-FFF2-40B4-BE49-F238E27FC236}">
                <a16:creationId xmlns:a16="http://schemas.microsoft.com/office/drawing/2014/main" id="{C7BAA348-E799-4A83-A0B0-34BFF357CA78}"/>
              </a:ext>
            </a:extLst>
          </p:cNvPr>
          <p:cNvPicPr>
            <a:picLocks noChangeAspect="1"/>
          </p:cNvPicPr>
          <p:nvPr/>
        </p:nvPicPr>
        <p:blipFill>
          <a:blip r:embed="rId4"/>
          <a:stretch>
            <a:fillRect/>
          </a:stretch>
        </p:blipFill>
        <p:spPr>
          <a:xfrm>
            <a:off x="283821" y="3718680"/>
            <a:ext cx="2277884" cy="1498230"/>
          </a:xfrm>
          <a:prstGeom prst="rect">
            <a:avLst/>
          </a:prstGeom>
        </p:spPr>
      </p:pic>
      <p:pic>
        <p:nvPicPr>
          <p:cNvPr id="9" name="Picture 8">
            <a:extLst>
              <a:ext uri="{FF2B5EF4-FFF2-40B4-BE49-F238E27FC236}">
                <a16:creationId xmlns:a16="http://schemas.microsoft.com/office/drawing/2014/main" id="{F862F06E-96A8-489F-9EC8-75D1ED79AFB0}"/>
              </a:ext>
            </a:extLst>
          </p:cNvPr>
          <p:cNvPicPr>
            <a:picLocks noChangeAspect="1"/>
          </p:cNvPicPr>
          <p:nvPr/>
        </p:nvPicPr>
        <p:blipFill>
          <a:blip r:embed="rId5"/>
          <a:stretch>
            <a:fillRect/>
          </a:stretch>
        </p:blipFill>
        <p:spPr>
          <a:xfrm>
            <a:off x="3165180" y="5408190"/>
            <a:ext cx="2173017" cy="1449810"/>
          </a:xfrm>
          <a:prstGeom prst="rect">
            <a:avLst/>
          </a:prstGeom>
        </p:spPr>
      </p:pic>
      <p:pic>
        <p:nvPicPr>
          <p:cNvPr id="11" name="Picture 10">
            <a:extLst>
              <a:ext uri="{FF2B5EF4-FFF2-40B4-BE49-F238E27FC236}">
                <a16:creationId xmlns:a16="http://schemas.microsoft.com/office/drawing/2014/main" id="{0CCCB4ED-1229-45B8-B377-9374EA799E24}"/>
              </a:ext>
            </a:extLst>
          </p:cNvPr>
          <p:cNvPicPr>
            <a:picLocks noChangeAspect="1"/>
          </p:cNvPicPr>
          <p:nvPr/>
        </p:nvPicPr>
        <p:blipFill>
          <a:blip r:embed="rId6"/>
          <a:stretch>
            <a:fillRect/>
          </a:stretch>
        </p:blipFill>
        <p:spPr>
          <a:xfrm>
            <a:off x="755116" y="5303580"/>
            <a:ext cx="2108327" cy="1554420"/>
          </a:xfrm>
          <a:prstGeom prst="rect">
            <a:avLst/>
          </a:prstGeom>
        </p:spPr>
      </p:pic>
    </p:spTree>
    <p:extLst>
      <p:ext uri="{BB962C8B-B14F-4D97-AF65-F5344CB8AC3E}">
        <p14:creationId xmlns:p14="http://schemas.microsoft.com/office/powerpoint/2010/main" val="349142096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668861-463D-4352-AE15-1DE376B853F8}"/>
              </a:ext>
            </a:extLst>
          </p:cNvPr>
          <p:cNvSpPr txBox="1"/>
          <p:nvPr/>
        </p:nvSpPr>
        <p:spPr>
          <a:xfrm>
            <a:off x="72502" y="366623"/>
            <a:ext cx="6094520" cy="6124754"/>
          </a:xfrm>
          <a:prstGeom prst="rect">
            <a:avLst/>
          </a:prstGeom>
          <a:noFill/>
        </p:spPr>
        <p:txBody>
          <a:bodyPr wrap="square">
            <a:spAutoFit/>
          </a:bodyPr>
          <a:lstStyle/>
          <a:p>
            <a:r>
              <a:rPr lang="en-US" sz="2800" dirty="0"/>
              <a:t>The Second Constitution of the Second American Republic rested upon organic nationhood, equality of all persons, and popular democracy. Hardly anyone in America realizes that Marxism sees itself as resting upon the most advanced form of democracy and equality</a:t>
            </a:r>
          </a:p>
          <a:p>
            <a:endParaRPr lang="en-US" sz="2800" dirty="0"/>
          </a:p>
          <a:p>
            <a:r>
              <a:rPr lang="en-US" sz="2800" dirty="0"/>
              <a:t>These principles are at war with the Founders of the United States, the Declaration of Independence, the Republic of America, and instead embrace the principles which would later be called Communism!</a:t>
            </a:r>
          </a:p>
        </p:txBody>
      </p:sp>
      <p:sp>
        <p:nvSpPr>
          <p:cNvPr id="5" name="TextBox 4">
            <a:extLst>
              <a:ext uri="{FF2B5EF4-FFF2-40B4-BE49-F238E27FC236}">
                <a16:creationId xmlns:a16="http://schemas.microsoft.com/office/drawing/2014/main" id="{3673DF24-E78D-4157-B262-21B989726871}"/>
              </a:ext>
            </a:extLst>
          </p:cNvPr>
          <p:cNvSpPr txBox="1"/>
          <p:nvPr/>
        </p:nvSpPr>
        <p:spPr>
          <a:xfrm>
            <a:off x="6066408" y="4212057"/>
            <a:ext cx="6125592" cy="2554545"/>
          </a:xfrm>
          <a:prstGeom prst="rect">
            <a:avLst/>
          </a:prstGeom>
          <a:noFill/>
        </p:spPr>
        <p:txBody>
          <a:bodyPr wrap="square">
            <a:spAutoFit/>
          </a:bodyPr>
          <a:lstStyle/>
          <a:p>
            <a:r>
              <a:rPr lang="en-US" sz="2000" i="1" dirty="0">
                <a:solidFill>
                  <a:srgbClr val="002060"/>
                </a:solidFill>
                <a:effectLst>
                  <a:outerShdw blurRad="38100" dist="38100" dir="2700000" algn="tl">
                    <a:srgbClr val="000000">
                      <a:alpha val="43137"/>
                    </a:srgbClr>
                  </a:outerShdw>
                </a:effectLst>
              </a:rPr>
              <a:t>“democracies have ever been spectacles of turbulence and contention; have ever been found incompatible with personal security, or the rights of property; and have, in general, been as short in their lives as they have been violent in their deaths.”--James Madison quoted in The Federalist on the New Constitution (Philadelphia: Benjamin Warner, 1818), p. 53, #10, by Alexander Hamilton, John Jay, James Madison</a:t>
            </a:r>
          </a:p>
        </p:txBody>
      </p:sp>
      <p:pic>
        <p:nvPicPr>
          <p:cNvPr id="6" name="Picture 5">
            <a:extLst>
              <a:ext uri="{FF2B5EF4-FFF2-40B4-BE49-F238E27FC236}">
                <a16:creationId xmlns:a16="http://schemas.microsoft.com/office/drawing/2014/main" id="{DE7088E4-A4F6-482A-BDD9-B2CB20E600DC}"/>
              </a:ext>
            </a:extLst>
          </p:cNvPr>
          <p:cNvPicPr>
            <a:picLocks noChangeAspect="1"/>
          </p:cNvPicPr>
          <p:nvPr/>
        </p:nvPicPr>
        <p:blipFill>
          <a:blip r:embed="rId2"/>
          <a:stretch>
            <a:fillRect/>
          </a:stretch>
        </p:blipFill>
        <p:spPr>
          <a:xfrm>
            <a:off x="6204012" y="443884"/>
            <a:ext cx="5950998" cy="3366033"/>
          </a:xfrm>
          <a:prstGeom prst="rect">
            <a:avLst/>
          </a:prstGeom>
        </p:spPr>
      </p:pic>
    </p:spTree>
    <p:extLst>
      <p:ext uri="{BB962C8B-B14F-4D97-AF65-F5344CB8AC3E}">
        <p14:creationId xmlns:p14="http://schemas.microsoft.com/office/powerpoint/2010/main" val="357122134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F414E-D0ED-47D6-B51E-EBD7BCF75CE8}"/>
              </a:ext>
            </a:extLst>
          </p:cNvPr>
          <p:cNvPicPr>
            <a:picLocks noChangeAspect="1"/>
          </p:cNvPicPr>
          <p:nvPr/>
        </p:nvPicPr>
        <p:blipFill>
          <a:blip r:embed="rId2"/>
          <a:stretch>
            <a:fillRect/>
          </a:stretch>
        </p:blipFill>
        <p:spPr>
          <a:xfrm>
            <a:off x="219075" y="132701"/>
            <a:ext cx="5220347" cy="5220347"/>
          </a:xfrm>
          <a:prstGeom prst="rect">
            <a:avLst/>
          </a:prstGeom>
        </p:spPr>
      </p:pic>
      <p:sp>
        <p:nvSpPr>
          <p:cNvPr id="3" name="TextBox 2">
            <a:extLst>
              <a:ext uri="{FF2B5EF4-FFF2-40B4-BE49-F238E27FC236}">
                <a16:creationId xmlns:a16="http://schemas.microsoft.com/office/drawing/2014/main" id="{AA494FF0-C33C-40C9-9907-DC16BDEB64D1}"/>
              </a:ext>
            </a:extLst>
          </p:cNvPr>
          <p:cNvSpPr txBox="1"/>
          <p:nvPr/>
        </p:nvSpPr>
        <p:spPr>
          <a:xfrm>
            <a:off x="266907" y="5495261"/>
            <a:ext cx="5276850" cy="1200329"/>
          </a:xfrm>
          <a:prstGeom prst="rect">
            <a:avLst/>
          </a:prstGeom>
          <a:noFill/>
        </p:spPr>
        <p:txBody>
          <a:bodyPr wrap="square" rtlCol="0">
            <a:spAutoFit/>
          </a:bodyPr>
          <a:lstStyle/>
          <a:p>
            <a:r>
              <a:rPr lang="en-US" sz="2400" b="1" dirty="0"/>
              <a:t>Miguel Hidalgo </a:t>
            </a:r>
            <a:r>
              <a:rPr lang="en-US" sz="2400" dirty="0"/>
              <a:t>(1753-1811): Spanish-Catholic Priest, Leader in the Mexican War of Independence</a:t>
            </a:r>
          </a:p>
        </p:txBody>
      </p:sp>
      <p:sp>
        <p:nvSpPr>
          <p:cNvPr id="5" name="TextBox 4">
            <a:extLst>
              <a:ext uri="{FF2B5EF4-FFF2-40B4-BE49-F238E27FC236}">
                <a16:creationId xmlns:a16="http://schemas.microsoft.com/office/drawing/2014/main" id="{FFF9C503-185D-4972-83D1-9580142F34ED}"/>
              </a:ext>
            </a:extLst>
          </p:cNvPr>
          <p:cNvSpPr txBox="1"/>
          <p:nvPr/>
        </p:nvSpPr>
        <p:spPr>
          <a:xfrm>
            <a:off x="5614779" y="0"/>
            <a:ext cx="6094520" cy="523220"/>
          </a:xfrm>
          <a:prstGeom prst="rect">
            <a:avLst/>
          </a:prstGeom>
          <a:noFill/>
        </p:spPr>
        <p:txBody>
          <a:bodyPr wrap="square">
            <a:spAutoFit/>
          </a:bodyPr>
          <a:lstStyle/>
          <a:p>
            <a:r>
              <a:rPr lang="en-US" sz="2800" b="1" u="sng" dirty="0">
                <a:solidFill>
                  <a:srgbClr val="FF0000"/>
                </a:solidFill>
              </a:rPr>
              <a:t>Miguel Hidalgo-Rome’s Revolutionist </a:t>
            </a:r>
          </a:p>
        </p:txBody>
      </p:sp>
      <p:sp>
        <p:nvSpPr>
          <p:cNvPr id="6" name="TextBox 5">
            <a:extLst>
              <a:ext uri="{FF2B5EF4-FFF2-40B4-BE49-F238E27FC236}">
                <a16:creationId xmlns:a16="http://schemas.microsoft.com/office/drawing/2014/main" id="{B47DEB8F-3D01-4268-A3A2-BF9AD1335996}"/>
              </a:ext>
            </a:extLst>
          </p:cNvPr>
          <p:cNvSpPr txBox="1"/>
          <p:nvPr/>
        </p:nvSpPr>
        <p:spPr>
          <a:xfrm>
            <a:off x="5543757" y="665433"/>
            <a:ext cx="6651964" cy="3108543"/>
          </a:xfrm>
          <a:prstGeom prst="rect">
            <a:avLst/>
          </a:prstGeom>
          <a:noFill/>
        </p:spPr>
        <p:txBody>
          <a:bodyPr wrap="square" rtlCol="0">
            <a:spAutoFit/>
          </a:bodyPr>
          <a:lstStyle/>
          <a:p>
            <a:r>
              <a:rPr lang="en-US" sz="2800" dirty="0"/>
              <a:t>“</a:t>
            </a:r>
            <a:r>
              <a:rPr lang="en-US" sz="2800" b="1" u="sng" dirty="0"/>
              <a:t>Hidalgo had been trained at the Jesuit college Valladolid</a:t>
            </a:r>
            <a:r>
              <a:rPr lang="en-US" sz="2800" dirty="0"/>
              <a:t>, and had later instructed seminarians. He was widely read, in religion, Spanish, and foreign literature—in fact, </a:t>
            </a:r>
            <a:r>
              <a:rPr lang="en-US" sz="2800" b="1" dirty="0"/>
              <a:t>he had a great fondness for French writings and ideas</a:t>
            </a:r>
            <a:r>
              <a:rPr lang="en-US" sz="2800" dirty="0"/>
              <a:t>.”—T.R. </a:t>
            </a:r>
            <a:r>
              <a:rPr lang="en-US" sz="2800" dirty="0" err="1"/>
              <a:t>Fehrenbach</a:t>
            </a:r>
            <a:r>
              <a:rPr lang="en-US" sz="2800" dirty="0"/>
              <a:t>, Fire and Blood, p. 316</a:t>
            </a:r>
          </a:p>
        </p:txBody>
      </p:sp>
      <p:pic>
        <p:nvPicPr>
          <p:cNvPr id="7" name="Picture 6">
            <a:extLst>
              <a:ext uri="{FF2B5EF4-FFF2-40B4-BE49-F238E27FC236}">
                <a16:creationId xmlns:a16="http://schemas.microsoft.com/office/drawing/2014/main" id="{8B6E1BD8-4C20-47F8-B019-AB184D9EA1C4}"/>
              </a:ext>
            </a:extLst>
          </p:cNvPr>
          <p:cNvPicPr>
            <a:picLocks noChangeAspect="1"/>
          </p:cNvPicPr>
          <p:nvPr/>
        </p:nvPicPr>
        <p:blipFill rotWithShape="1">
          <a:blip r:embed="rId3"/>
          <a:srcRect r="6408"/>
          <a:stretch/>
        </p:blipFill>
        <p:spPr>
          <a:xfrm>
            <a:off x="6386789" y="3935069"/>
            <a:ext cx="4408457" cy="2835958"/>
          </a:xfrm>
          <a:prstGeom prst="rect">
            <a:avLst/>
          </a:prstGeom>
        </p:spPr>
      </p:pic>
    </p:spTree>
    <p:extLst>
      <p:ext uri="{BB962C8B-B14F-4D97-AF65-F5344CB8AC3E}">
        <p14:creationId xmlns:p14="http://schemas.microsoft.com/office/powerpoint/2010/main" val="29873229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5BBD2-CED1-4DD9-9B13-035A1252167B}"/>
              </a:ext>
            </a:extLst>
          </p:cNvPr>
          <p:cNvPicPr>
            <a:picLocks noChangeAspect="1"/>
          </p:cNvPicPr>
          <p:nvPr/>
        </p:nvPicPr>
        <p:blipFill>
          <a:blip r:embed="rId2"/>
          <a:stretch>
            <a:fillRect/>
          </a:stretch>
        </p:blipFill>
        <p:spPr>
          <a:xfrm>
            <a:off x="464782" y="186801"/>
            <a:ext cx="4623602" cy="3082401"/>
          </a:xfrm>
          <a:prstGeom prst="rect">
            <a:avLst/>
          </a:prstGeom>
        </p:spPr>
      </p:pic>
      <p:sp>
        <p:nvSpPr>
          <p:cNvPr id="3" name="TextBox 2">
            <a:extLst>
              <a:ext uri="{FF2B5EF4-FFF2-40B4-BE49-F238E27FC236}">
                <a16:creationId xmlns:a16="http://schemas.microsoft.com/office/drawing/2014/main" id="{86F42549-EF91-44BE-BA8E-011C562A3B3A}"/>
              </a:ext>
            </a:extLst>
          </p:cNvPr>
          <p:cNvSpPr txBox="1"/>
          <p:nvPr/>
        </p:nvSpPr>
        <p:spPr>
          <a:xfrm>
            <a:off x="5601810" y="186801"/>
            <a:ext cx="6276513" cy="2554545"/>
          </a:xfrm>
          <a:prstGeom prst="rect">
            <a:avLst/>
          </a:prstGeom>
          <a:noFill/>
        </p:spPr>
        <p:txBody>
          <a:bodyPr wrap="square" rtlCol="0">
            <a:spAutoFit/>
          </a:bodyPr>
          <a:lstStyle/>
          <a:p>
            <a:r>
              <a:rPr lang="en-US" sz="3200" dirty="0">
                <a:solidFill>
                  <a:srgbClr val="FF0000"/>
                </a:solidFill>
              </a:rPr>
              <a:t>Jesuit-trained Miguel Hidalgo fostered and spread the same Jesuitical and murderous principles that plagued France… But God stepped in for the people of Mexico</a:t>
            </a:r>
          </a:p>
        </p:txBody>
      </p:sp>
      <p:pic>
        <p:nvPicPr>
          <p:cNvPr id="4" name="Picture 3">
            <a:extLst>
              <a:ext uri="{FF2B5EF4-FFF2-40B4-BE49-F238E27FC236}">
                <a16:creationId xmlns:a16="http://schemas.microsoft.com/office/drawing/2014/main" id="{967890A5-FCDF-4174-A7F8-70B15BBB5281}"/>
              </a:ext>
            </a:extLst>
          </p:cNvPr>
          <p:cNvPicPr>
            <a:picLocks noChangeAspect="1"/>
          </p:cNvPicPr>
          <p:nvPr/>
        </p:nvPicPr>
        <p:blipFill>
          <a:blip r:embed="rId3"/>
          <a:stretch>
            <a:fillRect/>
          </a:stretch>
        </p:blipFill>
        <p:spPr>
          <a:xfrm>
            <a:off x="9075059" y="2915226"/>
            <a:ext cx="2333625" cy="3609975"/>
          </a:xfrm>
          <a:prstGeom prst="rect">
            <a:avLst/>
          </a:prstGeom>
        </p:spPr>
      </p:pic>
      <p:pic>
        <p:nvPicPr>
          <p:cNvPr id="5" name="Picture 4">
            <a:extLst>
              <a:ext uri="{FF2B5EF4-FFF2-40B4-BE49-F238E27FC236}">
                <a16:creationId xmlns:a16="http://schemas.microsoft.com/office/drawing/2014/main" id="{76C1D920-89AD-4100-9126-C9E5A045FE09}"/>
              </a:ext>
            </a:extLst>
          </p:cNvPr>
          <p:cNvPicPr>
            <a:picLocks noChangeAspect="1"/>
          </p:cNvPicPr>
          <p:nvPr/>
        </p:nvPicPr>
        <p:blipFill>
          <a:blip r:embed="rId4"/>
          <a:stretch>
            <a:fillRect/>
          </a:stretch>
        </p:blipFill>
        <p:spPr>
          <a:xfrm>
            <a:off x="535434" y="3425301"/>
            <a:ext cx="4552950" cy="3086100"/>
          </a:xfrm>
          <a:prstGeom prst="rect">
            <a:avLst/>
          </a:prstGeom>
        </p:spPr>
      </p:pic>
      <p:pic>
        <p:nvPicPr>
          <p:cNvPr id="6" name="Picture 5">
            <a:extLst>
              <a:ext uri="{FF2B5EF4-FFF2-40B4-BE49-F238E27FC236}">
                <a16:creationId xmlns:a16="http://schemas.microsoft.com/office/drawing/2014/main" id="{0B602CF6-4B83-4B69-91C9-D0B105A40DF3}"/>
              </a:ext>
            </a:extLst>
          </p:cNvPr>
          <p:cNvPicPr>
            <a:picLocks noChangeAspect="1"/>
          </p:cNvPicPr>
          <p:nvPr/>
        </p:nvPicPr>
        <p:blipFill>
          <a:blip r:embed="rId5"/>
          <a:stretch>
            <a:fillRect/>
          </a:stretch>
        </p:blipFill>
        <p:spPr>
          <a:xfrm>
            <a:off x="6096000" y="2915226"/>
            <a:ext cx="2398199" cy="3596175"/>
          </a:xfrm>
          <a:prstGeom prst="rect">
            <a:avLst/>
          </a:prstGeom>
        </p:spPr>
      </p:pic>
    </p:spTree>
    <p:extLst>
      <p:ext uri="{BB962C8B-B14F-4D97-AF65-F5344CB8AC3E}">
        <p14:creationId xmlns:p14="http://schemas.microsoft.com/office/powerpoint/2010/main" val="235137318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81C3C-E1A9-43B4-8B8D-2673DF22C334}"/>
              </a:ext>
            </a:extLst>
          </p:cNvPr>
          <p:cNvPicPr>
            <a:picLocks noChangeAspect="1"/>
          </p:cNvPicPr>
          <p:nvPr/>
        </p:nvPicPr>
        <p:blipFill>
          <a:blip r:embed="rId2"/>
          <a:stretch>
            <a:fillRect/>
          </a:stretch>
        </p:blipFill>
        <p:spPr>
          <a:xfrm>
            <a:off x="7668919" y="336380"/>
            <a:ext cx="4069892" cy="4902370"/>
          </a:xfrm>
          <a:prstGeom prst="rect">
            <a:avLst/>
          </a:prstGeom>
        </p:spPr>
      </p:pic>
      <p:sp>
        <p:nvSpPr>
          <p:cNvPr id="3" name="TextBox 2">
            <a:extLst>
              <a:ext uri="{FF2B5EF4-FFF2-40B4-BE49-F238E27FC236}">
                <a16:creationId xmlns:a16="http://schemas.microsoft.com/office/drawing/2014/main" id="{E7351EB4-D83D-489E-AF44-AA3AC77CD8EE}"/>
              </a:ext>
            </a:extLst>
          </p:cNvPr>
          <p:cNvSpPr txBox="1"/>
          <p:nvPr/>
        </p:nvSpPr>
        <p:spPr>
          <a:xfrm>
            <a:off x="7591425" y="5505450"/>
            <a:ext cx="4278020" cy="830997"/>
          </a:xfrm>
          <a:prstGeom prst="rect">
            <a:avLst/>
          </a:prstGeom>
          <a:noFill/>
        </p:spPr>
        <p:txBody>
          <a:bodyPr wrap="square" rtlCol="0">
            <a:spAutoFit/>
          </a:bodyPr>
          <a:lstStyle/>
          <a:p>
            <a:r>
              <a:rPr lang="en-US" sz="2400" b="1" dirty="0"/>
              <a:t>Benito Juarez </a:t>
            </a:r>
            <a:r>
              <a:rPr lang="en-US" sz="2400" dirty="0"/>
              <a:t>(1806-1872): 26</a:t>
            </a:r>
            <a:r>
              <a:rPr lang="en-US" sz="2400" baseline="30000" dirty="0"/>
              <a:t>th</a:t>
            </a:r>
            <a:r>
              <a:rPr lang="en-US" sz="2400" dirty="0"/>
              <a:t> President of Mexico (1858-1872)</a:t>
            </a:r>
            <a:endParaRPr lang="en-US" sz="2400" b="1" dirty="0"/>
          </a:p>
        </p:txBody>
      </p:sp>
      <p:sp>
        <p:nvSpPr>
          <p:cNvPr id="4" name="TextBox 3">
            <a:extLst>
              <a:ext uri="{FF2B5EF4-FFF2-40B4-BE49-F238E27FC236}">
                <a16:creationId xmlns:a16="http://schemas.microsoft.com/office/drawing/2014/main" id="{AA04864E-5F7E-4C21-81FA-46E8C9A8BD67}"/>
              </a:ext>
            </a:extLst>
          </p:cNvPr>
          <p:cNvSpPr txBox="1"/>
          <p:nvPr/>
        </p:nvSpPr>
        <p:spPr>
          <a:xfrm>
            <a:off x="275208" y="150920"/>
            <a:ext cx="6818050" cy="584775"/>
          </a:xfrm>
          <a:prstGeom prst="rect">
            <a:avLst/>
          </a:prstGeom>
          <a:noFill/>
        </p:spPr>
        <p:txBody>
          <a:bodyPr wrap="square" rtlCol="0">
            <a:spAutoFit/>
          </a:bodyPr>
          <a:lstStyle/>
          <a:p>
            <a:r>
              <a:rPr lang="en-US" sz="3200" b="1" dirty="0">
                <a:solidFill>
                  <a:srgbClr val="01B32B"/>
                </a:solidFill>
              </a:rPr>
              <a:t>Benito Juarez-God’s Tool Against Rome</a:t>
            </a:r>
          </a:p>
        </p:txBody>
      </p:sp>
      <p:sp>
        <p:nvSpPr>
          <p:cNvPr id="6" name="TextBox 5">
            <a:extLst>
              <a:ext uri="{FF2B5EF4-FFF2-40B4-BE49-F238E27FC236}">
                <a16:creationId xmlns:a16="http://schemas.microsoft.com/office/drawing/2014/main" id="{F055D325-943A-411F-9150-87E22B21AD58}"/>
              </a:ext>
            </a:extLst>
          </p:cNvPr>
          <p:cNvSpPr txBox="1"/>
          <p:nvPr/>
        </p:nvSpPr>
        <p:spPr>
          <a:xfrm>
            <a:off x="161325" y="966268"/>
            <a:ext cx="7162059" cy="6124754"/>
          </a:xfrm>
          <a:prstGeom prst="rect">
            <a:avLst/>
          </a:prstGeom>
          <a:noFill/>
        </p:spPr>
        <p:txBody>
          <a:bodyPr wrap="square">
            <a:spAutoFit/>
          </a:bodyPr>
          <a:lstStyle/>
          <a:p>
            <a:r>
              <a:rPr lang="en-US" sz="2800" dirty="0"/>
              <a:t>“If we’re looking for a true ‘Lincoln,’ one who resembled the Emancipator in spirit as well as in his political role, it is instructive to look at the life and career of Benito Juárez. . . . Lincoln was tall and angular; Juárez short and stocky. Lincoln was of old American stock; Juárez a full-blooded Indian. . . . Both were born poor, both cared more for political power than riches, and both believed law was the best preparation for a political career”—Jim Tuck, Mexico’s Lincoln: The ecstasy and agony of Benito Juarez, https://www.mexconnect.com/articles/274-mexico-s-lincoln-the-ecstasy-and-agony-of-benito-juarez/</a:t>
            </a:r>
          </a:p>
        </p:txBody>
      </p:sp>
    </p:spTree>
    <p:extLst>
      <p:ext uri="{BB962C8B-B14F-4D97-AF65-F5344CB8AC3E}">
        <p14:creationId xmlns:p14="http://schemas.microsoft.com/office/powerpoint/2010/main" val="393512928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DF3537-D1D5-4B6D-A7C8-0989BDF36213}"/>
              </a:ext>
            </a:extLst>
          </p:cNvPr>
          <p:cNvSpPr txBox="1"/>
          <p:nvPr/>
        </p:nvSpPr>
        <p:spPr>
          <a:xfrm>
            <a:off x="5353235" y="205017"/>
            <a:ext cx="6711518" cy="2308324"/>
          </a:xfrm>
          <a:prstGeom prst="rect">
            <a:avLst/>
          </a:prstGeom>
          <a:noFill/>
        </p:spPr>
        <p:txBody>
          <a:bodyPr wrap="square">
            <a:spAutoFit/>
          </a:bodyPr>
          <a:lstStyle/>
          <a:p>
            <a:r>
              <a:rPr lang="en-US" sz="2400" dirty="0">
                <a:solidFill>
                  <a:srgbClr val="FFFF00"/>
                </a:solidFill>
              </a:rPr>
              <a:t>“</a:t>
            </a:r>
            <a:r>
              <a:rPr lang="en-US" sz="2400" b="1" dirty="0">
                <a:solidFill>
                  <a:srgbClr val="FFFF00"/>
                </a:solidFill>
              </a:rPr>
              <a:t>Though they never met personally, they formed a lifetime mutual admiration society and helped each other whenever they could.</a:t>
            </a:r>
            <a:r>
              <a:rPr lang="en-US" sz="2400" dirty="0">
                <a:solidFill>
                  <a:srgbClr val="FFFF00"/>
                </a:solidFill>
              </a:rPr>
              <a:t>”—Jim Tuck, Mexico’s Lincoln: The ecstasy and agony of Benito Juarez, https://www.mexconnect.com/articles/274-mexico-s-lincoln-the-ecstasy-and-agony-of-benito-juarez/</a:t>
            </a:r>
            <a:endParaRPr lang="en-US" sz="2400" b="1" dirty="0">
              <a:solidFill>
                <a:srgbClr val="FFFF00"/>
              </a:solidFill>
            </a:endParaRPr>
          </a:p>
        </p:txBody>
      </p:sp>
      <p:pic>
        <p:nvPicPr>
          <p:cNvPr id="6" name="Picture 5">
            <a:extLst>
              <a:ext uri="{FF2B5EF4-FFF2-40B4-BE49-F238E27FC236}">
                <a16:creationId xmlns:a16="http://schemas.microsoft.com/office/drawing/2014/main" id="{410B2ED4-FFDD-4B80-9111-C8035260ED91}"/>
              </a:ext>
            </a:extLst>
          </p:cNvPr>
          <p:cNvPicPr>
            <a:picLocks noChangeAspect="1"/>
          </p:cNvPicPr>
          <p:nvPr/>
        </p:nvPicPr>
        <p:blipFill>
          <a:blip r:embed="rId2"/>
          <a:stretch>
            <a:fillRect/>
          </a:stretch>
        </p:blipFill>
        <p:spPr>
          <a:xfrm>
            <a:off x="0" y="0"/>
            <a:ext cx="5223831" cy="6858000"/>
          </a:xfrm>
          <a:prstGeom prst="rect">
            <a:avLst/>
          </a:prstGeom>
        </p:spPr>
      </p:pic>
      <p:sp>
        <p:nvSpPr>
          <p:cNvPr id="7" name="TextBox 6">
            <a:extLst>
              <a:ext uri="{FF2B5EF4-FFF2-40B4-BE49-F238E27FC236}">
                <a16:creationId xmlns:a16="http://schemas.microsoft.com/office/drawing/2014/main" id="{2A150F3F-6953-4DA9-BB16-87C8F9A9B63D}"/>
              </a:ext>
            </a:extLst>
          </p:cNvPr>
          <p:cNvSpPr txBox="1"/>
          <p:nvPr/>
        </p:nvSpPr>
        <p:spPr>
          <a:xfrm>
            <a:off x="5494306" y="3605996"/>
            <a:ext cx="6429375" cy="2677656"/>
          </a:xfrm>
          <a:prstGeom prst="rect">
            <a:avLst/>
          </a:prstGeom>
          <a:noFill/>
        </p:spPr>
        <p:txBody>
          <a:bodyPr wrap="square" rtlCol="0">
            <a:spAutoFit/>
          </a:bodyPr>
          <a:lstStyle/>
          <a:p>
            <a:r>
              <a:rPr lang="en-US" sz="2400" dirty="0">
                <a:solidFill>
                  <a:schemeClr val="bg1"/>
                </a:solidFill>
              </a:rPr>
              <a:t>“Most controversial was the law pushed through by Alvarez’s minister of justice, Benito Juarez, </a:t>
            </a:r>
            <a:r>
              <a:rPr lang="en-US" sz="2400" b="1" dirty="0">
                <a:solidFill>
                  <a:schemeClr val="bg1"/>
                </a:solidFill>
              </a:rPr>
              <a:t>who took direct aim at ecclesiastical and military privilege when he denied all special courts jurisdiction in civil matters</a:t>
            </a:r>
            <a:r>
              <a:rPr lang="en-US" sz="2400" dirty="0">
                <a:solidFill>
                  <a:schemeClr val="bg1"/>
                </a:solidFill>
              </a:rPr>
              <a:t>. . . . </a:t>
            </a:r>
            <a:r>
              <a:rPr lang="en-US" sz="2400" b="1" u="sng" dirty="0">
                <a:solidFill>
                  <a:schemeClr val="bg1"/>
                </a:solidFill>
              </a:rPr>
              <a:t>The Jesuits were suppressed</a:t>
            </a:r>
            <a:r>
              <a:rPr lang="en-US" sz="2400" dirty="0">
                <a:solidFill>
                  <a:schemeClr val="bg1"/>
                </a:solidFill>
              </a:rPr>
              <a:t>,”—Victor Alba, The Horizon Concise History of Mexico, p. 97</a:t>
            </a:r>
          </a:p>
        </p:txBody>
      </p:sp>
    </p:spTree>
    <p:extLst>
      <p:ext uri="{BB962C8B-B14F-4D97-AF65-F5344CB8AC3E}">
        <p14:creationId xmlns:p14="http://schemas.microsoft.com/office/powerpoint/2010/main" val="102443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1F776E-2510-49B4-8938-F1B91AFD9AFE}"/>
              </a:ext>
            </a:extLst>
          </p:cNvPr>
          <p:cNvSpPr txBox="1"/>
          <p:nvPr/>
        </p:nvSpPr>
        <p:spPr>
          <a:xfrm>
            <a:off x="352539" y="1607758"/>
            <a:ext cx="5903259" cy="4832092"/>
          </a:xfrm>
          <a:prstGeom prst="rect">
            <a:avLst/>
          </a:prstGeom>
          <a:noFill/>
        </p:spPr>
        <p:txBody>
          <a:bodyPr wrap="square" rtlCol="0">
            <a:spAutoFit/>
          </a:bodyPr>
          <a:lstStyle/>
          <a:p>
            <a:r>
              <a:rPr lang="en-US" sz="2800" dirty="0"/>
              <a:t>“and then in June, 1856, the drastic Ley </a:t>
            </a:r>
            <a:r>
              <a:rPr lang="en-US" sz="2800" dirty="0" err="1"/>
              <a:t>Lerdo</a:t>
            </a:r>
            <a:r>
              <a:rPr lang="en-US" sz="2800" dirty="0"/>
              <a:t> (a law named for its chief drafter, Miguel </a:t>
            </a:r>
            <a:r>
              <a:rPr lang="en-US" sz="2800" dirty="0" err="1"/>
              <a:t>Lerdo</a:t>
            </a:r>
            <a:r>
              <a:rPr lang="en-US" sz="2800" dirty="0"/>
              <a:t> de Tejada) was passed. </a:t>
            </a:r>
            <a:r>
              <a:rPr lang="en-US" sz="2800" b="1" u="sng" dirty="0"/>
              <a:t>The </a:t>
            </a:r>
            <a:r>
              <a:rPr lang="en-US" sz="2800" b="1" u="sng" dirty="0" err="1"/>
              <a:t>Lerdo</a:t>
            </a:r>
            <a:r>
              <a:rPr lang="en-US" sz="2800" b="1" u="sng" dirty="0"/>
              <a:t> law ordered that the Church divest itself of all lands not specifically devoted to religious functions</a:t>
            </a:r>
            <a:r>
              <a:rPr lang="en-US" sz="2800" dirty="0"/>
              <a:t> (that is, lands upon which no churches or ecclesiastical buildings stood) and that these lands be sold to existing tenants.”—Victor Alba, The Horizon Concise History of Mexico, p. 97</a:t>
            </a:r>
          </a:p>
        </p:txBody>
      </p:sp>
      <p:sp>
        <p:nvSpPr>
          <p:cNvPr id="4" name="TextBox 3">
            <a:extLst>
              <a:ext uri="{FF2B5EF4-FFF2-40B4-BE49-F238E27FC236}">
                <a16:creationId xmlns:a16="http://schemas.microsoft.com/office/drawing/2014/main" id="{F10B4852-9A1F-4D79-8239-DBDBA3F30D54}"/>
              </a:ext>
            </a:extLst>
          </p:cNvPr>
          <p:cNvSpPr txBox="1"/>
          <p:nvPr/>
        </p:nvSpPr>
        <p:spPr>
          <a:xfrm>
            <a:off x="192741" y="186431"/>
            <a:ext cx="6394490" cy="1200329"/>
          </a:xfrm>
          <a:prstGeom prst="rect">
            <a:avLst/>
          </a:prstGeom>
          <a:noFill/>
        </p:spPr>
        <p:txBody>
          <a:bodyPr wrap="square" rtlCol="0">
            <a:spAutoFit/>
          </a:bodyPr>
          <a:lstStyle/>
          <a:p>
            <a:pPr algn="ctr"/>
            <a:r>
              <a:rPr lang="en-US" sz="3600" i="1" dirty="0">
                <a:solidFill>
                  <a:srgbClr val="660066"/>
                </a:solidFill>
                <a:effectLst>
                  <a:outerShdw blurRad="38100" dist="38100" dir="2700000" algn="tl">
                    <a:srgbClr val="000000">
                      <a:alpha val="43137"/>
                    </a:srgbClr>
                  </a:outerShdw>
                </a:effectLst>
              </a:rPr>
              <a:t>Benito Juarez Broke the Catholic Stranglehold Over Mexico</a:t>
            </a:r>
          </a:p>
        </p:txBody>
      </p:sp>
      <p:sp>
        <p:nvSpPr>
          <p:cNvPr id="5" name="TextBox 4">
            <a:extLst>
              <a:ext uri="{FF2B5EF4-FFF2-40B4-BE49-F238E27FC236}">
                <a16:creationId xmlns:a16="http://schemas.microsoft.com/office/drawing/2014/main" id="{DB293DC7-A767-46D7-9922-A16EAFFEFF51}"/>
              </a:ext>
            </a:extLst>
          </p:cNvPr>
          <p:cNvSpPr txBox="1"/>
          <p:nvPr/>
        </p:nvSpPr>
        <p:spPr>
          <a:xfrm>
            <a:off x="7025822" y="3270198"/>
            <a:ext cx="4691038" cy="3416320"/>
          </a:xfrm>
          <a:prstGeom prst="rect">
            <a:avLst/>
          </a:prstGeom>
          <a:noFill/>
        </p:spPr>
        <p:txBody>
          <a:bodyPr wrap="square" rtlCol="0">
            <a:spAutoFit/>
          </a:bodyPr>
          <a:lstStyle/>
          <a:p>
            <a:r>
              <a:rPr lang="en-US" sz="2400" b="1" dirty="0"/>
              <a:t>Benito Juarez:</a:t>
            </a:r>
          </a:p>
          <a:p>
            <a:pPr marL="342900" indent="-342900">
              <a:buAutoNum type="arabicPeriod"/>
            </a:pPr>
            <a:r>
              <a:rPr lang="en-US" sz="2400" dirty="0"/>
              <a:t>Forced Rome to be subject (and not above) the civil laws of Mexico</a:t>
            </a:r>
          </a:p>
          <a:p>
            <a:pPr marL="342900" indent="-342900">
              <a:buAutoNum type="arabicPeriod"/>
            </a:pPr>
            <a:r>
              <a:rPr lang="en-US" sz="2400" dirty="0"/>
              <a:t>Rightfully took back the Mexican property gained by the Church and gave it back to the Mexican people</a:t>
            </a:r>
          </a:p>
          <a:p>
            <a:pPr marL="342900" indent="-342900">
              <a:buAutoNum type="arabicPeriod"/>
            </a:pPr>
            <a:r>
              <a:rPr lang="en-US" sz="2400" dirty="0"/>
              <a:t>Banished the Jesuit Order </a:t>
            </a:r>
          </a:p>
        </p:txBody>
      </p:sp>
      <p:pic>
        <p:nvPicPr>
          <p:cNvPr id="6" name="Picture 5">
            <a:extLst>
              <a:ext uri="{FF2B5EF4-FFF2-40B4-BE49-F238E27FC236}">
                <a16:creationId xmlns:a16="http://schemas.microsoft.com/office/drawing/2014/main" id="{9D85031B-1518-4657-9370-EF99132F5D5C}"/>
              </a:ext>
            </a:extLst>
          </p:cNvPr>
          <p:cNvPicPr>
            <a:picLocks noChangeAspect="1"/>
          </p:cNvPicPr>
          <p:nvPr/>
        </p:nvPicPr>
        <p:blipFill>
          <a:blip r:embed="rId2"/>
          <a:stretch>
            <a:fillRect/>
          </a:stretch>
        </p:blipFill>
        <p:spPr>
          <a:xfrm>
            <a:off x="6598207" y="438150"/>
            <a:ext cx="5315448" cy="2677657"/>
          </a:xfrm>
          <a:prstGeom prst="rect">
            <a:avLst/>
          </a:prstGeom>
        </p:spPr>
      </p:pic>
    </p:spTree>
    <p:extLst>
      <p:ext uri="{BB962C8B-B14F-4D97-AF65-F5344CB8AC3E}">
        <p14:creationId xmlns:p14="http://schemas.microsoft.com/office/powerpoint/2010/main" val="285525455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0A46F-9F54-4D09-9F28-B1749FA7C892}"/>
              </a:ext>
            </a:extLst>
          </p:cNvPr>
          <p:cNvPicPr>
            <a:picLocks noChangeAspect="1"/>
          </p:cNvPicPr>
          <p:nvPr/>
        </p:nvPicPr>
        <p:blipFill>
          <a:blip r:embed="rId2"/>
          <a:stretch>
            <a:fillRect/>
          </a:stretch>
        </p:blipFill>
        <p:spPr>
          <a:xfrm>
            <a:off x="0" y="0"/>
            <a:ext cx="6096000" cy="3429000"/>
          </a:xfrm>
          <a:prstGeom prst="rect">
            <a:avLst/>
          </a:prstGeom>
        </p:spPr>
      </p:pic>
      <p:sp>
        <p:nvSpPr>
          <p:cNvPr id="6" name="TextBox 5">
            <a:extLst>
              <a:ext uri="{FF2B5EF4-FFF2-40B4-BE49-F238E27FC236}">
                <a16:creationId xmlns:a16="http://schemas.microsoft.com/office/drawing/2014/main" id="{81797715-CEA4-4C33-AB0B-DAA0E5FA3B69}"/>
              </a:ext>
            </a:extLst>
          </p:cNvPr>
          <p:cNvSpPr txBox="1"/>
          <p:nvPr/>
        </p:nvSpPr>
        <p:spPr>
          <a:xfrm>
            <a:off x="6222177" y="0"/>
            <a:ext cx="6093236" cy="3108543"/>
          </a:xfrm>
          <a:prstGeom prst="rect">
            <a:avLst/>
          </a:prstGeom>
          <a:noFill/>
        </p:spPr>
        <p:txBody>
          <a:bodyPr wrap="square" rtlCol="0">
            <a:spAutoFit/>
          </a:bodyPr>
          <a:lstStyle/>
          <a:p>
            <a:r>
              <a:rPr lang="en-US" sz="2800" b="1" dirty="0"/>
              <a:t>Benito Juarez:</a:t>
            </a:r>
          </a:p>
          <a:p>
            <a:pPr marL="342900" indent="-342900">
              <a:buAutoNum type="arabicPeriod"/>
            </a:pPr>
            <a:r>
              <a:rPr lang="en-US" sz="2800" dirty="0"/>
              <a:t>Forced Rome to be subject (and not above) the civil laws of Mexico</a:t>
            </a:r>
          </a:p>
          <a:p>
            <a:pPr marL="342900" indent="-342900">
              <a:buAutoNum type="arabicPeriod"/>
            </a:pPr>
            <a:r>
              <a:rPr lang="en-US" sz="2800" dirty="0"/>
              <a:t>Rightfully took back the Mexican property gained by the Church and gave it back to the Mexican people</a:t>
            </a:r>
          </a:p>
          <a:p>
            <a:pPr marL="342900" indent="-342900">
              <a:buAutoNum type="arabicPeriod"/>
            </a:pPr>
            <a:r>
              <a:rPr lang="en-US" sz="2800" dirty="0"/>
              <a:t>Banished the Jesuit Order </a:t>
            </a:r>
          </a:p>
        </p:txBody>
      </p:sp>
      <p:pic>
        <p:nvPicPr>
          <p:cNvPr id="7" name="Picture 6">
            <a:extLst>
              <a:ext uri="{FF2B5EF4-FFF2-40B4-BE49-F238E27FC236}">
                <a16:creationId xmlns:a16="http://schemas.microsoft.com/office/drawing/2014/main" id="{6528A73E-5F78-42F1-9E18-0CB0F8661A01}"/>
              </a:ext>
            </a:extLst>
          </p:cNvPr>
          <p:cNvPicPr>
            <a:picLocks noChangeAspect="1"/>
          </p:cNvPicPr>
          <p:nvPr/>
        </p:nvPicPr>
        <p:blipFill>
          <a:blip r:embed="rId3"/>
          <a:stretch>
            <a:fillRect/>
          </a:stretch>
        </p:blipFill>
        <p:spPr>
          <a:xfrm>
            <a:off x="6093235" y="3429000"/>
            <a:ext cx="6098766" cy="3429000"/>
          </a:xfrm>
          <a:prstGeom prst="rect">
            <a:avLst/>
          </a:prstGeom>
        </p:spPr>
      </p:pic>
      <p:pic>
        <p:nvPicPr>
          <p:cNvPr id="8" name="Picture 7">
            <a:extLst>
              <a:ext uri="{FF2B5EF4-FFF2-40B4-BE49-F238E27FC236}">
                <a16:creationId xmlns:a16="http://schemas.microsoft.com/office/drawing/2014/main" id="{BDA9F8E8-DB03-4D48-BFA1-E9CC3C1FD6A5}"/>
              </a:ext>
            </a:extLst>
          </p:cNvPr>
          <p:cNvPicPr>
            <a:picLocks noChangeAspect="1"/>
          </p:cNvPicPr>
          <p:nvPr/>
        </p:nvPicPr>
        <p:blipFill>
          <a:blip r:embed="rId4"/>
          <a:stretch>
            <a:fillRect/>
          </a:stretch>
        </p:blipFill>
        <p:spPr>
          <a:xfrm>
            <a:off x="-1" y="3428999"/>
            <a:ext cx="6093236" cy="3485331"/>
          </a:xfrm>
          <a:prstGeom prst="rect">
            <a:avLst/>
          </a:prstGeom>
        </p:spPr>
      </p:pic>
    </p:spTree>
    <p:extLst>
      <p:ext uri="{BB962C8B-B14F-4D97-AF65-F5344CB8AC3E}">
        <p14:creationId xmlns:p14="http://schemas.microsoft.com/office/powerpoint/2010/main" val="427930443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C3FA61-D505-4BC4-8FEB-25C4968B6ABF}"/>
              </a:ext>
            </a:extLst>
          </p:cNvPr>
          <p:cNvPicPr>
            <a:picLocks noChangeAspect="1"/>
          </p:cNvPicPr>
          <p:nvPr/>
        </p:nvPicPr>
        <p:blipFill>
          <a:blip r:embed="rId2"/>
          <a:stretch>
            <a:fillRect/>
          </a:stretch>
        </p:blipFill>
        <p:spPr>
          <a:xfrm>
            <a:off x="1724025" y="4219575"/>
            <a:ext cx="3724275" cy="2482850"/>
          </a:xfrm>
          <a:prstGeom prst="rect">
            <a:avLst/>
          </a:prstGeom>
        </p:spPr>
      </p:pic>
      <p:pic>
        <p:nvPicPr>
          <p:cNvPr id="3" name="Picture 2">
            <a:extLst>
              <a:ext uri="{FF2B5EF4-FFF2-40B4-BE49-F238E27FC236}">
                <a16:creationId xmlns:a16="http://schemas.microsoft.com/office/drawing/2014/main" id="{FC53207D-746F-49C1-BEC1-6DC24A23E431}"/>
              </a:ext>
            </a:extLst>
          </p:cNvPr>
          <p:cNvPicPr>
            <a:picLocks noChangeAspect="1"/>
          </p:cNvPicPr>
          <p:nvPr/>
        </p:nvPicPr>
        <p:blipFill>
          <a:blip r:embed="rId3"/>
          <a:stretch>
            <a:fillRect/>
          </a:stretch>
        </p:blipFill>
        <p:spPr>
          <a:xfrm>
            <a:off x="2559645" y="449880"/>
            <a:ext cx="2314575" cy="1543050"/>
          </a:xfrm>
          <a:prstGeom prst="rect">
            <a:avLst/>
          </a:prstGeom>
        </p:spPr>
      </p:pic>
      <p:pic>
        <p:nvPicPr>
          <p:cNvPr id="4" name="Picture 3">
            <a:extLst>
              <a:ext uri="{FF2B5EF4-FFF2-40B4-BE49-F238E27FC236}">
                <a16:creationId xmlns:a16="http://schemas.microsoft.com/office/drawing/2014/main" id="{7B99B112-D320-4BEC-87AD-DD533A7CA28E}"/>
              </a:ext>
            </a:extLst>
          </p:cNvPr>
          <p:cNvPicPr>
            <a:picLocks noChangeAspect="1"/>
          </p:cNvPicPr>
          <p:nvPr/>
        </p:nvPicPr>
        <p:blipFill>
          <a:blip r:embed="rId4"/>
          <a:stretch>
            <a:fillRect/>
          </a:stretch>
        </p:blipFill>
        <p:spPr>
          <a:xfrm>
            <a:off x="62318" y="1209102"/>
            <a:ext cx="2919413" cy="1753172"/>
          </a:xfrm>
          <a:prstGeom prst="rect">
            <a:avLst/>
          </a:prstGeom>
        </p:spPr>
      </p:pic>
      <p:pic>
        <p:nvPicPr>
          <p:cNvPr id="5" name="Picture 4">
            <a:extLst>
              <a:ext uri="{FF2B5EF4-FFF2-40B4-BE49-F238E27FC236}">
                <a16:creationId xmlns:a16="http://schemas.microsoft.com/office/drawing/2014/main" id="{C8277905-3C5B-4853-B4D0-28221A8EF934}"/>
              </a:ext>
            </a:extLst>
          </p:cNvPr>
          <p:cNvPicPr>
            <a:picLocks noChangeAspect="1"/>
          </p:cNvPicPr>
          <p:nvPr/>
        </p:nvPicPr>
        <p:blipFill>
          <a:blip r:embed="rId5"/>
          <a:stretch>
            <a:fillRect/>
          </a:stretch>
        </p:blipFill>
        <p:spPr>
          <a:xfrm>
            <a:off x="4196539" y="1236656"/>
            <a:ext cx="3106436" cy="2070440"/>
          </a:xfrm>
          <a:prstGeom prst="rect">
            <a:avLst/>
          </a:prstGeom>
        </p:spPr>
      </p:pic>
      <p:sp>
        <p:nvSpPr>
          <p:cNvPr id="6" name="Arrow: Bent 5">
            <a:extLst>
              <a:ext uri="{FF2B5EF4-FFF2-40B4-BE49-F238E27FC236}">
                <a16:creationId xmlns:a16="http://schemas.microsoft.com/office/drawing/2014/main" id="{BE24DD60-8A06-49A5-89CD-56C167FA8BBE}"/>
              </a:ext>
            </a:extLst>
          </p:cNvPr>
          <p:cNvSpPr/>
          <p:nvPr/>
        </p:nvSpPr>
        <p:spPr>
          <a:xfrm rot="5400000">
            <a:off x="1977908" y="3068207"/>
            <a:ext cx="1495858" cy="746510"/>
          </a:xfrm>
          <a:prstGeom prst="bentArrow">
            <a:avLst>
              <a:gd name="adj1" fmla="val 18096"/>
              <a:gd name="adj2" fmla="val 32479"/>
              <a:gd name="adj3" fmla="val 31904"/>
              <a:gd name="adj4" fmla="val 875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Bent 7">
            <a:extLst>
              <a:ext uri="{FF2B5EF4-FFF2-40B4-BE49-F238E27FC236}">
                <a16:creationId xmlns:a16="http://schemas.microsoft.com/office/drawing/2014/main" id="{95C530F1-BC60-4275-856C-81983347DAF0}"/>
              </a:ext>
            </a:extLst>
          </p:cNvPr>
          <p:cNvSpPr/>
          <p:nvPr/>
        </p:nvSpPr>
        <p:spPr>
          <a:xfrm rot="5400000" flipV="1">
            <a:off x="3778550" y="3059391"/>
            <a:ext cx="1495858" cy="867747"/>
          </a:xfrm>
          <a:prstGeom prst="bentArrow">
            <a:avLst>
              <a:gd name="adj1" fmla="val 18096"/>
              <a:gd name="adj2" fmla="val 29410"/>
              <a:gd name="adj3" fmla="val 31904"/>
              <a:gd name="adj4" fmla="val 875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Down 8">
            <a:extLst>
              <a:ext uri="{FF2B5EF4-FFF2-40B4-BE49-F238E27FC236}">
                <a16:creationId xmlns:a16="http://schemas.microsoft.com/office/drawing/2014/main" id="{561E43D2-EDED-4D8A-8028-B6D917DCE656}"/>
              </a:ext>
            </a:extLst>
          </p:cNvPr>
          <p:cNvSpPr/>
          <p:nvPr/>
        </p:nvSpPr>
        <p:spPr>
          <a:xfrm>
            <a:off x="3389946" y="1720849"/>
            <a:ext cx="506444" cy="2482850"/>
          </a:xfrm>
          <a:prstGeom prst="downArrow">
            <a:avLst>
              <a:gd name="adj1" fmla="val 31356"/>
              <a:gd name="adj2" fmla="val 5372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220F9D-ED91-4933-B619-9773F2DDF6DD}"/>
              </a:ext>
            </a:extLst>
          </p:cNvPr>
          <p:cNvSpPr txBox="1"/>
          <p:nvPr/>
        </p:nvSpPr>
        <p:spPr>
          <a:xfrm>
            <a:off x="7302975" y="0"/>
            <a:ext cx="4889025" cy="6986528"/>
          </a:xfrm>
          <a:prstGeom prst="rect">
            <a:avLst/>
          </a:prstGeom>
          <a:noFill/>
        </p:spPr>
        <p:txBody>
          <a:bodyPr wrap="square" rtlCol="0">
            <a:spAutoFit/>
          </a:bodyPr>
          <a:lstStyle/>
          <a:p>
            <a:r>
              <a:rPr lang="en-US" sz="2800" dirty="0"/>
              <a:t>The old Jesuit policy of </a:t>
            </a:r>
            <a:r>
              <a:rPr lang="en-US" sz="2800" b="1" dirty="0"/>
              <a:t>do what we say or else</a:t>
            </a:r>
            <a:r>
              <a:rPr lang="en-US" sz="2800" dirty="0"/>
              <a:t>, and </a:t>
            </a:r>
            <a:r>
              <a:rPr lang="en-US" sz="2800" b="1" dirty="0"/>
              <a:t>payback</a:t>
            </a:r>
            <a:r>
              <a:rPr lang="en-US" sz="2800" dirty="0"/>
              <a:t> was alive and well. The Jesuits controlled the countries of England (see JA Wylie’s The Jesuits), France (see Ellen White’s Great Controversy) and the Austrian Empire (see Congress of Vienna) all bore down great pressure upon Benito Juarez and Mexico to pay off the large debts owed to them. Eventually, this political pressure turned into </a:t>
            </a:r>
            <a:r>
              <a:rPr lang="en-US" sz="2800" b="1" dirty="0"/>
              <a:t>The Second Franco-Mexican War (1861-1867)</a:t>
            </a:r>
            <a:endParaRPr lang="en-US" sz="2800" dirty="0"/>
          </a:p>
        </p:txBody>
      </p:sp>
    </p:spTree>
    <p:extLst>
      <p:ext uri="{BB962C8B-B14F-4D97-AF65-F5344CB8AC3E}">
        <p14:creationId xmlns:p14="http://schemas.microsoft.com/office/powerpoint/2010/main" val="233941451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7BBB1F-AA33-4286-8D2A-FC5040C3DE4B}"/>
              </a:ext>
            </a:extLst>
          </p:cNvPr>
          <p:cNvPicPr>
            <a:picLocks noChangeAspect="1"/>
          </p:cNvPicPr>
          <p:nvPr/>
        </p:nvPicPr>
        <p:blipFill>
          <a:blip r:embed="rId2"/>
          <a:stretch>
            <a:fillRect/>
          </a:stretch>
        </p:blipFill>
        <p:spPr>
          <a:xfrm>
            <a:off x="0" y="0"/>
            <a:ext cx="6096000" cy="4064000"/>
          </a:xfrm>
          <a:prstGeom prst="rect">
            <a:avLst/>
          </a:prstGeom>
        </p:spPr>
      </p:pic>
      <p:pic>
        <p:nvPicPr>
          <p:cNvPr id="3" name="Picture 2">
            <a:extLst>
              <a:ext uri="{FF2B5EF4-FFF2-40B4-BE49-F238E27FC236}">
                <a16:creationId xmlns:a16="http://schemas.microsoft.com/office/drawing/2014/main" id="{263A5E50-D5E9-4A88-88D6-BF2534600DBC}"/>
              </a:ext>
            </a:extLst>
          </p:cNvPr>
          <p:cNvPicPr>
            <a:picLocks noChangeAspect="1"/>
          </p:cNvPicPr>
          <p:nvPr/>
        </p:nvPicPr>
        <p:blipFill>
          <a:blip r:embed="rId3"/>
          <a:stretch>
            <a:fillRect/>
          </a:stretch>
        </p:blipFill>
        <p:spPr>
          <a:xfrm>
            <a:off x="5405437" y="2514600"/>
            <a:ext cx="6786563" cy="4343400"/>
          </a:xfrm>
          <a:prstGeom prst="rect">
            <a:avLst/>
          </a:prstGeom>
        </p:spPr>
      </p:pic>
      <p:pic>
        <p:nvPicPr>
          <p:cNvPr id="4" name="Picture 3">
            <a:extLst>
              <a:ext uri="{FF2B5EF4-FFF2-40B4-BE49-F238E27FC236}">
                <a16:creationId xmlns:a16="http://schemas.microsoft.com/office/drawing/2014/main" id="{33860D00-BC68-4467-B254-4DE8C68D2A86}"/>
              </a:ext>
            </a:extLst>
          </p:cNvPr>
          <p:cNvPicPr>
            <a:picLocks noChangeAspect="1"/>
          </p:cNvPicPr>
          <p:nvPr/>
        </p:nvPicPr>
        <p:blipFill rotWithShape="1">
          <a:blip r:embed="rId4"/>
          <a:srcRect t="25000" b="22812"/>
          <a:stretch/>
        </p:blipFill>
        <p:spPr>
          <a:xfrm>
            <a:off x="309561" y="4064000"/>
            <a:ext cx="4600899" cy="2794000"/>
          </a:xfrm>
          <a:prstGeom prst="rect">
            <a:avLst/>
          </a:prstGeom>
        </p:spPr>
      </p:pic>
      <p:sp>
        <p:nvSpPr>
          <p:cNvPr id="5" name="TextBox 4">
            <a:extLst>
              <a:ext uri="{FF2B5EF4-FFF2-40B4-BE49-F238E27FC236}">
                <a16:creationId xmlns:a16="http://schemas.microsoft.com/office/drawing/2014/main" id="{1357A9EE-1FB2-4605-9ED8-B9CF971786ED}"/>
              </a:ext>
            </a:extLst>
          </p:cNvPr>
          <p:cNvSpPr txBox="1"/>
          <p:nvPr/>
        </p:nvSpPr>
        <p:spPr>
          <a:xfrm>
            <a:off x="6320902" y="103138"/>
            <a:ext cx="5770486" cy="2308324"/>
          </a:xfrm>
          <a:prstGeom prst="rect">
            <a:avLst/>
          </a:prstGeom>
          <a:noFill/>
        </p:spPr>
        <p:txBody>
          <a:bodyPr wrap="square" rtlCol="0">
            <a:spAutoFit/>
          </a:bodyPr>
          <a:lstStyle/>
          <a:p>
            <a:r>
              <a:rPr lang="en-US" sz="2400" dirty="0">
                <a:solidFill>
                  <a:schemeClr val="bg1"/>
                </a:solidFill>
              </a:rPr>
              <a:t>The Jesuits were willing to do anything to reverse the political successes of Benito Juarez, the Mexican People and their newly established Republic. The invasion began 1861, but Mexico was diplomatically supported by the United States.</a:t>
            </a:r>
          </a:p>
        </p:txBody>
      </p:sp>
    </p:spTree>
    <p:extLst>
      <p:ext uri="{BB962C8B-B14F-4D97-AF65-F5344CB8AC3E}">
        <p14:creationId xmlns:p14="http://schemas.microsoft.com/office/powerpoint/2010/main" val="330333518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F5AE1-122B-4E96-8CFA-E6F95C58A9C6}"/>
              </a:ext>
            </a:extLst>
          </p:cNvPr>
          <p:cNvPicPr>
            <a:picLocks noChangeAspect="1"/>
          </p:cNvPicPr>
          <p:nvPr/>
        </p:nvPicPr>
        <p:blipFill>
          <a:blip r:embed="rId2"/>
          <a:stretch>
            <a:fillRect/>
          </a:stretch>
        </p:blipFill>
        <p:spPr>
          <a:xfrm>
            <a:off x="8653462" y="219074"/>
            <a:ext cx="3338513" cy="5734387"/>
          </a:xfrm>
          <a:prstGeom prst="rect">
            <a:avLst/>
          </a:prstGeom>
        </p:spPr>
      </p:pic>
      <p:sp>
        <p:nvSpPr>
          <p:cNvPr id="3" name="TextBox 2">
            <a:extLst>
              <a:ext uri="{FF2B5EF4-FFF2-40B4-BE49-F238E27FC236}">
                <a16:creationId xmlns:a16="http://schemas.microsoft.com/office/drawing/2014/main" id="{83F1AC22-00B6-42DA-A5F9-49575BF64291}"/>
              </a:ext>
            </a:extLst>
          </p:cNvPr>
          <p:cNvSpPr txBox="1"/>
          <p:nvPr/>
        </p:nvSpPr>
        <p:spPr>
          <a:xfrm>
            <a:off x="101559" y="33991"/>
            <a:ext cx="8551903" cy="1554272"/>
          </a:xfrm>
          <a:prstGeom prst="rect">
            <a:avLst/>
          </a:prstGeom>
          <a:noFill/>
        </p:spPr>
        <p:txBody>
          <a:bodyPr wrap="square" rtlCol="0">
            <a:spAutoFit/>
          </a:bodyPr>
          <a:lstStyle/>
          <a:p>
            <a:r>
              <a:rPr lang="en-US" sz="1900" dirty="0">
                <a:solidFill>
                  <a:schemeClr val="bg1"/>
                </a:solidFill>
              </a:rPr>
              <a:t>The Roman Catholic Maximilian I of Austria was set up after France took Mexico City in 1863. There they suppressed the Republic of Mexico in favor of the Second Mexican Empire with Maximilian I installed as leader. However, this scenario did not last. The Roman Catholic Church had hoped not only to regain Mexico, but also to destroy the Union forces currently engaged in the Civil War.</a:t>
            </a:r>
          </a:p>
        </p:txBody>
      </p:sp>
      <p:sp>
        <p:nvSpPr>
          <p:cNvPr id="4" name="TextBox 3">
            <a:extLst>
              <a:ext uri="{FF2B5EF4-FFF2-40B4-BE49-F238E27FC236}">
                <a16:creationId xmlns:a16="http://schemas.microsoft.com/office/drawing/2014/main" id="{A072E515-76E5-43F9-886D-5FE567A5CC7E}"/>
              </a:ext>
            </a:extLst>
          </p:cNvPr>
          <p:cNvSpPr txBox="1"/>
          <p:nvPr/>
        </p:nvSpPr>
        <p:spPr>
          <a:xfrm>
            <a:off x="7257126" y="6118859"/>
            <a:ext cx="4934874" cy="400110"/>
          </a:xfrm>
          <a:prstGeom prst="rect">
            <a:avLst/>
          </a:prstGeom>
          <a:noFill/>
        </p:spPr>
        <p:txBody>
          <a:bodyPr wrap="square" rtlCol="0">
            <a:spAutoFit/>
          </a:bodyPr>
          <a:lstStyle/>
          <a:p>
            <a:pPr algn="ctr"/>
            <a:r>
              <a:rPr lang="en-US" sz="2000" dirty="0">
                <a:solidFill>
                  <a:srgbClr val="FFFF00"/>
                </a:solidFill>
              </a:rPr>
              <a:t>Maximilian I of Austria (1832-1867)</a:t>
            </a:r>
          </a:p>
        </p:txBody>
      </p:sp>
      <p:pic>
        <p:nvPicPr>
          <p:cNvPr id="5" name="Picture 4">
            <a:extLst>
              <a:ext uri="{FF2B5EF4-FFF2-40B4-BE49-F238E27FC236}">
                <a16:creationId xmlns:a16="http://schemas.microsoft.com/office/drawing/2014/main" id="{548A44BD-869F-44E9-8A4A-0C10975FB8CF}"/>
              </a:ext>
            </a:extLst>
          </p:cNvPr>
          <p:cNvPicPr>
            <a:picLocks noChangeAspect="1"/>
          </p:cNvPicPr>
          <p:nvPr/>
        </p:nvPicPr>
        <p:blipFill>
          <a:blip r:embed="rId3"/>
          <a:stretch>
            <a:fillRect/>
          </a:stretch>
        </p:blipFill>
        <p:spPr>
          <a:xfrm>
            <a:off x="757796" y="2308800"/>
            <a:ext cx="6328803" cy="3691802"/>
          </a:xfrm>
          <a:prstGeom prst="rect">
            <a:avLst/>
          </a:prstGeom>
        </p:spPr>
      </p:pic>
      <p:pic>
        <p:nvPicPr>
          <p:cNvPr id="6" name="Picture 5">
            <a:extLst>
              <a:ext uri="{FF2B5EF4-FFF2-40B4-BE49-F238E27FC236}">
                <a16:creationId xmlns:a16="http://schemas.microsoft.com/office/drawing/2014/main" id="{84E39340-A9A5-499F-86C7-5413DBECDBD8}"/>
              </a:ext>
            </a:extLst>
          </p:cNvPr>
          <p:cNvPicPr>
            <a:picLocks noChangeAspect="1"/>
          </p:cNvPicPr>
          <p:nvPr/>
        </p:nvPicPr>
        <p:blipFill>
          <a:blip r:embed="rId4"/>
          <a:stretch>
            <a:fillRect/>
          </a:stretch>
        </p:blipFill>
        <p:spPr>
          <a:xfrm>
            <a:off x="4762962" y="5174106"/>
            <a:ext cx="2666076" cy="1523472"/>
          </a:xfrm>
          <a:prstGeom prst="rect">
            <a:avLst/>
          </a:prstGeom>
        </p:spPr>
      </p:pic>
      <p:pic>
        <p:nvPicPr>
          <p:cNvPr id="7" name="Picture 6">
            <a:extLst>
              <a:ext uri="{FF2B5EF4-FFF2-40B4-BE49-F238E27FC236}">
                <a16:creationId xmlns:a16="http://schemas.microsoft.com/office/drawing/2014/main" id="{7938EE40-BC72-4D5C-BD66-CB9FE6A53F6A}"/>
              </a:ext>
            </a:extLst>
          </p:cNvPr>
          <p:cNvPicPr>
            <a:picLocks noChangeAspect="1"/>
          </p:cNvPicPr>
          <p:nvPr/>
        </p:nvPicPr>
        <p:blipFill>
          <a:blip r:embed="rId5"/>
          <a:stretch>
            <a:fillRect/>
          </a:stretch>
        </p:blipFill>
        <p:spPr>
          <a:xfrm>
            <a:off x="101559" y="1611824"/>
            <a:ext cx="2284113" cy="1218692"/>
          </a:xfrm>
          <a:prstGeom prst="rect">
            <a:avLst/>
          </a:prstGeom>
        </p:spPr>
      </p:pic>
      <p:sp>
        <p:nvSpPr>
          <p:cNvPr id="8" name="TextBox 7">
            <a:extLst>
              <a:ext uri="{FF2B5EF4-FFF2-40B4-BE49-F238E27FC236}">
                <a16:creationId xmlns:a16="http://schemas.microsoft.com/office/drawing/2014/main" id="{E79DC01C-C3CC-42A5-A3B7-C82430089465}"/>
              </a:ext>
            </a:extLst>
          </p:cNvPr>
          <p:cNvSpPr txBox="1"/>
          <p:nvPr/>
        </p:nvSpPr>
        <p:spPr>
          <a:xfrm>
            <a:off x="2571750" y="1724025"/>
            <a:ext cx="5305425" cy="584775"/>
          </a:xfrm>
          <a:prstGeom prst="rect">
            <a:avLst/>
          </a:prstGeom>
          <a:noFill/>
        </p:spPr>
        <p:txBody>
          <a:bodyPr wrap="square" rtlCol="0">
            <a:spAutoFit/>
          </a:bodyPr>
          <a:lstStyle/>
          <a:p>
            <a:r>
              <a:rPr lang="en-US" sz="3200" b="1" dirty="0">
                <a:solidFill>
                  <a:schemeClr val="bg1"/>
                </a:solidFill>
              </a:rPr>
              <a:t>Republic Vs Empire</a:t>
            </a:r>
          </a:p>
        </p:txBody>
      </p:sp>
      <p:pic>
        <p:nvPicPr>
          <p:cNvPr id="9" name="Picture 8">
            <a:extLst>
              <a:ext uri="{FF2B5EF4-FFF2-40B4-BE49-F238E27FC236}">
                <a16:creationId xmlns:a16="http://schemas.microsoft.com/office/drawing/2014/main" id="{E395F034-3E20-42B3-91A3-45EE2274CD82}"/>
              </a:ext>
            </a:extLst>
          </p:cNvPr>
          <p:cNvPicPr>
            <a:picLocks noChangeAspect="1"/>
          </p:cNvPicPr>
          <p:nvPr/>
        </p:nvPicPr>
        <p:blipFill>
          <a:blip r:embed="rId6"/>
          <a:stretch>
            <a:fillRect/>
          </a:stretch>
        </p:blipFill>
        <p:spPr>
          <a:xfrm>
            <a:off x="4932487" y="2308799"/>
            <a:ext cx="3497137" cy="2874281"/>
          </a:xfrm>
          <a:prstGeom prst="rect">
            <a:avLst/>
          </a:prstGeom>
        </p:spPr>
      </p:pic>
    </p:spTree>
    <p:extLst>
      <p:ext uri="{BB962C8B-B14F-4D97-AF65-F5344CB8AC3E}">
        <p14:creationId xmlns:p14="http://schemas.microsoft.com/office/powerpoint/2010/main" val="395227256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6762A-FBBB-4FE0-AD23-4CE753F780B9}"/>
              </a:ext>
            </a:extLst>
          </p:cNvPr>
          <p:cNvPicPr>
            <a:picLocks noChangeAspect="1"/>
          </p:cNvPicPr>
          <p:nvPr/>
        </p:nvPicPr>
        <p:blipFill>
          <a:blip r:embed="rId2"/>
          <a:stretch>
            <a:fillRect/>
          </a:stretch>
        </p:blipFill>
        <p:spPr>
          <a:xfrm>
            <a:off x="-1" y="0"/>
            <a:ext cx="7138439" cy="6858000"/>
          </a:xfrm>
          <a:prstGeom prst="rect">
            <a:avLst/>
          </a:prstGeom>
        </p:spPr>
      </p:pic>
      <p:sp>
        <p:nvSpPr>
          <p:cNvPr id="3" name="TextBox 2">
            <a:extLst>
              <a:ext uri="{FF2B5EF4-FFF2-40B4-BE49-F238E27FC236}">
                <a16:creationId xmlns:a16="http://schemas.microsoft.com/office/drawing/2014/main" id="{29083DB7-E9C6-4590-9CFD-A53AE90EB16C}"/>
              </a:ext>
            </a:extLst>
          </p:cNvPr>
          <p:cNvSpPr txBox="1"/>
          <p:nvPr/>
        </p:nvSpPr>
        <p:spPr>
          <a:xfrm>
            <a:off x="7138438" y="0"/>
            <a:ext cx="5053562" cy="6863417"/>
          </a:xfrm>
          <a:prstGeom prst="rect">
            <a:avLst/>
          </a:prstGeom>
          <a:noFill/>
        </p:spPr>
        <p:txBody>
          <a:bodyPr wrap="square" rtlCol="0">
            <a:spAutoFit/>
          </a:bodyPr>
          <a:lstStyle/>
          <a:p>
            <a:r>
              <a:rPr lang="en-US" sz="2200" b="1" u="sng" dirty="0"/>
              <a:t>The Protestant Reformation Led To:</a:t>
            </a:r>
          </a:p>
          <a:p>
            <a:r>
              <a:rPr lang="en-US" sz="2200" dirty="0"/>
              <a:t>-The Bible Translated in Modern Language</a:t>
            </a:r>
          </a:p>
          <a:p>
            <a:r>
              <a:rPr lang="en-US" sz="2200" dirty="0"/>
              <a:t>-hymns and spiritual songs sung by laity</a:t>
            </a:r>
          </a:p>
          <a:p>
            <a:r>
              <a:rPr lang="en-US" sz="2200" dirty="0"/>
              <a:t>-spiritual awakening and individual independence</a:t>
            </a:r>
          </a:p>
          <a:p>
            <a:r>
              <a:rPr lang="en-US" sz="2200" dirty="0"/>
              <a:t>-limited government over divine right of kings</a:t>
            </a:r>
          </a:p>
          <a:p>
            <a:r>
              <a:rPr lang="en-US" sz="2200" dirty="0"/>
              <a:t>-inalienable rights and freedoms protected by God</a:t>
            </a:r>
          </a:p>
          <a:p>
            <a:r>
              <a:rPr lang="en-US" sz="2200" dirty="0"/>
              <a:t>-constitutional governments</a:t>
            </a:r>
          </a:p>
          <a:p>
            <a:r>
              <a:rPr lang="en-US" sz="2200" dirty="0"/>
              <a:t>-the United States of America-the Declaration of Independence and Constitution</a:t>
            </a:r>
          </a:p>
          <a:p>
            <a:r>
              <a:rPr lang="en-US" sz="2200" dirty="0"/>
              <a:t>-strong middle class</a:t>
            </a:r>
          </a:p>
          <a:p>
            <a:r>
              <a:rPr lang="en-US" sz="2200" dirty="0"/>
              <a:t>-capitalism</a:t>
            </a:r>
          </a:p>
          <a:p>
            <a:r>
              <a:rPr lang="en-US" sz="2200" dirty="0"/>
              <a:t>-Democratic-Republicanism, checks and balances, separation of Church and State, separation of powers</a:t>
            </a:r>
          </a:p>
          <a:p>
            <a:r>
              <a:rPr lang="en-US" sz="2200" dirty="0"/>
              <a:t>-innovation, invention, and the industrial revolution</a:t>
            </a:r>
          </a:p>
        </p:txBody>
      </p:sp>
    </p:spTree>
    <p:extLst>
      <p:ext uri="{BB962C8B-B14F-4D97-AF65-F5344CB8AC3E}">
        <p14:creationId xmlns:p14="http://schemas.microsoft.com/office/powerpoint/2010/main" val="156797515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BB226-EC36-4C55-BBD5-B2F596D56D54}"/>
              </a:ext>
            </a:extLst>
          </p:cNvPr>
          <p:cNvPicPr>
            <a:picLocks noChangeAspect="1"/>
          </p:cNvPicPr>
          <p:nvPr/>
        </p:nvPicPr>
        <p:blipFill>
          <a:blip r:embed="rId2"/>
          <a:stretch>
            <a:fillRect/>
          </a:stretch>
        </p:blipFill>
        <p:spPr>
          <a:xfrm>
            <a:off x="135014" y="114391"/>
            <a:ext cx="5179935" cy="3955587"/>
          </a:xfrm>
          <a:prstGeom prst="rect">
            <a:avLst/>
          </a:prstGeom>
        </p:spPr>
      </p:pic>
      <p:sp>
        <p:nvSpPr>
          <p:cNvPr id="5" name="TextBox 4">
            <a:extLst>
              <a:ext uri="{FF2B5EF4-FFF2-40B4-BE49-F238E27FC236}">
                <a16:creationId xmlns:a16="http://schemas.microsoft.com/office/drawing/2014/main" id="{8DB62A6E-E0D9-4624-987E-7790A1F617CE}"/>
              </a:ext>
            </a:extLst>
          </p:cNvPr>
          <p:cNvSpPr txBox="1"/>
          <p:nvPr/>
        </p:nvSpPr>
        <p:spPr>
          <a:xfrm>
            <a:off x="5314948" y="34491"/>
            <a:ext cx="6877051" cy="353943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The Second Mexican Empire failed, Maximilian I of Austria was executed, and Benito Juarez was returned to power along with the Republic of Mexico. From thereon, Juarez labored to entrench Constitutional government in Mexico, but was assassinated by poisoning in 1872 (mainstream reports his death as a heart attack).…</a:t>
            </a:r>
          </a:p>
        </p:txBody>
      </p:sp>
      <p:pic>
        <p:nvPicPr>
          <p:cNvPr id="6" name="Picture 5">
            <a:extLst>
              <a:ext uri="{FF2B5EF4-FFF2-40B4-BE49-F238E27FC236}">
                <a16:creationId xmlns:a16="http://schemas.microsoft.com/office/drawing/2014/main" id="{B16AA668-6609-4BD2-BE2B-D1B422278592}"/>
              </a:ext>
            </a:extLst>
          </p:cNvPr>
          <p:cNvPicPr>
            <a:picLocks noChangeAspect="1"/>
          </p:cNvPicPr>
          <p:nvPr/>
        </p:nvPicPr>
        <p:blipFill>
          <a:blip r:embed="rId3"/>
          <a:stretch>
            <a:fillRect/>
          </a:stretch>
        </p:blipFill>
        <p:spPr>
          <a:xfrm>
            <a:off x="9810750" y="3476625"/>
            <a:ext cx="2381250" cy="3381375"/>
          </a:xfrm>
          <a:prstGeom prst="rect">
            <a:avLst/>
          </a:prstGeom>
        </p:spPr>
      </p:pic>
      <p:pic>
        <p:nvPicPr>
          <p:cNvPr id="7" name="Picture 6">
            <a:extLst>
              <a:ext uri="{FF2B5EF4-FFF2-40B4-BE49-F238E27FC236}">
                <a16:creationId xmlns:a16="http://schemas.microsoft.com/office/drawing/2014/main" id="{28725CBF-95D4-47C1-ACE0-D1FF7B0E86FB}"/>
              </a:ext>
            </a:extLst>
          </p:cNvPr>
          <p:cNvPicPr>
            <a:picLocks noChangeAspect="1"/>
          </p:cNvPicPr>
          <p:nvPr/>
        </p:nvPicPr>
        <p:blipFill>
          <a:blip r:embed="rId4"/>
          <a:stretch>
            <a:fillRect/>
          </a:stretch>
        </p:blipFill>
        <p:spPr>
          <a:xfrm>
            <a:off x="5582205" y="3658619"/>
            <a:ext cx="4224922" cy="3084990"/>
          </a:xfrm>
          <a:prstGeom prst="rect">
            <a:avLst/>
          </a:prstGeom>
        </p:spPr>
      </p:pic>
      <p:sp>
        <p:nvSpPr>
          <p:cNvPr id="8" name="TextBox 7">
            <a:extLst>
              <a:ext uri="{FF2B5EF4-FFF2-40B4-BE49-F238E27FC236}">
                <a16:creationId xmlns:a16="http://schemas.microsoft.com/office/drawing/2014/main" id="{D69E3DCA-0A54-49BB-ACFC-6AD208B4D3FE}"/>
              </a:ext>
            </a:extLst>
          </p:cNvPr>
          <p:cNvSpPr txBox="1"/>
          <p:nvPr/>
        </p:nvSpPr>
        <p:spPr>
          <a:xfrm>
            <a:off x="-26634" y="4180344"/>
            <a:ext cx="5726097" cy="2677656"/>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Benito Juarez was also commemorated in the United States in 1866, when </a:t>
            </a:r>
            <a:r>
              <a:rPr lang="en-US" sz="2400" b="1" dirty="0">
                <a:solidFill>
                  <a:srgbClr val="FF0000"/>
                </a:solidFill>
                <a:effectLst>
                  <a:outerShdw blurRad="38100" dist="38100" dir="2700000" algn="tl">
                    <a:srgbClr val="000000">
                      <a:alpha val="43137"/>
                    </a:srgbClr>
                  </a:outerShdw>
                </a:effectLst>
              </a:rPr>
              <a:t>he became the only non-US citizen </a:t>
            </a:r>
            <a:r>
              <a:rPr lang="en-US" sz="2400" dirty="0">
                <a:solidFill>
                  <a:srgbClr val="FF0000"/>
                </a:solidFill>
                <a:effectLst>
                  <a:outerShdw blurRad="38100" dist="38100" dir="2700000" algn="tl">
                    <a:srgbClr val="000000">
                      <a:alpha val="43137"/>
                    </a:srgbClr>
                  </a:outerShdw>
                </a:effectLst>
              </a:rPr>
              <a:t>to  be awarded membership as a companion of the 3rd class of the Pennsylvania Commandery of the Military Order of the Loyal Legion of the United States (MOLLUS).</a:t>
            </a:r>
          </a:p>
        </p:txBody>
      </p:sp>
    </p:spTree>
    <p:extLst>
      <p:ext uri="{BB962C8B-B14F-4D97-AF65-F5344CB8AC3E}">
        <p14:creationId xmlns:p14="http://schemas.microsoft.com/office/powerpoint/2010/main" val="14714482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B9495-0CB7-4D8A-81E9-A9FCB344275F}"/>
              </a:ext>
            </a:extLst>
          </p:cNvPr>
          <p:cNvPicPr>
            <a:picLocks noChangeAspect="1"/>
          </p:cNvPicPr>
          <p:nvPr/>
        </p:nvPicPr>
        <p:blipFill>
          <a:blip r:embed="rId2"/>
          <a:stretch>
            <a:fillRect/>
          </a:stretch>
        </p:blipFill>
        <p:spPr>
          <a:xfrm>
            <a:off x="597393" y="0"/>
            <a:ext cx="4212732" cy="5540381"/>
          </a:xfrm>
          <a:prstGeom prst="rect">
            <a:avLst/>
          </a:prstGeom>
        </p:spPr>
      </p:pic>
      <p:sp>
        <p:nvSpPr>
          <p:cNvPr id="3" name="TextBox 2">
            <a:extLst>
              <a:ext uri="{FF2B5EF4-FFF2-40B4-BE49-F238E27FC236}">
                <a16:creationId xmlns:a16="http://schemas.microsoft.com/office/drawing/2014/main" id="{A1722FA0-F76B-442B-8AC1-82BF368F6D0B}"/>
              </a:ext>
            </a:extLst>
          </p:cNvPr>
          <p:cNvSpPr txBox="1"/>
          <p:nvPr/>
        </p:nvSpPr>
        <p:spPr>
          <a:xfrm>
            <a:off x="222312" y="5810713"/>
            <a:ext cx="5228578" cy="830997"/>
          </a:xfrm>
          <a:prstGeom prst="rect">
            <a:avLst/>
          </a:prstGeom>
          <a:noFill/>
        </p:spPr>
        <p:txBody>
          <a:bodyPr wrap="square" rtlCol="0">
            <a:spAutoFit/>
          </a:bodyPr>
          <a:lstStyle/>
          <a:p>
            <a:r>
              <a:rPr lang="en-US" sz="2400" b="1" dirty="0"/>
              <a:t>Porfirio Diaz </a:t>
            </a:r>
            <a:r>
              <a:rPr lang="en-US" sz="2400" dirty="0"/>
              <a:t>(1830-1915): 29</a:t>
            </a:r>
            <a:r>
              <a:rPr lang="en-US" sz="2400" baseline="30000" dirty="0"/>
              <a:t>th</a:t>
            </a:r>
            <a:r>
              <a:rPr lang="en-US" sz="2400" dirty="0"/>
              <a:t> President of Mexico (1877-1880; 1884-1911)</a:t>
            </a:r>
          </a:p>
        </p:txBody>
      </p:sp>
      <p:sp>
        <p:nvSpPr>
          <p:cNvPr id="4" name="TextBox 3">
            <a:extLst>
              <a:ext uri="{FF2B5EF4-FFF2-40B4-BE49-F238E27FC236}">
                <a16:creationId xmlns:a16="http://schemas.microsoft.com/office/drawing/2014/main" id="{C241019D-9FD1-4DFF-B53F-650C093A7C73}"/>
              </a:ext>
            </a:extLst>
          </p:cNvPr>
          <p:cNvSpPr txBox="1"/>
          <p:nvPr/>
        </p:nvSpPr>
        <p:spPr>
          <a:xfrm>
            <a:off x="4961045" y="145269"/>
            <a:ext cx="7230955" cy="3785652"/>
          </a:xfrm>
          <a:prstGeom prst="rect">
            <a:avLst/>
          </a:prstGeom>
          <a:noFill/>
        </p:spPr>
        <p:txBody>
          <a:bodyPr wrap="square" rtlCol="0">
            <a:spAutoFit/>
          </a:bodyPr>
          <a:lstStyle/>
          <a:p>
            <a:r>
              <a:rPr lang="en-US" sz="2400" dirty="0">
                <a:solidFill>
                  <a:srgbClr val="002060"/>
                </a:solidFill>
                <a:effectLst>
                  <a:outerShdw blurRad="38100" dist="38100" dir="2700000" algn="tl">
                    <a:srgbClr val="000000">
                      <a:alpha val="43137"/>
                    </a:srgbClr>
                  </a:outerShdw>
                </a:effectLst>
              </a:rPr>
              <a:t>Unlike Benito Juarez, Porfirio Diaz was a friend of the Church. He allowed the wealthy businessmen of America to control Mexico’s resources. Instead of putting the people, freedom, and Mexico first, Diaz did not protect Mexico from foreign interests. Moreover, he allowed the Catholic Church to regain prominence. They got back their lost property, they started collecting tithes again, they lifted the ban against the Jesuit Order, established the education system, and Diaz did not directly enforce the </a:t>
            </a:r>
            <a:r>
              <a:rPr lang="en-US" sz="2400" dirty="0" err="1">
                <a:solidFill>
                  <a:srgbClr val="002060"/>
                </a:solidFill>
                <a:effectLst>
                  <a:outerShdw blurRad="38100" dist="38100" dir="2700000" algn="tl">
                    <a:srgbClr val="000000">
                      <a:alpha val="43137"/>
                    </a:srgbClr>
                  </a:outerShdw>
                </a:effectLst>
              </a:rPr>
              <a:t>Lerdo</a:t>
            </a:r>
            <a:r>
              <a:rPr lang="en-US" sz="2400" dirty="0">
                <a:solidFill>
                  <a:srgbClr val="002060"/>
                </a:solidFill>
                <a:effectLst>
                  <a:outerShdw blurRad="38100" dist="38100" dir="2700000" algn="tl">
                    <a:srgbClr val="000000">
                      <a:alpha val="43137"/>
                    </a:srgbClr>
                  </a:outerShdw>
                </a:effectLst>
              </a:rPr>
              <a:t> and Juarez laws against the Church… </a:t>
            </a:r>
          </a:p>
        </p:txBody>
      </p:sp>
      <p:pic>
        <p:nvPicPr>
          <p:cNvPr id="5" name="Picture 4">
            <a:extLst>
              <a:ext uri="{FF2B5EF4-FFF2-40B4-BE49-F238E27FC236}">
                <a16:creationId xmlns:a16="http://schemas.microsoft.com/office/drawing/2014/main" id="{22263C5B-CEFC-44DC-A873-B4FADAC2A263}"/>
              </a:ext>
            </a:extLst>
          </p:cNvPr>
          <p:cNvPicPr>
            <a:picLocks noChangeAspect="1"/>
          </p:cNvPicPr>
          <p:nvPr/>
        </p:nvPicPr>
        <p:blipFill>
          <a:blip r:embed="rId3"/>
          <a:stretch>
            <a:fillRect/>
          </a:stretch>
        </p:blipFill>
        <p:spPr>
          <a:xfrm>
            <a:off x="5379868" y="4076511"/>
            <a:ext cx="3596073" cy="2565199"/>
          </a:xfrm>
          <a:prstGeom prst="rect">
            <a:avLst/>
          </a:prstGeom>
        </p:spPr>
      </p:pic>
      <p:pic>
        <p:nvPicPr>
          <p:cNvPr id="6" name="Picture 5">
            <a:extLst>
              <a:ext uri="{FF2B5EF4-FFF2-40B4-BE49-F238E27FC236}">
                <a16:creationId xmlns:a16="http://schemas.microsoft.com/office/drawing/2014/main" id="{3FD1FFD8-D2EF-4447-B4F7-C6E6D4F88833}"/>
              </a:ext>
            </a:extLst>
          </p:cNvPr>
          <p:cNvPicPr>
            <a:picLocks noChangeAspect="1"/>
          </p:cNvPicPr>
          <p:nvPr/>
        </p:nvPicPr>
        <p:blipFill>
          <a:blip r:embed="rId4"/>
          <a:stretch>
            <a:fillRect/>
          </a:stretch>
        </p:blipFill>
        <p:spPr>
          <a:xfrm>
            <a:off x="9423831" y="3930920"/>
            <a:ext cx="2170775" cy="2857449"/>
          </a:xfrm>
          <a:prstGeom prst="rect">
            <a:avLst/>
          </a:prstGeom>
        </p:spPr>
      </p:pic>
    </p:spTree>
    <p:extLst>
      <p:ext uri="{BB962C8B-B14F-4D97-AF65-F5344CB8AC3E}">
        <p14:creationId xmlns:p14="http://schemas.microsoft.com/office/powerpoint/2010/main" val="40018406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C661D6-194A-4085-95D4-1F6386890EAE}"/>
              </a:ext>
            </a:extLst>
          </p:cNvPr>
          <p:cNvPicPr>
            <a:picLocks noChangeAspect="1"/>
          </p:cNvPicPr>
          <p:nvPr/>
        </p:nvPicPr>
        <p:blipFill>
          <a:blip r:embed="rId2"/>
          <a:stretch>
            <a:fillRect/>
          </a:stretch>
        </p:blipFill>
        <p:spPr>
          <a:xfrm>
            <a:off x="15497" y="815017"/>
            <a:ext cx="4530902" cy="5227965"/>
          </a:xfrm>
          <a:prstGeom prst="rect">
            <a:avLst/>
          </a:prstGeom>
        </p:spPr>
      </p:pic>
      <p:sp>
        <p:nvSpPr>
          <p:cNvPr id="3" name="TextBox 2">
            <a:extLst>
              <a:ext uri="{FF2B5EF4-FFF2-40B4-BE49-F238E27FC236}">
                <a16:creationId xmlns:a16="http://schemas.microsoft.com/office/drawing/2014/main" id="{5E98A9CE-37E1-4342-9D61-8503313B4717}"/>
              </a:ext>
            </a:extLst>
          </p:cNvPr>
          <p:cNvSpPr txBox="1"/>
          <p:nvPr/>
        </p:nvSpPr>
        <p:spPr>
          <a:xfrm>
            <a:off x="319596" y="6044712"/>
            <a:ext cx="4944862" cy="830997"/>
          </a:xfrm>
          <a:prstGeom prst="rect">
            <a:avLst/>
          </a:prstGeom>
          <a:noFill/>
        </p:spPr>
        <p:txBody>
          <a:bodyPr wrap="square" rtlCol="0">
            <a:spAutoFit/>
          </a:bodyPr>
          <a:lstStyle/>
          <a:p>
            <a:pPr algn="ctr"/>
            <a:r>
              <a:rPr lang="en-US" sz="2400" dirty="0" err="1">
                <a:solidFill>
                  <a:srgbClr val="FFC000"/>
                </a:solidFill>
              </a:rPr>
              <a:t>Pancho</a:t>
            </a:r>
            <a:r>
              <a:rPr lang="en-US" sz="2400" dirty="0">
                <a:solidFill>
                  <a:srgbClr val="FFC000"/>
                </a:solidFill>
              </a:rPr>
              <a:t> Villa (1878-1923): Leader in the Mexican Revolution </a:t>
            </a:r>
          </a:p>
        </p:txBody>
      </p:sp>
      <p:sp>
        <p:nvSpPr>
          <p:cNvPr id="4" name="TextBox 3">
            <a:extLst>
              <a:ext uri="{FF2B5EF4-FFF2-40B4-BE49-F238E27FC236}">
                <a16:creationId xmlns:a16="http://schemas.microsoft.com/office/drawing/2014/main" id="{C3CCA762-CF80-49E3-B27B-E5719C00B1A9}"/>
              </a:ext>
            </a:extLst>
          </p:cNvPr>
          <p:cNvSpPr txBox="1"/>
          <p:nvPr/>
        </p:nvSpPr>
        <p:spPr>
          <a:xfrm>
            <a:off x="887767" y="0"/>
            <a:ext cx="10386874" cy="707886"/>
          </a:xfrm>
          <a:prstGeom prst="rect">
            <a:avLst/>
          </a:prstGeom>
          <a:noFill/>
        </p:spPr>
        <p:txBody>
          <a:bodyPr wrap="square" rtlCol="0">
            <a:spAutoFit/>
          </a:bodyPr>
          <a:lstStyle/>
          <a:p>
            <a:pPr algn="ctr"/>
            <a:r>
              <a:rPr lang="en-US" sz="4000" b="1" dirty="0">
                <a:solidFill>
                  <a:schemeClr val="bg1"/>
                </a:solidFill>
              </a:rPr>
              <a:t>The Mexican Revolution (1910-1920)</a:t>
            </a:r>
          </a:p>
        </p:txBody>
      </p:sp>
      <p:pic>
        <p:nvPicPr>
          <p:cNvPr id="5" name="Picture 4">
            <a:extLst>
              <a:ext uri="{FF2B5EF4-FFF2-40B4-BE49-F238E27FC236}">
                <a16:creationId xmlns:a16="http://schemas.microsoft.com/office/drawing/2014/main" id="{9DEF546B-E33C-432E-987F-C6BD50D4C690}"/>
              </a:ext>
            </a:extLst>
          </p:cNvPr>
          <p:cNvPicPr>
            <a:picLocks noChangeAspect="1"/>
          </p:cNvPicPr>
          <p:nvPr/>
        </p:nvPicPr>
        <p:blipFill rotWithShape="1">
          <a:blip r:embed="rId3"/>
          <a:srcRect l="4066" t="297" r="6089" b="-297"/>
          <a:stretch/>
        </p:blipFill>
        <p:spPr>
          <a:xfrm>
            <a:off x="7156433" y="815017"/>
            <a:ext cx="4715971" cy="5227965"/>
          </a:xfrm>
          <a:prstGeom prst="rect">
            <a:avLst/>
          </a:prstGeom>
        </p:spPr>
      </p:pic>
      <p:sp>
        <p:nvSpPr>
          <p:cNvPr id="7" name="TextBox 6">
            <a:extLst>
              <a:ext uri="{FF2B5EF4-FFF2-40B4-BE49-F238E27FC236}">
                <a16:creationId xmlns:a16="http://schemas.microsoft.com/office/drawing/2014/main" id="{16F111F3-D52B-48E9-BB15-8AA5CD47E214}"/>
              </a:ext>
            </a:extLst>
          </p:cNvPr>
          <p:cNvSpPr txBox="1"/>
          <p:nvPr/>
        </p:nvSpPr>
        <p:spPr>
          <a:xfrm>
            <a:off x="6927542" y="6045210"/>
            <a:ext cx="4944862" cy="830997"/>
          </a:xfrm>
          <a:prstGeom prst="rect">
            <a:avLst/>
          </a:prstGeom>
          <a:noFill/>
        </p:spPr>
        <p:txBody>
          <a:bodyPr wrap="square" rtlCol="0">
            <a:spAutoFit/>
          </a:bodyPr>
          <a:lstStyle/>
          <a:p>
            <a:pPr algn="ctr"/>
            <a:r>
              <a:rPr lang="en-US" sz="2400" dirty="0">
                <a:solidFill>
                  <a:srgbClr val="FFC000"/>
                </a:solidFill>
              </a:rPr>
              <a:t>Emiliano Zapata (1879-1919): Leader in the Mexican Revolution </a:t>
            </a:r>
          </a:p>
        </p:txBody>
      </p:sp>
      <p:sp>
        <p:nvSpPr>
          <p:cNvPr id="8" name="TextBox 7">
            <a:extLst>
              <a:ext uri="{FF2B5EF4-FFF2-40B4-BE49-F238E27FC236}">
                <a16:creationId xmlns:a16="http://schemas.microsoft.com/office/drawing/2014/main" id="{81D26BB4-48D8-4916-B060-3630DFF7EB7D}"/>
              </a:ext>
            </a:extLst>
          </p:cNvPr>
          <p:cNvSpPr txBox="1"/>
          <p:nvPr/>
        </p:nvSpPr>
        <p:spPr>
          <a:xfrm>
            <a:off x="4546399" y="1393795"/>
            <a:ext cx="2610035" cy="3539430"/>
          </a:xfrm>
          <a:prstGeom prst="rect">
            <a:avLst/>
          </a:prstGeom>
          <a:noFill/>
        </p:spPr>
        <p:txBody>
          <a:bodyPr wrap="square" rtlCol="0">
            <a:spAutoFit/>
          </a:bodyPr>
          <a:lstStyle/>
          <a:p>
            <a:r>
              <a:rPr lang="en-US" sz="2800" dirty="0">
                <a:solidFill>
                  <a:schemeClr val="bg1"/>
                </a:solidFill>
              </a:rPr>
              <a:t>Both Leaders of the Constitutionalist Forces in the Mexican Revolution and fought against Porfirio Diaz</a:t>
            </a:r>
          </a:p>
        </p:txBody>
      </p:sp>
    </p:spTree>
    <p:extLst>
      <p:ext uri="{BB962C8B-B14F-4D97-AF65-F5344CB8AC3E}">
        <p14:creationId xmlns:p14="http://schemas.microsoft.com/office/powerpoint/2010/main" val="312819166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B881C-7BFF-4924-9358-4F55D6DE83DE}"/>
              </a:ext>
            </a:extLst>
          </p:cNvPr>
          <p:cNvPicPr>
            <a:picLocks noChangeAspect="1"/>
          </p:cNvPicPr>
          <p:nvPr/>
        </p:nvPicPr>
        <p:blipFill>
          <a:blip r:embed="rId2"/>
          <a:stretch>
            <a:fillRect/>
          </a:stretch>
        </p:blipFill>
        <p:spPr>
          <a:xfrm>
            <a:off x="0" y="2913678"/>
            <a:ext cx="6608966" cy="3943350"/>
          </a:xfrm>
          <a:prstGeom prst="rect">
            <a:avLst/>
          </a:prstGeom>
        </p:spPr>
      </p:pic>
      <p:sp>
        <p:nvSpPr>
          <p:cNvPr id="3" name="TextBox 2">
            <a:extLst>
              <a:ext uri="{FF2B5EF4-FFF2-40B4-BE49-F238E27FC236}">
                <a16:creationId xmlns:a16="http://schemas.microsoft.com/office/drawing/2014/main" id="{EF57EB91-AF02-4E7D-8707-55F658BBD85F}"/>
              </a:ext>
            </a:extLst>
          </p:cNvPr>
          <p:cNvSpPr txBox="1"/>
          <p:nvPr/>
        </p:nvSpPr>
        <p:spPr>
          <a:xfrm>
            <a:off x="2571750" y="0"/>
            <a:ext cx="7696200" cy="646331"/>
          </a:xfrm>
          <a:prstGeom prst="rect">
            <a:avLst/>
          </a:prstGeom>
          <a:noFill/>
        </p:spPr>
        <p:txBody>
          <a:bodyPr wrap="square" rtlCol="0">
            <a:spAutoFit/>
          </a:bodyPr>
          <a:lstStyle/>
          <a:p>
            <a:r>
              <a:rPr lang="en-US" sz="3600" b="1" u="sng" dirty="0"/>
              <a:t>The Mexican Constitution of 1917</a:t>
            </a:r>
          </a:p>
        </p:txBody>
      </p:sp>
      <p:sp>
        <p:nvSpPr>
          <p:cNvPr id="4" name="TextBox 3">
            <a:extLst>
              <a:ext uri="{FF2B5EF4-FFF2-40B4-BE49-F238E27FC236}">
                <a16:creationId xmlns:a16="http://schemas.microsoft.com/office/drawing/2014/main" id="{CC4AE91F-07AE-402A-9305-28EE0EE67BAE}"/>
              </a:ext>
            </a:extLst>
          </p:cNvPr>
          <p:cNvSpPr txBox="1"/>
          <p:nvPr/>
        </p:nvSpPr>
        <p:spPr>
          <a:xfrm>
            <a:off x="6702641" y="1260628"/>
            <a:ext cx="5489359" cy="4832092"/>
          </a:xfrm>
          <a:prstGeom prst="rect">
            <a:avLst/>
          </a:prstGeom>
          <a:noFill/>
        </p:spPr>
        <p:txBody>
          <a:bodyPr wrap="square" rtlCol="0">
            <a:spAutoFit/>
          </a:bodyPr>
          <a:lstStyle/>
          <a:p>
            <a:r>
              <a:rPr lang="en-US" sz="2800" dirty="0"/>
              <a:t>Article 27: Banned the Catholic Church from owning, acquiring or administering real property </a:t>
            </a:r>
          </a:p>
          <a:p>
            <a:endParaRPr lang="en-US" sz="2800" dirty="0"/>
          </a:p>
          <a:p>
            <a:r>
              <a:rPr lang="en-US" sz="2800" dirty="0"/>
              <a:t>Article 3: Banned the Catholic Church from directing schools of primary education</a:t>
            </a:r>
          </a:p>
          <a:p>
            <a:endParaRPr lang="en-US" sz="2800" dirty="0"/>
          </a:p>
          <a:p>
            <a:r>
              <a:rPr lang="en-US" sz="2800" dirty="0"/>
              <a:t>Article 5: Outlawed Monastic Orders (like the Jesuits and other monks) and restricted the clergy</a:t>
            </a:r>
          </a:p>
        </p:txBody>
      </p:sp>
      <p:pic>
        <p:nvPicPr>
          <p:cNvPr id="5" name="Picture 4">
            <a:extLst>
              <a:ext uri="{FF2B5EF4-FFF2-40B4-BE49-F238E27FC236}">
                <a16:creationId xmlns:a16="http://schemas.microsoft.com/office/drawing/2014/main" id="{191B6F61-4ED4-4F33-BEC7-EF85D66B0ABE}"/>
              </a:ext>
            </a:extLst>
          </p:cNvPr>
          <p:cNvPicPr>
            <a:picLocks noChangeAspect="1"/>
          </p:cNvPicPr>
          <p:nvPr/>
        </p:nvPicPr>
        <p:blipFill>
          <a:blip r:embed="rId3"/>
          <a:stretch>
            <a:fillRect/>
          </a:stretch>
        </p:blipFill>
        <p:spPr>
          <a:xfrm>
            <a:off x="567570" y="675182"/>
            <a:ext cx="4276704" cy="2238495"/>
          </a:xfrm>
          <a:prstGeom prst="rect">
            <a:avLst/>
          </a:prstGeom>
        </p:spPr>
      </p:pic>
    </p:spTree>
    <p:extLst>
      <p:ext uri="{BB962C8B-B14F-4D97-AF65-F5344CB8AC3E}">
        <p14:creationId xmlns:p14="http://schemas.microsoft.com/office/powerpoint/2010/main" val="9267595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07BD27-54CC-4D8D-913B-A52E07478D0D}"/>
              </a:ext>
            </a:extLst>
          </p:cNvPr>
          <p:cNvSpPr txBox="1"/>
          <p:nvPr/>
        </p:nvSpPr>
        <p:spPr>
          <a:xfrm>
            <a:off x="-12930" y="1380715"/>
            <a:ext cx="6019800" cy="2308324"/>
          </a:xfrm>
          <a:prstGeom prst="rect">
            <a:avLst/>
          </a:prstGeom>
          <a:noFill/>
        </p:spPr>
        <p:txBody>
          <a:bodyPr wrap="square" rtlCol="0">
            <a:spAutoFit/>
          </a:bodyPr>
          <a:lstStyle/>
          <a:p>
            <a:r>
              <a:rPr lang="en-US" sz="2400" dirty="0"/>
              <a:t>-Freedom of Speech was granted to all Mexicans, but denied to religious leaders and clerics</a:t>
            </a:r>
          </a:p>
          <a:p>
            <a:endParaRPr lang="en-US" sz="2400" dirty="0"/>
          </a:p>
          <a:p>
            <a:r>
              <a:rPr lang="en-US" sz="2400" dirty="0"/>
              <a:t>-Priests could not criticize national laws or government authorities</a:t>
            </a:r>
          </a:p>
        </p:txBody>
      </p:sp>
      <p:sp>
        <p:nvSpPr>
          <p:cNvPr id="3" name="TextBox 2">
            <a:extLst>
              <a:ext uri="{FF2B5EF4-FFF2-40B4-BE49-F238E27FC236}">
                <a16:creationId xmlns:a16="http://schemas.microsoft.com/office/drawing/2014/main" id="{AC205423-228E-4C66-90A7-61395931E325}"/>
              </a:ext>
            </a:extLst>
          </p:cNvPr>
          <p:cNvSpPr txBox="1"/>
          <p:nvPr/>
        </p:nvSpPr>
        <p:spPr>
          <a:xfrm>
            <a:off x="0" y="-5903"/>
            <a:ext cx="8277225" cy="1323439"/>
          </a:xfrm>
          <a:prstGeom prst="rect">
            <a:avLst/>
          </a:prstGeom>
          <a:noFill/>
        </p:spPr>
        <p:txBody>
          <a:bodyPr wrap="square" rtlCol="0">
            <a:spAutoFit/>
          </a:bodyPr>
          <a:lstStyle/>
          <a:p>
            <a:r>
              <a:rPr lang="en-US" sz="4000" b="1" u="sng" dirty="0">
                <a:solidFill>
                  <a:srgbClr val="01B32B"/>
                </a:solidFill>
                <a:effectLst>
                  <a:outerShdw blurRad="38100" dist="38100" dir="2700000" algn="tl">
                    <a:srgbClr val="000000">
                      <a:alpha val="43137"/>
                    </a:srgbClr>
                  </a:outerShdw>
                </a:effectLst>
              </a:rPr>
              <a:t>The Revolution was Against the Catholic Church</a:t>
            </a:r>
          </a:p>
        </p:txBody>
      </p:sp>
      <p:sp>
        <p:nvSpPr>
          <p:cNvPr id="4" name="Arrow: Right 3">
            <a:extLst>
              <a:ext uri="{FF2B5EF4-FFF2-40B4-BE49-F238E27FC236}">
                <a16:creationId xmlns:a16="http://schemas.microsoft.com/office/drawing/2014/main" id="{DD759B7C-1E70-43AD-8E10-771CC8AB98A3}"/>
              </a:ext>
            </a:extLst>
          </p:cNvPr>
          <p:cNvSpPr/>
          <p:nvPr/>
        </p:nvSpPr>
        <p:spPr>
          <a:xfrm rot="21408815">
            <a:off x="5578676" y="1994341"/>
            <a:ext cx="2272683" cy="72131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AE201D-045D-4441-9031-55506C36FCD0}"/>
              </a:ext>
            </a:extLst>
          </p:cNvPr>
          <p:cNvSpPr txBox="1"/>
          <p:nvPr/>
        </p:nvSpPr>
        <p:spPr>
          <a:xfrm>
            <a:off x="7799304" y="648889"/>
            <a:ext cx="4069484" cy="2123658"/>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Led To…</a:t>
            </a:r>
          </a:p>
          <a:p>
            <a:r>
              <a:rPr lang="en-US" sz="4400" b="1" dirty="0">
                <a:solidFill>
                  <a:srgbClr val="FF0000"/>
                </a:solidFill>
                <a:effectLst>
                  <a:outerShdw blurRad="38100" dist="38100" dir="2700000" algn="tl">
                    <a:srgbClr val="000000">
                      <a:alpha val="43137"/>
                    </a:srgbClr>
                  </a:outerShdw>
                </a:effectLst>
              </a:rPr>
              <a:t>The </a:t>
            </a:r>
            <a:r>
              <a:rPr lang="en-US" sz="4400" b="1" dirty="0" err="1">
                <a:solidFill>
                  <a:srgbClr val="FF0000"/>
                </a:solidFill>
                <a:effectLst>
                  <a:outerShdw blurRad="38100" dist="38100" dir="2700000" algn="tl">
                    <a:srgbClr val="000000">
                      <a:alpha val="43137"/>
                    </a:srgbClr>
                  </a:outerShdw>
                </a:effectLst>
              </a:rPr>
              <a:t>Cristero</a:t>
            </a:r>
            <a:r>
              <a:rPr lang="en-US" sz="4400" b="1" dirty="0">
                <a:solidFill>
                  <a:srgbClr val="FF0000"/>
                </a:solidFill>
                <a:effectLst>
                  <a:outerShdw blurRad="38100" dist="38100" dir="2700000" algn="tl">
                    <a:srgbClr val="000000">
                      <a:alpha val="43137"/>
                    </a:srgbClr>
                  </a:outerShdw>
                </a:effectLst>
              </a:rPr>
              <a:t> War (1926-1929)</a:t>
            </a:r>
          </a:p>
        </p:txBody>
      </p:sp>
      <p:pic>
        <p:nvPicPr>
          <p:cNvPr id="6" name="Picture 5">
            <a:extLst>
              <a:ext uri="{FF2B5EF4-FFF2-40B4-BE49-F238E27FC236}">
                <a16:creationId xmlns:a16="http://schemas.microsoft.com/office/drawing/2014/main" id="{1275F09A-5DAE-4974-8880-66834A3658D3}"/>
              </a:ext>
            </a:extLst>
          </p:cNvPr>
          <p:cNvPicPr>
            <a:picLocks noChangeAspect="1"/>
          </p:cNvPicPr>
          <p:nvPr/>
        </p:nvPicPr>
        <p:blipFill>
          <a:blip r:embed="rId2"/>
          <a:stretch>
            <a:fillRect/>
          </a:stretch>
        </p:blipFill>
        <p:spPr>
          <a:xfrm rot="617254">
            <a:off x="3646637" y="3783804"/>
            <a:ext cx="3980992" cy="265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FFD0811-2740-4AC8-B76D-F1C080430F67}"/>
              </a:ext>
            </a:extLst>
          </p:cNvPr>
          <p:cNvPicPr>
            <a:picLocks noChangeAspect="1"/>
          </p:cNvPicPr>
          <p:nvPr/>
        </p:nvPicPr>
        <p:blipFill>
          <a:blip r:embed="rId3"/>
          <a:stretch>
            <a:fillRect/>
          </a:stretch>
        </p:blipFill>
        <p:spPr>
          <a:xfrm rot="20339746">
            <a:off x="265276" y="4063097"/>
            <a:ext cx="3828834" cy="2189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D702B25-4828-4FC2-8161-B62721366248}"/>
              </a:ext>
            </a:extLst>
          </p:cNvPr>
          <p:cNvPicPr>
            <a:picLocks noChangeAspect="1"/>
          </p:cNvPicPr>
          <p:nvPr/>
        </p:nvPicPr>
        <p:blipFill>
          <a:blip r:embed="rId4"/>
          <a:stretch>
            <a:fillRect/>
          </a:stretch>
        </p:blipFill>
        <p:spPr>
          <a:xfrm>
            <a:off x="7654353" y="3000237"/>
            <a:ext cx="4359386" cy="3734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26384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4CA1B-755C-46E3-909C-AF1B7FCCC41D}"/>
              </a:ext>
            </a:extLst>
          </p:cNvPr>
          <p:cNvPicPr>
            <a:picLocks noChangeAspect="1"/>
          </p:cNvPicPr>
          <p:nvPr/>
        </p:nvPicPr>
        <p:blipFill>
          <a:blip r:embed="rId2"/>
          <a:stretch>
            <a:fillRect/>
          </a:stretch>
        </p:blipFill>
        <p:spPr>
          <a:xfrm>
            <a:off x="7955449" y="0"/>
            <a:ext cx="4236551" cy="3629025"/>
          </a:xfrm>
          <a:prstGeom prst="rect">
            <a:avLst/>
          </a:prstGeom>
        </p:spPr>
      </p:pic>
      <p:pic>
        <p:nvPicPr>
          <p:cNvPr id="3" name="Picture 2">
            <a:extLst>
              <a:ext uri="{FF2B5EF4-FFF2-40B4-BE49-F238E27FC236}">
                <a16:creationId xmlns:a16="http://schemas.microsoft.com/office/drawing/2014/main" id="{9A112BBD-2CC3-4F50-910C-F3E9D9E69DBB}"/>
              </a:ext>
            </a:extLst>
          </p:cNvPr>
          <p:cNvPicPr>
            <a:picLocks noChangeAspect="1"/>
          </p:cNvPicPr>
          <p:nvPr/>
        </p:nvPicPr>
        <p:blipFill>
          <a:blip r:embed="rId3"/>
          <a:stretch>
            <a:fillRect/>
          </a:stretch>
        </p:blipFill>
        <p:spPr>
          <a:xfrm>
            <a:off x="0" y="0"/>
            <a:ext cx="2975505" cy="4467225"/>
          </a:xfrm>
          <a:prstGeom prst="rect">
            <a:avLst/>
          </a:prstGeom>
        </p:spPr>
      </p:pic>
      <p:sp>
        <p:nvSpPr>
          <p:cNvPr id="4" name="TextBox 3">
            <a:extLst>
              <a:ext uri="{FF2B5EF4-FFF2-40B4-BE49-F238E27FC236}">
                <a16:creationId xmlns:a16="http://schemas.microsoft.com/office/drawing/2014/main" id="{521AAEDF-4BE1-45B8-9B38-7B567EDBA83D}"/>
              </a:ext>
            </a:extLst>
          </p:cNvPr>
          <p:cNvSpPr txBox="1"/>
          <p:nvPr/>
        </p:nvSpPr>
        <p:spPr>
          <a:xfrm>
            <a:off x="2951756" y="0"/>
            <a:ext cx="5027443" cy="923330"/>
          </a:xfrm>
          <a:prstGeom prst="rect">
            <a:avLst/>
          </a:prstGeom>
          <a:noFill/>
        </p:spPr>
        <p:txBody>
          <a:bodyPr wrap="square" rtlCol="0">
            <a:spAutoFit/>
          </a:bodyPr>
          <a:lstStyle/>
          <a:p>
            <a:pPr algn="ctr"/>
            <a:r>
              <a:rPr lang="en-US" sz="2700" dirty="0">
                <a:solidFill>
                  <a:srgbClr val="FF0000"/>
                </a:solidFill>
                <a:effectLst>
                  <a:outerShdw blurRad="38100" dist="38100" dir="2700000" algn="tl">
                    <a:srgbClr val="000000">
                      <a:alpha val="43137"/>
                    </a:srgbClr>
                  </a:outerShdw>
                </a:effectLst>
              </a:rPr>
              <a:t>The War Between Protestant Principles and Catholic Principles…</a:t>
            </a:r>
          </a:p>
        </p:txBody>
      </p:sp>
      <p:pic>
        <p:nvPicPr>
          <p:cNvPr id="5" name="Picture 4">
            <a:extLst>
              <a:ext uri="{FF2B5EF4-FFF2-40B4-BE49-F238E27FC236}">
                <a16:creationId xmlns:a16="http://schemas.microsoft.com/office/drawing/2014/main" id="{006DD9FF-3B03-483C-8216-8E1877C98E4F}"/>
              </a:ext>
            </a:extLst>
          </p:cNvPr>
          <p:cNvPicPr>
            <a:picLocks noChangeAspect="1"/>
          </p:cNvPicPr>
          <p:nvPr/>
        </p:nvPicPr>
        <p:blipFill>
          <a:blip r:embed="rId4"/>
          <a:stretch>
            <a:fillRect/>
          </a:stretch>
        </p:blipFill>
        <p:spPr>
          <a:xfrm>
            <a:off x="3341402" y="1036560"/>
            <a:ext cx="4248150" cy="3524250"/>
          </a:xfrm>
          <a:prstGeom prst="rect">
            <a:avLst/>
          </a:prstGeom>
        </p:spPr>
      </p:pic>
      <p:sp>
        <p:nvSpPr>
          <p:cNvPr id="6" name="TextBox 5">
            <a:extLst>
              <a:ext uri="{FF2B5EF4-FFF2-40B4-BE49-F238E27FC236}">
                <a16:creationId xmlns:a16="http://schemas.microsoft.com/office/drawing/2014/main" id="{E5B74294-0FB0-426E-8719-2B9C0C0F452F}"/>
              </a:ext>
            </a:extLst>
          </p:cNvPr>
          <p:cNvSpPr txBox="1"/>
          <p:nvPr/>
        </p:nvSpPr>
        <p:spPr>
          <a:xfrm>
            <a:off x="114300" y="4580455"/>
            <a:ext cx="6305550" cy="2308324"/>
          </a:xfrm>
          <a:prstGeom prst="rect">
            <a:avLst/>
          </a:prstGeom>
          <a:noFill/>
        </p:spPr>
        <p:txBody>
          <a:bodyPr wrap="square" rtlCol="0">
            <a:spAutoFit/>
          </a:bodyPr>
          <a:lstStyle/>
          <a:p>
            <a:r>
              <a:rPr lang="en-US" sz="2400" dirty="0"/>
              <a:t>The </a:t>
            </a:r>
            <a:r>
              <a:rPr lang="en-US" sz="2400" dirty="0" err="1"/>
              <a:t>Cristero</a:t>
            </a:r>
            <a:r>
              <a:rPr lang="en-US" sz="2400" dirty="0"/>
              <a:t> War eventually ended in ceasefire, most of the anti-clerical measures remained in place until 1979 when John Paul II visited Mexico, and again in 1992 when the Mexican Government amended the Constitution to grant full privileges to the Catholic Church once again.</a:t>
            </a:r>
          </a:p>
        </p:txBody>
      </p:sp>
      <p:pic>
        <p:nvPicPr>
          <p:cNvPr id="7" name="Picture 6">
            <a:extLst>
              <a:ext uri="{FF2B5EF4-FFF2-40B4-BE49-F238E27FC236}">
                <a16:creationId xmlns:a16="http://schemas.microsoft.com/office/drawing/2014/main" id="{A22E66CA-20F5-422B-B31E-25E6B807EA62}"/>
              </a:ext>
            </a:extLst>
          </p:cNvPr>
          <p:cNvPicPr>
            <a:picLocks noChangeAspect="1"/>
          </p:cNvPicPr>
          <p:nvPr/>
        </p:nvPicPr>
        <p:blipFill>
          <a:blip r:embed="rId5"/>
          <a:stretch>
            <a:fillRect/>
          </a:stretch>
        </p:blipFill>
        <p:spPr>
          <a:xfrm>
            <a:off x="8048624" y="3720235"/>
            <a:ext cx="3267075" cy="3168544"/>
          </a:xfrm>
          <a:prstGeom prst="rect">
            <a:avLst/>
          </a:prstGeom>
        </p:spPr>
      </p:pic>
    </p:spTree>
    <p:extLst>
      <p:ext uri="{BB962C8B-B14F-4D97-AF65-F5344CB8AC3E}">
        <p14:creationId xmlns:p14="http://schemas.microsoft.com/office/powerpoint/2010/main" val="233165262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1D5DB-8911-42C0-9575-1130002278C0}"/>
              </a:ext>
            </a:extLst>
          </p:cNvPr>
          <p:cNvPicPr>
            <a:picLocks noChangeAspect="1"/>
          </p:cNvPicPr>
          <p:nvPr/>
        </p:nvPicPr>
        <p:blipFill>
          <a:blip r:embed="rId2"/>
          <a:stretch>
            <a:fillRect/>
          </a:stretch>
        </p:blipFill>
        <p:spPr>
          <a:xfrm>
            <a:off x="582781" y="485775"/>
            <a:ext cx="3899393" cy="5476875"/>
          </a:xfrm>
          <a:prstGeom prst="rect">
            <a:avLst/>
          </a:prstGeom>
        </p:spPr>
      </p:pic>
      <p:pic>
        <p:nvPicPr>
          <p:cNvPr id="3" name="Picture 2">
            <a:extLst>
              <a:ext uri="{FF2B5EF4-FFF2-40B4-BE49-F238E27FC236}">
                <a16:creationId xmlns:a16="http://schemas.microsoft.com/office/drawing/2014/main" id="{9FE00013-7766-4472-9555-361C79A1B00F}"/>
              </a:ext>
            </a:extLst>
          </p:cNvPr>
          <p:cNvPicPr>
            <a:picLocks noChangeAspect="1"/>
          </p:cNvPicPr>
          <p:nvPr/>
        </p:nvPicPr>
        <p:blipFill>
          <a:blip r:embed="rId3"/>
          <a:stretch>
            <a:fillRect/>
          </a:stretch>
        </p:blipFill>
        <p:spPr>
          <a:xfrm>
            <a:off x="4941719" y="109537"/>
            <a:ext cx="6667500" cy="4448175"/>
          </a:xfrm>
          <a:prstGeom prst="rect">
            <a:avLst/>
          </a:prstGeom>
        </p:spPr>
      </p:pic>
      <p:sp>
        <p:nvSpPr>
          <p:cNvPr id="4" name="TextBox 3">
            <a:extLst>
              <a:ext uri="{FF2B5EF4-FFF2-40B4-BE49-F238E27FC236}">
                <a16:creationId xmlns:a16="http://schemas.microsoft.com/office/drawing/2014/main" id="{8041105C-03AB-43BA-8AEC-D77DFCA4C0D7}"/>
              </a:ext>
            </a:extLst>
          </p:cNvPr>
          <p:cNvSpPr txBox="1"/>
          <p:nvPr/>
        </p:nvSpPr>
        <p:spPr>
          <a:xfrm>
            <a:off x="4619160" y="4557712"/>
            <a:ext cx="7605388" cy="2246769"/>
          </a:xfrm>
          <a:prstGeom prst="rect">
            <a:avLst/>
          </a:prstGeom>
          <a:noFill/>
        </p:spPr>
        <p:txBody>
          <a:bodyPr wrap="square" rtlCol="0">
            <a:spAutoFit/>
          </a:bodyPr>
          <a:lstStyle/>
          <a:p>
            <a:r>
              <a:rPr lang="en-US" sz="2800" dirty="0">
                <a:solidFill>
                  <a:srgbClr val="FF0000"/>
                </a:solidFill>
              </a:rPr>
              <a:t>By 1992, the Mexican Government reinstated the Catholic Church, allowing them to once again own lands, vote, have full diplomatic relations, and they were permitted to once again setup Catholic educational institutions…</a:t>
            </a:r>
          </a:p>
        </p:txBody>
      </p:sp>
    </p:spTree>
    <p:extLst>
      <p:ext uri="{BB962C8B-B14F-4D97-AF65-F5344CB8AC3E}">
        <p14:creationId xmlns:p14="http://schemas.microsoft.com/office/powerpoint/2010/main" val="86230047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DB2F3-084C-4E09-A145-D85E961A7038}"/>
              </a:ext>
            </a:extLst>
          </p:cNvPr>
          <p:cNvPicPr>
            <a:picLocks noChangeAspect="1"/>
          </p:cNvPicPr>
          <p:nvPr/>
        </p:nvPicPr>
        <p:blipFill>
          <a:blip r:embed="rId2"/>
          <a:stretch>
            <a:fillRect/>
          </a:stretch>
        </p:blipFill>
        <p:spPr>
          <a:xfrm>
            <a:off x="746760" y="0"/>
            <a:ext cx="10698479" cy="6857999"/>
          </a:xfrm>
          <a:prstGeom prst="rect">
            <a:avLst/>
          </a:prstGeom>
        </p:spPr>
      </p:pic>
      <p:sp>
        <p:nvSpPr>
          <p:cNvPr id="4" name="Rectangle 3">
            <a:extLst>
              <a:ext uri="{FF2B5EF4-FFF2-40B4-BE49-F238E27FC236}">
                <a16:creationId xmlns:a16="http://schemas.microsoft.com/office/drawing/2014/main" id="{2FECBF15-BDE9-4A08-BEAB-A7D871112AF8}"/>
              </a:ext>
            </a:extLst>
          </p:cNvPr>
          <p:cNvSpPr/>
          <p:nvPr/>
        </p:nvSpPr>
        <p:spPr>
          <a:xfrm>
            <a:off x="1056443" y="124287"/>
            <a:ext cx="9241654" cy="5681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8988B5-B1D4-463D-8EFF-2EE206D92DFA}"/>
              </a:ext>
            </a:extLst>
          </p:cNvPr>
          <p:cNvSpPr txBox="1"/>
          <p:nvPr/>
        </p:nvSpPr>
        <p:spPr>
          <a:xfrm>
            <a:off x="1111630" y="88776"/>
            <a:ext cx="9188389" cy="64633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rPr>
              <a:t>True Corruption in Government is From Rome…</a:t>
            </a:r>
          </a:p>
        </p:txBody>
      </p:sp>
    </p:spTree>
    <p:extLst>
      <p:ext uri="{BB962C8B-B14F-4D97-AF65-F5344CB8AC3E}">
        <p14:creationId xmlns:p14="http://schemas.microsoft.com/office/powerpoint/2010/main" val="289790451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4AE196-A483-42BC-823C-9713DE09795E}"/>
              </a:ext>
            </a:extLst>
          </p:cNvPr>
          <p:cNvPicPr>
            <a:picLocks noChangeAspect="1"/>
          </p:cNvPicPr>
          <p:nvPr/>
        </p:nvPicPr>
        <p:blipFill>
          <a:blip r:embed="rId2"/>
          <a:stretch>
            <a:fillRect/>
          </a:stretch>
        </p:blipFill>
        <p:spPr>
          <a:xfrm>
            <a:off x="7085086" y="0"/>
            <a:ext cx="5106913" cy="3404609"/>
          </a:xfrm>
          <a:prstGeom prst="rect">
            <a:avLst/>
          </a:prstGeom>
        </p:spPr>
      </p:pic>
      <p:pic>
        <p:nvPicPr>
          <p:cNvPr id="3" name="Picture 2">
            <a:extLst>
              <a:ext uri="{FF2B5EF4-FFF2-40B4-BE49-F238E27FC236}">
                <a16:creationId xmlns:a16="http://schemas.microsoft.com/office/drawing/2014/main" id="{0C4FD4BE-7B08-4825-9FBF-E1EE9A5575B4}"/>
              </a:ext>
            </a:extLst>
          </p:cNvPr>
          <p:cNvPicPr>
            <a:picLocks noChangeAspect="1"/>
          </p:cNvPicPr>
          <p:nvPr/>
        </p:nvPicPr>
        <p:blipFill>
          <a:blip r:embed="rId3"/>
          <a:stretch>
            <a:fillRect/>
          </a:stretch>
        </p:blipFill>
        <p:spPr>
          <a:xfrm>
            <a:off x="151775" y="73025"/>
            <a:ext cx="3858250" cy="5883832"/>
          </a:xfrm>
          <a:prstGeom prst="rect">
            <a:avLst/>
          </a:prstGeom>
        </p:spPr>
      </p:pic>
      <p:sp>
        <p:nvSpPr>
          <p:cNvPr id="4" name="TextBox 3">
            <a:extLst>
              <a:ext uri="{FF2B5EF4-FFF2-40B4-BE49-F238E27FC236}">
                <a16:creationId xmlns:a16="http://schemas.microsoft.com/office/drawing/2014/main" id="{5B515DE7-CAF4-4958-9A50-CAE7074199CF}"/>
              </a:ext>
            </a:extLst>
          </p:cNvPr>
          <p:cNvSpPr txBox="1"/>
          <p:nvPr/>
        </p:nvSpPr>
        <p:spPr>
          <a:xfrm>
            <a:off x="0" y="6027003"/>
            <a:ext cx="4574404" cy="830997"/>
          </a:xfrm>
          <a:prstGeom prst="rect">
            <a:avLst/>
          </a:prstGeom>
          <a:noFill/>
        </p:spPr>
        <p:txBody>
          <a:bodyPr wrap="square" rtlCol="0">
            <a:spAutoFit/>
          </a:bodyPr>
          <a:lstStyle/>
          <a:p>
            <a:pPr algn="ctr"/>
            <a:r>
              <a:rPr lang="en-US" sz="2400" b="1" dirty="0"/>
              <a:t>Vincente Fox </a:t>
            </a:r>
            <a:r>
              <a:rPr lang="en-US" sz="2400" dirty="0"/>
              <a:t>(born 1942): 55</a:t>
            </a:r>
            <a:r>
              <a:rPr lang="en-US" sz="2400" baseline="30000" dirty="0"/>
              <a:t>th</a:t>
            </a:r>
            <a:r>
              <a:rPr lang="en-US" sz="2400" dirty="0"/>
              <a:t> President of Mexico (2000-2006)</a:t>
            </a:r>
          </a:p>
        </p:txBody>
      </p:sp>
      <p:pic>
        <p:nvPicPr>
          <p:cNvPr id="5" name="Picture 4">
            <a:extLst>
              <a:ext uri="{FF2B5EF4-FFF2-40B4-BE49-F238E27FC236}">
                <a16:creationId xmlns:a16="http://schemas.microsoft.com/office/drawing/2014/main" id="{13EFF8B8-8574-44E8-98C5-8229FA2CC51A}"/>
              </a:ext>
            </a:extLst>
          </p:cNvPr>
          <p:cNvPicPr>
            <a:picLocks noChangeAspect="1"/>
          </p:cNvPicPr>
          <p:nvPr/>
        </p:nvPicPr>
        <p:blipFill>
          <a:blip r:embed="rId4"/>
          <a:stretch>
            <a:fillRect/>
          </a:stretch>
        </p:blipFill>
        <p:spPr>
          <a:xfrm>
            <a:off x="7085087" y="3243263"/>
            <a:ext cx="5106913" cy="3614737"/>
          </a:xfrm>
          <a:prstGeom prst="rect">
            <a:avLst/>
          </a:prstGeom>
        </p:spPr>
      </p:pic>
      <p:sp>
        <p:nvSpPr>
          <p:cNvPr id="6" name="TextBox 5">
            <a:extLst>
              <a:ext uri="{FF2B5EF4-FFF2-40B4-BE49-F238E27FC236}">
                <a16:creationId xmlns:a16="http://schemas.microsoft.com/office/drawing/2014/main" id="{58255EF9-0861-4D74-9261-3EA121B06539}"/>
              </a:ext>
            </a:extLst>
          </p:cNvPr>
          <p:cNvSpPr txBox="1"/>
          <p:nvPr/>
        </p:nvSpPr>
        <p:spPr>
          <a:xfrm>
            <a:off x="4010025" y="383451"/>
            <a:ext cx="3075060" cy="5262979"/>
          </a:xfrm>
          <a:prstGeom prst="rect">
            <a:avLst/>
          </a:prstGeom>
          <a:noFill/>
        </p:spPr>
        <p:txBody>
          <a:bodyPr wrap="square" rtlCol="0">
            <a:spAutoFit/>
          </a:bodyPr>
          <a:lstStyle/>
          <a:p>
            <a:r>
              <a:rPr lang="en-US" sz="2400" dirty="0">
                <a:solidFill>
                  <a:srgbClr val="002060"/>
                </a:solidFill>
                <a:effectLst>
                  <a:outerShdw blurRad="38100" dist="38100" dir="2700000" algn="tl">
                    <a:srgbClr val="000000">
                      <a:alpha val="43137"/>
                    </a:srgbClr>
                  </a:outerShdw>
                </a:effectLst>
              </a:rPr>
              <a:t>Just as we see today in Venezuela, the United States, Honduras, Columbia, and abroad,  the corrupt politicians, rigged elections, and overall despondency of the countries of the earth are natural results of their infiltration, bribing, and seditious intrigue by the Jesuit Order/Catholic Church</a:t>
            </a:r>
          </a:p>
        </p:txBody>
      </p:sp>
    </p:spTree>
    <p:extLst>
      <p:ext uri="{BB962C8B-B14F-4D97-AF65-F5344CB8AC3E}">
        <p14:creationId xmlns:p14="http://schemas.microsoft.com/office/powerpoint/2010/main" val="86995349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1F048-832C-4D55-AE9A-0841F5ABC7AC}"/>
              </a:ext>
            </a:extLst>
          </p:cNvPr>
          <p:cNvPicPr>
            <a:picLocks noChangeAspect="1"/>
          </p:cNvPicPr>
          <p:nvPr/>
        </p:nvPicPr>
        <p:blipFill>
          <a:blip r:embed="rId2"/>
          <a:stretch>
            <a:fillRect/>
          </a:stretch>
        </p:blipFill>
        <p:spPr>
          <a:xfrm>
            <a:off x="0" y="2219"/>
            <a:ext cx="3810000" cy="2619375"/>
          </a:xfrm>
          <a:prstGeom prst="rect">
            <a:avLst/>
          </a:prstGeom>
        </p:spPr>
      </p:pic>
      <p:pic>
        <p:nvPicPr>
          <p:cNvPr id="3" name="Picture 2">
            <a:extLst>
              <a:ext uri="{FF2B5EF4-FFF2-40B4-BE49-F238E27FC236}">
                <a16:creationId xmlns:a16="http://schemas.microsoft.com/office/drawing/2014/main" id="{642E9C13-9CE6-46C9-BCB3-4745D9136F04}"/>
              </a:ext>
            </a:extLst>
          </p:cNvPr>
          <p:cNvPicPr>
            <a:picLocks noChangeAspect="1"/>
          </p:cNvPicPr>
          <p:nvPr/>
        </p:nvPicPr>
        <p:blipFill>
          <a:blip r:embed="rId3"/>
          <a:stretch>
            <a:fillRect/>
          </a:stretch>
        </p:blipFill>
        <p:spPr>
          <a:xfrm>
            <a:off x="7535332" y="0"/>
            <a:ext cx="4656667" cy="2619375"/>
          </a:xfrm>
          <a:prstGeom prst="rect">
            <a:avLst/>
          </a:prstGeom>
        </p:spPr>
      </p:pic>
      <p:pic>
        <p:nvPicPr>
          <p:cNvPr id="4" name="Picture 3">
            <a:extLst>
              <a:ext uri="{FF2B5EF4-FFF2-40B4-BE49-F238E27FC236}">
                <a16:creationId xmlns:a16="http://schemas.microsoft.com/office/drawing/2014/main" id="{3135616F-C73D-487E-BEC0-B7D5E6690D89}"/>
              </a:ext>
            </a:extLst>
          </p:cNvPr>
          <p:cNvPicPr>
            <a:picLocks noChangeAspect="1"/>
          </p:cNvPicPr>
          <p:nvPr/>
        </p:nvPicPr>
        <p:blipFill>
          <a:blip r:embed="rId4"/>
          <a:stretch>
            <a:fillRect/>
          </a:stretch>
        </p:blipFill>
        <p:spPr>
          <a:xfrm>
            <a:off x="8493600" y="4091597"/>
            <a:ext cx="3698399" cy="2766403"/>
          </a:xfrm>
          <a:prstGeom prst="rect">
            <a:avLst/>
          </a:prstGeom>
        </p:spPr>
      </p:pic>
      <p:pic>
        <p:nvPicPr>
          <p:cNvPr id="5" name="Picture 4">
            <a:extLst>
              <a:ext uri="{FF2B5EF4-FFF2-40B4-BE49-F238E27FC236}">
                <a16:creationId xmlns:a16="http://schemas.microsoft.com/office/drawing/2014/main" id="{14CE0A2F-82D4-44CA-9860-08FCA3E67FB1}"/>
              </a:ext>
            </a:extLst>
          </p:cNvPr>
          <p:cNvPicPr>
            <a:picLocks noChangeAspect="1"/>
          </p:cNvPicPr>
          <p:nvPr/>
        </p:nvPicPr>
        <p:blipFill>
          <a:blip r:embed="rId5"/>
          <a:stretch>
            <a:fillRect/>
          </a:stretch>
        </p:blipFill>
        <p:spPr>
          <a:xfrm>
            <a:off x="0" y="4438649"/>
            <a:ext cx="4345954" cy="2447925"/>
          </a:xfrm>
          <a:prstGeom prst="rect">
            <a:avLst/>
          </a:prstGeom>
        </p:spPr>
      </p:pic>
      <p:sp>
        <p:nvSpPr>
          <p:cNvPr id="6" name="TextBox 5">
            <a:extLst>
              <a:ext uri="{FF2B5EF4-FFF2-40B4-BE49-F238E27FC236}">
                <a16:creationId xmlns:a16="http://schemas.microsoft.com/office/drawing/2014/main" id="{A1C1E887-BFA3-4CCF-8EC6-DD20ADB34B88}"/>
              </a:ext>
            </a:extLst>
          </p:cNvPr>
          <p:cNvSpPr txBox="1"/>
          <p:nvPr/>
        </p:nvSpPr>
        <p:spPr>
          <a:xfrm>
            <a:off x="696110" y="4069317"/>
            <a:ext cx="3384076" cy="369332"/>
          </a:xfrm>
          <a:prstGeom prst="rect">
            <a:avLst/>
          </a:prstGeom>
          <a:noFill/>
        </p:spPr>
        <p:txBody>
          <a:bodyPr wrap="square" rtlCol="0">
            <a:spAutoFit/>
          </a:bodyPr>
          <a:lstStyle/>
          <a:p>
            <a:r>
              <a:rPr lang="en-US" dirty="0"/>
              <a:t>Hugo Chavez of Venezuela</a:t>
            </a:r>
          </a:p>
        </p:txBody>
      </p:sp>
      <p:sp>
        <p:nvSpPr>
          <p:cNvPr id="8" name="TextBox 7">
            <a:extLst>
              <a:ext uri="{FF2B5EF4-FFF2-40B4-BE49-F238E27FC236}">
                <a16:creationId xmlns:a16="http://schemas.microsoft.com/office/drawing/2014/main" id="{86012BAB-571A-4599-9B9E-525FC925D92B}"/>
              </a:ext>
            </a:extLst>
          </p:cNvPr>
          <p:cNvSpPr txBox="1"/>
          <p:nvPr/>
        </p:nvSpPr>
        <p:spPr>
          <a:xfrm>
            <a:off x="480939" y="2621594"/>
            <a:ext cx="3384076" cy="369332"/>
          </a:xfrm>
          <a:prstGeom prst="rect">
            <a:avLst/>
          </a:prstGeom>
          <a:noFill/>
        </p:spPr>
        <p:txBody>
          <a:bodyPr wrap="square" rtlCol="0">
            <a:spAutoFit/>
          </a:bodyPr>
          <a:lstStyle/>
          <a:p>
            <a:r>
              <a:rPr lang="en-US" dirty="0"/>
              <a:t>Nancy Pelosi</a:t>
            </a:r>
          </a:p>
        </p:txBody>
      </p:sp>
      <p:sp>
        <p:nvSpPr>
          <p:cNvPr id="10" name="TextBox 9">
            <a:extLst>
              <a:ext uri="{FF2B5EF4-FFF2-40B4-BE49-F238E27FC236}">
                <a16:creationId xmlns:a16="http://schemas.microsoft.com/office/drawing/2014/main" id="{5A6260FC-3591-43C2-9876-CC5A34E631C6}"/>
              </a:ext>
            </a:extLst>
          </p:cNvPr>
          <p:cNvSpPr txBox="1"/>
          <p:nvPr/>
        </p:nvSpPr>
        <p:spPr>
          <a:xfrm>
            <a:off x="8552202" y="2621594"/>
            <a:ext cx="3384076" cy="369332"/>
          </a:xfrm>
          <a:prstGeom prst="rect">
            <a:avLst/>
          </a:prstGeom>
          <a:noFill/>
        </p:spPr>
        <p:txBody>
          <a:bodyPr wrap="square" rtlCol="0">
            <a:spAutoFit/>
          </a:bodyPr>
          <a:lstStyle/>
          <a:p>
            <a:r>
              <a:rPr lang="en-US" dirty="0"/>
              <a:t>George Bush</a:t>
            </a:r>
          </a:p>
        </p:txBody>
      </p:sp>
      <p:sp>
        <p:nvSpPr>
          <p:cNvPr id="12" name="TextBox 11">
            <a:extLst>
              <a:ext uri="{FF2B5EF4-FFF2-40B4-BE49-F238E27FC236}">
                <a16:creationId xmlns:a16="http://schemas.microsoft.com/office/drawing/2014/main" id="{B6F8CA9E-6725-4C9D-BAF3-168E5BF277D7}"/>
              </a:ext>
            </a:extLst>
          </p:cNvPr>
          <p:cNvSpPr txBox="1"/>
          <p:nvPr/>
        </p:nvSpPr>
        <p:spPr>
          <a:xfrm>
            <a:off x="9024844" y="3682409"/>
            <a:ext cx="3384076" cy="369332"/>
          </a:xfrm>
          <a:prstGeom prst="rect">
            <a:avLst/>
          </a:prstGeom>
          <a:noFill/>
        </p:spPr>
        <p:txBody>
          <a:bodyPr wrap="square" rtlCol="0">
            <a:spAutoFit/>
          </a:bodyPr>
          <a:lstStyle/>
          <a:p>
            <a:r>
              <a:rPr lang="en-US" dirty="0"/>
              <a:t>Nicolo Maduro of Venezuela</a:t>
            </a:r>
          </a:p>
        </p:txBody>
      </p:sp>
      <p:pic>
        <p:nvPicPr>
          <p:cNvPr id="13" name="Picture 12">
            <a:extLst>
              <a:ext uri="{FF2B5EF4-FFF2-40B4-BE49-F238E27FC236}">
                <a16:creationId xmlns:a16="http://schemas.microsoft.com/office/drawing/2014/main" id="{C46114AC-B747-4AAB-A179-D0AEB5DAD760}"/>
              </a:ext>
            </a:extLst>
          </p:cNvPr>
          <p:cNvPicPr>
            <a:picLocks noChangeAspect="1"/>
          </p:cNvPicPr>
          <p:nvPr/>
        </p:nvPicPr>
        <p:blipFill>
          <a:blip r:embed="rId6"/>
          <a:stretch>
            <a:fillRect/>
          </a:stretch>
        </p:blipFill>
        <p:spPr>
          <a:xfrm>
            <a:off x="4509784" y="4388605"/>
            <a:ext cx="3819986" cy="2548012"/>
          </a:xfrm>
          <a:prstGeom prst="rect">
            <a:avLst/>
          </a:prstGeom>
        </p:spPr>
      </p:pic>
      <p:sp>
        <p:nvSpPr>
          <p:cNvPr id="17" name="TextBox 16">
            <a:extLst>
              <a:ext uri="{FF2B5EF4-FFF2-40B4-BE49-F238E27FC236}">
                <a16:creationId xmlns:a16="http://schemas.microsoft.com/office/drawing/2014/main" id="{D5E5EF96-0996-4A6A-B9A3-70C24069B39C}"/>
              </a:ext>
            </a:extLst>
          </p:cNvPr>
          <p:cNvSpPr txBox="1"/>
          <p:nvPr/>
        </p:nvSpPr>
        <p:spPr>
          <a:xfrm>
            <a:off x="4345954" y="4019273"/>
            <a:ext cx="6205490" cy="369332"/>
          </a:xfrm>
          <a:prstGeom prst="rect">
            <a:avLst/>
          </a:prstGeom>
          <a:noFill/>
        </p:spPr>
        <p:txBody>
          <a:bodyPr wrap="square">
            <a:spAutoFit/>
          </a:bodyPr>
          <a:lstStyle/>
          <a:p>
            <a:r>
              <a:rPr lang="en-US" dirty="0"/>
              <a:t>Enrique Peña Nieto of Mexico (2012-2018)</a:t>
            </a:r>
          </a:p>
        </p:txBody>
      </p:sp>
      <p:pic>
        <p:nvPicPr>
          <p:cNvPr id="18" name="Picture 17">
            <a:extLst>
              <a:ext uri="{FF2B5EF4-FFF2-40B4-BE49-F238E27FC236}">
                <a16:creationId xmlns:a16="http://schemas.microsoft.com/office/drawing/2014/main" id="{4E11BD03-BD12-411B-862F-4548FE2CE4BB}"/>
              </a:ext>
            </a:extLst>
          </p:cNvPr>
          <p:cNvPicPr>
            <a:picLocks noChangeAspect="1"/>
          </p:cNvPicPr>
          <p:nvPr/>
        </p:nvPicPr>
        <p:blipFill>
          <a:blip r:embed="rId7"/>
          <a:stretch>
            <a:fillRect/>
          </a:stretch>
        </p:blipFill>
        <p:spPr>
          <a:xfrm>
            <a:off x="3810000" y="-21355"/>
            <a:ext cx="3810000" cy="2574324"/>
          </a:xfrm>
          <a:prstGeom prst="rect">
            <a:avLst/>
          </a:prstGeom>
        </p:spPr>
      </p:pic>
      <p:sp>
        <p:nvSpPr>
          <p:cNvPr id="20" name="TextBox 19">
            <a:extLst>
              <a:ext uri="{FF2B5EF4-FFF2-40B4-BE49-F238E27FC236}">
                <a16:creationId xmlns:a16="http://schemas.microsoft.com/office/drawing/2014/main" id="{6B7A29EE-9BCF-40CE-85E9-EF388B2A568C}"/>
              </a:ext>
            </a:extLst>
          </p:cNvPr>
          <p:cNvSpPr txBox="1"/>
          <p:nvPr/>
        </p:nvSpPr>
        <p:spPr>
          <a:xfrm>
            <a:off x="3810000" y="2634987"/>
            <a:ext cx="6205490" cy="369332"/>
          </a:xfrm>
          <a:prstGeom prst="rect">
            <a:avLst/>
          </a:prstGeom>
          <a:noFill/>
        </p:spPr>
        <p:txBody>
          <a:bodyPr wrap="square">
            <a:spAutoFit/>
          </a:bodyPr>
          <a:lstStyle/>
          <a:p>
            <a:r>
              <a:rPr lang="en-US" dirty="0"/>
              <a:t>Felipe Calderón of Mexico (2006-2012)</a:t>
            </a:r>
          </a:p>
        </p:txBody>
      </p:sp>
      <p:sp>
        <p:nvSpPr>
          <p:cNvPr id="21" name="TextBox 20">
            <a:extLst>
              <a:ext uri="{FF2B5EF4-FFF2-40B4-BE49-F238E27FC236}">
                <a16:creationId xmlns:a16="http://schemas.microsoft.com/office/drawing/2014/main" id="{0F8ABD4F-3008-41E5-AC56-80AC66056BEB}"/>
              </a:ext>
            </a:extLst>
          </p:cNvPr>
          <p:cNvSpPr txBox="1"/>
          <p:nvPr/>
        </p:nvSpPr>
        <p:spPr>
          <a:xfrm>
            <a:off x="221942" y="2990926"/>
            <a:ext cx="11780668" cy="1015663"/>
          </a:xfrm>
          <a:prstGeom prst="rect">
            <a:avLst/>
          </a:prstGeom>
          <a:noFill/>
        </p:spPr>
        <p:txBody>
          <a:bodyPr wrap="square" rtlCol="0">
            <a:spAutoFit/>
          </a:bodyPr>
          <a:lstStyle/>
          <a:p>
            <a:r>
              <a:rPr lang="en-US" sz="2000" b="1" dirty="0">
                <a:solidFill>
                  <a:srgbClr val="FF0000"/>
                </a:solidFill>
              </a:rPr>
              <a:t>Right or Left, Liberal or Conservative, Venezuelan Socialism or American Capitalism, the Mexican Government and ALL Governments pay homage to Rome, proving Scripture to be True when it says that the kings of the earth are drunk with the wine of Babylon</a:t>
            </a:r>
          </a:p>
        </p:txBody>
      </p:sp>
    </p:spTree>
    <p:extLst>
      <p:ext uri="{BB962C8B-B14F-4D97-AF65-F5344CB8AC3E}">
        <p14:creationId xmlns:p14="http://schemas.microsoft.com/office/powerpoint/2010/main" val="64821680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A6309-9486-4925-9822-791C109B0E7A}"/>
              </a:ext>
            </a:extLst>
          </p:cNvPr>
          <p:cNvPicPr>
            <a:picLocks noChangeAspect="1"/>
          </p:cNvPicPr>
          <p:nvPr/>
        </p:nvPicPr>
        <p:blipFill>
          <a:blip r:embed="rId2"/>
          <a:stretch>
            <a:fillRect/>
          </a:stretch>
        </p:blipFill>
        <p:spPr>
          <a:xfrm>
            <a:off x="0" y="0"/>
            <a:ext cx="10017602" cy="6858000"/>
          </a:xfrm>
          <a:prstGeom prst="rect">
            <a:avLst/>
          </a:prstGeom>
        </p:spPr>
      </p:pic>
      <p:sp>
        <p:nvSpPr>
          <p:cNvPr id="3" name="TextBox 2">
            <a:extLst>
              <a:ext uri="{FF2B5EF4-FFF2-40B4-BE49-F238E27FC236}">
                <a16:creationId xmlns:a16="http://schemas.microsoft.com/office/drawing/2014/main" id="{7237A5F3-1067-40B5-8F90-46741C5C8001}"/>
              </a:ext>
            </a:extLst>
          </p:cNvPr>
          <p:cNvSpPr txBox="1"/>
          <p:nvPr/>
        </p:nvSpPr>
        <p:spPr>
          <a:xfrm>
            <a:off x="10017602" y="151179"/>
            <a:ext cx="2174398" cy="6555641"/>
          </a:xfrm>
          <a:prstGeom prst="rect">
            <a:avLst/>
          </a:prstGeom>
          <a:noFill/>
        </p:spPr>
        <p:txBody>
          <a:bodyPr wrap="square" rtlCol="0">
            <a:spAutoFit/>
          </a:bodyPr>
          <a:lstStyle/>
          <a:p>
            <a:r>
              <a:rPr lang="en-US" sz="2100" dirty="0">
                <a:solidFill>
                  <a:srgbClr val="FF0000"/>
                </a:solidFill>
              </a:rPr>
              <a:t>The Feudal System of the Dark Ages was the Pope/Jesuits Ideal System of Government, Religion, and Economy. This is what Rome wants to reinstate throughout the entire world, while Protestantism gave us a government of the people, freedom of religion, and capitalism</a:t>
            </a:r>
          </a:p>
        </p:txBody>
      </p:sp>
    </p:spTree>
    <p:extLst>
      <p:ext uri="{BB962C8B-B14F-4D97-AF65-F5344CB8AC3E}">
        <p14:creationId xmlns:p14="http://schemas.microsoft.com/office/powerpoint/2010/main" val="143479328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D5E94-6BE4-43F5-9231-DE2209799B26}"/>
              </a:ext>
            </a:extLst>
          </p:cNvPr>
          <p:cNvSpPr txBox="1"/>
          <p:nvPr/>
        </p:nvSpPr>
        <p:spPr>
          <a:xfrm>
            <a:off x="124287" y="150920"/>
            <a:ext cx="6063449" cy="3416320"/>
          </a:xfrm>
          <a:prstGeom prst="rect">
            <a:avLst/>
          </a:prstGeom>
          <a:noFill/>
        </p:spPr>
        <p:txBody>
          <a:bodyPr wrap="square" rtlCol="0">
            <a:spAutoFit/>
          </a:bodyPr>
          <a:lstStyle/>
          <a:p>
            <a:r>
              <a:rPr lang="en-US" sz="2400" dirty="0">
                <a:solidFill>
                  <a:srgbClr val="660066"/>
                </a:solidFill>
                <a:effectLst>
                  <a:outerShdw blurRad="38100" dist="38100" dir="2700000" algn="tl">
                    <a:srgbClr val="000000">
                      <a:alpha val="43137"/>
                    </a:srgbClr>
                  </a:outerShdw>
                </a:effectLst>
              </a:rPr>
              <a:t>Because direct conflicts failed (like the </a:t>
            </a:r>
            <a:r>
              <a:rPr lang="en-US" sz="2400" dirty="0" err="1">
                <a:solidFill>
                  <a:srgbClr val="660066"/>
                </a:solidFill>
                <a:effectLst>
                  <a:outerShdw blurRad="38100" dist="38100" dir="2700000" algn="tl">
                    <a:srgbClr val="000000">
                      <a:alpha val="43137"/>
                    </a:srgbClr>
                  </a:outerShdw>
                </a:effectLst>
              </a:rPr>
              <a:t>Cristero</a:t>
            </a:r>
            <a:r>
              <a:rPr lang="en-US" sz="2400" dirty="0">
                <a:solidFill>
                  <a:srgbClr val="660066"/>
                </a:solidFill>
                <a:effectLst>
                  <a:outerShdw blurRad="38100" dist="38100" dir="2700000" algn="tl">
                    <a:srgbClr val="000000">
                      <a:alpha val="43137"/>
                    </a:srgbClr>
                  </a:outerShdw>
                </a:effectLst>
              </a:rPr>
              <a:t> War), Rome resorted to infiltration, bribery, and started corrupting Mexico from the inside out. This has happened throughout the world in every country: our history has changed, our “free” press has been corrupted, censorship is on the rise and freedoms are beginning to fail… How long will it be until Rome reaches ultimate ascendency?</a:t>
            </a:r>
          </a:p>
        </p:txBody>
      </p:sp>
      <p:pic>
        <p:nvPicPr>
          <p:cNvPr id="3" name="Picture 2">
            <a:extLst>
              <a:ext uri="{FF2B5EF4-FFF2-40B4-BE49-F238E27FC236}">
                <a16:creationId xmlns:a16="http://schemas.microsoft.com/office/drawing/2014/main" id="{F36FFA6E-44CB-4EFA-B7F6-394B390B44D7}"/>
              </a:ext>
            </a:extLst>
          </p:cNvPr>
          <p:cNvPicPr>
            <a:picLocks noChangeAspect="1"/>
          </p:cNvPicPr>
          <p:nvPr/>
        </p:nvPicPr>
        <p:blipFill>
          <a:blip r:embed="rId2"/>
          <a:stretch>
            <a:fillRect/>
          </a:stretch>
        </p:blipFill>
        <p:spPr>
          <a:xfrm>
            <a:off x="6908676" y="84198"/>
            <a:ext cx="4969645" cy="6619053"/>
          </a:xfrm>
          <a:prstGeom prst="rect">
            <a:avLst/>
          </a:prstGeom>
        </p:spPr>
      </p:pic>
      <p:pic>
        <p:nvPicPr>
          <p:cNvPr id="4" name="Picture 3">
            <a:extLst>
              <a:ext uri="{FF2B5EF4-FFF2-40B4-BE49-F238E27FC236}">
                <a16:creationId xmlns:a16="http://schemas.microsoft.com/office/drawing/2014/main" id="{79258B03-39A1-4762-8CF3-8849E89978D8}"/>
              </a:ext>
            </a:extLst>
          </p:cNvPr>
          <p:cNvPicPr>
            <a:picLocks noChangeAspect="1"/>
          </p:cNvPicPr>
          <p:nvPr/>
        </p:nvPicPr>
        <p:blipFill>
          <a:blip r:embed="rId3"/>
          <a:stretch>
            <a:fillRect/>
          </a:stretch>
        </p:blipFill>
        <p:spPr>
          <a:xfrm>
            <a:off x="637343" y="3544902"/>
            <a:ext cx="4969645" cy="3313097"/>
          </a:xfrm>
          <a:prstGeom prst="rect">
            <a:avLst/>
          </a:prstGeom>
        </p:spPr>
      </p:pic>
    </p:spTree>
    <p:extLst>
      <p:ext uri="{BB962C8B-B14F-4D97-AF65-F5344CB8AC3E}">
        <p14:creationId xmlns:p14="http://schemas.microsoft.com/office/powerpoint/2010/main" val="35784460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56E36E-C76D-44B0-BD2C-914EE0007CB9}"/>
              </a:ext>
            </a:extLst>
          </p:cNvPr>
          <p:cNvSpPr txBox="1"/>
          <p:nvPr/>
        </p:nvSpPr>
        <p:spPr>
          <a:xfrm>
            <a:off x="280747" y="190844"/>
            <a:ext cx="6094520" cy="2246769"/>
          </a:xfrm>
          <a:prstGeom prst="rect">
            <a:avLst/>
          </a:prstGeom>
          <a:noFill/>
        </p:spPr>
        <p:txBody>
          <a:bodyPr wrap="square">
            <a:spAutoFit/>
          </a:bodyPr>
          <a:lstStyle/>
          <a:p>
            <a:r>
              <a:rPr lang="en-US" sz="2800" dirty="0">
                <a:solidFill>
                  <a:srgbClr val="FF0000"/>
                </a:solidFill>
              </a:rPr>
              <a:t>“With whom the kings of the earth have committed fornication, and the inhabitants of the earth have been made drunk with the wine of her fornication.”—Revelation 17:2</a:t>
            </a:r>
          </a:p>
        </p:txBody>
      </p:sp>
      <p:pic>
        <p:nvPicPr>
          <p:cNvPr id="4" name="Picture 3">
            <a:extLst>
              <a:ext uri="{FF2B5EF4-FFF2-40B4-BE49-F238E27FC236}">
                <a16:creationId xmlns:a16="http://schemas.microsoft.com/office/drawing/2014/main" id="{ED498EEE-083A-4951-BF76-432E7C19D95B}"/>
              </a:ext>
            </a:extLst>
          </p:cNvPr>
          <p:cNvPicPr>
            <a:picLocks noChangeAspect="1"/>
          </p:cNvPicPr>
          <p:nvPr/>
        </p:nvPicPr>
        <p:blipFill>
          <a:blip r:embed="rId2"/>
          <a:stretch>
            <a:fillRect/>
          </a:stretch>
        </p:blipFill>
        <p:spPr>
          <a:xfrm>
            <a:off x="117629" y="2867025"/>
            <a:ext cx="5800725" cy="3990975"/>
          </a:xfrm>
          <a:prstGeom prst="rect">
            <a:avLst/>
          </a:prstGeom>
        </p:spPr>
      </p:pic>
      <p:pic>
        <p:nvPicPr>
          <p:cNvPr id="5" name="Picture 4">
            <a:extLst>
              <a:ext uri="{FF2B5EF4-FFF2-40B4-BE49-F238E27FC236}">
                <a16:creationId xmlns:a16="http://schemas.microsoft.com/office/drawing/2014/main" id="{19D8F075-8B8F-47D9-8208-D052BC06F193}"/>
              </a:ext>
            </a:extLst>
          </p:cNvPr>
          <p:cNvPicPr>
            <a:picLocks noChangeAspect="1"/>
          </p:cNvPicPr>
          <p:nvPr/>
        </p:nvPicPr>
        <p:blipFill>
          <a:blip r:embed="rId3"/>
          <a:stretch>
            <a:fillRect/>
          </a:stretch>
        </p:blipFill>
        <p:spPr>
          <a:xfrm>
            <a:off x="6807937" y="0"/>
            <a:ext cx="5103316" cy="6858000"/>
          </a:xfrm>
          <a:prstGeom prst="rect">
            <a:avLst/>
          </a:prstGeom>
        </p:spPr>
      </p:pic>
    </p:spTree>
    <p:extLst>
      <p:ext uri="{BB962C8B-B14F-4D97-AF65-F5344CB8AC3E}">
        <p14:creationId xmlns:p14="http://schemas.microsoft.com/office/powerpoint/2010/main" val="227328130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C7D93B5-4540-4B33-9144-D538B50F68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63D1EF7-C216-41F3-A2BB-F7CCEBF673C6}"/>
              </a:ext>
            </a:extLst>
          </p:cNvPr>
          <p:cNvSpPr txBox="1"/>
          <p:nvPr/>
        </p:nvSpPr>
        <p:spPr>
          <a:xfrm>
            <a:off x="561975" y="361950"/>
            <a:ext cx="7277100" cy="1323439"/>
          </a:xfrm>
          <a:prstGeom prst="rect">
            <a:avLst/>
          </a:prstGeom>
          <a:noFill/>
        </p:spPr>
        <p:txBody>
          <a:bodyPr wrap="square" rtlCol="0">
            <a:spAutoFit/>
          </a:bodyPr>
          <a:lstStyle/>
          <a:p>
            <a:r>
              <a:rPr lang="en-US" sz="4000" dirty="0">
                <a:solidFill>
                  <a:srgbClr val="FF0000"/>
                </a:solidFill>
                <a:effectLst>
                  <a:outerShdw blurRad="38100" dist="38100" dir="2700000" algn="tl">
                    <a:srgbClr val="000000">
                      <a:alpha val="43137"/>
                    </a:srgbClr>
                  </a:outerShdw>
                </a:effectLst>
              </a:rPr>
              <a:t>Jesus is Coming Soon!!!! Get Ready! Get Ready! Get Ready!</a:t>
            </a:r>
          </a:p>
        </p:txBody>
      </p:sp>
    </p:spTree>
    <p:extLst>
      <p:ext uri="{BB962C8B-B14F-4D97-AF65-F5344CB8AC3E}">
        <p14:creationId xmlns:p14="http://schemas.microsoft.com/office/powerpoint/2010/main" val="102019464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918A0C-D0D5-4C6E-8DB1-1E60F7335CB5}"/>
              </a:ext>
            </a:extLst>
          </p:cNvPr>
          <p:cNvPicPr>
            <a:picLocks noChangeAspect="1"/>
          </p:cNvPicPr>
          <p:nvPr/>
        </p:nvPicPr>
        <p:blipFill>
          <a:blip r:embed="rId2"/>
          <a:stretch>
            <a:fillRect/>
          </a:stretch>
        </p:blipFill>
        <p:spPr>
          <a:xfrm>
            <a:off x="1823803" y="0"/>
            <a:ext cx="8544393" cy="6858000"/>
          </a:xfrm>
          <a:prstGeom prst="rect">
            <a:avLst/>
          </a:prstGeom>
        </p:spPr>
      </p:pic>
      <p:sp>
        <p:nvSpPr>
          <p:cNvPr id="3" name="TextBox 2">
            <a:extLst>
              <a:ext uri="{FF2B5EF4-FFF2-40B4-BE49-F238E27FC236}">
                <a16:creationId xmlns:a16="http://schemas.microsoft.com/office/drawing/2014/main" id="{F61EA48F-F621-4E11-A2A7-1DB3D6C33E46}"/>
              </a:ext>
            </a:extLst>
          </p:cNvPr>
          <p:cNvSpPr txBox="1"/>
          <p:nvPr/>
        </p:nvSpPr>
        <p:spPr>
          <a:xfrm>
            <a:off x="1933575" y="200025"/>
            <a:ext cx="8410575"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highlight>
                  <a:srgbClr val="000000"/>
                </a:highlight>
              </a:rPr>
              <a:t>The First Steps Towards Constitutional Governments and Rule of Law: The Magna Carta</a:t>
            </a:r>
          </a:p>
        </p:txBody>
      </p:sp>
    </p:spTree>
    <p:extLst>
      <p:ext uri="{BB962C8B-B14F-4D97-AF65-F5344CB8AC3E}">
        <p14:creationId xmlns:p14="http://schemas.microsoft.com/office/powerpoint/2010/main" val="302776518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58B60-74CC-4508-AE46-2BED4EF0CEC1}"/>
              </a:ext>
            </a:extLst>
          </p:cNvPr>
          <p:cNvSpPr txBox="1"/>
          <p:nvPr/>
        </p:nvSpPr>
        <p:spPr>
          <a:xfrm>
            <a:off x="-1127463" y="-2731"/>
            <a:ext cx="10271464" cy="769441"/>
          </a:xfrm>
          <a:prstGeom prst="rect">
            <a:avLst/>
          </a:prstGeom>
          <a:noFill/>
        </p:spPr>
        <p:txBody>
          <a:bodyPr wrap="square" rtlCol="0">
            <a:spAutoFit/>
          </a:bodyPr>
          <a:lstStyle/>
          <a:p>
            <a:pPr algn="ctr"/>
            <a:r>
              <a:rPr lang="en-US" sz="4400" u="sng" dirty="0">
                <a:effectLst>
                  <a:outerShdw blurRad="38100" dist="38100" dir="2700000" algn="tl">
                    <a:srgbClr val="000000">
                      <a:alpha val="43137"/>
                    </a:srgbClr>
                  </a:outerShdw>
                </a:effectLst>
              </a:rPr>
              <a:t>The Protestant Reformation</a:t>
            </a:r>
          </a:p>
        </p:txBody>
      </p:sp>
      <p:sp>
        <p:nvSpPr>
          <p:cNvPr id="3" name="TextBox 2">
            <a:extLst>
              <a:ext uri="{FF2B5EF4-FFF2-40B4-BE49-F238E27FC236}">
                <a16:creationId xmlns:a16="http://schemas.microsoft.com/office/drawing/2014/main" id="{33020CF1-FEA5-4A62-A0DD-5C052D384EA6}"/>
              </a:ext>
            </a:extLst>
          </p:cNvPr>
          <p:cNvSpPr txBox="1"/>
          <p:nvPr/>
        </p:nvSpPr>
        <p:spPr>
          <a:xfrm>
            <a:off x="71021" y="824421"/>
            <a:ext cx="3595457" cy="3416320"/>
          </a:xfrm>
          <a:prstGeom prst="rect">
            <a:avLst/>
          </a:prstGeom>
          <a:noFill/>
        </p:spPr>
        <p:txBody>
          <a:bodyPr wrap="square" rtlCol="0">
            <a:spAutoFit/>
          </a:bodyPr>
          <a:lstStyle/>
          <a:p>
            <a:r>
              <a:rPr lang="en-US" sz="2400" b="1" u="sng" dirty="0">
                <a:solidFill>
                  <a:srgbClr val="660066"/>
                </a:solidFill>
              </a:rPr>
              <a:t>Religion:</a:t>
            </a:r>
          </a:p>
          <a:p>
            <a:r>
              <a:rPr lang="en-US" sz="2400" dirty="0"/>
              <a:t>-Liberty of Conscience</a:t>
            </a:r>
          </a:p>
          <a:p>
            <a:r>
              <a:rPr lang="en-US" sz="2400" dirty="0"/>
              <a:t>-Freedom of Religion</a:t>
            </a:r>
          </a:p>
          <a:p>
            <a:r>
              <a:rPr lang="en-US" sz="2400" dirty="0"/>
              <a:t>-Separation of Church and State</a:t>
            </a:r>
          </a:p>
          <a:p>
            <a:r>
              <a:rPr lang="en-US" sz="2400" dirty="0"/>
              <a:t>-Bible in own language</a:t>
            </a:r>
          </a:p>
          <a:p>
            <a:r>
              <a:rPr lang="en-US" sz="2400" dirty="0"/>
              <a:t>-Personal relationship with God (not only through church)</a:t>
            </a:r>
          </a:p>
        </p:txBody>
      </p:sp>
      <p:sp>
        <p:nvSpPr>
          <p:cNvPr id="5" name="TextBox 4">
            <a:extLst>
              <a:ext uri="{FF2B5EF4-FFF2-40B4-BE49-F238E27FC236}">
                <a16:creationId xmlns:a16="http://schemas.microsoft.com/office/drawing/2014/main" id="{68667783-BC47-4C78-8BA8-E22B1EA33962}"/>
              </a:ext>
            </a:extLst>
          </p:cNvPr>
          <p:cNvSpPr txBox="1"/>
          <p:nvPr/>
        </p:nvSpPr>
        <p:spPr>
          <a:xfrm>
            <a:off x="4182847" y="983484"/>
            <a:ext cx="3869198" cy="5262979"/>
          </a:xfrm>
          <a:prstGeom prst="rect">
            <a:avLst/>
          </a:prstGeom>
          <a:noFill/>
        </p:spPr>
        <p:txBody>
          <a:bodyPr wrap="square" rtlCol="0">
            <a:spAutoFit/>
          </a:bodyPr>
          <a:lstStyle/>
          <a:p>
            <a:r>
              <a:rPr lang="en-US" sz="2400" b="1" u="sng" dirty="0">
                <a:solidFill>
                  <a:srgbClr val="002060"/>
                </a:solidFill>
              </a:rPr>
              <a:t>Politics:</a:t>
            </a:r>
          </a:p>
          <a:p>
            <a:r>
              <a:rPr lang="en-US" sz="2400" dirty="0"/>
              <a:t>-Limited Government</a:t>
            </a:r>
          </a:p>
          <a:p>
            <a:r>
              <a:rPr lang="en-US" sz="2400" dirty="0"/>
              <a:t>-Power with People (not King)</a:t>
            </a:r>
          </a:p>
          <a:p>
            <a:r>
              <a:rPr lang="en-US" sz="2400" dirty="0"/>
              <a:t>-Separation of Church and State</a:t>
            </a:r>
          </a:p>
          <a:p>
            <a:r>
              <a:rPr lang="en-US" sz="2400" dirty="0"/>
              <a:t>-Inalienable Rights: speech, privacy, due process, bear arms, press, speedy trial, etc.</a:t>
            </a:r>
          </a:p>
          <a:p>
            <a:r>
              <a:rPr lang="en-US" sz="2400" dirty="0"/>
              <a:t>-separation of powers, rule of law, checks and balances, Republic</a:t>
            </a:r>
          </a:p>
          <a:p>
            <a:r>
              <a:rPr lang="en-US" sz="2400" dirty="0"/>
              <a:t>-Constitutionalism</a:t>
            </a:r>
          </a:p>
          <a:p>
            <a:r>
              <a:rPr lang="en-US" sz="2400" dirty="0"/>
              <a:t>-Liberty and the Pursuit of Happiness</a:t>
            </a:r>
          </a:p>
        </p:txBody>
      </p:sp>
      <p:sp>
        <p:nvSpPr>
          <p:cNvPr id="7" name="TextBox 6">
            <a:extLst>
              <a:ext uri="{FF2B5EF4-FFF2-40B4-BE49-F238E27FC236}">
                <a16:creationId xmlns:a16="http://schemas.microsoft.com/office/drawing/2014/main" id="{B5DB1934-904D-45BB-B3EA-AFC03F7CFD98}"/>
              </a:ext>
            </a:extLst>
          </p:cNvPr>
          <p:cNvSpPr txBox="1"/>
          <p:nvPr/>
        </p:nvSpPr>
        <p:spPr>
          <a:xfrm>
            <a:off x="8525524" y="181929"/>
            <a:ext cx="3549590" cy="4893647"/>
          </a:xfrm>
          <a:prstGeom prst="rect">
            <a:avLst/>
          </a:prstGeom>
          <a:noFill/>
        </p:spPr>
        <p:txBody>
          <a:bodyPr wrap="square" rtlCol="0">
            <a:spAutoFit/>
          </a:bodyPr>
          <a:lstStyle/>
          <a:p>
            <a:r>
              <a:rPr lang="en-US" sz="2400" b="1" u="sng" dirty="0">
                <a:solidFill>
                  <a:srgbClr val="FF0000"/>
                </a:solidFill>
              </a:rPr>
              <a:t>Economy:</a:t>
            </a:r>
          </a:p>
          <a:p>
            <a:r>
              <a:rPr lang="en-US" sz="2400" dirty="0"/>
              <a:t>-Capitalism-Protestant Work Ethic</a:t>
            </a:r>
          </a:p>
          <a:p>
            <a:r>
              <a:rPr lang="en-US" sz="2400" dirty="0"/>
              <a:t>-Innovation</a:t>
            </a:r>
          </a:p>
          <a:p>
            <a:r>
              <a:rPr lang="en-US" sz="2400" dirty="0"/>
              <a:t>-Middle Class</a:t>
            </a:r>
          </a:p>
          <a:p>
            <a:r>
              <a:rPr lang="en-US" sz="2400" dirty="0"/>
              <a:t>-More Wealth for lower classes</a:t>
            </a:r>
          </a:p>
          <a:p>
            <a:r>
              <a:rPr lang="en-US" sz="2400" dirty="0"/>
              <a:t>-Unhindered Entrepreneurship</a:t>
            </a:r>
          </a:p>
          <a:p>
            <a:r>
              <a:rPr lang="en-US" sz="2400" dirty="0"/>
              <a:t>-Less Taxes</a:t>
            </a:r>
          </a:p>
          <a:p>
            <a:r>
              <a:rPr lang="en-US" sz="2400" dirty="0"/>
              <a:t>-Own Property</a:t>
            </a:r>
          </a:p>
          <a:p>
            <a:r>
              <a:rPr lang="en-US" sz="2400" dirty="0"/>
              <a:t>-Individualism </a:t>
            </a:r>
          </a:p>
          <a:p>
            <a:r>
              <a:rPr lang="en-US" sz="2400" dirty="0"/>
              <a:t>-Wealth/Class Mobility</a:t>
            </a:r>
          </a:p>
        </p:txBody>
      </p:sp>
      <p:pic>
        <p:nvPicPr>
          <p:cNvPr id="8" name="Picture 7">
            <a:extLst>
              <a:ext uri="{FF2B5EF4-FFF2-40B4-BE49-F238E27FC236}">
                <a16:creationId xmlns:a16="http://schemas.microsoft.com/office/drawing/2014/main" id="{778B4C3C-1BDA-4DEF-BA16-C65B94332B10}"/>
              </a:ext>
            </a:extLst>
          </p:cNvPr>
          <p:cNvPicPr>
            <a:picLocks noChangeAspect="1"/>
          </p:cNvPicPr>
          <p:nvPr/>
        </p:nvPicPr>
        <p:blipFill>
          <a:blip r:embed="rId2"/>
          <a:stretch>
            <a:fillRect/>
          </a:stretch>
        </p:blipFill>
        <p:spPr>
          <a:xfrm>
            <a:off x="8737080" y="5007006"/>
            <a:ext cx="2467992" cy="1850994"/>
          </a:xfrm>
          <a:prstGeom prst="rect">
            <a:avLst/>
          </a:prstGeom>
        </p:spPr>
      </p:pic>
      <p:pic>
        <p:nvPicPr>
          <p:cNvPr id="9" name="Picture 8">
            <a:extLst>
              <a:ext uri="{FF2B5EF4-FFF2-40B4-BE49-F238E27FC236}">
                <a16:creationId xmlns:a16="http://schemas.microsoft.com/office/drawing/2014/main" id="{E71C3C9C-8F46-4C6B-BA41-B9C61686EF22}"/>
              </a:ext>
            </a:extLst>
          </p:cNvPr>
          <p:cNvPicPr>
            <a:picLocks noChangeAspect="1"/>
          </p:cNvPicPr>
          <p:nvPr/>
        </p:nvPicPr>
        <p:blipFill>
          <a:blip r:embed="rId3"/>
          <a:stretch>
            <a:fillRect/>
          </a:stretch>
        </p:blipFill>
        <p:spPr>
          <a:xfrm>
            <a:off x="74034" y="4395556"/>
            <a:ext cx="4053422" cy="2276475"/>
          </a:xfrm>
          <a:prstGeom prst="rect">
            <a:avLst/>
          </a:prstGeom>
        </p:spPr>
      </p:pic>
    </p:spTree>
    <p:extLst>
      <p:ext uri="{BB962C8B-B14F-4D97-AF65-F5344CB8AC3E}">
        <p14:creationId xmlns:p14="http://schemas.microsoft.com/office/powerpoint/2010/main" val="84476517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A78D9-EE5A-4AF0-B96C-24D3245B9233}"/>
              </a:ext>
            </a:extLst>
          </p:cNvPr>
          <p:cNvPicPr>
            <a:picLocks noChangeAspect="1"/>
          </p:cNvPicPr>
          <p:nvPr/>
        </p:nvPicPr>
        <p:blipFill>
          <a:blip r:embed="rId2"/>
          <a:stretch>
            <a:fillRect/>
          </a:stretch>
        </p:blipFill>
        <p:spPr>
          <a:xfrm>
            <a:off x="6999488" y="2179606"/>
            <a:ext cx="4762500" cy="3457575"/>
          </a:xfrm>
          <a:prstGeom prst="rect">
            <a:avLst/>
          </a:prstGeom>
        </p:spPr>
      </p:pic>
      <p:sp>
        <p:nvSpPr>
          <p:cNvPr id="3" name="TextBox 2">
            <a:extLst>
              <a:ext uri="{FF2B5EF4-FFF2-40B4-BE49-F238E27FC236}">
                <a16:creationId xmlns:a16="http://schemas.microsoft.com/office/drawing/2014/main" id="{A7F62776-2261-4D58-BAC6-34197C14FDF7}"/>
              </a:ext>
            </a:extLst>
          </p:cNvPr>
          <p:cNvSpPr txBox="1"/>
          <p:nvPr/>
        </p:nvSpPr>
        <p:spPr>
          <a:xfrm>
            <a:off x="1420426" y="71021"/>
            <a:ext cx="9188389" cy="646331"/>
          </a:xfrm>
          <a:prstGeom prst="rect">
            <a:avLst/>
          </a:prstGeom>
          <a:noFill/>
        </p:spPr>
        <p:txBody>
          <a:bodyPr wrap="square" rtlCol="0">
            <a:spAutoFit/>
          </a:bodyPr>
          <a:lstStyle/>
          <a:p>
            <a:pPr algn="ctr"/>
            <a:r>
              <a:rPr lang="en-US" sz="3600" u="sng" dirty="0">
                <a:solidFill>
                  <a:srgbClr val="FF0000"/>
                </a:solidFill>
                <a:effectLst>
                  <a:outerShdw blurRad="38100" dist="38100" dir="2700000" algn="tl">
                    <a:srgbClr val="000000">
                      <a:alpha val="43137"/>
                    </a:srgbClr>
                  </a:outerShdw>
                </a:effectLst>
              </a:rPr>
              <a:t>The Catholic Church System: NO MIDDLE CLASS</a:t>
            </a:r>
          </a:p>
        </p:txBody>
      </p:sp>
      <p:pic>
        <p:nvPicPr>
          <p:cNvPr id="4" name="Picture 3">
            <a:extLst>
              <a:ext uri="{FF2B5EF4-FFF2-40B4-BE49-F238E27FC236}">
                <a16:creationId xmlns:a16="http://schemas.microsoft.com/office/drawing/2014/main" id="{FAB93B22-79AB-49DB-8563-B67FAB848B33}"/>
              </a:ext>
            </a:extLst>
          </p:cNvPr>
          <p:cNvPicPr>
            <a:picLocks noChangeAspect="1"/>
          </p:cNvPicPr>
          <p:nvPr/>
        </p:nvPicPr>
        <p:blipFill>
          <a:blip r:embed="rId3"/>
          <a:stretch>
            <a:fillRect/>
          </a:stretch>
        </p:blipFill>
        <p:spPr>
          <a:xfrm>
            <a:off x="798436" y="1798375"/>
            <a:ext cx="3711420" cy="4166594"/>
          </a:xfrm>
          <a:prstGeom prst="rect">
            <a:avLst/>
          </a:prstGeom>
        </p:spPr>
      </p:pic>
      <p:sp>
        <p:nvSpPr>
          <p:cNvPr id="5" name="TextBox 4">
            <a:extLst>
              <a:ext uri="{FF2B5EF4-FFF2-40B4-BE49-F238E27FC236}">
                <a16:creationId xmlns:a16="http://schemas.microsoft.com/office/drawing/2014/main" id="{352D0A9A-2C0F-44E2-9C4B-273198E5BB02}"/>
              </a:ext>
            </a:extLst>
          </p:cNvPr>
          <p:cNvSpPr txBox="1"/>
          <p:nvPr/>
        </p:nvSpPr>
        <p:spPr>
          <a:xfrm>
            <a:off x="1979721" y="937241"/>
            <a:ext cx="3630967" cy="830997"/>
          </a:xfrm>
          <a:prstGeom prst="rect">
            <a:avLst/>
          </a:prstGeom>
          <a:noFill/>
        </p:spPr>
        <p:txBody>
          <a:bodyPr wrap="square" rtlCol="0">
            <a:spAutoFit/>
          </a:bodyPr>
          <a:lstStyle/>
          <a:p>
            <a:r>
              <a:rPr lang="en-US" sz="4800" b="1" i="1" dirty="0"/>
              <a:t>Rich </a:t>
            </a:r>
          </a:p>
        </p:txBody>
      </p:sp>
      <p:sp>
        <p:nvSpPr>
          <p:cNvPr id="7" name="TextBox 6">
            <a:extLst>
              <a:ext uri="{FF2B5EF4-FFF2-40B4-BE49-F238E27FC236}">
                <a16:creationId xmlns:a16="http://schemas.microsoft.com/office/drawing/2014/main" id="{EAA5415A-2666-46A0-A228-9BFE9B5B55C2}"/>
              </a:ext>
            </a:extLst>
          </p:cNvPr>
          <p:cNvSpPr txBox="1"/>
          <p:nvPr/>
        </p:nvSpPr>
        <p:spPr>
          <a:xfrm>
            <a:off x="8561033" y="937241"/>
            <a:ext cx="3630967" cy="830997"/>
          </a:xfrm>
          <a:prstGeom prst="rect">
            <a:avLst/>
          </a:prstGeom>
          <a:noFill/>
        </p:spPr>
        <p:txBody>
          <a:bodyPr wrap="square" rtlCol="0">
            <a:spAutoFit/>
          </a:bodyPr>
          <a:lstStyle/>
          <a:p>
            <a:r>
              <a:rPr lang="en-US" sz="4800" b="1" i="1" dirty="0"/>
              <a:t>Poor </a:t>
            </a:r>
          </a:p>
        </p:txBody>
      </p:sp>
      <p:sp>
        <p:nvSpPr>
          <p:cNvPr id="9" name="TextBox 8">
            <a:extLst>
              <a:ext uri="{FF2B5EF4-FFF2-40B4-BE49-F238E27FC236}">
                <a16:creationId xmlns:a16="http://schemas.microsoft.com/office/drawing/2014/main" id="{6D88267C-FB5C-4981-9F24-FEDE238603E9}"/>
              </a:ext>
            </a:extLst>
          </p:cNvPr>
          <p:cNvSpPr txBox="1"/>
          <p:nvPr/>
        </p:nvSpPr>
        <p:spPr>
          <a:xfrm>
            <a:off x="5052875" y="3429000"/>
            <a:ext cx="3630967" cy="830997"/>
          </a:xfrm>
          <a:prstGeom prst="rect">
            <a:avLst/>
          </a:prstGeom>
          <a:noFill/>
        </p:spPr>
        <p:txBody>
          <a:bodyPr wrap="square" rtlCol="0">
            <a:spAutoFit/>
          </a:bodyPr>
          <a:lstStyle/>
          <a:p>
            <a:r>
              <a:rPr lang="en-US" sz="4800" b="1" i="1" dirty="0">
                <a:solidFill>
                  <a:srgbClr val="660066"/>
                </a:solidFill>
              </a:rPr>
              <a:t>Or…</a:t>
            </a:r>
          </a:p>
        </p:txBody>
      </p:sp>
      <p:sp>
        <p:nvSpPr>
          <p:cNvPr id="11" name="TextBox 10">
            <a:extLst>
              <a:ext uri="{FF2B5EF4-FFF2-40B4-BE49-F238E27FC236}">
                <a16:creationId xmlns:a16="http://schemas.microsoft.com/office/drawing/2014/main" id="{C7582322-3CFA-49AE-9BA6-F5956150A129}"/>
              </a:ext>
            </a:extLst>
          </p:cNvPr>
          <p:cNvSpPr txBox="1"/>
          <p:nvPr/>
        </p:nvSpPr>
        <p:spPr>
          <a:xfrm>
            <a:off x="0" y="6048549"/>
            <a:ext cx="12191999" cy="646331"/>
          </a:xfrm>
          <a:prstGeom prst="rect">
            <a:avLst/>
          </a:prstGeom>
          <a:noFill/>
        </p:spPr>
        <p:txBody>
          <a:bodyPr wrap="square" rtlCol="0">
            <a:spAutoFit/>
          </a:bodyPr>
          <a:lstStyle/>
          <a:p>
            <a:pPr algn="ctr"/>
            <a:r>
              <a:rPr lang="en-US" sz="3600" u="sng" dirty="0">
                <a:solidFill>
                  <a:srgbClr val="FF0000"/>
                </a:solidFill>
                <a:effectLst>
                  <a:outerShdw blurRad="38100" dist="38100" dir="2700000" algn="tl">
                    <a:srgbClr val="000000">
                      <a:alpha val="43137"/>
                    </a:srgbClr>
                  </a:outerShdw>
                </a:effectLst>
              </a:rPr>
              <a:t>And once entrenched in a class, you were likely stuck there</a:t>
            </a:r>
          </a:p>
        </p:txBody>
      </p:sp>
    </p:spTree>
    <p:extLst>
      <p:ext uri="{BB962C8B-B14F-4D97-AF65-F5344CB8AC3E}">
        <p14:creationId xmlns:p14="http://schemas.microsoft.com/office/powerpoint/2010/main" val="42431732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A7A9E3-20DB-47DE-8C55-0C6E4A7F7182}"/>
              </a:ext>
            </a:extLst>
          </p:cNvPr>
          <p:cNvPicPr>
            <a:picLocks noChangeAspect="1"/>
          </p:cNvPicPr>
          <p:nvPr/>
        </p:nvPicPr>
        <p:blipFill>
          <a:blip r:embed="rId2"/>
          <a:stretch>
            <a:fillRect/>
          </a:stretch>
        </p:blipFill>
        <p:spPr>
          <a:xfrm>
            <a:off x="5528034" y="4596226"/>
            <a:ext cx="4111107" cy="2261774"/>
          </a:xfrm>
          <a:prstGeom prst="rect">
            <a:avLst/>
          </a:prstGeom>
        </p:spPr>
      </p:pic>
      <p:pic>
        <p:nvPicPr>
          <p:cNvPr id="8" name="Picture 7">
            <a:extLst>
              <a:ext uri="{FF2B5EF4-FFF2-40B4-BE49-F238E27FC236}">
                <a16:creationId xmlns:a16="http://schemas.microsoft.com/office/drawing/2014/main" id="{66FF468E-AB16-47A1-9266-9D158AB1EBE8}"/>
              </a:ext>
            </a:extLst>
          </p:cNvPr>
          <p:cNvPicPr>
            <a:picLocks noChangeAspect="1"/>
          </p:cNvPicPr>
          <p:nvPr/>
        </p:nvPicPr>
        <p:blipFill rotWithShape="1">
          <a:blip r:embed="rId3"/>
          <a:srcRect r="16123"/>
          <a:stretch/>
        </p:blipFill>
        <p:spPr>
          <a:xfrm>
            <a:off x="3141492" y="4596228"/>
            <a:ext cx="3621258" cy="2261773"/>
          </a:xfrm>
          <a:prstGeom prst="rect">
            <a:avLst/>
          </a:prstGeom>
        </p:spPr>
      </p:pic>
      <p:pic>
        <p:nvPicPr>
          <p:cNvPr id="3" name="Picture 2">
            <a:extLst>
              <a:ext uri="{FF2B5EF4-FFF2-40B4-BE49-F238E27FC236}">
                <a16:creationId xmlns:a16="http://schemas.microsoft.com/office/drawing/2014/main" id="{57D54D88-9AF2-4CA0-B810-353AC07C82B9}"/>
              </a:ext>
            </a:extLst>
          </p:cNvPr>
          <p:cNvPicPr>
            <a:picLocks noChangeAspect="1"/>
          </p:cNvPicPr>
          <p:nvPr/>
        </p:nvPicPr>
        <p:blipFill>
          <a:blip r:embed="rId4"/>
          <a:stretch>
            <a:fillRect/>
          </a:stretch>
        </p:blipFill>
        <p:spPr>
          <a:xfrm>
            <a:off x="2978692" y="0"/>
            <a:ext cx="3498365" cy="2323133"/>
          </a:xfrm>
          <a:prstGeom prst="rect">
            <a:avLst/>
          </a:prstGeom>
        </p:spPr>
      </p:pic>
      <p:pic>
        <p:nvPicPr>
          <p:cNvPr id="2" name="Picture 1">
            <a:extLst>
              <a:ext uri="{FF2B5EF4-FFF2-40B4-BE49-F238E27FC236}">
                <a16:creationId xmlns:a16="http://schemas.microsoft.com/office/drawing/2014/main" id="{98AC780C-2916-4210-B823-98090ACE5827}"/>
              </a:ext>
            </a:extLst>
          </p:cNvPr>
          <p:cNvPicPr>
            <a:picLocks noChangeAspect="1"/>
          </p:cNvPicPr>
          <p:nvPr/>
        </p:nvPicPr>
        <p:blipFill>
          <a:blip r:embed="rId5"/>
          <a:stretch>
            <a:fillRect/>
          </a:stretch>
        </p:blipFill>
        <p:spPr>
          <a:xfrm>
            <a:off x="0" y="0"/>
            <a:ext cx="3141492" cy="2323133"/>
          </a:xfrm>
          <a:prstGeom prst="rect">
            <a:avLst/>
          </a:prstGeom>
        </p:spPr>
      </p:pic>
      <p:pic>
        <p:nvPicPr>
          <p:cNvPr id="4" name="Picture 3">
            <a:extLst>
              <a:ext uri="{FF2B5EF4-FFF2-40B4-BE49-F238E27FC236}">
                <a16:creationId xmlns:a16="http://schemas.microsoft.com/office/drawing/2014/main" id="{593D19A5-A149-49BF-99EA-182365C65C8B}"/>
              </a:ext>
            </a:extLst>
          </p:cNvPr>
          <p:cNvPicPr>
            <a:picLocks noChangeAspect="1"/>
          </p:cNvPicPr>
          <p:nvPr/>
        </p:nvPicPr>
        <p:blipFill>
          <a:blip r:embed="rId6"/>
          <a:stretch>
            <a:fillRect/>
          </a:stretch>
        </p:blipFill>
        <p:spPr>
          <a:xfrm>
            <a:off x="6082878" y="0"/>
            <a:ext cx="3001420" cy="2323133"/>
          </a:xfrm>
          <a:prstGeom prst="rect">
            <a:avLst/>
          </a:prstGeom>
        </p:spPr>
      </p:pic>
      <p:pic>
        <p:nvPicPr>
          <p:cNvPr id="5" name="Picture 4">
            <a:extLst>
              <a:ext uri="{FF2B5EF4-FFF2-40B4-BE49-F238E27FC236}">
                <a16:creationId xmlns:a16="http://schemas.microsoft.com/office/drawing/2014/main" id="{D9062E67-2A97-46C6-9E53-7874B6A6218F}"/>
              </a:ext>
            </a:extLst>
          </p:cNvPr>
          <p:cNvPicPr>
            <a:picLocks noChangeAspect="1"/>
          </p:cNvPicPr>
          <p:nvPr/>
        </p:nvPicPr>
        <p:blipFill>
          <a:blip r:embed="rId7"/>
          <a:stretch>
            <a:fillRect/>
          </a:stretch>
        </p:blipFill>
        <p:spPr>
          <a:xfrm>
            <a:off x="9084298" y="0"/>
            <a:ext cx="3104186" cy="2323133"/>
          </a:xfrm>
          <a:prstGeom prst="rect">
            <a:avLst/>
          </a:prstGeom>
        </p:spPr>
      </p:pic>
      <p:pic>
        <p:nvPicPr>
          <p:cNvPr id="6" name="Picture 5">
            <a:extLst>
              <a:ext uri="{FF2B5EF4-FFF2-40B4-BE49-F238E27FC236}">
                <a16:creationId xmlns:a16="http://schemas.microsoft.com/office/drawing/2014/main" id="{F1974E67-9789-4701-A052-D25BD2EFE621}"/>
              </a:ext>
            </a:extLst>
          </p:cNvPr>
          <p:cNvPicPr>
            <a:picLocks noChangeAspect="1"/>
          </p:cNvPicPr>
          <p:nvPr/>
        </p:nvPicPr>
        <p:blipFill>
          <a:blip r:embed="rId8"/>
          <a:stretch>
            <a:fillRect/>
          </a:stretch>
        </p:blipFill>
        <p:spPr>
          <a:xfrm>
            <a:off x="8791575" y="4596228"/>
            <a:ext cx="3396909" cy="2261772"/>
          </a:xfrm>
          <a:prstGeom prst="rect">
            <a:avLst/>
          </a:prstGeom>
        </p:spPr>
      </p:pic>
      <p:pic>
        <p:nvPicPr>
          <p:cNvPr id="7" name="Picture 6">
            <a:extLst>
              <a:ext uri="{FF2B5EF4-FFF2-40B4-BE49-F238E27FC236}">
                <a16:creationId xmlns:a16="http://schemas.microsoft.com/office/drawing/2014/main" id="{0191D33E-E5A0-4816-83B9-B4A2938DA265}"/>
              </a:ext>
            </a:extLst>
          </p:cNvPr>
          <p:cNvPicPr>
            <a:picLocks noChangeAspect="1"/>
          </p:cNvPicPr>
          <p:nvPr/>
        </p:nvPicPr>
        <p:blipFill>
          <a:blip r:embed="rId9"/>
          <a:stretch>
            <a:fillRect/>
          </a:stretch>
        </p:blipFill>
        <p:spPr>
          <a:xfrm>
            <a:off x="0" y="4596228"/>
            <a:ext cx="3518113" cy="2261772"/>
          </a:xfrm>
          <a:prstGeom prst="rect">
            <a:avLst/>
          </a:prstGeom>
        </p:spPr>
      </p:pic>
      <p:pic>
        <p:nvPicPr>
          <p:cNvPr id="10" name="Picture 9">
            <a:extLst>
              <a:ext uri="{FF2B5EF4-FFF2-40B4-BE49-F238E27FC236}">
                <a16:creationId xmlns:a16="http://schemas.microsoft.com/office/drawing/2014/main" id="{94A70E9F-4961-489C-B82E-897EC2487E17}"/>
              </a:ext>
            </a:extLst>
          </p:cNvPr>
          <p:cNvPicPr>
            <a:picLocks noChangeAspect="1"/>
          </p:cNvPicPr>
          <p:nvPr/>
        </p:nvPicPr>
        <p:blipFill>
          <a:blip r:embed="rId10"/>
          <a:stretch>
            <a:fillRect/>
          </a:stretch>
        </p:blipFill>
        <p:spPr>
          <a:xfrm>
            <a:off x="9904242" y="3225679"/>
            <a:ext cx="2284242" cy="1370546"/>
          </a:xfrm>
          <a:prstGeom prst="rect">
            <a:avLst/>
          </a:prstGeom>
        </p:spPr>
      </p:pic>
      <p:pic>
        <p:nvPicPr>
          <p:cNvPr id="11" name="Picture 10">
            <a:extLst>
              <a:ext uri="{FF2B5EF4-FFF2-40B4-BE49-F238E27FC236}">
                <a16:creationId xmlns:a16="http://schemas.microsoft.com/office/drawing/2014/main" id="{397C94A2-F886-467C-B7AB-BB7EA06F84C7}"/>
              </a:ext>
            </a:extLst>
          </p:cNvPr>
          <p:cNvPicPr>
            <a:picLocks noChangeAspect="1"/>
          </p:cNvPicPr>
          <p:nvPr/>
        </p:nvPicPr>
        <p:blipFill>
          <a:blip r:embed="rId11"/>
          <a:stretch>
            <a:fillRect/>
          </a:stretch>
        </p:blipFill>
        <p:spPr>
          <a:xfrm>
            <a:off x="-4802" y="2323133"/>
            <a:ext cx="3440294" cy="2295321"/>
          </a:xfrm>
          <a:prstGeom prst="rect">
            <a:avLst/>
          </a:prstGeom>
        </p:spPr>
      </p:pic>
      <p:pic>
        <p:nvPicPr>
          <p:cNvPr id="12" name="Picture 11">
            <a:extLst>
              <a:ext uri="{FF2B5EF4-FFF2-40B4-BE49-F238E27FC236}">
                <a16:creationId xmlns:a16="http://schemas.microsoft.com/office/drawing/2014/main" id="{D4BEB7DC-3A49-47F7-A32B-2C8E87C49F7E}"/>
              </a:ext>
            </a:extLst>
          </p:cNvPr>
          <p:cNvPicPr>
            <a:picLocks noChangeAspect="1"/>
          </p:cNvPicPr>
          <p:nvPr/>
        </p:nvPicPr>
        <p:blipFill>
          <a:blip r:embed="rId12"/>
          <a:stretch>
            <a:fillRect/>
          </a:stretch>
        </p:blipFill>
        <p:spPr>
          <a:xfrm>
            <a:off x="10242347" y="2106705"/>
            <a:ext cx="1983443" cy="1322295"/>
          </a:xfrm>
          <a:prstGeom prst="rect">
            <a:avLst/>
          </a:prstGeom>
        </p:spPr>
      </p:pic>
      <p:sp>
        <p:nvSpPr>
          <p:cNvPr id="13" name="TextBox 12">
            <a:extLst>
              <a:ext uri="{FF2B5EF4-FFF2-40B4-BE49-F238E27FC236}">
                <a16:creationId xmlns:a16="http://schemas.microsoft.com/office/drawing/2014/main" id="{B483ADC6-1224-461A-892A-273EB50C050E}"/>
              </a:ext>
            </a:extLst>
          </p:cNvPr>
          <p:cNvSpPr txBox="1"/>
          <p:nvPr/>
        </p:nvSpPr>
        <p:spPr>
          <a:xfrm>
            <a:off x="3453935" y="2441987"/>
            <a:ext cx="6413001" cy="2092881"/>
          </a:xfrm>
          <a:prstGeom prst="rect">
            <a:avLst/>
          </a:prstGeom>
          <a:noFill/>
        </p:spPr>
        <p:txBody>
          <a:bodyPr wrap="square" rtlCol="0">
            <a:spAutoFit/>
          </a:bodyPr>
          <a:lstStyle/>
          <a:p>
            <a:r>
              <a:rPr lang="en-US" sz="4000" dirty="0">
                <a:solidFill>
                  <a:srgbClr val="FF0000"/>
                </a:solidFill>
                <a:effectLst>
                  <a:outerShdw blurRad="38100" dist="38100" dir="2700000" algn="tl">
                    <a:srgbClr val="000000">
                      <a:alpha val="43137"/>
                    </a:srgbClr>
                  </a:outerShdw>
                </a:effectLst>
              </a:rPr>
              <a:t>All Means All…</a:t>
            </a:r>
          </a:p>
          <a:p>
            <a:r>
              <a:rPr lang="en-US" dirty="0">
                <a:solidFill>
                  <a:srgbClr val="FF0000"/>
                </a:solidFill>
                <a:effectLst>
                  <a:outerShdw blurRad="38100" dist="38100" dir="2700000" algn="tl">
                    <a:srgbClr val="000000">
                      <a:alpha val="43137"/>
                    </a:srgbClr>
                  </a:outerShdw>
                </a:effectLst>
              </a:rPr>
              <a:t> </a:t>
            </a:r>
          </a:p>
          <a:p>
            <a:r>
              <a:rPr lang="en-US" i="1" dirty="0">
                <a:solidFill>
                  <a:srgbClr val="002060"/>
                </a:solidFill>
                <a:effectLst>
                  <a:outerShdw blurRad="38100" dist="38100" dir="2700000" algn="tl">
                    <a:srgbClr val="000000">
                      <a:alpha val="43137"/>
                    </a:srgbClr>
                  </a:outerShdw>
                </a:effectLst>
              </a:rPr>
              <a:t>“And he </a:t>
            </a:r>
            <a:r>
              <a:rPr lang="en-US" b="1" i="1" u="sng" dirty="0" err="1">
                <a:solidFill>
                  <a:srgbClr val="002060"/>
                </a:solidFill>
                <a:effectLst>
                  <a:outerShdw blurRad="38100" dist="38100" dir="2700000" algn="tl">
                    <a:srgbClr val="000000">
                      <a:alpha val="43137"/>
                    </a:srgbClr>
                  </a:outerShdw>
                </a:effectLst>
              </a:rPr>
              <a:t>causeth</a:t>
            </a:r>
            <a:r>
              <a:rPr lang="en-US" b="1" i="1" u="sng" dirty="0">
                <a:solidFill>
                  <a:srgbClr val="002060"/>
                </a:solidFill>
                <a:effectLst>
                  <a:outerShdw blurRad="38100" dist="38100" dir="2700000" algn="tl">
                    <a:srgbClr val="000000">
                      <a:alpha val="43137"/>
                    </a:srgbClr>
                  </a:outerShdw>
                </a:effectLst>
              </a:rPr>
              <a:t> all, both small and great, rich and poor, free and bond, to receive a mark in their right hand, or in their foreheads</a:t>
            </a:r>
            <a:r>
              <a:rPr lang="en-US" i="1" dirty="0">
                <a:solidFill>
                  <a:srgbClr val="002060"/>
                </a:solidFill>
                <a:effectLst>
                  <a:outerShdw blurRad="38100" dist="38100" dir="2700000" algn="tl">
                    <a:srgbClr val="000000">
                      <a:alpha val="43137"/>
                    </a:srgbClr>
                  </a:outerShdw>
                </a:effectLst>
              </a:rPr>
              <a:t>: And that no man might buy or sell, save he that had the mark, or the name of the beast, or the number of his name.”—Rev. 13:16-17</a:t>
            </a:r>
            <a:endParaRPr lang="en-US" sz="3600" i="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798084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3249</Words>
  <Application>Microsoft Office PowerPoint</Application>
  <PresentationFormat>Widescreen</PresentationFormat>
  <Paragraphs>173</Paragraphs>
  <Slides>52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Behind the Door pt 30</vt:lpstr>
      <vt:lpstr>Revelation  17 &amp; 18: 1798—End of Earth’s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30</dc:title>
  <dc:creator>Kody Morey</dc:creator>
  <cp:lastModifiedBy>Kody Morey</cp:lastModifiedBy>
  <cp:revision>42</cp:revision>
  <dcterms:created xsi:type="dcterms:W3CDTF">2020-11-09T23:12:20Z</dcterms:created>
  <dcterms:modified xsi:type="dcterms:W3CDTF">2020-11-12T21:31:38Z</dcterms:modified>
</cp:coreProperties>
</file>