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74" r:id="rId7"/>
    <p:sldId id="261" r:id="rId8"/>
    <p:sldId id="262" r:id="rId9"/>
    <p:sldId id="263" r:id="rId10"/>
    <p:sldId id="264" r:id="rId11"/>
    <p:sldId id="271" r:id="rId12"/>
    <p:sldId id="265" r:id="rId13"/>
    <p:sldId id="266" r:id="rId14"/>
    <p:sldId id="267" r:id="rId15"/>
    <p:sldId id="268" r:id="rId16"/>
    <p:sldId id="269" r:id="rId17"/>
    <p:sldId id="272" r:id="rId18"/>
    <p:sldId id="270"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4" d="100"/>
          <a:sy n="54" d="100"/>
        </p:scale>
        <p:origin x="-9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0E704-BC6F-41AB-8120-582F007EE8EF}" type="datetimeFigureOut">
              <a:rPr lang="en-US" smtClean="0"/>
              <a:t>7/26/2011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DA0A0-EE3A-479E-BD21-0756AD8F6A5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0E704-BC6F-41AB-8120-582F007EE8EF}" type="datetimeFigureOut">
              <a:rPr lang="en-US" smtClean="0"/>
              <a:t>7/26/2011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A0A0-EE3A-479E-BD21-0756AD8F6A5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britainexpress.com/History/stuart/gunpowder.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John_and_Christopher_Wright" TargetMode="External"/><Relationship Id="rId7" Type="http://schemas.openxmlformats.org/officeDocument/2006/relationships/image" Target="../media/image6.jpeg"/><Relationship Id="rId2" Type="http://schemas.openxmlformats.org/officeDocument/2006/relationships/hyperlink" Target="http://en.wikipedia.org/wiki/Robert_and_Thomas_Wintour" TargetMode="External"/><Relationship Id="rId1" Type="http://schemas.openxmlformats.org/officeDocument/2006/relationships/slideLayout" Target="../slideLayouts/slideLayout4.xml"/><Relationship Id="rId6" Type="http://schemas.openxmlformats.org/officeDocument/2006/relationships/hyperlink" Target="http://en.wikipedia.org/wiki/William_Parker,_4th_Baron_Monteagle" TargetMode="External"/><Relationship Id="rId5" Type="http://schemas.openxmlformats.org/officeDocument/2006/relationships/hyperlink" Target="http://en.wikipedia.org/wiki/Guy_Fawkes" TargetMode="External"/><Relationship Id="rId4" Type="http://schemas.openxmlformats.org/officeDocument/2006/relationships/hyperlink" Target="http://en.wikipedia.org/wiki/Thomas_Percy_(Gunpowder_Plo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http://www.newadvent.org/cathen/14580x.htm" TargetMode="External"/><Relationship Id="rId3" Type="http://schemas.openxmlformats.org/officeDocument/2006/relationships/hyperlink" Target="http://www.newadvent.org/cathen/12495a.htm" TargetMode="External"/><Relationship Id="rId7" Type="http://schemas.openxmlformats.org/officeDocument/2006/relationships/hyperlink" Target="http://www.newadvent.org/cathen/02411d.htm" TargetMode="External"/><Relationship Id="rId2" Type="http://schemas.openxmlformats.org/officeDocument/2006/relationships/hyperlink" Target="http://www.newadvent.org/cathen/07081b.htm" TargetMode="External"/><Relationship Id="rId1" Type="http://schemas.openxmlformats.org/officeDocument/2006/relationships/slideLayout" Target="../slideLayouts/slideLayout2.xml"/><Relationship Id="rId6" Type="http://schemas.openxmlformats.org/officeDocument/2006/relationships/hyperlink" Target="http://www.newadvent.org/cathen/14580a.htm" TargetMode="External"/><Relationship Id="rId5" Type="http://schemas.openxmlformats.org/officeDocument/2006/relationships/hyperlink" Target="http://www.newadvent.org/cathen/03449a.htm" TargetMode="External"/><Relationship Id="rId10" Type="http://schemas.openxmlformats.org/officeDocument/2006/relationships/hyperlink" Target="http://www.newadvent.org/cathen/09736b.htm" TargetMode="External"/><Relationship Id="rId4" Type="http://schemas.openxmlformats.org/officeDocument/2006/relationships/hyperlink" Target="http://www.newadvent.org/cathen/11703a.htm" TargetMode="External"/><Relationship Id="rId9" Type="http://schemas.openxmlformats.org/officeDocument/2006/relationships/hyperlink" Target="http://www.newadvent.org/cathen/13164a.ht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britainexpress.com/History/stuart/gunpowder.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ritainexpress.com/History/stuart/gunpowder.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ritainexpress.com/History/stuart/gunpowder.ht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opery" TargetMode="External"/><Relationship Id="rId7" Type="http://schemas.openxmlformats.org/officeDocument/2006/relationships/hyperlink" Target="http://en.wikipedia.org/wiki/Guildford" TargetMode="External"/><Relationship Id="rId2" Type="http://schemas.openxmlformats.org/officeDocument/2006/relationships/hyperlink" Target="http://en.wikipedia.org/wiki/Puritans" TargetMode="External"/><Relationship Id="rId1" Type="http://schemas.openxmlformats.org/officeDocument/2006/relationships/slideLayout" Target="../slideLayouts/slideLayout2.xml"/><Relationship Id="rId6" Type="http://schemas.openxmlformats.org/officeDocument/2006/relationships/hyperlink" Target="http://en.wikipedia.org/wiki/Lewes" TargetMode="External"/><Relationship Id="rId5" Type="http://schemas.openxmlformats.org/officeDocument/2006/relationships/hyperlink" Target="http://en.wikipedia.org/wiki/Pope" TargetMode="External"/><Relationship Id="rId4" Type="http://schemas.openxmlformats.org/officeDocument/2006/relationships/hyperlink" Target="http://en.wikipedia.org/wiki/Effigy"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factoidz.com/november-5-guy-fawkes-day-and-bonfire-night-england-and-canada-primaril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2060"/>
                </a:solidFill>
                <a:latin typeface="Algerian" pitchFamily="82" charset="0"/>
              </a:rPr>
              <a:t>Guy Fawkes Day</a:t>
            </a:r>
            <a:endParaRPr lang="en-US" u="sng" dirty="0">
              <a:solidFill>
                <a:srgbClr val="00206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FF0000"/>
                </a:solidFill>
              </a:rPr>
              <a:t>WHO?</a:t>
            </a:r>
            <a:endParaRPr lang="en-US"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dirty="0" smtClean="0">
                <a:solidFill>
                  <a:srgbClr val="0070C0"/>
                </a:solidFill>
              </a:rPr>
              <a:t>King James I</a:t>
            </a:r>
            <a:endParaRPr lang="en-US"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While most accounts indicate that James I was far more agreeable to and trying to be less stringent on Rome and her Jesuits, clearly Rome was not pleased with James I progress.  Thus, the Gunpowder Plot was hatched.  This was aimed at all of Parliament in one awful, devilish moment of annihilation!  This event is identical to the Lincoln plot of 1865!!</a:t>
            </a:r>
            <a:endParaRPr lang="en-US" dirty="0"/>
          </a:p>
        </p:txBody>
      </p:sp>
      <p:pic>
        <p:nvPicPr>
          <p:cNvPr id="5122" name="Picture 2" descr="C:\Users\Dad\Contacts\Downloads\images (18).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Catholic Assault on James</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“James </a:t>
            </a:r>
            <a:r>
              <a:rPr lang="en-US" dirty="0"/>
              <a:t>was disposed to be tolerant of the Catholic cause; certainly he </a:t>
            </a:r>
            <a:r>
              <a:rPr lang="en-US" dirty="0"/>
              <a:t>favoured</a:t>
            </a:r>
            <a:r>
              <a:rPr lang="en-US" dirty="0"/>
              <a:t> and end to hostilities with Catholic Spain. Unfortunately for the Catholics, however, two half-baked radical plots turned the king against them. The Main Plot planned to depose James and set his cousin </a:t>
            </a:r>
            <a:r>
              <a:rPr lang="en-US" dirty="0"/>
              <a:t>Arabella</a:t>
            </a:r>
            <a:r>
              <a:rPr lang="en-US" dirty="0"/>
              <a:t> Stuart on the throne. The Bye Plot was even more far-fetched; the conspirators hoped to kidnap James and force him to repeal anti-Catholic legislation. The ultimate result of these plots was that James banished all Catholic priests from the kingdom</a:t>
            </a:r>
            <a:r>
              <a:rPr lang="en-US" dirty="0" smtClean="0"/>
              <a:t>.” </a:t>
            </a:r>
            <a:r>
              <a:rPr lang="en-US" dirty="0" smtClean="0">
                <a:hlinkClick r:id="rId2"/>
              </a:rPr>
              <a:t>http://www.britainexpress.com/History/stuart/gunpowder.htm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70C0"/>
                </a:solidFill>
                <a:latin typeface="Algerian" pitchFamily="82" charset="0"/>
              </a:rPr>
              <a:t>Conspiracy to Destroy America in One Night!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219200"/>
            <a:ext cx="9144000" cy="5638800"/>
          </a:xfrm>
        </p:spPr>
        <p:txBody>
          <a:bodyPr>
            <a:normAutofit fontScale="92500"/>
          </a:bodyPr>
          <a:lstStyle/>
          <a:p>
            <a:r>
              <a:rPr lang="en-US" dirty="0" smtClean="0"/>
              <a:t>The papacy/Jesuits hoped that the Civil War would come out in favor of the South.  When it didn’t, a plot was hatched by the Jesuits/ Pope Pius IX to destroy the power structure of America.  The Civil War was over; now the papacy planned to kill Abraham Lincoln, Vice-President Andrew Johnson, Secretary of State William Seward, and leading </a:t>
            </a:r>
            <a:r>
              <a:rPr lang="en-US" dirty="0"/>
              <a:t>N</a:t>
            </a:r>
            <a:r>
              <a:rPr lang="en-US" dirty="0" smtClean="0"/>
              <a:t>orthern general Ulysses S. Grant all the same night.  Only Lincoln died; Seward was brutally stabbed, Grant left town on an emergency, and Johnson’s assassin got drunk.  The plan of the Jesuits was to destroy the government hierarchy in one blow, crippling the battered nation.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a:bodyPr>
          <a:lstStyle/>
          <a:p>
            <a:r>
              <a:rPr lang="en-US" u="sng" dirty="0" smtClean="0">
                <a:solidFill>
                  <a:srgbClr val="0070C0"/>
                </a:solidFill>
                <a:latin typeface="Algerian" pitchFamily="82" charset="0"/>
              </a:rPr>
              <a:t>The Plot</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70000" lnSpcReduction="20000"/>
          </a:bodyPr>
          <a:lstStyle/>
          <a:p>
            <a:r>
              <a:rPr lang="en-US" dirty="0" smtClean="0"/>
              <a:t>Again, just as in the case of Lincoln and the others; in the Gunpowder Plot, there were multiple Catholic conspirators involved.</a:t>
            </a:r>
          </a:p>
          <a:p>
            <a:r>
              <a:rPr lang="en-US" dirty="0" smtClean="0"/>
              <a:t>“ </a:t>
            </a:r>
            <a:r>
              <a:rPr lang="en-US" dirty="0"/>
              <a:t>Early in </a:t>
            </a:r>
            <a:r>
              <a:rPr lang="en-US" dirty="0" smtClean="0"/>
              <a:t>1604, Robert  Catesby </a:t>
            </a:r>
            <a:r>
              <a:rPr lang="en-US" dirty="0"/>
              <a:t>began to recruit other Catholics to his cause, including </a:t>
            </a:r>
            <a:r>
              <a:rPr lang="en-US" dirty="0">
                <a:hlinkClick r:id="rId2" tooltip="Robert and Thomas Wintour"/>
              </a:rPr>
              <a:t>Thomas </a:t>
            </a:r>
            <a:r>
              <a:rPr lang="en-US" dirty="0" smtClean="0">
                <a:hlinkClick r:id="rId2" tooltip="Robert and Thomas Wintour"/>
              </a:rPr>
              <a:t>Winter</a:t>
            </a:r>
            <a:r>
              <a:rPr lang="en-US" dirty="0" smtClean="0"/>
              <a:t>,</a:t>
            </a:r>
            <a:r>
              <a:rPr lang="en-US" dirty="0"/>
              <a:t> </a:t>
            </a:r>
            <a:r>
              <a:rPr lang="en-US" dirty="0">
                <a:hlinkClick r:id="rId3" tooltip="John and Christopher Wright"/>
              </a:rPr>
              <a:t>John Wright</a:t>
            </a:r>
            <a:r>
              <a:rPr lang="en-US" dirty="0" smtClean="0"/>
              <a:t>, </a:t>
            </a:r>
            <a:r>
              <a:rPr lang="en-US" dirty="0" smtClean="0">
                <a:hlinkClick r:id="rId4" tooltip="Thomas Percy (Gunpowder Plot)"/>
              </a:rPr>
              <a:t>Thomas </a:t>
            </a:r>
            <a:r>
              <a:rPr lang="en-US" dirty="0">
                <a:hlinkClick r:id="rId4" tooltip="Thomas Percy (Gunpowder Plot)"/>
              </a:rPr>
              <a:t>Percy</a:t>
            </a:r>
            <a:r>
              <a:rPr lang="en-US" dirty="0"/>
              <a:t>, and </a:t>
            </a:r>
            <a:r>
              <a:rPr lang="en-US" dirty="0">
                <a:hlinkClick r:id="rId5" tooltip="Guy Fawkes"/>
              </a:rPr>
              <a:t>Guy Fawkes</a:t>
            </a:r>
            <a:r>
              <a:rPr lang="en-US" dirty="0"/>
              <a:t>. Described latterly as a charismatic and influential man, as well as a religious zealot, over the following months he helped bring a further eight conspirators into the plot, whose naissance was planned for 5 November 1605. A letter sent anonymously </a:t>
            </a:r>
            <a:r>
              <a:rPr lang="en-US" dirty="0" smtClean="0">
                <a:hlinkClick r:id="rId6" tooltip="William Parker, 4th Baron Monteagle"/>
              </a:rPr>
              <a:t>to William </a:t>
            </a:r>
            <a:r>
              <a:rPr lang="en-US" dirty="0">
                <a:hlinkClick r:id="rId6" tooltip="William Parker, 4th Baron Monteagle"/>
              </a:rPr>
              <a:t>Parker, 4th Baron </a:t>
            </a:r>
            <a:r>
              <a:rPr lang="en-US" dirty="0" smtClean="0">
                <a:hlinkClick r:id="rId6" tooltip="William Parker, 4th Baron Monteagle"/>
              </a:rPr>
              <a:t>Mont eagle</a:t>
            </a:r>
            <a:r>
              <a:rPr lang="en-US" dirty="0" smtClean="0"/>
              <a:t>, </a:t>
            </a:r>
            <a:r>
              <a:rPr lang="en-US" dirty="0"/>
              <a:t>alerted the authorities, and on the eve of the planned explosion, during a search of Parliament, Fawkes was found guarding the barrels of gunpowder. News of his arrest caused the other plotters to flee London, warning Catesby along their way</a:t>
            </a:r>
            <a:r>
              <a:rPr lang="en-US" dirty="0" smtClean="0"/>
              <a:t>.”  Wikipedia Ency. </a:t>
            </a:r>
            <a:endParaRPr lang="en-US" dirty="0"/>
          </a:p>
        </p:txBody>
      </p:sp>
      <p:pic>
        <p:nvPicPr>
          <p:cNvPr id="6146" name="Picture 2" descr="C:\Users\Dad\Contacts\Downloads\article-0-0716A6D6000005DC-281_964x670.jpg"/>
          <p:cNvPicPr>
            <a:picLocks noGrp="1" noChangeAspect="1" noChangeArrowheads="1"/>
          </p:cNvPicPr>
          <p:nvPr>
            <p:ph sz="half" idx="2"/>
          </p:nvPr>
        </p:nvPicPr>
        <p:blipFill>
          <a:blip r:embed="rId7" cstate="print"/>
          <a:srcRect/>
          <a:stretch>
            <a:fillRect/>
          </a:stretch>
        </p:blipFill>
        <p:spPr bwMode="auto">
          <a:xfrm>
            <a:off x="4572000" y="0"/>
            <a:ext cx="4572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rgbClr val="0070C0"/>
                </a:solidFill>
                <a:latin typeface="Algerian" pitchFamily="82" charset="0"/>
              </a:rPr>
              <a:t>The Chief Chicken who Hatched it!</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1143000"/>
            <a:ext cx="4495800" cy="5715000"/>
          </a:xfrm>
        </p:spPr>
        <p:txBody>
          <a:bodyPr>
            <a:normAutofit fontScale="92500" lnSpcReduction="20000"/>
          </a:bodyPr>
          <a:lstStyle/>
          <a:p>
            <a:r>
              <a:rPr lang="en-US" dirty="0" smtClean="0"/>
              <a:t>Booth, Herold, Atzerodt,  Payne, and the Surratt's were the visible conspirators in the Lincoln/American plot of 1865; behind these were the Jesuit priests of Rome, plotting, hatching,  and planning the events to occur.  So too, in England, the frontlines were Catesby, Winter, Fawkes, and others; behind them, the priests of Rome.  The one on the ground in England was diabolical, devilish, disgusting Henry Garnett.</a:t>
            </a:r>
            <a:endParaRPr lang="en-US" dirty="0"/>
          </a:p>
        </p:txBody>
      </p:sp>
      <p:pic>
        <p:nvPicPr>
          <p:cNvPr id="7170" name="Picture 2" descr="C:\Users\Dad\Contacts\Downloads\ts.jpg"/>
          <p:cNvPicPr>
            <a:picLocks noGrp="1" noChangeAspect="1" noChangeArrowheads="1"/>
          </p:cNvPicPr>
          <p:nvPr>
            <p:ph sz="half" idx="1"/>
          </p:nvPr>
        </p:nvPicPr>
        <p:blipFill>
          <a:blip r:embed="rId2" cstate="print"/>
          <a:srcRect/>
          <a:stretch>
            <a:fillRect/>
          </a:stretch>
        </p:blipFill>
        <p:spPr bwMode="auto">
          <a:xfrm>
            <a:off x="0" y="1143000"/>
            <a:ext cx="4572000" cy="571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latin typeface="Algerian" pitchFamily="82" charset="0"/>
              </a:rPr>
              <a:t>Garnett Called a Martyr by Rome!</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447800"/>
            <a:ext cx="9144000" cy="5410200"/>
          </a:xfrm>
        </p:spPr>
        <p:txBody>
          <a:bodyPr>
            <a:normAutofit fontScale="85000" lnSpcReduction="10000"/>
          </a:bodyPr>
          <a:lstStyle/>
          <a:p>
            <a:r>
              <a:rPr lang="en-US" dirty="0" smtClean="0"/>
              <a:t>“As </a:t>
            </a:r>
            <a:r>
              <a:rPr lang="en-US" dirty="0"/>
              <a:t>the </a:t>
            </a:r>
            <a:r>
              <a:rPr lang="en-US" dirty="0">
                <a:hlinkClick r:id="rId2"/>
              </a:rPr>
              <a:t>Gunpowder Plot</a:t>
            </a:r>
            <a:r>
              <a:rPr lang="en-US" dirty="0"/>
              <a:t> marked a new era of cruelty in the </a:t>
            </a:r>
            <a:r>
              <a:rPr lang="en-US" dirty="0">
                <a:hlinkClick r:id="rId3"/>
              </a:rPr>
              <a:t>Protestant</a:t>
            </a:r>
            <a:r>
              <a:rPr lang="en-US" dirty="0"/>
              <a:t> </a:t>
            </a:r>
            <a:r>
              <a:rPr lang="en-US" dirty="0">
                <a:hlinkClick r:id="rId4"/>
              </a:rPr>
              <a:t>persecution</a:t>
            </a:r>
            <a:r>
              <a:rPr lang="en-US" dirty="0"/>
              <a:t> of </a:t>
            </a:r>
            <a:r>
              <a:rPr lang="en-US" dirty="0">
                <a:hlinkClick r:id="rId5"/>
              </a:rPr>
              <a:t>Catholics</a:t>
            </a:r>
            <a:r>
              <a:rPr lang="en-US" dirty="0"/>
              <a:t>, </a:t>
            </a:r>
            <a:r>
              <a:rPr lang="en-US" dirty="0" smtClean="0"/>
              <a:t>so </a:t>
            </a:r>
            <a:r>
              <a:rPr lang="en-US" dirty="0" smtClean="0">
                <a:hlinkClick r:id="rId3"/>
              </a:rPr>
              <a:t>Protestant</a:t>
            </a:r>
            <a:r>
              <a:rPr lang="en-US" dirty="0"/>
              <a:t> efforts to excuse their fault by blaming Garnet were at one time untiring, and even to the present day his case is discussed in an unfriendly spirit by non-Catholic writers (e.g. Jardine and Gardiner). On the other hand, the great </a:t>
            </a:r>
            <a:r>
              <a:rPr lang="en-US" dirty="0">
                <a:hlinkClick r:id="rId5"/>
              </a:rPr>
              <a:t>Catholic</a:t>
            </a:r>
            <a:r>
              <a:rPr lang="en-US" dirty="0"/>
              <a:t> </a:t>
            </a:r>
            <a:r>
              <a:rPr lang="en-US" dirty="0">
                <a:hlinkClick r:id="rId6"/>
              </a:rPr>
              <a:t>theologians</a:t>
            </a:r>
            <a:r>
              <a:rPr lang="en-US" dirty="0"/>
              <a:t>, who opposed King James in the </a:t>
            </a:r>
            <a:r>
              <a:rPr lang="en-US" dirty="0" smtClean="0"/>
              <a:t>matter of </a:t>
            </a:r>
            <a:r>
              <a:rPr lang="en-US" dirty="0"/>
              <a:t>the Oath of Allegiance have spoken in Garnet's defense (especially </a:t>
            </a:r>
            <a:r>
              <a:rPr lang="en-US" dirty="0">
                <a:hlinkClick r:id="rId7"/>
              </a:rPr>
              <a:t>Bellarmine</a:t>
            </a:r>
            <a:r>
              <a:rPr lang="en-US" dirty="0"/>
              <a:t> "Apologia", XIII, xiii, 186, and Francisco Suárez, "Defensio Fidei Catholicæ". VI, ix, s. 6) — a matter of good omen, considering the </a:t>
            </a:r>
            <a:r>
              <a:rPr lang="en-US" dirty="0">
                <a:hlinkClick r:id="rId8"/>
              </a:rPr>
              <a:t>theological</a:t>
            </a:r>
            <a:r>
              <a:rPr lang="en-US" dirty="0"/>
              <a:t> intricacies that beset his case. It is a matter of regret that we have as yet nothing like an authoritative pronouncement from </a:t>
            </a:r>
            <a:r>
              <a:rPr lang="en-US" dirty="0">
                <a:hlinkClick r:id="rId9"/>
              </a:rPr>
              <a:t>Rome</a:t>
            </a:r>
            <a:r>
              <a:rPr lang="en-US" dirty="0"/>
              <a:t> on the subject of Garnet's </a:t>
            </a:r>
            <a:r>
              <a:rPr lang="en-US" dirty="0">
                <a:hlinkClick r:id="rId10"/>
              </a:rPr>
              <a:t>martyrdom</a:t>
            </a:r>
            <a:r>
              <a:rPr lang="en-US" dirty="0" smtClean="0"/>
              <a:t>.”  Catholic Ency.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Pathetic</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Here is a despicable soul that plotted to kill the king and all of Parliament.  He dies for his crimes and the papacy calls him a ‘Martyr’.  How utterly sick and revolting!  The man was a vicious criminal, a mass murderer, and an evil menace to society and he is called a martyr!  He was persecuted for his faith!  Unbelievable!!</a:t>
            </a:r>
            <a:endParaRPr lang="en-US" dirty="0"/>
          </a:p>
        </p:txBody>
      </p:sp>
      <p:pic>
        <p:nvPicPr>
          <p:cNvPr id="8194" name="Picture 2" descr="C:\Users\Dad\Contacts\Downloads\Lies 2.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70C0"/>
                </a:solidFill>
                <a:latin typeface="Algerian" pitchFamily="82" charset="0"/>
              </a:rPr>
              <a:t>The Plan</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“At </a:t>
            </a:r>
            <a:r>
              <a:rPr lang="en-US" dirty="0"/>
              <a:t>first the men hired lodgings near the Parliament buildings and attempted to tunnel into the cellars of Parliament. The tunnel scheme was quickly abandoned, however, either because of water from the Thames seeping into the tunnel, or because the going proved too difficult. Instead, Thomas Percy used his influence to gain access to cellars beneath Parliament, and into these cellars they secretly brought 36 barrels of gunpowder, which they carefully hid.</a:t>
            </a:r>
          </a:p>
          <a:p>
            <a:r>
              <a:rPr lang="en-US" dirty="0"/>
              <a:t>The opening of Parliament was put off, but Catesby used the time to draw more men into the circle of conspirators, including Jesuit leaders, while Fawkes made trips to the Low Countries for fresh powder to replace that which was beginning to spoil</a:t>
            </a:r>
            <a:r>
              <a:rPr lang="en-US" dirty="0" smtClean="0"/>
              <a:t>.”</a:t>
            </a:r>
            <a:r>
              <a:rPr lang="en-US" dirty="0" smtClean="0">
                <a:hlinkClick r:id="rId2"/>
              </a:rPr>
              <a:t> http://www.britainexpress.com/History/stuart/gunpowder.htm</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The Plot Found Out!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“On </a:t>
            </a:r>
            <a:r>
              <a:rPr lang="en-US" dirty="0"/>
              <a:t>October 26, 1605, the whole conspiracy began to unravel. A mysterious letter was sent to Lord </a:t>
            </a:r>
            <a:r>
              <a:rPr lang="en-US" dirty="0"/>
              <a:t>Monteagle</a:t>
            </a:r>
            <a:r>
              <a:rPr lang="en-US" dirty="0"/>
              <a:t>, a former Catholic supporter, warning him not to attend the opening of Parliament set for November 5. </a:t>
            </a:r>
            <a:r>
              <a:rPr lang="en-US" dirty="0"/>
              <a:t>Monteagle</a:t>
            </a:r>
            <a:r>
              <a:rPr lang="en-US" dirty="0"/>
              <a:t>, however, at once passed the letter on to Robert Cecil, the king's chief secretary. The conspirators found out about the letter; indeed they blamed one another for writing it. But still, they did not cancel their plans, convinced that the government knew nothing. On the night of November 4, Guy Fawkes was found in the cellars with the </a:t>
            </a:r>
            <a:r>
              <a:rPr lang="en-US" dirty="0" smtClean="0"/>
              <a:t>gunpowder.” </a:t>
            </a:r>
            <a:r>
              <a:rPr lang="en-US" dirty="0" smtClean="0">
                <a:hlinkClick r:id="rId2"/>
              </a:rPr>
              <a:t>http://www.britainexpress.com/History/stuart/gunpowder.htm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normAutofit/>
          </a:bodyPr>
          <a:lstStyle/>
          <a:p>
            <a:r>
              <a:rPr lang="en-US" u="sng" dirty="0" smtClean="0">
                <a:solidFill>
                  <a:srgbClr val="0070C0"/>
                </a:solidFill>
                <a:latin typeface="Algerian" pitchFamily="82" charset="0"/>
              </a:rPr>
              <a:t>The Slain</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“On </a:t>
            </a:r>
            <a:r>
              <a:rPr lang="en-US" dirty="0"/>
              <a:t>January 30 four of the conspirators were put to death in St. Paul's churchyard. The following day the remaining four were executed at the Old Palace Yard, Westminster. All eight men were hung, drawn, and quartered, that being the standard punishment for those convicted of treason. Catesby and his fellows who had died at Holbeche House were exhumed and their heads placed on pikes for public display</a:t>
            </a:r>
            <a:r>
              <a:rPr lang="en-US" dirty="0" smtClean="0"/>
              <a:t>.” </a:t>
            </a:r>
            <a:r>
              <a:rPr lang="en-US" dirty="0" smtClean="0">
                <a:hlinkClick r:id="rId2"/>
              </a:rPr>
              <a:t>http://www.britainexpress.com/History/stuart/gunpowder.htm</a:t>
            </a:r>
            <a:endParaRPr lang="en-US" dirty="0"/>
          </a:p>
        </p:txBody>
      </p:sp>
      <p:pic>
        <p:nvPicPr>
          <p:cNvPr id="9218" name="Picture 2" descr="C:\Users\Dad\Contacts\Downloads\executed.jpg"/>
          <p:cNvPicPr>
            <a:picLocks noGrp="1" noChangeAspect="1" noChangeArrowheads="1"/>
          </p:cNvPicPr>
          <p:nvPr>
            <p:ph sz="half" idx="1"/>
          </p:nvPr>
        </p:nvPicPr>
        <p:blipFill>
          <a:blip r:embed="rId3" cstate="print"/>
          <a:srcRect/>
          <a:stretch>
            <a:fillRect/>
          </a:stretch>
        </p:blipFill>
        <p:spPr bwMode="auto">
          <a:xfrm>
            <a:off x="0" y="685800"/>
            <a:ext cx="4800600" cy="61721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u="sng" dirty="0" smtClean="0">
                <a:solidFill>
                  <a:srgbClr val="FF0000"/>
                </a:solidFill>
                <a:latin typeface="Algerian" pitchFamily="82" charset="0"/>
              </a:rPr>
              <a:t>Gunpowder, Treason, and Plot</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838200"/>
            <a:ext cx="4572000" cy="6019800"/>
          </a:xfrm>
        </p:spPr>
        <p:txBody>
          <a:bodyPr>
            <a:normAutofit lnSpcReduction="10000"/>
          </a:bodyPr>
          <a:lstStyle/>
          <a:p>
            <a:r>
              <a:rPr lang="en-US" sz="3600" i="1" dirty="0"/>
              <a:t>"Remember, remember,</a:t>
            </a:r>
            <a:br>
              <a:rPr lang="en-US" sz="3600" i="1" dirty="0"/>
            </a:br>
            <a:r>
              <a:rPr lang="en-US" sz="3600" i="1" dirty="0"/>
              <a:t>the fifth of November,</a:t>
            </a:r>
            <a:br>
              <a:rPr lang="en-US" sz="3600" i="1" dirty="0"/>
            </a:br>
            <a:r>
              <a:rPr lang="en-US" sz="3600" i="1" dirty="0"/>
              <a:t>Gunpowder, treason and plot.</a:t>
            </a:r>
            <a:br>
              <a:rPr lang="en-US" sz="3600" i="1" dirty="0"/>
            </a:br>
            <a:r>
              <a:rPr lang="en-US" sz="3600" i="1" dirty="0"/>
              <a:t>We see no reason why</a:t>
            </a:r>
            <a:br>
              <a:rPr lang="en-US" sz="3600" i="1" dirty="0"/>
            </a:br>
            <a:r>
              <a:rPr lang="en-US" sz="3600" i="1" dirty="0"/>
              <a:t>Gunpowder treason</a:t>
            </a:r>
            <a:br>
              <a:rPr lang="en-US" sz="3600" i="1" dirty="0"/>
            </a:br>
            <a:r>
              <a:rPr lang="en-US" sz="3600" i="1" dirty="0"/>
              <a:t>Should ever be forgot!"</a:t>
            </a:r>
            <a:r>
              <a:rPr lang="en-US" i="1" dirty="0"/>
              <a:t/>
            </a:r>
            <a:br>
              <a:rPr lang="en-US" i="1" dirty="0"/>
            </a:br>
            <a:endParaRPr lang="en-US" dirty="0"/>
          </a:p>
        </p:txBody>
      </p:sp>
      <p:pic>
        <p:nvPicPr>
          <p:cNvPr id="3074" name="Picture 2" descr="C:\Users\Dad\Contacts\Downloads\bonfirenight.jpg"/>
          <p:cNvPicPr>
            <a:picLocks noGrp="1" noChangeAspect="1" noChangeArrowheads="1"/>
          </p:cNvPicPr>
          <p:nvPr>
            <p:ph sz="half" idx="2"/>
          </p:nvPr>
        </p:nvPicPr>
        <p:blipFill>
          <a:blip r:embed="rId2" cstate="print"/>
          <a:srcRect/>
          <a:stretch>
            <a:fillRect/>
          </a:stretch>
        </p:blipFill>
        <p:spPr bwMode="auto">
          <a:xfrm>
            <a:off x="4191000" y="838200"/>
            <a:ext cx="4953000" cy="6019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a:bodyPr>
          <a:lstStyle/>
          <a:p>
            <a:r>
              <a:rPr lang="en-US" u="sng" dirty="0" smtClean="0">
                <a:solidFill>
                  <a:srgbClr val="FF0000"/>
                </a:solidFill>
              </a:rPr>
              <a:t>Still Do it Today!</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92500"/>
          </a:bodyPr>
          <a:lstStyle/>
          <a:p>
            <a:r>
              <a:rPr lang="en-US" dirty="0" smtClean="0"/>
              <a:t>“Please </a:t>
            </a:r>
            <a:r>
              <a:rPr lang="en-US" dirty="0"/>
              <a:t>to remember</a:t>
            </a:r>
            <a:br>
              <a:rPr lang="en-US" dirty="0"/>
            </a:br>
            <a:r>
              <a:rPr lang="en-US" dirty="0"/>
              <a:t>The Fifth of November,</a:t>
            </a:r>
            <a:br>
              <a:rPr lang="en-US" dirty="0"/>
            </a:br>
            <a:r>
              <a:rPr lang="en-US" dirty="0"/>
              <a:t>Gunpowder treason and plot;</a:t>
            </a:r>
            <a:br>
              <a:rPr lang="en-US" dirty="0"/>
            </a:br>
            <a:r>
              <a:rPr lang="en-US" dirty="0"/>
              <a:t>I see no reason</a:t>
            </a:r>
            <a:br>
              <a:rPr lang="en-US" dirty="0"/>
            </a:br>
            <a:r>
              <a:rPr lang="en-US" dirty="0"/>
              <a:t>Why gunpowder treason</a:t>
            </a:r>
            <a:br>
              <a:rPr lang="en-US" dirty="0"/>
            </a:br>
            <a:r>
              <a:rPr lang="en-US" dirty="0"/>
              <a:t>Should ever be forgot.</a:t>
            </a:r>
          </a:p>
          <a:p>
            <a:r>
              <a:rPr lang="en-US" dirty="0"/>
              <a:t>Guy, guy, guy!</a:t>
            </a:r>
            <a:br>
              <a:rPr lang="en-US" dirty="0"/>
            </a:br>
            <a:r>
              <a:rPr lang="en-US" dirty="0"/>
              <a:t>Stick him up on high;</a:t>
            </a:r>
            <a:br>
              <a:rPr lang="en-US" dirty="0"/>
            </a:br>
            <a:r>
              <a:rPr lang="en-US" dirty="0"/>
              <a:t>Hang him on a lamp post</a:t>
            </a:r>
            <a:br>
              <a:rPr lang="en-US" dirty="0"/>
            </a:br>
            <a:r>
              <a:rPr lang="en-US" dirty="0"/>
              <a:t>And leave him there to die.</a:t>
            </a:r>
          </a:p>
          <a:p>
            <a:r>
              <a:rPr lang="en-US" dirty="0"/>
              <a:t>Ladies and gentlemen you’ll never grow fat,</a:t>
            </a:r>
            <a:br>
              <a:rPr lang="en-US" dirty="0"/>
            </a:br>
            <a:r>
              <a:rPr lang="en-US" dirty="0"/>
              <a:t>If you don’t put a penny in the old Guy’s hat</a:t>
            </a:r>
            <a:r>
              <a:rPr lang="en-US" dirty="0" smtClean="0"/>
              <a:t>.”</a:t>
            </a:r>
            <a:endParaRPr lang="en-US" dirty="0"/>
          </a:p>
          <a:p>
            <a:r>
              <a:rPr lang="en-US" dirty="0" smtClean="0"/>
              <a:t/>
            </a:r>
            <a:br>
              <a:rPr lang="en-US" dirty="0" smtClean="0"/>
            </a:br>
            <a:endParaRPr lang="en-US" dirty="0"/>
          </a:p>
        </p:txBody>
      </p:sp>
      <p:pic>
        <p:nvPicPr>
          <p:cNvPr id="10242" name="Picture 2" descr="C:\Users\Dad\Contacts\Downloads\0 (2).jpg"/>
          <p:cNvPicPr>
            <a:picLocks noGrp="1" noChangeAspect="1" noChangeArrowheads="1"/>
          </p:cNvPicPr>
          <p:nvPr>
            <p:ph sz="half" idx="2"/>
          </p:nvPr>
        </p:nvPicPr>
        <p:blipFill>
          <a:blip r:embed="rId2" cstate="print"/>
          <a:srcRect/>
          <a:stretch>
            <a:fillRect/>
          </a:stretch>
        </p:blipFill>
        <p:spPr bwMode="auto">
          <a:xfrm>
            <a:off x="4343400" y="762000"/>
            <a:ext cx="48006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latin typeface="Algerian" pitchFamily="82" charset="0"/>
              </a:rPr>
              <a:t>A rhyme for Guy!</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a:t>Remember, remember the fifth of November</a:t>
            </a:r>
            <a:br>
              <a:rPr lang="en-US" dirty="0"/>
            </a:br>
            <a:r>
              <a:rPr lang="en-US" dirty="0"/>
              <a:t>Gunpowder, treason and plot.</a:t>
            </a:r>
            <a:br>
              <a:rPr lang="en-US" dirty="0"/>
            </a:br>
            <a:r>
              <a:rPr lang="en-US" dirty="0"/>
              <a:t>I see no reason, why gunpowder treason</a:t>
            </a:r>
            <a:br>
              <a:rPr lang="en-US" dirty="0"/>
            </a:br>
            <a:r>
              <a:rPr lang="en-US" dirty="0"/>
              <a:t>Should ever be forgot.</a:t>
            </a:r>
          </a:p>
          <a:p>
            <a:r>
              <a:rPr lang="en-US" dirty="0"/>
              <a:t>Guy Fawkes, guy, t'was his intent </a:t>
            </a:r>
            <a:br>
              <a:rPr lang="en-US" dirty="0"/>
            </a:br>
            <a:r>
              <a:rPr lang="en-US" dirty="0"/>
              <a:t>To blow up king and parliament. </a:t>
            </a:r>
            <a:br>
              <a:rPr lang="en-US" dirty="0"/>
            </a:br>
            <a:r>
              <a:rPr lang="en-US" dirty="0"/>
              <a:t>Three score barrels were laid below </a:t>
            </a:r>
            <a:br>
              <a:rPr lang="en-US" dirty="0"/>
            </a:br>
            <a:r>
              <a:rPr lang="en-US" dirty="0"/>
              <a:t>To prove old England's overthrow. </a:t>
            </a:r>
            <a:br>
              <a:rPr lang="en-US" dirty="0"/>
            </a:br>
            <a:r>
              <a:rPr lang="en-US" dirty="0"/>
              <a:t/>
            </a:r>
            <a:br>
              <a:rPr lang="en-US" dirty="0"/>
            </a:br>
            <a:r>
              <a:rPr lang="en-US" dirty="0"/>
              <a:t>By God's mercy he was catch'd </a:t>
            </a:r>
            <a:br>
              <a:rPr lang="en-US" dirty="0"/>
            </a:br>
            <a:r>
              <a:rPr lang="en-US" dirty="0"/>
              <a:t>With a darkened lantern and burning match. </a:t>
            </a:r>
            <a:br>
              <a:rPr lang="en-US" dirty="0"/>
            </a:br>
            <a:r>
              <a:rPr lang="en-US" dirty="0"/>
              <a:t>So, holler boys, holler boys, Let the bells ring. </a:t>
            </a:r>
            <a:br>
              <a:rPr lang="en-US" dirty="0"/>
            </a:br>
            <a:r>
              <a:rPr lang="en-US" dirty="0"/>
              <a:t>Holler boys, holler boys, God save the king.</a:t>
            </a:r>
            <a:br>
              <a:rPr lang="en-US" dirty="0"/>
            </a:br>
            <a:r>
              <a:rPr lang="en-US" dirty="0"/>
              <a:t/>
            </a:r>
            <a:br>
              <a:rPr lang="en-US" dirty="0"/>
            </a:br>
            <a:r>
              <a:rPr lang="en-US" dirty="0"/>
              <a:t>And what shall we do with him? </a:t>
            </a:r>
            <a:br>
              <a:rPr lang="en-US" dirty="0"/>
            </a:br>
            <a:r>
              <a:rPr lang="en-US" dirty="0"/>
              <a:t>Burn him!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November 5</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sz="3200" dirty="0" smtClean="0"/>
              <a:t>Every year on November 5</a:t>
            </a:r>
            <a:r>
              <a:rPr lang="en-US" sz="3200" baseline="30000" dirty="0" smtClean="0"/>
              <a:t>th</a:t>
            </a:r>
            <a:r>
              <a:rPr lang="en-US" sz="3200" dirty="0" smtClean="0"/>
              <a:t>, a celebration erupts in England and it is known as Guy </a:t>
            </a:r>
            <a:r>
              <a:rPr lang="en-US" sz="3200" dirty="0"/>
              <a:t>F</a:t>
            </a:r>
            <a:r>
              <a:rPr lang="en-US" sz="3200" dirty="0" smtClean="0"/>
              <a:t>awkes Day/Bonfire Night.  Effigies of this famous man are burned all over England.  Who in the world is Guy </a:t>
            </a:r>
            <a:r>
              <a:rPr lang="en-US" sz="3200" dirty="0"/>
              <a:t>F</a:t>
            </a:r>
            <a:r>
              <a:rPr lang="en-US" sz="3200" dirty="0" smtClean="0"/>
              <a:t>awkes?  Why is he burned in effigy?  Why is he burned November 5?</a:t>
            </a:r>
            <a:endParaRPr lang="en-US" sz="3200" dirty="0"/>
          </a:p>
        </p:txBody>
      </p:sp>
      <p:pic>
        <p:nvPicPr>
          <p:cNvPr id="1026" name="Picture 2" descr="C:\Users\Dad\Contacts\Downloads\66192317-burning-guy.jpg"/>
          <p:cNvPicPr>
            <a:picLocks noGrp="1" noChangeAspect="1" noChangeArrowheads="1"/>
          </p:cNvPicPr>
          <p:nvPr>
            <p:ph sz="half" idx="2"/>
          </p:nvPr>
        </p:nvPicPr>
        <p:blipFill>
          <a:blip r:embed="rId2" cstate="print"/>
          <a:srcRect/>
          <a:stretch>
            <a:fillRect/>
          </a:stretch>
        </p:blipFill>
        <p:spPr bwMode="auto">
          <a:xfrm>
            <a:off x="4648200" y="838200"/>
            <a:ext cx="4495800" cy="60197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latin typeface="Algerian" pitchFamily="82" charset="0"/>
              </a:rPr>
              <a:t>A Different Story</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This picture tells a different story.  This photo says that the pope is burned every year on Bonfire Night.  In the story connected to the picture, it refers to Bonfire Night as November 5.  There appears to be a discrepancy.  Who is burned?  The pope or Guy Fawkes?  Why are they burned?  Why is it done on November 5</a:t>
            </a:r>
            <a:r>
              <a:rPr lang="en-US" baseline="30000" dirty="0" smtClean="0"/>
              <a:t>th</a:t>
            </a:r>
            <a:r>
              <a:rPr lang="en-US" dirty="0" smtClean="0"/>
              <a:t>?</a:t>
            </a:r>
            <a:endParaRPr lang="en-US" dirty="0"/>
          </a:p>
        </p:txBody>
      </p:sp>
      <p:pic>
        <p:nvPicPr>
          <p:cNvPr id="2050" name="Picture 2" descr="C:\Users\Dad\Contacts\Downloads\0 (1).jpg"/>
          <p:cNvPicPr>
            <a:picLocks noGrp="1" noChangeAspect="1" noChangeArrowheads="1"/>
          </p:cNvPicPr>
          <p:nvPr>
            <p:ph sz="half" idx="1"/>
          </p:nvPr>
        </p:nvPicPr>
        <p:blipFill>
          <a:blip r:embed="rId2" cstate="print"/>
          <a:srcRect/>
          <a:stretch>
            <a:fillRect/>
          </a:stretch>
        </p:blipFill>
        <p:spPr bwMode="auto">
          <a:xfrm>
            <a:off x="0" y="685800"/>
            <a:ext cx="44958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0070C0"/>
                </a:solidFill>
                <a:latin typeface="Algerian" pitchFamily="82" charset="0"/>
              </a:rPr>
              <a:t>Pope was Responsible for the Plot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dirty="0" smtClean="0"/>
              <a:t>“Within </a:t>
            </a:r>
            <a:r>
              <a:rPr lang="en-US" dirty="0"/>
              <a:t>a few decades Gunpowder Treason Day, as it was known, became the predominant English state commemoration, but as it carried strong religious overtones it also became a focus for anti-Catholic sentiment</a:t>
            </a:r>
            <a:r>
              <a:rPr lang="en-US" dirty="0" smtClean="0"/>
              <a:t>. </a:t>
            </a:r>
            <a:r>
              <a:rPr lang="en-US" dirty="0" smtClean="0">
                <a:hlinkClick r:id="rId2" tooltip="Puritans"/>
              </a:rPr>
              <a:t>Puritans</a:t>
            </a:r>
            <a:r>
              <a:rPr lang="en-US" dirty="0"/>
              <a:t> delivered sermons regarding the perceived dangers of </a:t>
            </a:r>
            <a:r>
              <a:rPr lang="en-US" dirty="0">
                <a:hlinkClick r:id="rId3" tooltip="Popery"/>
              </a:rPr>
              <a:t>popery</a:t>
            </a:r>
            <a:r>
              <a:rPr lang="en-US" dirty="0"/>
              <a:t>, while during increasingly raucous celebrations common folk burnt </a:t>
            </a:r>
            <a:r>
              <a:rPr lang="en-US" dirty="0">
                <a:hlinkClick r:id="rId4" tooltip="Effigy"/>
              </a:rPr>
              <a:t>effigies</a:t>
            </a:r>
            <a:r>
              <a:rPr lang="en-US" dirty="0"/>
              <a:t> of popular hate-figures, such as the </a:t>
            </a:r>
            <a:r>
              <a:rPr lang="en-US" dirty="0">
                <a:hlinkClick r:id="rId5" tooltip="Pope"/>
              </a:rPr>
              <a:t>pope</a:t>
            </a:r>
            <a:r>
              <a:rPr lang="en-US" dirty="0"/>
              <a:t>. Towards the end of the 18th century reports appear of children begging for money with effigies of Guy Fawkes and 5 November gradually became known as Guy Fawkes Day. Towns such as </a:t>
            </a:r>
            <a:r>
              <a:rPr lang="en-US" dirty="0">
                <a:hlinkClick r:id="rId6" tooltip="Lewes"/>
              </a:rPr>
              <a:t>Lewes</a:t>
            </a:r>
            <a:r>
              <a:rPr lang="en-US" dirty="0"/>
              <a:t> and </a:t>
            </a:r>
            <a:r>
              <a:rPr lang="en-US" dirty="0">
                <a:hlinkClick r:id="rId7" tooltip="Guildford"/>
              </a:rPr>
              <a:t>Guildford</a:t>
            </a:r>
            <a:r>
              <a:rPr lang="en-US" dirty="0"/>
              <a:t> were in the 19th century scenes of increasingly violent class-based confrontations, fostering traditions those towns celebrate still, albeit peaceably. In the 1850s changing attitudes eventually resulted in the toning down of much of the day's anti-Catholic rhetoric, and in 1859 the original 1606 legislation was repealed</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latin typeface="Algerian" pitchFamily="82" charset="0"/>
              </a:rPr>
              <a:t>Here Goes…………</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300" dirty="0"/>
              <a:t>﻿</a:t>
            </a:r>
            <a:r>
              <a:rPr lang="en-US" sz="3300" dirty="0" smtClean="0"/>
              <a:t>”Guy </a:t>
            </a:r>
            <a:r>
              <a:rPr lang="en-US" sz="3300" dirty="0"/>
              <a:t>Fawkes was the most famous of a group of men involved in the Gunpowder Plot in 1604 and 1605. The Gunpowder Plot was a conspiracy to bring forth an English Catholic uprising by destroying the English Parliament and killing King James I. The reason for the conspiracy was in retaliation against increasingly restrictive laws against Catholicism by King James I, a Protestant</a:t>
            </a:r>
            <a:r>
              <a:rPr lang="en-US" sz="3300" dirty="0" smtClean="0"/>
              <a:t>.” </a:t>
            </a:r>
            <a:r>
              <a:rPr lang="en-US" sz="3300" dirty="0" smtClean="0">
                <a:hlinkClick r:id="rId2"/>
              </a:rPr>
              <a:t>http://factoidz.com/november-5-guy-fawkes-day-and-bonfire-night-england-and-canada-primarily/</a:t>
            </a:r>
            <a:endParaRPr lang="en-US" sz="3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Catholic Uprising</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sz="3200" dirty="0" smtClean="0"/>
              <a:t>The Gunpowder Plot came to its culmination November 5</a:t>
            </a:r>
            <a:r>
              <a:rPr lang="en-US" sz="3200" baseline="30000" dirty="0" smtClean="0"/>
              <a:t>th</a:t>
            </a:r>
            <a:r>
              <a:rPr lang="en-US" sz="3200" dirty="0" smtClean="0"/>
              <a:t>, 1605.  The intent of the Gunpowder Plot was the wholesale attempt to assassinate King James I and all of Parliament as they begin delineating in session.  If you don’t like the laws, you blow up those making them!</a:t>
            </a:r>
            <a:endParaRPr lang="en-US" sz="3200" dirty="0"/>
          </a:p>
        </p:txBody>
      </p:sp>
      <p:pic>
        <p:nvPicPr>
          <p:cNvPr id="4098" name="Picture 2" descr="C:\Users\Dad\Contacts\Downloads\14911._dl.jpg"/>
          <p:cNvPicPr>
            <a:picLocks noGrp="1" noChangeAspect="1" noChangeArrowheads="1"/>
          </p:cNvPicPr>
          <p:nvPr>
            <p:ph sz="half" idx="2"/>
          </p:nvPr>
        </p:nvPicPr>
        <p:blipFill>
          <a:blip r:embed="rId2" cstate="print"/>
          <a:srcRect/>
          <a:stretch>
            <a:fillRect/>
          </a:stretch>
        </p:blipFill>
        <p:spPr bwMode="auto">
          <a:xfrm>
            <a:off x="4343400" y="762000"/>
            <a:ext cx="48006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70C0"/>
                </a:solidFill>
              </a:rPr>
              <a:t>James I, Successor of Elizabeth</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reign of Queen Elizabeth was full of intrigue and suspicion.  Not less than 10 attempts were made to assassinate her by Jesuit/Catholic assassins.  When these all failed, Rome commissioned her beloved son, Philip II of Spain to build the Spanish Armada.  The Armada was to invade England, remove Elizabeth, and place a Catholic on the throne.  This attempt failed and the papacy was fit to be tied.  With the natural passing of Elizabeth in 1603, Rome hoped for better days with her successor, James I.</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1224</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Guy Fawkes Day</vt:lpstr>
      <vt:lpstr>Gunpowder, Treason, and Plot</vt:lpstr>
      <vt:lpstr>A rhyme for Guy!</vt:lpstr>
      <vt:lpstr>November 5</vt:lpstr>
      <vt:lpstr>A Different Story</vt:lpstr>
      <vt:lpstr>Pope was Responsible for the Plot</vt:lpstr>
      <vt:lpstr>Here Goes…………</vt:lpstr>
      <vt:lpstr>Catholic Uprising</vt:lpstr>
      <vt:lpstr>James I, Successor of Elizabeth</vt:lpstr>
      <vt:lpstr>King James I</vt:lpstr>
      <vt:lpstr>Catholic Assault on James</vt:lpstr>
      <vt:lpstr>Conspiracy to Destroy America in One Night!</vt:lpstr>
      <vt:lpstr>The Plot</vt:lpstr>
      <vt:lpstr>The Chief Chicken who Hatched it!</vt:lpstr>
      <vt:lpstr>Garnett Called a Martyr by Rome!</vt:lpstr>
      <vt:lpstr>Pathetic</vt:lpstr>
      <vt:lpstr>The Plan</vt:lpstr>
      <vt:lpstr>The Plot Found Out!</vt:lpstr>
      <vt:lpstr>The Slain</vt:lpstr>
      <vt:lpstr>Still Do it Today!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Guy Fawkes Day</dc:title>
  <dc:creator>Dad</dc:creator>
  <cp:lastModifiedBy>Dad</cp:lastModifiedBy>
  <cp:revision>5</cp:revision>
  <dcterms:created xsi:type="dcterms:W3CDTF">2011-07-26T06:05:30Z</dcterms:created>
  <dcterms:modified xsi:type="dcterms:W3CDTF">2011-07-27T03:01:49Z</dcterms:modified>
</cp:coreProperties>
</file>