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1" r:id="rId4"/>
    <p:sldId id="267" r:id="rId5"/>
    <p:sldId id="275" r:id="rId6"/>
    <p:sldId id="283" r:id="rId7"/>
    <p:sldId id="277" r:id="rId8"/>
    <p:sldId id="268" r:id="rId9"/>
    <p:sldId id="269" r:id="rId10"/>
    <p:sldId id="270" r:id="rId11"/>
    <p:sldId id="257" r:id="rId12"/>
    <p:sldId id="258" r:id="rId13"/>
    <p:sldId id="259" r:id="rId14"/>
    <p:sldId id="260" r:id="rId15"/>
    <p:sldId id="261" r:id="rId16"/>
    <p:sldId id="264" r:id="rId17"/>
    <p:sldId id="272" r:id="rId18"/>
    <p:sldId id="282" r:id="rId19"/>
    <p:sldId id="265" r:id="rId20"/>
    <p:sldId id="273" r:id="rId21"/>
    <p:sldId id="262" r:id="rId22"/>
    <p:sldId id="263" r:id="rId23"/>
    <p:sldId id="278" r:id="rId24"/>
    <p:sldId id="279" r:id="rId25"/>
    <p:sldId id="280" r:id="rId26"/>
    <p:sldId id="281"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74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F10BD6-E648-4FFB-B2AA-88307D029C67}"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10BD6-E648-4FFB-B2AA-88307D029C67}"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10BD6-E648-4FFB-B2AA-88307D029C67}"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10BD6-E648-4FFB-B2AA-88307D029C67}"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10BD6-E648-4FFB-B2AA-88307D029C67}"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F10BD6-E648-4FFB-B2AA-88307D029C67}"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F10BD6-E648-4FFB-B2AA-88307D029C67}" type="datetimeFigureOut">
              <a:rPr lang="en-US" smtClean="0"/>
              <a:pPr/>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F10BD6-E648-4FFB-B2AA-88307D029C67}" type="datetimeFigureOut">
              <a:rPr lang="en-US" smtClean="0"/>
              <a:pPr/>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10BD6-E648-4FFB-B2AA-88307D029C67}" type="datetimeFigureOut">
              <a:rPr lang="en-US" smtClean="0"/>
              <a:pPr/>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10BD6-E648-4FFB-B2AA-88307D029C67}"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10BD6-E648-4FFB-B2AA-88307D029C67}"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EB498-80E7-4D22-BBBC-173B76C076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10BD6-E648-4FFB-B2AA-88307D029C67}" type="datetimeFigureOut">
              <a:rPr lang="en-US" smtClean="0"/>
              <a:pPr/>
              <a:t>4/29/2013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EB498-80E7-4D22-BBBC-173B76C076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1"/>
            <a:ext cx="9144000" cy="1371599"/>
          </a:xfrm>
        </p:spPr>
        <p:txBody>
          <a:bodyPr/>
          <a:lstStyle/>
          <a:p>
            <a:r>
              <a:rPr lang="en-US" b="1" i="1" u="sng" dirty="0" smtClean="0">
                <a:solidFill>
                  <a:srgbClr val="0070C0"/>
                </a:solidFill>
                <a:latin typeface="Baskerville Old Face" pitchFamily="18" charset="0"/>
              </a:rPr>
              <a:t>Footsteps of an Approaching God</a:t>
            </a:r>
            <a:endParaRPr lang="en-US" b="1" i="1" u="sng" dirty="0">
              <a:solidFill>
                <a:srgbClr val="0070C0"/>
              </a:solidFill>
              <a:latin typeface="Baskerville Old Face" pitchFamily="18" charset="0"/>
            </a:endParaRPr>
          </a:p>
        </p:txBody>
      </p:sp>
      <p:sp>
        <p:nvSpPr>
          <p:cNvPr id="3" name="Subtitle 2"/>
          <p:cNvSpPr>
            <a:spLocks noGrp="1"/>
          </p:cNvSpPr>
          <p:nvPr>
            <p:ph type="subTitle" idx="1"/>
          </p:nvPr>
        </p:nvSpPr>
        <p:spPr>
          <a:xfrm>
            <a:off x="1371600" y="2895600"/>
            <a:ext cx="6400800" cy="914400"/>
          </a:xfrm>
        </p:spPr>
        <p:txBody>
          <a:bodyPr/>
          <a:lstStyle/>
          <a:p>
            <a:r>
              <a:rPr lang="en-US" b="1" i="1" u="sng" dirty="0" smtClean="0">
                <a:solidFill>
                  <a:srgbClr val="00B050"/>
                </a:solidFill>
                <a:latin typeface="Algerian" pitchFamily="82" charset="0"/>
              </a:rPr>
              <a:t>Fiery Moment</a:t>
            </a:r>
            <a:endParaRPr lang="en-US" b="1" i="1" u="sng" dirty="0">
              <a:solidFill>
                <a:srgbClr val="00B05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u="sng" dirty="0" smtClean="0">
                <a:solidFill>
                  <a:srgbClr val="FF0000"/>
                </a:solidFill>
              </a:rPr>
              <a:t>What Are Those Holes?</a:t>
            </a:r>
            <a:endParaRPr lang="en-US" i="1" u="sng" dirty="0">
              <a:solidFill>
                <a:srgbClr val="FF0000"/>
              </a:solidFill>
            </a:endParaRPr>
          </a:p>
        </p:txBody>
      </p:sp>
      <p:pic>
        <p:nvPicPr>
          <p:cNvPr id="4" name="Content Placeholder 3" descr="index.jpg"/>
          <p:cNvPicPr>
            <a:picLocks noGrp="1" noChangeAspect="1"/>
          </p:cNvPicPr>
          <p:nvPr>
            <p:ph idx="1"/>
          </p:nvPr>
        </p:nvPicPr>
        <p:blipFill>
          <a:blip r:embed="rId2" cstate="print"/>
          <a:stretch>
            <a:fillRect/>
          </a:stretch>
        </p:blipFill>
        <p:spPr>
          <a:xfrm>
            <a:off x="0" y="685800"/>
            <a:ext cx="9144000" cy="6172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038600" cy="990600"/>
          </a:xfrm>
        </p:spPr>
        <p:txBody>
          <a:bodyPr/>
          <a:lstStyle/>
          <a:p>
            <a:r>
              <a:rPr lang="en-US" i="1" u="sng" dirty="0" smtClean="0">
                <a:solidFill>
                  <a:srgbClr val="00B050"/>
                </a:solidFill>
              </a:rPr>
              <a:t>The Jordan Plain</a:t>
            </a:r>
            <a:endParaRPr lang="en-US" i="1" u="sng" dirty="0">
              <a:solidFill>
                <a:srgbClr val="00B050"/>
              </a:solidFill>
            </a:endParaRPr>
          </a:p>
        </p:txBody>
      </p:sp>
      <p:pic>
        <p:nvPicPr>
          <p:cNvPr id="5" name="Content Placeholder 4" descr="index.jpg"/>
          <p:cNvPicPr>
            <a:picLocks noGrp="1" noChangeAspect="1"/>
          </p:cNvPicPr>
          <p:nvPr>
            <p:ph sz="half" idx="1"/>
          </p:nvPr>
        </p:nvPicPr>
        <p:blipFill>
          <a:blip r:embed="rId2" cstate="print"/>
          <a:stretch>
            <a:fillRect/>
          </a:stretch>
        </p:blipFill>
        <p:spPr>
          <a:xfrm>
            <a:off x="0" y="838200"/>
            <a:ext cx="4648199" cy="6019800"/>
          </a:xfrm>
        </p:spPr>
      </p:pic>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The land in the vicinity of the Jordan River was once so beautiful that the Bible says, “</a:t>
            </a:r>
            <a:r>
              <a:rPr lang="en-US" i="1" dirty="0" smtClean="0"/>
              <a:t>Is</a:t>
            </a:r>
            <a:r>
              <a:rPr lang="en-US" dirty="0" smtClean="0"/>
              <a:t> not the whole land before thee? separate thyself, I pray thee, from me: if </a:t>
            </a:r>
            <a:r>
              <a:rPr lang="en-US" i="1" dirty="0" smtClean="0"/>
              <a:t>thou wilt take</a:t>
            </a:r>
            <a:r>
              <a:rPr lang="en-US" dirty="0" smtClean="0"/>
              <a:t> the left hand, then I will go to the right; or if </a:t>
            </a:r>
            <a:r>
              <a:rPr lang="en-US" i="1" dirty="0" smtClean="0"/>
              <a:t>thou depart</a:t>
            </a:r>
            <a:r>
              <a:rPr lang="en-US" dirty="0" smtClean="0"/>
              <a:t> to the right hand, then I will go to the left.</a:t>
            </a:r>
            <a:r>
              <a:rPr lang="en-US" dirty="0"/>
              <a:t> </a:t>
            </a:r>
            <a:r>
              <a:rPr lang="en-US" dirty="0" smtClean="0"/>
              <a:t> And Lot lifted up his eyes, and beheld all the plain of Jordan, that it </a:t>
            </a:r>
            <a:r>
              <a:rPr lang="en-US" i="1" dirty="0" smtClean="0"/>
              <a:t>was</a:t>
            </a:r>
            <a:r>
              <a:rPr lang="en-US" dirty="0" smtClean="0"/>
              <a:t> well watered every where, before the LORD destroyed Sodom and Gomorrah, </a:t>
            </a:r>
            <a:r>
              <a:rPr lang="en-US" i="1" dirty="0" smtClean="0"/>
              <a:t>even</a:t>
            </a:r>
            <a:r>
              <a:rPr lang="en-US" dirty="0" smtClean="0"/>
              <a:t> as the garden of the LORD, like the land of Egypt, as thou comest unto Zoar.”  Genesis 13:10</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038600" cy="1066800"/>
          </a:xfrm>
        </p:spPr>
        <p:txBody>
          <a:bodyPr/>
          <a:lstStyle/>
          <a:p>
            <a:r>
              <a:rPr lang="en-US" i="1" u="sng" dirty="0" smtClean="0">
                <a:solidFill>
                  <a:srgbClr val="00B050"/>
                </a:solidFill>
              </a:rPr>
              <a:t>Eden Beauty</a:t>
            </a:r>
            <a:endParaRPr lang="en-US" i="1" u="sng" dirty="0">
              <a:solidFill>
                <a:srgbClr val="00B050"/>
              </a:solidFill>
            </a:endParaRPr>
          </a:p>
        </p:txBody>
      </p:sp>
      <p:sp>
        <p:nvSpPr>
          <p:cNvPr id="3" name="Content Placeholder 2"/>
          <p:cNvSpPr>
            <a:spLocks noGrp="1"/>
          </p:cNvSpPr>
          <p:nvPr>
            <p:ph sz="half" idx="1"/>
          </p:nvPr>
        </p:nvSpPr>
        <p:spPr>
          <a:xfrm>
            <a:off x="0" y="0"/>
            <a:ext cx="4648200" cy="6858000"/>
          </a:xfrm>
        </p:spPr>
        <p:txBody>
          <a:bodyPr>
            <a:normAutofit/>
          </a:bodyPr>
          <a:lstStyle/>
          <a:p>
            <a:r>
              <a:rPr lang="en-US" sz="4000" dirty="0" smtClean="0"/>
              <a:t>It was no wonder that the nephew of Abraham wanted to live in this most  beautiful place.  The bible just told us it was so beautiful, it reminded one of the Garden of Eden! </a:t>
            </a:r>
            <a:endParaRPr lang="en-US" sz="4000" dirty="0"/>
          </a:p>
        </p:txBody>
      </p:sp>
      <p:pic>
        <p:nvPicPr>
          <p:cNvPr id="5" name="Content Placeholder 4" descr="index.jpg"/>
          <p:cNvPicPr>
            <a:picLocks noGrp="1" noChangeAspect="1"/>
          </p:cNvPicPr>
          <p:nvPr>
            <p:ph sz="half" idx="2"/>
          </p:nvPr>
        </p:nvPicPr>
        <p:blipFill>
          <a:blip r:embed="rId2" cstate="print"/>
          <a:stretch>
            <a:fillRect/>
          </a:stretch>
        </p:blipFill>
        <p:spPr>
          <a:xfrm>
            <a:off x="4572000" y="914400"/>
            <a:ext cx="4572000" cy="5943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u="sng" dirty="0" smtClean="0">
                <a:solidFill>
                  <a:srgbClr val="0070C0"/>
                </a:solidFill>
                <a:latin typeface="Algerian" pitchFamily="82" charset="0"/>
              </a:rPr>
              <a:t>Riches Underground</a:t>
            </a:r>
            <a:endParaRPr lang="en-US" i="1" u="sng" dirty="0">
              <a:solidFill>
                <a:srgbClr val="0070C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a:bodyPr>
          <a:lstStyle/>
          <a:p>
            <a:r>
              <a:rPr lang="en-US" dirty="0" smtClean="0"/>
              <a:t>“And there went out the king of Sodom, and the king of Gomorrah, and the king of Admah, and the king of Zeboiim, and the king of Bela (the same </a:t>
            </a:r>
            <a:r>
              <a:rPr lang="en-US" i="1" dirty="0" smtClean="0"/>
              <a:t>is</a:t>
            </a:r>
            <a:r>
              <a:rPr lang="en-US" dirty="0" smtClean="0"/>
              <a:t> Zoar;) and they joined battle with them in the vale of Siddim;</a:t>
            </a:r>
            <a:r>
              <a:rPr lang="en-US" dirty="0"/>
              <a:t> </a:t>
            </a:r>
            <a:r>
              <a:rPr lang="en-US" dirty="0" smtClean="0"/>
              <a:t> With Chedorlaomer the king of Elam, and with Tidal king of nations, and Amraphel king of Shinar, and Arioch king of Ellasar; four kings with five.</a:t>
            </a:r>
            <a:r>
              <a:rPr lang="en-US" dirty="0"/>
              <a:t> </a:t>
            </a:r>
            <a:r>
              <a:rPr lang="en-US" dirty="0" smtClean="0"/>
              <a:t>And the vale of Siddim </a:t>
            </a:r>
            <a:r>
              <a:rPr lang="en-US" i="1" dirty="0" smtClean="0"/>
              <a:t>was full of</a:t>
            </a:r>
            <a:r>
              <a:rPr lang="en-US" dirty="0" smtClean="0"/>
              <a:t> slime pits; and the kings of Sodom and Gomorrah fled, and fell there; and they that remained fled to the mountain.”  Genesis 14:8-10</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C000"/>
                </a:solidFill>
                <a:latin typeface="Algerian" pitchFamily="82" charset="0"/>
              </a:rPr>
              <a:t>Black Gold of Siddim</a:t>
            </a:r>
            <a:endParaRPr lang="en-US" b="1" i="1" u="sng" dirty="0">
              <a:solidFill>
                <a:srgbClr val="FFC000"/>
              </a:solidFill>
              <a:latin typeface="Algerian" pitchFamily="82" charset="0"/>
            </a:endParaRPr>
          </a:p>
        </p:txBody>
      </p:sp>
      <p:pic>
        <p:nvPicPr>
          <p:cNvPr id="5" name="Content Placeholder 4" descr="images.jpg"/>
          <p:cNvPicPr>
            <a:picLocks noGrp="1" noChangeAspect="1"/>
          </p:cNvPicPr>
          <p:nvPr>
            <p:ph sz="half" idx="1"/>
          </p:nvPr>
        </p:nvPicPr>
        <p:blipFill>
          <a:blip r:embed="rId2" cstate="print"/>
          <a:stretch>
            <a:fillRect/>
          </a:stretch>
        </p:blipFill>
        <p:spPr>
          <a:xfrm>
            <a:off x="0" y="762000"/>
            <a:ext cx="4953000" cy="6096000"/>
          </a:xfrm>
        </p:spPr>
      </p:pic>
      <p:sp>
        <p:nvSpPr>
          <p:cNvPr id="4" name="Content Placeholder 3"/>
          <p:cNvSpPr>
            <a:spLocks noGrp="1"/>
          </p:cNvSpPr>
          <p:nvPr>
            <p:ph sz="half" idx="2"/>
          </p:nvPr>
        </p:nvSpPr>
        <p:spPr>
          <a:xfrm>
            <a:off x="4648200" y="685800"/>
            <a:ext cx="4495800" cy="6172200"/>
          </a:xfrm>
        </p:spPr>
        <p:txBody>
          <a:bodyPr>
            <a:normAutofit/>
          </a:bodyPr>
          <a:lstStyle/>
          <a:p>
            <a:r>
              <a:rPr lang="en-US" dirty="0" smtClean="0"/>
              <a:t>So coveted were these bitumen deposits for a wide range of purposes, there was an ancient battle in that very area for the coveted fluid oozing out of the ground!  It was used widely as a preservative in covering bricks and was used as a sealant throughout the Mediterranean world.  Whoever controlled it was very, very, wealthy!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i="1" u="sng" dirty="0" smtClean="0"/>
              <a:t>Five Cities of the Plain</a:t>
            </a:r>
            <a:endParaRPr lang="en-US" b="1" i="1" u="sng" dirty="0"/>
          </a:p>
        </p:txBody>
      </p:sp>
      <p:sp>
        <p:nvSpPr>
          <p:cNvPr id="3" name="Content Placeholder 2"/>
          <p:cNvSpPr>
            <a:spLocks noGrp="1"/>
          </p:cNvSpPr>
          <p:nvPr>
            <p:ph sz="half" idx="1"/>
          </p:nvPr>
        </p:nvSpPr>
        <p:spPr>
          <a:xfrm>
            <a:off x="0" y="457200"/>
            <a:ext cx="4648200" cy="6248400"/>
          </a:xfrm>
        </p:spPr>
        <p:txBody>
          <a:bodyPr>
            <a:noAutofit/>
          </a:bodyPr>
          <a:lstStyle/>
          <a:p>
            <a:r>
              <a:rPr lang="en-US" sz="3200" dirty="0" smtClean="0"/>
              <a:t>The Bible referred to five cities defending their bitumen/petroleum rich-land.  They were Sodom, Gomorrah, Admah, Zeboiim, and Zoar.  These cities all had a vested interest in the substance and fought to protect their wealth!  Eventually, their life of ease led to their destruction!</a:t>
            </a:r>
            <a:endParaRPr lang="en-US" sz="3200" dirty="0"/>
          </a:p>
        </p:txBody>
      </p:sp>
      <p:pic>
        <p:nvPicPr>
          <p:cNvPr id="5" name="Content Placeholder 4" descr="images.jpg"/>
          <p:cNvPicPr>
            <a:picLocks noGrp="1" noChangeAspect="1"/>
          </p:cNvPicPr>
          <p:nvPr>
            <p:ph sz="half" idx="2"/>
          </p:nvPr>
        </p:nvPicPr>
        <p:blipFill>
          <a:blip r:embed="rId2" cstate="print"/>
          <a:stretch>
            <a:fillRect/>
          </a:stretch>
        </p:blipFill>
        <p:spPr>
          <a:xfrm>
            <a:off x="4572000" y="533400"/>
            <a:ext cx="4572000" cy="6324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i="1" u="sng" dirty="0" smtClean="0">
                <a:solidFill>
                  <a:srgbClr val="00B050"/>
                </a:solidFill>
              </a:rPr>
              <a:t>Confirmation</a:t>
            </a:r>
            <a:endParaRPr lang="en-US" i="1" u="sng" dirty="0">
              <a:solidFill>
                <a:srgbClr val="00B05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i="1" dirty="0" smtClean="0"/>
              <a:t>“And </a:t>
            </a:r>
            <a:r>
              <a:rPr lang="en-US" i="1" dirty="0"/>
              <a:t>that</a:t>
            </a:r>
            <a:r>
              <a:rPr lang="en-US" dirty="0"/>
              <a:t> the whole land thereof </a:t>
            </a:r>
            <a:r>
              <a:rPr lang="en-US" i="1" dirty="0"/>
              <a:t>is</a:t>
            </a:r>
            <a:r>
              <a:rPr lang="en-US" dirty="0"/>
              <a:t> brimstone, and salt, </a:t>
            </a:r>
            <a:r>
              <a:rPr lang="en-US" i="1" dirty="0"/>
              <a:t>and</a:t>
            </a:r>
            <a:r>
              <a:rPr lang="en-US" dirty="0"/>
              <a:t> burning, </a:t>
            </a:r>
            <a:r>
              <a:rPr lang="en-US" i="1" dirty="0"/>
              <a:t>that</a:t>
            </a:r>
            <a:r>
              <a:rPr lang="en-US" dirty="0"/>
              <a:t> it is not sown, nor beareth, nor any grass groweth therein, like the overthrow of Sodom, and Gomorrah, Admah, and </a:t>
            </a:r>
            <a:r>
              <a:rPr lang="en-US" dirty="0" smtClean="0"/>
              <a:t>Zeboiim</a:t>
            </a:r>
            <a:r>
              <a:rPr lang="en-US" dirty="0"/>
              <a:t>, which the LORD overthrew in his anger, and in his wrath</a:t>
            </a:r>
            <a:r>
              <a:rPr lang="en-US" dirty="0" smtClean="0"/>
              <a:t>:”  Deut. 29:23</a:t>
            </a:r>
          </a:p>
          <a:p>
            <a:r>
              <a:rPr lang="en-US" dirty="0" smtClean="0"/>
              <a:t>“</a:t>
            </a:r>
            <a:r>
              <a:rPr lang="en-US" dirty="0"/>
              <a:t>Even as Sodom and </a:t>
            </a:r>
            <a:r>
              <a:rPr lang="en-US" dirty="0" smtClean="0"/>
              <a:t>Gomorrah, </a:t>
            </a:r>
            <a:r>
              <a:rPr lang="en-US" dirty="0"/>
              <a:t>and the cities about them in like manner, giving themselves over to fornication, and going after strange flesh, are set forth for an example, suffering the vengeance of eternal fire</a:t>
            </a:r>
            <a:r>
              <a:rPr lang="en-US" dirty="0" smtClean="0"/>
              <a:t>.”  Jude 7</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latin typeface="Algerian" pitchFamily="82" charset="0"/>
              </a:rPr>
              <a:t>Eternal Fire</a:t>
            </a:r>
            <a:endParaRPr lang="en-US" b="1" i="1" u="sng" dirty="0">
              <a:solidFill>
                <a:srgbClr val="FF0000"/>
              </a:solidFill>
              <a:latin typeface="Algerian" pitchFamily="82" charset="0"/>
            </a:endParaRPr>
          </a:p>
        </p:txBody>
      </p:sp>
      <p:pic>
        <p:nvPicPr>
          <p:cNvPr id="5" name="Content Placeholder 4" descr="images.jpg"/>
          <p:cNvPicPr>
            <a:picLocks noGrp="1" noChangeAspect="1"/>
          </p:cNvPicPr>
          <p:nvPr>
            <p:ph sz="half" idx="1"/>
          </p:nvPr>
        </p:nvPicPr>
        <p:blipFill>
          <a:blip r:embed="rId2" cstate="print"/>
          <a:stretch>
            <a:fillRect/>
          </a:stretch>
        </p:blipFill>
        <p:spPr>
          <a:xfrm>
            <a:off x="0" y="685800"/>
            <a:ext cx="5029200" cy="6172200"/>
          </a:xfrm>
        </p:spPr>
      </p:pic>
      <p:sp>
        <p:nvSpPr>
          <p:cNvPr id="4" name="Content Placeholder 3"/>
          <p:cNvSpPr>
            <a:spLocks noGrp="1"/>
          </p:cNvSpPr>
          <p:nvPr>
            <p:ph sz="half" idx="2"/>
          </p:nvPr>
        </p:nvSpPr>
        <p:spPr>
          <a:xfrm>
            <a:off x="4648200" y="762000"/>
            <a:ext cx="4495800" cy="6096000"/>
          </a:xfrm>
        </p:spPr>
        <p:txBody>
          <a:bodyPr>
            <a:normAutofit lnSpcReduction="10000"/>
          </a:bodyPr>
          <a:lstStyle/>
          <a:p>
            <a:r>
              <a:rPr lang="en-US" dirty="0" smtClean="0"/>
              <a:t>Are those cities still burning or did they burn until there was nothing left to burn?  How long does eternal burning burn?  </a:t>
            </a:r>
          </a:p>
          <a:p>
            <a:r>
              <a:rPr lang="en-US" dirty="0" smtClean="0"/>
              <a:t>“But Hannah went not up; for she said unto her husband, </a:t>
            </a:r>
            <a:r>
              <a:rPr lang="en-US" i="1" dirty="0" smtClean="0"/>
              <a:t>I will not go up</a:t>
            </a:r>
            <a:r>
              <a:rPr lang="en-US" dirty="0" smtClean="0"/>
              <a:t> until the child be weaned, and </a:t>
            </a:r>
            <a:r>
              <a:rPr lang="en-US" i="1" dirty="0" smtClean="0"/>
              <a:t>then</a:t>
            </a:r>
            <a:r>
              <a:rPr lang="en-US" dirty="0" smtClean="0"/>
              <a:t> I will bring him, that he may appear before the LORD, and there abide for ever.”  1 Sam. 1:22  Is Samuel still a priest in Israel?</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fontScale="90000"/>
          </a:bodyPr>
          <a:lstStyle/>
          <a:p>
            <a:r>
              <a:rPr lang="en-US" b="1" i="1" u="sng" dirty="0" smtClean="0">
                <a:solidFill>
                  <a:srgbClr val="FF0000"/>
                </a:solidFill>
                <a:latin typeface="Algerian" pitchFamily="82" charset="0"/>
              </a:rPr>
              <a:t>Still Serving?</a:t>
            </a:r>
            <a:endParaRPr lang="en-US" b="1" i="1" u="sng" dirty="0">
              <a:solidFill>
                <a:srgbClr val="FF0000"/>
              </a:solidFill>
              <a:latin typeface="Algerian" pitchFamily="82" charset="0"/>
            </a:endParaRPr>
          </a:p>
        </p:txBody>
      </p:sp>
      <p:sp>
        <p:nvSpPr>
          <p:cNvPr id="4" name="Content Placeholder 3"/>
          <p:cNvSpPr>
            <a:spLocks noGrp="1"/>
          </p:cNvSpPr>
          <p:nvPr>
            <p:ph sz="half" idx="2"/>
          </p:nvPr>
        </p:nvSpPr>
        <p:spPr>
          <a:xfrm>
            <a:off x="4572000" y="0"/>
            <a:ext cx="4572000" cy="6858000"/>
          </a:xfrm>
        </p:spPr>
        <p:txBody>
          <a:bodyPr/>
          <a:lstStyle/>
          <a:p>
            <a:r>
              <a:rPr lang="en-US" sz="3600" dirty="0" smtClean="0"/>
              <a:t>“Then his master shall bring him unto the judges; he shall also bring him to the door, or unto the door post; and his master shall bore his ear through with an aul; and he shall serve him for ever.”  Ex. 21:6</a:t>
            </a:r>
          </a:p>
          <a:p>
            <a:endParaRPr lang="en-US" dirty="0"/>
          </a:p>
        </p:txBody>
      </p:sp>
      <p:pic>
        <p:nvPicPr>
          <p:cNvPr id="1026" name="Picture 2" descr="C:\Users\Dad\Contacts\Downloads\Servant.jpg"/>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b="1" i="1" u="sng" dirty="0" smtClean="0">
                <a:solidFill>
                  <a:srgbClr val="00B050"/>
                </a:solidFill>
                <a:latin typeface="Algerian" pitchFamily="82" charset="0"/>
              </a:rPr>
              <a:t>Josephus, famous Jewish Historian</a:t>
            </a:r>
            <a:endParaRPr lang="en-US" b="1" i="1" u="sng" dirty="0">
              <a:solidFill>
                <a:srgbClr val="00B050"/>
              </a:solidFill>
              <a:latin typeface="Algerian" pitchFamily="82" charset="0"/>
            </a:endParaRPr>
          </a:p>
        </p:txBody>
      </p:sp>
      <p:sp>
        <p:nvSpPr>
          <p:cNvPr id="3" name="Content Placeholder 2"/>
          <p:cNvSpPr>
            <a:spLocks noGrp="1"/>
          </p:cNvSpPr>
          <p:nvPr>
            <p:ph idx="1"/>
          </p:nvPr>
        </p:nvSpPr>
        <p:spPr>
          <a:xfrm>
            <a:off x="0" y="1371600"/>
            <a:ext cx="9144000" cy="5486400"/>
          </a:xfrm>
        </p:spPr>
        <p:txBody>
          <a:bodyPr>
            <a:normAutofit/>
          </a:bodyPr>
          <a:lstStyle/>
          <a:p>
            <a:r>
              <a:rPr lang="en-US" b="1" i="1" dirty="0" smtClean="0"/>
              <a:t>“Now this country is then so sadly burnt up, that nobody cares to come at it . . . It was of old a most happy land, both for the fruits it bore and the riches of its cities, although it be now all burnt up.  It is related how for  the impiety of its inhabitants, it was burned by lightning; in consequence of which there are still the remainders of the divine fire; and the traces of the five cities are still to be seen.” (Josephus in his “Wars Of The Jews”, Book IV, Chapter VIII)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dirty="0" smtClean="0"/>
              <a:t/>
            </a:r>
            <a:br>
              <a:rPr lang="en-US" dirty="0" smtClean="0"/>
            </a:br>
            <a:r>
              <a:rPr lang="en-US" b="1" i="1" u="sng" dirty="0" smtClean="0">
                <a:solidFill>
                  <a:srgbClr val="FF0000"/>
                </a:solidFill>
                <a:latin typeface="Algerian" pitchFamily="82" charset="0"/>
              </a:rPr>
              <a:t>what is This?</a:t>
            </a:r>
            <a:endParaRPr lang="en-US" b="1" i="1" u="sng" dirty="0">
              <a:solidFill>
                <a:srgbClr val="FF0000"/>
              </a:solidFill>
              <a:latin typeface="Algerian" pitchFamily="82" charset="0"/>
            </a:endParaRPr>
          </a:p>
        </p:txBody>
      </p:sp>
      <p:pic>
        <p:nvPicPr>
          <p:cNvPr id="4" name="Content Placeholder 3" descr="images.jpg"/>
          <p:cNvPicPr>
            <a:picLocks noGrp="1" noChangeAspect="1"/>
          </p:cNvPicPr>
          <p:nvPr>
            <p:ph idx="1"/>
          </p:nvPr>
        </p:nvPicPr>
        <p:blipFill>
          <a:blip r:embed="rId2" cstate="print"/>
          <a:stretch>
            <a:fillRect/>
          </a:stretch>
        </p:blipFill>
        <p:spPr>
          <a:xfrm>
            <a:off x="0" y="1066800"/>
            <a:ext cx="9143999" cy="5791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u="sng" dirty="0" smtClean="0">
                <a:solidFill>
                  <a:srgbClr val="FF0000"/>
                </a:solidFill>
              </a:rPr>
              <a:t>Five Cities?</a:t>
            </a:r>
            <a:endParaRPr lang="en-US" i="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Sodom and Gomorrah, Admah and Zeboiim were burned by the fire of Heaven.  Josephus said five cities.  The Bible offers an explanation for Zoar being destroyed too.  “And Lot went up out of Zoar, and dwelt in the mountain, and his two daughters with him; for he feared to dwell in Zoar: and he dwelt in a cave, he and his two daughters. And the firstborn said unto the younger, Our father </a:t>
            </a:r>
            <a:r>
              <a:rPr lang="en-US" i="1" dirty="0" smtClean="0"/>
              <a:t>is</a:t>
            </a:r>
            <a:r>
              <a:rPr lang="en-US" dirty="0" smtClean="0"/>
              <a:t> old, and </a:t>
            </a:r>
            <a:r>
              <a:rPr lang="en-US" i="1" dirty="0" smtClean="0"/>
              <a:t>there is</a:t>
            </a:r>
            <a:r>
              <a:rPr lang="en-US" dirty="0" smtClean="0"/>
              <a:t> not a man in the earth to come in unto us after the manner of all the earth:”  Gen. 19:31</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B050"/>
                </a:solidFill>
              </a:rPr>
              <a:t>Pride and Idleness</a:t>
            </a:r>
            <a:endParaRPr lang="en-US" b="1" i="1" u="sng" dirty="0">
              <a:solidFill>
                <a:srgbClr val="00B050"/>
              </a:solidFill>
            </a:endParaRPr>
          </a:p>
        </p:txBody>
      </p:sp>
      <p:sp>
        <p:nvSpPr>
          <p:cNvPr id="3" name="Content Placeholder 2"/>
          <p:cNvSpPr>
            <a:spLocks noGrp="1"/>
          </p:cNvSpPr>
          <p:nvPr>
            <p:ph idx="1"/>
          </p:nvPr>
        </p:nvSpPr>
        <p:spPr>
          <a:xfrm>
            <a:off x="0" y="685800"/>
            <a:ext cx="9372600" cy="6172200"/>
          </a:xfrm>
        </p:spPr>
        <p:txBody>
          <a:bodyPr/>
          <a:lstStyle/>
          <a:p>
            <a:r>
              <a:rPr lang="en-US" sz="4000" dirty="0" smtClean="0"/>
              <a:t>“Behold, this was the iniquity of thy sister Sodom, pride, fullness of bread, and abundance of idleness was in her and in her daughters, neither did she strengthen the hand of the poor and needy.</a:t>
            </a:r>
            <a:r>
              <a:rPr lang="en-US" sz="4000" dirty="0"/>
              <a:t> </a:t>
            </a:r>
            <a:r>
              <a:rPr lang="en-US" sz="4000" dirty="0" smtClean="0"/>
              <a:t>And they were haughty, and committed abomination before me: therefore I took them away as I saw </a:t>
            </a:r>
            <a:r>
              <a:rPr lang="en-US" sz="4000" i="1" dirty="0" smtClean="0"/>
              <a:t>good</a:t>
            </a:r>
            <a:r>
              <a:rPr lang="en-US" sz="4000" dirty="0" smtClean="0"/>
              <a:t>.”  Ezekiel 16:49,50</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i="1" u="sng" dirty="0" smtClean="0">
                <a:solidFill>
                  <a:srgbClr val="00B050"/>
                </a:solidFill>
                <a:latin typeface="Algerian" pitchFamily="82" charset="0"/>
              </a:rPr>
              <a:t>Sexual Perversion a Result!</a:t>
            </a:r>
            <a:endParaRPr lang="en-US" i="1" u="sng" dirty="0">
              <a:solidFill>
                <a:srgbClr val="00B050"/>
              </a:solidFill>
              <a:latin typeface="Algerian" pitchFamily="82" charset="0"/>
            </a:endParaRPr>
          </a:p>
        </p:txBody>
      </p:sp>
      <p:pic>
        <p:nvPicPr>
          <p:cNvPr id="5" name="Content Placeholder 4" descr="images.jpg"/>
          <p:cNvPicPr>
            <a:picLocks noGrp="1" noChangeAspect="1"/>
          </p:cNvPicPr>
          <p:nvPr>
            <p:ph sz="half" idx="1"/>
          </p:nvPr>
        </p:nvPicPr>
        <p:blipFill>
          <a:blip r:embed="rId2" cstate="print"/>
          <a:stretch>
            <a:fillRect/>
          </a:stretch>
        </p:blipFill>
        <p:spPr>
          <a:xfrm>
            <a:off x="1" y="838200"/>
            <a:ext cx="4876800" cy="6019800"/>
          </a:xfrm>
        </p:spPr>
      </p:pic>
      <p:sp>
        <p:nvSpPr>
          <p:cNvPr id="4" name="Content Placeholder 3"/>
          <p:cNvSpPr>
            <a:spLocks noGrp="1"/>
          </p:cNvSpPr>
          <p:nvPr>
            <p:ph sz="half" idx="2"/>
          </p:nvPr>
        </p:nvSpPr>
        <p:spPr>
          <a:xfrm>
            <a:off x="4495800" y="762000"/>
            <a:ext cx="4648200" cy="6096000"/>
          </a:xfrm>
        </p:spPr>
        <p:txBody>
          <a:bodyPr>
            <a:normAutofit/>
          </a:bodyPr>
          <a:lstStyle/>
          <a:p>
            <a:r>
              <a:rPr lang="en-US" sz="3600" dirty="0" smtClean="0"/>
              <a:t>The five cities were overthrown because of idleness and pride.  Homosexuality was the fruit of pride and idleness.  Heaven does not accept sexual perversion in any form nor justify it!</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latin typeface="Algerian" pitchFamily="82" charset="0"/>
              </a:rPr>
              <a:t>Silent Witness Still!</a:t>
            </a:r>
            <a:endParaRPr lang="en-US" b="1" i="1"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t>2 Peter 2:5-7 “And spared not the old world, but saved Noah the eighth </a:t>
            </a:r>
            <a:r>
              <a:rPr lang="en-US" sz="3600" i="1" dirty="0" smtClean="0"/>
              <a:t>person</a:t>
            </a:r>
            <a:r>
              <a:rPr lang="en-US" sz="3600" dirty="0" smtClean="0"/>
              <a:t>, a preacher of righteousness, bringing in the flood upon the world of the ungodly; And turning the cities of Sodom and Gomorrah into ashes condemned </a:t>
            </a:r>
            <a:r>
              <a:rPr lang="en-US" sz="3600" i="1" dirty="0" smtClean="0"/>
              <a:t>them</a:t>
            </a:r>
            <a:r>
              <a:rPr lang="en-US" sz="3600" dirty="0" smtClean="0"/>
              <a:t> with an overthrow, </a:t>
            </a:r>
            <a:r>
              <a:rPr lang="en-US" sz="3600" b="1" i="1" u="sng" dirty="0" smtClean="0">
                <a:solidFill>
                  <a:srgbClr val="FF0000"/>
                </a:solidFill>
              </a:rPr>
              <a:t>making them an ensample unto those that after should live ungodly</a:t>
            </a:r>
            <a:r>
              <a:rPr lang="en-US" sz="3600" dirty="0" smtClean="0"/>
              <a:t>; And delivered just Lot, vexed with the filthy conversation of the wicked:”  2 Peter 2:5-7</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u="sng" dirty="0" smtClean="0">
                <a:solidFill>
                  <a:srgbClr val="FF0000"/>
                </a:solidFill>
                <a:latin typeface="Algerian" pitchFamily="82" charset="0"/>
              </a:rPr>
              <a:t>Example and Warning</a:t>
            </a:r>
            <a:endParaRPr lang="en-US" i="1" u="sng" dirty="0">
              <a:solidFill>
                <a:srgbClr val="FF000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fontScale="92500"/>
          </a:bodyPr>
          <a:lstStyle/>
          <a:p>
            <a:r>
              <a:rPr lang="en-US" dirty="0" smtClean="0"/>
              <a:t>“And the angels which kept not their first estate, but left their own habitation, he hath reserved in everlasting chains under darkness unto the judgment of the great day. Even as Sodom and Gomorrah, and the cities about them in like manner, giving themselves over to fornication, and going after strange flesh, are set forth for an example, suffering the vengeance of eternal fire.”  Jude 6,7</a:t>
            </a:r>
          </a:p>
          <a:p>
            <a:endParaRPr lang="en-US" dirty="0"/>
          </a:p>
        </p:txBody>
      </p:sp>
      <p:pic>
        <p:nvPicPr>
          <p:cNvPr id="5" name="Content Placeholder 4" descr="Zoar and Gomorrah 254.jpg"/>
          <p:cNvPicPr>
            <a:picLocks noGrp="1" noChangeAspect="1"/>
          </p:cNvPicPr>
          <p:nvPr>
            <p:ph sz="half" idx="2"/>
          </p:nvPr>
        </p:nvPicPr>
        <p:blipFill>
          <a:blip r:embed="rId2" cstate="print"/>
          <a:stretch>
            <a:fillRect/>
          </a:stretch>
        </p:blipFill>
        <p:spPr>
          <a:xfrm>
            <a:off x="4419600" y="762000"/>
            <a:ext cx="4724400" cy="6096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i="1" u="sng" dirty="0" smtClean="0">
                <a:solidFill>
                  <a:srgbClr val="FF0000"/>
                </a:solidFill>
              </a:rPr>
              <a:t>Footsteps of an Approaching God</a:t>
            </a:r>
            <a:endParaRPr lang="en-US" i="1" u="sng" dirty="0">
              <a:solidFill>
                <a:srgbClr val="FF000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4000" dirty="0" smtClean="0"/>
              <a:t>A visible warning still exists along the western side of the Jordan river.  One time, God drew very near to earth and five cities of the plain knew Heaven’s judgments on wickedness.  The Bible says that one day soon, Heaven will draw very near to earth and judgment will fall again.  Are we preparing for that day?  Do we hear the footsteps of an approaching God?</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Dad\Contacts\Downloads\image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i="1" u="sng" dirty="0" smtClean="0">
                <a:solidFill>
                  <a:srgbClr val="FF0000"/>
                </a:solidFill>
                <a:latin typeface="Algerian" pitchFamily="82" charset="0"/>
              </a:rPr>
              <a:t>What is This?</a:t>
            </a:r>
            <a:endParaRPr lang="en-US" i="1" u="sng" dirty="0">
              <a:solidFill>
                <a:srgbClr val="FF0000"/>
              </a:solidFill>
              <a:latin typeface="Algerian" pitchFamily="82" charset="0"/>
            </a:endParaRPr>
          </a:p>
        </p:txBody>
      </p:sp>
      <p:pic>
        <p:nvPicPr>
          <p:cNvPr id="4" name="Content Placeholder 3" descr="images.jpg"/>
          <p:cNvPicPr>
            <a:picLocks noGrp="1" noChangeAspect="1"/>
          </p:cNvPicPr>
          <p:nvPr>
            <p:ph idx="1"/>
          </p:nvPr>
        </p:nvPicPr>
        <p:blipFill>
          <a:blip r:embed="rId2" cstate="print"/>
          <a:stretch>
            <a:fillRect/>
          </a:stretch>
        </p:blipFill>
        <p:spPr>
          <a:xfrm>
            <a:off x="1" y="685800"/>
            <a:ext cx="9144000" cy="6172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B050"/>
                </a:solidFill>
                <a:latin typeface="Algerian" pitchFamily="82" charset="0"/>
              </a:rPr>
              <a:t>How About This?</a:t>
            </a:r>
            <a:endParaRPr lang="en-US" b="1" i="1" u="sng" dirty="0">
              <a:solidFill>
                <a:srgbClr val="00B050"/>
              </a:solidFill>
              <a:latin typeface="Algerian" pitchFamily="82" charset="0"/>
            </a:endParaRPr>
          </a:p>
        </p:txBody>
      </p:sp>
      <p:pic>
        <p:nvPicPr>
          <p:cNvPr id="4" name="Content Placeholder 3" descr="images.jpg"/>
          <p:cNvPicPr>
            <a:picLocks noGrp="1" noChangeAspect="1"/>
          </p:cNvPicPr>
          <p:nvPr>
            <p:ph idx="1"/>
          </p:nvPr>
        </p:nvPicPr>
        <p:blipFill>
          <a:blip r:embed="rId2" cstate="print"/>
          <a:stretch>
            <a:fillRect/>
          </a:stretch>
        </p:blipFill>
        <p:spPr>
          <a:xfrm>
            <a:off x="0" y="685800"/>
            <a:ext cx="9144000" cy="6172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morrah-north-ninties.JPG"/>
          <p:cNvPicPr>
            <a:picLocks noGrp="1" noChangeAspect="1"/>
          </p:cNvPicPr>
          <p:nvPr>
            <p:ph idx="1"/>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Dad\Contacts\Downloads\outcrop2.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i="1" u="sng" dirty="0" smtClean="0">
                <a:solidFill>
                  <a:srgbClr val="00B050"/>
                </a:solidFill>
                <a:latin typeface="Algerian" pitchFamily="82" charset="0"/>
              </a:rPr>
              <a:t>This?</a:t>
            </a:r>
            <a:endParaRPr lang="en-US" i="1" u="sng" dirty="0">
              <a:solidFill>
                <a:srgbClr val="00B050"/>
              </a:solidFill>
              <a:latin typeface="Algerian" pitchFamily="82" charset="0"/>
            </a:endParaRPr>
          </a:p>
        </p:txBody>
      </p:sp>
      <p:pic>
        <p:nvPicPr>
          <p:cNvPr id="4" name="Content Placeholder 3" descr="images.jpg"/>
          <p:cNvPicPr>
            <a:picLocks noGrp="1" noChangeAspect="1"/>
          </p:cNvPicPr>
          <p:nvPr>
            <p:ph idx="1"/>
          </p:nvPr>
        </p:nvPicPr>
        <p:blipFill>
          <a:blip r:embed="rId2" cstate="print"/>
          <a:stretch>
            <a:fillRect/>
          </a:stretch>
        </p:blipFill>
        <p:spPr>
          <a:xfrm>
            <a:off x="0" y="685800"/>
            <a:ext cx="9144000" cy="6172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b="1" i="1" u="sng" dirty="0" smtClean="0">
                <a:solidFill>
                  <a:srgbClr val="00B050"/>
                </a:solidFill>
                <a:latin typeface="Algerian" pitchFamily="82" charset="0"/>
              </a:rPr>
              <a:t>What They all have in Common?</a:t>
            </a:r>
            <a:endParaRPr lang="en-US" b="1" i="1" u="sng" dirty="0">
              <a:solidFill>
                <a:srgbClr val="00B050"/>
              </a:solidFill>
              <a:latin typeface="Algerian" pitchFamily="82" charset="0"/>
            </a:endParaRPr>
          </a:p>
        </p:txBody>
      </p:sp>
      <p:pic>
        <p:nvPicPr>
          <p:cNvPr id="5" name="Content Placeholder 4" descr="images.jpg"/>
          <p:cNvPicPr>
            <a:picLocks noGrp="1" noChangeAspect="1"/>
          </p:cNvPicPr>
          <p:nvPr>
            <p:ph sz="half" idx="1"/>
          </p:nvPr>
        </p:nvPicPr>
        <p:blipFill>
          <a:blip r:embed="rId2" cstate="print"/>
          <a:stretch>
            <a:fillRect/>
          </a:stretch>
        </p:blipFill>
        <p:spPr>
          <a:xfrm>
            <a:off x="0" y="685800"/>
            <a:ext cx="4648200" cy="6172200"/>
          </a:xfrm>
        </p:spPr>
      </p:pic>
      <p:sp>
        <p:nvSpPr>
          <p:cNvPr id="4" name="Content Placeholder 3"/>
          <p:cNvSpPr>
            <a:spLocks noGrp="1"/>
          </p:cNvSpPr>
          <p:nvPr>
            <p:ph sz="half" idx="2"/>
          </p:nvPr>
        </p:nvSpPr>
        <p:spPr>
          <a:xfrm>
            <a:off x="4648200" y="609600"/>
            <a:ext cx="4495800" cy="6248400"/>
          </a:xfrm>
        </p:spPr>
        <p:txBody>
          <a:bodyPr>
            <a:normAutofit/>
          </a:bodyPr>
          <a:lstStyle/>
          <a:p>
            <a:r>
              <a:rPr lang="en-US" dirty="0" smtClean="0"/>
              <a:t>All of those places just seen  have sulfur balls imbedded in them!  These sulfur balls are mostly golf ball sized, and some have burn marks all around them!  Webster's Dictionary says that "brimstone" = sulfur.  All of those structures are in the Jordan plain where Lot lived!!!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1227</Words>
  <Application>Microsoft Office PowerPoint</Application>
  <PresentationFormat>On-screen Show (4:3)</PresentationFormat>
  <Paragraphs>41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Footsteps of an Approaching God</vt:lpstr>
      <vt:lpstr> what is This?</vt:lpstr>
      <vt:lpstr>What is This?</vt:lpstr>
      <vt:lpstr>How About This?</vt:lpstr>
      <vt:lpstr>Slide 5</vt:lpstr>
      <vt:lpstr>Slide 6</vt:lpstr>
      <vt:lpstr>Slide 7</vt:lpstr>
      <vt:lpstr>This?</vt:lpstr>
      <vt:lpstr>What They all have in Common?</vt:lpstr>
      <vt:lpstr>What Are Those Holes?</vt:lpstr>
      <vt:lpstr>The Jordan Plain</vt:lpstr>
      <vt:lpstr>Eden Beauty</vt:lpstr>
      <vt:lpstr>Riches Underground</vt:lpstr>
      <vt:lpstr>Black Gold of Siddim</vt:lpstr>
      <vt:lpstr>Five Cities of the Plain</vt:lpstr>
      <vt:lpstr>Confirmation</vt:lpstr>
      <vt:lpstr>Eternal Fire</vt:lpstr>
      <vt:lpstr>Still Serving?</vt:lpstr>
      <vt:lpstr>Josephus, famous Jewish Historian</vt:lpstr>
      <vt:lpstr>Five Cities?</vt:lpstr>
      <vt:lpstr>Pride and Idleness</vt:lpstr>
      <vt:lpstr>Sexual Perversion a Result!</vt:lpstr>
      <vt:lpstr>Slide 23</vt:lpstr>
      <vt:lpstr>Silent Witness Still!</vt:lpstr>
      <vt:lpstr>Example and Warning</vt:lpstr>
      <vt:lpstr>Footsteps of an Approaching God</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Dad</cp:lastModifiedBy>
  <cp:revision>20</cp:revision>
  <dcterms:created xsi:type="dcterms:W3CDTF">2013-04-17T00:05:38Z</dcterms:created>
  <dcterms:modified xsi:type="dcterms:W3CDTF">2013-04-29T15:43:45Z</dcterms:modified>
</cp:coreProperties>
</file>