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81C4FF-D83B-43A8-898A-0FC3F1880E1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277539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1C4FF-D83B-43A8-898A-0FC3F1880E1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89230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1C4FF-D83B-43A8-898A-0FC3F1880E1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26573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1C4FF-D83B-43A8-898A-0FC3F1880E1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343619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81C4FF-D83B-43A8-898A-0FC3F1880E11}"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17434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1C4FF-D83B-43A8-898A-0FC3F1880E11}"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356948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1C4FF-D83B-43A8-898A-0FC3F1880E11}"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128208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1C4FF-D83B-43A8-898A-0FC3F1880E11}"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105785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1C4FF-D83B-43A8-898A-0FC3F1880E11}"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32772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81C4FF-D83B-43A8-898A-0FC3F1880E11}"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153675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81C4FF-D83B-43A8-898A-0FC3F1880E11}"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12326-CFF5-47AA-94A1-47AEC1614630}" type="slidenum">
              <a:rPr lang="en-US" smtClean="0"/>
              <a:t>‹#›</a:t>
            </a:fld>
            <a:endParaRPr lang="en-US"/>
          </a:p>
        </p:txBody>
      </p:sp>
    </p:spTree>
    <p:extLst>
      <p:ext uri="{BB962C8B-B14F-4D97-AF65-F5344CB8AC3E}">
        <p14:creationId xmlns:p14="http://schemas.microsoft.com/office/powerpoint/2010/main" val="79507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1C4FF-D83B-43A8-898A-0FC3F1880E11}" type="datetimeFigureOut">
              <a:rPr lang="en-US" smtClean="0"/>
              <a:t>11/26/2018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12326-CFF5-47AA-94A1-47AEC1614630}" type="slidenum">
              <a:rPr lang="en-US" smtClean="0"/>
              <a:t>‹#›</a:t>
            </a:fld>
            <a:endParaRPr lang="en-US"/>
          </a:p>
        </p:txBody>
      </p:sp>
    </p:spTree>
    <p:extLst>
      <p:ext uri="{BB962C8B-B14F-4D97-AF65-F5344CB8AC3E}">
        <p14:creationId xmlns:p14="http://schemas.microsoft.com/office/powerpoint/2010/main" val="122405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b="1" i="1" u="sng" dirty="0" smtClean="0">
                <a:solidFill>
                  <a:srgbClr val="0070C0"/>
                </a:solidFill>
                <a:latin typeface="Algerian" panose="04020705040A02060702" pitchFamily="82" charset="0"/>
              </a:rPr>
              <a:t>Rubicon</a:t>
            </a:r>
            <a:endParaRPr lang="en-US" b="1" i="1" u="sng" dirty="0">
              <a:solidFill>
                <a:srgbClr val="0070C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73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6299"/>
          </a:xfrm>
        </p:spPr>
        <p:txBody>
          <a:bodyPr/>
          <a:lstStyle/>
          <a:p>
            <a:r>
              <a:rPr lang="en-US" dirty="0" smtClean="0"/>
              <a:t>    </a:t>
            </a:r>
            <a:r>
              <a:rPr lang="en-US" b="1" i="1" u="sng" dirty="0" smtClean="0">
                <a:solidFill>
                  <a:srgbClr val="0070C0"/>
                </a:solidFill>
              </a:rPr>
              <a:t>Judgment of the Living Begins at the Sunday Law!</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749300"/>
            <a:ext cx="6375400" cy="6108700"/>
          </a:xfrm>
          <a:prstGeom prst="rect">
            <a:avLst/>
          </a:prstGeom>
        </p:spPr>
      </p:pic>
      <p:sp>
        <p:nvSpPr>
          <p:cNvPr id="4" name="Content Placeholder 3"/>
          <p:cNvSpPr>
            <a:spLocks noGrp="1"/>
          </p:cNvSpPr>
          <p:nvPr>
            <p:ph sz="half" idx="2"/>
          </p:nvPr>
        </p:nvSpPr>
        <p:spPr>
          <a:xfrm>
            <a:off x="6172200" y="749300"/>
            <a:ext cx="6019800" cy="6108700"/>
          </a:xfrm>
        </p:spPr>
        <p:txBody>
          <a:bodyPr/>
          <a:lstStyle/>
          <a:p>
            <a:r>
              <a:rPr lang="en-US" sz="3600" dirty="0" smtClean="0"/>
              <a:t>“The </a:t>
            </a:r>
            <a:r>
              <a:rPr lang="en-US" sz="3600" dirty="0"/>
              <a:t>Lord has shown me clearly that the image of the beast will be formed before probation closes; for it is to be the great test for the people of God, by which their eternal destiny will be </a:t>
            </a:r>
            <a:r>
              <a:rPr lang="en-US" sz="3600" dirty="0" smtClean="0"/>
              <a:t>decided.”  Letter 11,1890  The final test that determines ones destiny will be at the National Sunday Law.  Then, people will be sealed!</a:t>
            </a:r>
          </a:p>
          <a:p>
            <a:endParaRPr lang="en-US" dirty="0"/>
          </a:p>
        </p:txBody>
      </p:sp>
    </p:spTree>
    <p:extLst>
      <p:ext uri="{BB962C8B-B14F-4D97-AF65-F5344CB8AC3E}">
        <p14:creationId xmlns:p14="http://schemas.microsoft.com/office/powerpoint/2010/main" val="214240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FF0000"/>
                </a:solidFill>
                <a:latin typeface="Algerian" panose="04020705040A02060702" pitchFamily="82" charset="0"/>
              </a:rPr>
              <a:t>Prepare, prepare, NOW!</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98500"/>
            <a:ext cx="12192000" cy="6159499"/>
          </a:xfrm>
        </p:spPr>
        <p:txBody>
          <a:bodyPr>
            <a:normAutofit/>
          </a:bodyPr>
          <a:lstStyle/>
          <a:p>
            <a:r>
              <a:rPr lang="en-US" dirty="0" smtClean="0"/>
              <a:t>“The </a:t>
            </a:r>
            <a:r>
              <a:rPr lang="en-US" dirty="0"/>
              <a:t>grand judgment is taking </a:t>
            </a:r>
            <a:r>
              <a:rPr lang="en-US" dirty="0" smtClean="0"/>
              <a:t>place, and </a:t>
            </a:r>
            <a:r>
              <a:rPr lang="en-US" dirty="0"/>
              <a:t>has been going on for some time. Now the Lord says, </a:t>
            </a:r>
            <a:r>
              <a:rPr lang="en-US" dirty="0" smtClean="0"/>
              <a:t>Measure the </a:t>
            </a:r>
            <a:r>
              <a:rPr lang="en-US" dirty="0"/>
              <a:t>temple and the worshipers thereof. Remember when </a:t>
            </a:r>
            <a:r>
              <a:rPr lang="en-US" dirty="0" smtClean="0"/>
              <a:t>you are </a:t>
            </a:r>
            <a:r>
              <a:rPr lang="en-US" dirty="0"/>
              <a:t>walking the streets about your business, God is measuring </a:t>
            </a:r>
            <a:r>
              <a:rPr lang="en-US" dirty="0" smtClean="0"/>
              <a:t>you; when </a:t>
            </a:r>
            <a:r>
              <a:rPr lang="en-US" dirty="0"/>
              <a:t>you are attending your household duties, when you </a:t>
            </a:r>
            <a:r>
              <a:rPr lang="en-US" dirty="0" smtClean="0"/>
              <a:t>engage in </a:t>
            </a:r>
            <a:r>
              <a:rPr lang="en-US" dirty="0"/>
              <a:t>conversation, God is measuring you. Remember that your </a:t>
            </a:r>
            <a:r>
              <a:rPr lang="en-US" dirty="0" smtClean="0"/>
              <a:t>words and </a:t>
            </a:r>
            <a:r>
              <a:rPr lang="en-US" dirty="0"/>
              <a:t>actions are being daguerreotyped [photographed] in the </a:t>
            </a:r>
            <a:r>
              <a:rPr lang="en-US" dirty="0" smtClean="0"/>
              <a:t>books of </a:t>
            </a:r>
            <a:r>
              <a:rPr lang="en-US" dirty="0"/>
              <a:t>heaven, as the face </a:t>
            </a:r>
            <a:r>
              <a:rPr lang="en-US" dirty="0" smtClean="0"/>
              <a:t>is reproduced </a:t>
            </a:r>
            <a:r>
              <a:rPr lang="en-US" dirty="0"/>
              <a:t>by the artist on the </a:t>
            </a:r>
            <a:r>
              <a:rPr lang="en-US" dirty="0" smtClean="0"/>
              <a:t>polished plate.... Here </a:t>
            </a:r>
            <a:r>
              <a:rPr lang="en-US" dirty="0"/>
              <a:t>is the work going on, measuring the temple and its </a:t>
            </a:r>
            <a:r>
              <a:rPr lang="en-US" dirty="0" smtClean="0"/>
              <a:t>worshipers to </a:t>
            </a:r>
            <a:r>
              <a:rPr lang="en-US" dirty="0"/>
              <a:t>see who will stand in the last day. Those who stand </a:t>
            </a:r>
            <a:r>
              <a:rPr lang="en-US" dirty="0" smtClean="0"/>
              <a:t>fast shall </a:t>
            </a:r>
            <a:r>
              <a:rPr lang="en-US" dirty="0"/>
              <a:t>have an abundant entrance into the kingdom of our Lord </a:t>
            </a:r>
            <a:r>
              <a:rPr lang="en-US" dirty="0" smtClean="0"/>
              <a:t>and Savior </a:t>
            </a:r>
            <a:r>
              <a:rPr lang="en-US" dirty="0"/>
              <a:t>Jesus Christ. When we are doing our work remember </a:t>
            </a:r>
            <a:r>
              <a:rPr lang="en-US" dirty="0" smtClean="0"/>
              <a:t>there is </a:t>
            </a:r>
            <a:r>
              <a:rPr lang="en-US" dirty="0"/>
              <a:t>One that is watching the spirit in which we are doing it. </a:t>
            </a:r>
            <a:r>
              <a:rPr lang="en-US" dirty="0" smtClean="0"/>
              <a:t>Shall we </a:t>
            </a:r>
            <a:r>
              <a:rPr lang="en-US" dirty="0"/>
              <a:t>not bring the </a:t>
            </a:r>
            <a:r>
              <a:rPr lang="en-US" dirty="0" smtClean="0"/>
              <a:t>Savior </a:t>
            </a:r>
            <a:r>
              <a:rPr lang="en-US" dirty="0"/>
              <a:t>into our everyday lives, into our </a:t>
            </a:r>
            <a:r>
              <a:rPr lang="en-US" dirty="0" smtClean="0"/>
              <a:t>secular work </a:t>
            </a:r>
            <a:r>
              <a:rPr lang="en-US" dirty="0"/>
              <a:t>and domestic duties? Then in the name of God we want </a:t>
            </a:r>
            <a:r>
              <a:rPr lang="en-US" dirty="0" smtClean="0"/>
              <a:t>to leave </a:t>
            </a:r>
            <a:r>
              <a:rPr lang="en-US" dirty="0"/>
              <a:t>behind everything that is not necessary, all gossiping or </a:t>
            </a:r>
            <a:r>
              <a:rPr lang="en-US" dirty="0" smtClean="0"/>
              <a:t>unprofitable visiting</a:t>
            </a:r>
            <a:r>
              <a:rPr lang="en-US" dirty="0"/>
              <a:t>, and present ourselves as servants of the living</a:t>
            </a:r>
          </a:p>
          <a:p>
            <a:r>
              <a:rPr lang="en-US" dirty="0" smtClean="0"/>
              <a:t>God.”  </a:t>
            </a:r>
            <a:r>
              <a:rPr lang="en-US" dirty="0"/>
              <a:t>(Manuscript 4, 1888</a:t>
            </a:r>
            <a:r>
              <a:rPr lang="en-US" dirty="0" smtClean="0"/>
              <a:t>)</a:t>
            </a:r>
            <a:endParaRPr lang="en-US" dirty="0"/>
          </a:p>
        </p:txBody>
      </p:sp>
    </p:spTree>
    <p:extLst>
      <p:ext uri="{BB962C8B-B14F-4D97-AF65-F5344CB8AC3E}">
        <p14:creationId xmlns:p14="http://schemas.microsoft.com/office/powerpoint/2010/main" val="8734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The Teacher Gives the Final Grade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85800"/>
            <a:ext cx="6019800" cy="6172199"/>
          </a:xfrm>
        </p:spPr>
        <p:txBody>
          <a:bodyPr/>
          <a:lstStyle/>
          <a:p>
            <a:r>
              <a:rPr lang="en-US" dirty="0" smtClean="0"/>
              <a:t>Any teacher realizes that no final grades are given until the final test has been recorded in the grade book.  Once the final test has been taken, tallied, and recorded, then the teacher gives out the final grade.  Thus, in the Heavenly Classroom, once the Sunday Law is urged upon us, if we pass this final test, then our name will be registered as ‘victor’ in the courts above. We will be sealed for eternity while still living. We will be given the Latter Rain, and will give the Loud Cry!</a:t>
            </a:r>
            <a:endParaRPr lang="en-US" dirty="0"/>
          </a:p>
        </p:txBody>
      </p:sp>
      <p:pic>
        <p:nvPicPr>
          <p:cNvPr id="5" name="Content Placeholder 4"/>
          <p:cNvPicPr>
            <a:picLocks noGrp="1" noChangeAspect="1"/>
          </p:cNvPicPr>
          <p:nvPr>
            <p:ph sz="half" idx="2"/>
          </p:nvPr>
        </p:nvPicPr>
        <p:blipFill>
          <a:blip r:embed="rId2"/>
          <a:stretch>
            <a:fillRect/>
          </a:stretch>
        </p:blipFill>
        <p:spPr>
          <a:xfrm>
            <a:off x="6019801" y="685800"/>
            <a:ext cx="6172200" cy="6172199"/>
          </a:xfrm>
          <a:prstGeom prst="rect">
            <a:avLst/>
          </a:prstGeom>
        </p:spPr>
      </p:pic>
    </p:spTree>
    <p:extLst>
      <p:ext uri="{BB962C8B-B14F-4D97-AF65-F5344CB8AC3E}">
        <p14:creationId xmlns:p14="http://schemas.microsoft.com/office/powerpoint/2010/main" val="285139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rPr>
              <a:t>The Sealing/Judgment Work!</a:t>
            </a:r>
            <a:endParaRPr lang="en-US" b="1" i="1" u="sng" dirty="0">
              <a:solidFill>
                <a:srgbClr val="0070C0"/>
              </a:solidFill>
            </a:endParaRPr>
          </a:p>
        </p:txBody>
      </p:sp>
      <p:sp>
        <p:nvSpPr>
          <p:cNvPr id="3" name="Content Placeholder 2"/>
          <p:cNvSpPr>
            <a:spLocks noGrp="1"/>
          </p:cNvSpPr>
          <p:nvPr>
            <p:ph idx="1"/>
          </p:nvPr>
        </p:nvSpPr>
        <p:spPr>
          <a:xfrm>
            <a:off x="0" y="673100"/>
            <a:ext cx="12192000" cy="6184899"/>
          </a:xfrm>
        </p:spPr>
        <p:txBody>
          <a:bodyPr>
            <a:normAutofit/>
          </a:bodyPr>
          <a:lstStyle/>
          <a:p>
            <a:r>
              <a:rPr lang="en-US" sz="4800" dirty="0" smtClean="0"/>
              <a:t>“This </a:t>
            </a:r>
            <a:r>
              <a:rPr lang="en-US" sz="4800" dirty="0"/>
              <a:t>is the test that the people of God must have before they are sealed. All who proved their loyalty to God by observing His law, and refusing to accept a spurious sabbath, will rank under the banner of the Lord God Jehovah, and will receive the seal of the living God. Those who yield the truth of heavenly origin and accept the Sunday sabbath, will receive the mark of the beast (Letter 11, 1890</a:t>
            </a:r>
            <a:r>
              <a:rPr lang="en-US" sz="4800" dirty="0" smtClean="0"/>
              <a:t>).”</a:t>
            </a:r>
            <a:endParaRPr lang="en-US" sz="4800" dirty="0"/>
          </a:p>
          <a:p>
            <a:endParaRPr lang="en-US" sz="4800" dirty="0"/>
          </a:p>
        </p:txBody>
      </p:sp>
    </p:spTree>
    <p:extLst>
      <p:ext uri="{BB962C8B-B14F-4D97-AF65-F5344CB8AC3E}">
        <p14:creationId xmlns:p14="http://schemas.microsoft.com/office/powerpoint/2010/main" val="249908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1"/>
            <a:ext cx="6350000" cy="6857999"/>
          </a:xfrm>
          <a:prstGeom prst="rect">
            <a:avLst/>
          </a:prstGeom>
        </p:spPr>
      </p:pic>
      <p:sp>
        <p:nvSpPr>
          <p:cNvPr id="4" name="Content Placeholder 3"/>
          <p:cNvSpPr>
            <a:spLocks noGrp="1"/>
          </p:cNvSpPr>
          <p:nvPr>
            <p:ph sz="half" idx="2"/>
          </p:nvPr>
        </p:nvSpPr>
        <p:spPr>
          <a:xfrm>
            <a:off x="6172200" y="45718"/>
            <a:ext cx="6019800" cy="6812281"/>
          </a:xfrm>
        </p:spPr>
        <p:txBody>
          <a:bodyPr>
            <a:normAutofit fontScale="92500" lnSpcReduction="10000"/>
          </a:bodyPr>
          <a:lstStyle/>
          <a:p>
            <a:r>
              <a:rPr lang="en-US" dirty="0" smtClean="0"/>
              <a:t>“With </a:t>
            </a:r>
            <a:r>
              <a:rPr lang="en-US" dirty="0"/>
              <a:t>unerring accuracy the Infinite One still keeps an account with all nations. While His mercy </a:t>
            </a:r>
            <a:r>
              <a:rPr lang="en-US" dirty="0" smtClean="0"/>
              <a:t>is tendered </a:t>
            </a:r>
            <a:r>
              <a:rPr lang="en-US" dirty="0"/>
              <a:t>with calls to repentance, this account will remain open; but when the figures reach a </a:t>
            </a:r>
            <a:r>
              <a:rPr lang="en-US" dirty="0" smtClean="0"/>
              <a:t>certain amount </a:t>
            </a:r>
            <a:r>
              <a:rPr lang="en-US" dirty="0"/>
              <a:t>which God has fixed, the ministry of His wrath commences. The account is closed. </a:t>
            </a:r>
            <a:r>
              <a:rPr lang="en-US" dirty="0" smtClean="0"/>
              <a:t>Divine patience </a:t>
            </a:r>
            <a:r>
              <a:rPr lang="en-US" dirty="0"/>
              <a:t>ceases. There is no more pleading of mercy in their behalf. </a:t>
            </a:r>
            <a:r>
              <a:rPr lang="en-US" dirty="0" smtClean="0"/>
              <a:t>The </a:t>
            </a:r>
            <a:r>
              <a:rPr lang="en-US" dirty="0"/>
              <a:t>prophet, looking down the ages, had this time presented before his vision. The nations of this </a:t>
            </a:r>
            <a:r>
              <a:rPr lang="en-US" dirty="0" smtClean="0"/>
              <a:t>age have </a:t>
            </a:r>
            <a:r>
              <a:rPr lang="en-US" dirty="0"/>
              <a:t>been the recipients of unprecedented mercies. The choicest of heaven's blessings have been </a:t>
            </a:r>
            <a:r>
              <a:rPr lang="en-US" dirty="0" smtClean="0"/>
              <a:t>given them</a:t>
            </a:r>
            <a:r>
              <a:rPr lang="en-US" dirty="0"/>
              <a:t>, but increased pride, covetousness, idolatry, contempt of God, and base ingratitude are </a:t>
            </a:r>
            <a:r>
              <a:rPr lang="en-US" dirty="0" smtClean="0"/>
              <a:t>written against </a:t>
            </a:r>
            <a:r>
              <a:rPr lang="en-US" dirty="0"/>
              <a:t>them. They are fast closing up their account with </a:t>
            </a:r>
            <a:r>
              <a:rPr lang="en-US"/>
              <a:t>God</a:t>
            </a:r>
            <a:r>
              <a:rPr lang="en-US" smtClean="0"/>
              <a:t>.” </a:t>
            </a:r>
            <a:r>
              <a:rPr lang="en-US" dirty="0"/>
              <a:t>{5T </a:t>
            </a:r>
            <a:r>
              <a:rPr lang="en-US" dirty="0" smtClean="0"/>
              <a:t>208, 209 </a:t>
            </a:r>
            <a:endParaRPr lang="en-US" dirty="0"/>
          </a:p>
        </p:txBody>
      </p:sp>
    </p:spTree>
    <p:extLst>
      <p:ext uri="{BB962C8B-B14F-4D97-AF65-F5344CB8AC3E}">
        <p14:creationId xmlns:p14="http://schemas.microsoft.com/office/powerpoint/2010/main" val="244902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7699"/>
          </a:xfrm>
        </p:spPr>
        <p:txBody>
          <a:bodyPr>
            <a:normAutofit fontScale="90000"/>
          </a:bodyPr>
          <a:lstStyle/>
          <a:p>
            <a:r>
              <a:rPr lang="en-US" dirty="0" smtClean="0"/>
              <a:t>           </a:t>
            </a:r>
            <a:r>
              <a:rPr lang="en-US" b="1" i="1" u="sng" dirty="0" smtClean="0">
                <a:solidFill>
                  <a:srgbClr val="0070C0"/>
                </a:solidFill>
                <a:latin typeface="+mn-lt"/>
              </a:rPr>
              <a:t>Judgment Comes First to SDAdventists</a:t>
            </a:r>
            <a:endParaRPr lang="en-US" b="1" i="1" u="sng" dirty="0">
              <a:solidFill>
                <a:srgbClr val="0070C0"/>
              </a:solidFill>
              <a:latin typeface="+mn-lt"/>
            </a:endParaRPr>
          </a:p>
        </p:txBody>
      </p:sp>
      <p:sp>
        <p:nvSpPr>
          <p:cNvPr id="3" name="Content Placeholder 2"/>
          <p:cNvSpPr>
            <a:spLocks noGrp="1"/>
          </p:cNvSpPr>
          <p:nvPr>
            <p:ph sz="half" idx="1"/>
          </p:nvPr>
        </p:nvSpPr>
        <p:spPr>
          <a:xfrm>
            <a:off x="0" y="508000"/>
            <a:ext cx="6019800" cy="6350000"/>
          </a:xfrm>
        </p:spPr>
        <p:txBody>
          <a:bodyPr>
            <a:normAutofit lnSpcReduction="10000"/>
          </a:bodyPr>
          <a:lstStyle/>
          <a:p>
            <a:r>
              <a:rPr lang="en-US" dirty="0" smtClean="0"/>
              <a:t>“And </a:t>
            </a:r>
            <a:r>
              <a:rPr lang="en-US" dirty="0"/>
              <a:t>the LORD said unto him, Go through the midst of the city, through the midst of Jerusalem, and set a mark upon the foreheads of the men that sigh and that cry for all the abominations that be done in the midst thereof</a:t>
            </a:r>
            <a:r>
              <a:rPr lang="en-US" dirty="0" smtClean="0"/>
              <a:t>. </a:t>
            </a:r>
            <a:r>
              <a:rPr lang="en-US" dirty="0"/>
              <a:t>And to the others he said in mine hearing, Go ye after him through the city, and smite: let not your eye spare, neither have ye pity</a:t>
            </a:r>
            <a:r>
              <a:rPr lang="en-US" dirty="0" smtClean="0"/>
              <a:t>: </a:t>
            </a:r>
            <a:r>
              <a:rPr lang="en-US" dirty="0"/>
              <a:t>Slay utterly old and young, both maids, and little children, and women: but come not near any man upon whom is the mark; and begin at my sanctuary. Then they began at the ancient men which were before the house</a:t>
            </a:r>
            <a:r>
              <a:rPr lang="en-US" dirty="0" smtClean="0"/>
              <a:t>.”  Ezekiel 9:4-6</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47700"/>
            <a:ext cx="6172200" cy="6210300"/>
          </a:xfrm>
          <a:prstGeom prst="rect">
            <a:avLst/>
          </a:prstGeom>
        </p:spPr>
      </p:pic>
    </p:spTree>
    <p:extLst>
      <p:ext uri="{BB962C8B-B14F-4D97-AF65-F5344CB8AC3E}">
        <p14:creationId xmlns:p14="http://schemas.microsoft.com/office/powerpoint/2010/main" val="19802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normAutofit/>
          </a:bodyPr>
          <a:lstStyle/>
          <a:p>
            <a:r>
              <a:rPr lang="en-US" dirty="0" smtClean="0"/>
              <a:t>              </a:t>
            </a:r>
            <a:r>
              <a:rPr lang="en-US" b="1" i="1" u="sng" dirty="0" smtClean="0">
                <a:solidFill>
                  <a:srgbClr val="0070C0"/>
                </a:solidFill>
                <a:latin typeface="Algerian" panose="04020705040A02060702" pitchFamily="82" charset="0"/>
              </a:rPr>
              <a:t>The Church is Judged First!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Autofit/>
          </a:bodyPr>
          <a:lstStyle/>
          <a:p>
            <a:r>
              <a:rPr lang="en-US" sz="3200" dirty="0" smtClean="0"/>
              <a:t>“Here </a:t>
            </a:r>
            <a:r>
              <a:rPr lang="en-US" sz="3200" dirty="0"/>
              <a:t>we see that the church--the Lord's sanctuary--was the first to feel the stroke of the wrath of </a:t>
            </a:r>
            <a:r>
              <a:rPr lang="en-US" sz="3200" dirty="0" smtClean="0"/>
              <a:t>God. The </a:t>
            </a:r>
            <a:r>
              <a:rPr lang="en-US" sz="3200" dirty="0"/>
              <a:t>ancient men, those to whom God had given great light and who had stood as guardians of </a:t>
            </a:r>
            <a:r>
              <a:rPr lang="en-US" sz="3200" dirty="0" smtClean="0"/>
              <a:t>the spiritual </a:t>
            </a:r>
            <a:r>
              <a:rPr lang="en-US" sz="3200" dirty="0"/>
              <a:t>interests of the people, had betrayed their trust. They had taken the position that we need </a:t>
            </a:r>
            <a:r>
              <a:rPr lang="en-US" sz="3200" dirty="0" smtClean="0"/>
              <a:t>not look </a:t>
            </a:r>
            <a:r>
              <a:rPr lang="en-US" sz="3200" dirty="0"/>
              <a:t>for miracles and the marked manifestation of God's power as in former days. Times </a:t>
            </a:r>
            <a:r>
              <a:rPr lang="en-US" sz="3200" dirty="0" smtClean="0"/>
              <a:t>have changed</a:t>
            </a:r>
            <a:r>
              <a:rPr lang="en-US" sz="3200" dirty="0"/>
              <a:t>. These words strengthen their unbelief, and they say: The Lord will not do good, neither </a:t>
            </a:r>
            <a:r>
              <a:rPr lang="en-US" sz="3200" dirty="0" smtClean="0"/>
              <a:t>will He </a:t>
            </a:r>
            <a:r>
              <a:rPr lang="en-US" sz="3200" dirty="0"/>
              <a:t>do evil. He is too merciful to visit His people in judgment. Thus "Peace and safety" is the cry </a:t>
            </a:r>
            <a:r>
              <a:rPr lang="en-US" sz="3200" dirty="0" smtClean="0"/>
              <a:t>from men </a:t>
            </a:r>
            <a:r>
              <a:rPr lang="en-US" sz="3200" dirty="0"/>
              <a:t>who will never again lift up their voice like a trumpet to show God's people their </a:t>
            </a:r>
            <a:r>
              <a:rPr lang="en-US" sz="3200" dirty="0" smtClean="0"/>
              <a:t>transgressions and </a:t>
            </a:r>
            <a:r>
              <a:rPr lang="en-US" sz="3200" dirty="0"/>
              <a:t>the house of Jacob their sins. These dumb dogs that would not bark are the </a:t>
            </a:r>
            <a:r>
              <a:rPr lang="en-US" sz="3200" dirty="0" smtClean="0"/>
              <a:t>ones who </a:t>
            </a:r>
            <a:r>
              <a:rPr lang="en-US" sz="3200" dirty="0"/>
              <a:t>feel the </a:t>
            </a:r>
            <a:r>
              <a:rPr lang="en-US" sz="3200" dirty="0" smtClean="0"/>
              <a:t>just vengeance </a:t>
            </a:r>
            <a:r>
              <a:rPr lang="en-US" sz="3200" dirty="0"/>
              <a:t>of an offended God. Men, maidens, and little children all perish together. {5T 211.2</a:t>
            </a:r>
            <a:r>
              <a:rPr lang="en-US" sz="3200" dirty="0" smtClean="0"/>
              <a:t>}</a:t>
            </a:r>
            <a:endParaRPr lang="en-US" sz="3200" dirty="0"/>
          </a:p>
        </p:txBody>
      </p:sp>
    </p:spTree>
    <p:extLst>
      <p:ext uri="{BB962C8B-B14F-4D97-AF65-F5344CB8AC3E}">
        <p14:creationId xmlns:p14="http://schemas.microsoft.com/office/powerpoint/2010/main" val="185215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normAutofit/>
          </a:bodyPr>
          <a:lstStyle/>
          <a:p>
            <a:r>
              <a:rPr lang="en-US" dirty="0" smtClean="0"/>
              <a:t>                                </a:t>
            </a:r>
            <a:r>
              <a:rPr lang="en-US" b="1" i="1" u="sng" dirty="0" smtClean="0">
                <a:solidFill>
                  <a:srgbClr val="FF0000"/>
                </a:solidFill>
                <a:latin typeface="Algerian" panose="04020705040A02060702" pitchFamily="82" charset="0"/>
              </a:rPr>
              <a:t>Solemn Time!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rmAutofit/>
          </a:bodyPr>
          <a:lstStyle/>
          <a:p>
            <a:r>
              <a:rPr lang="en-US" dirty="0" smtClean="0"/>
              <a:t>“The </a:t>
            </a:r>
            <a:r>
              <a:rPr lang="en-US" dirty="0"/>
              <a:t>abominations for which the faithful ones were sighing and crying were all that could be </a:t>
            </a:r>
            <a:r>
              <a:rPr lang="en-US" dirty="0" smtClean="0"/>
              <a:t>discerned by </a:t>
            </a:r>
            <a:r>
              <a:rPr lang="en-US" dirty="0"/>
              <a:t>finite eyes, but by far the worst sins, those which provoked the jealousy of the pure and holy </a:t>
            </a:r>
            <a:r>
              <a:rPr lang="en-US" dirty="0" smtClean="0"/>
              <a:t>God, were </a:t>
            </a:r>
            <a:r>
              <a:rPr lang="en-US" dirty="0"/>
              <a:t>unrevealed. The great Searcher of hearts knoweth every sin committed in secret by the workers </a:t>
            </a:r>
            <a:r>
              <a:rPr lang="en-US" dirty="0" smtClean="0"/>
              <a:t>of iniquity</a:t>
            </a:r>
            <a:r>
              <a:rPr lang="en-US" dirty="0"/>
              <a:t>. These persons come to feel secure in their deceptions and, because of His long-suffering, </a:t>
            </a:r>
            <a:r>
              <a:rPr lang="en-US" dirty="0" smtClean="0"/>
              <a:t>say that </a:t>
            </a:r>
            <a:r>
              <a:rPr lang="en-US" dirty="0"/>
              <a:t>the </a:t>
            </a:r>
            <a:r>
              <a:rPr lang="en-US" dirty="0" smtClean="0"/>
              <a:t>Lord seeth </a:t>
            </a:r>
            <a:r>
              <a:rPr lang="en-US" dirty="0"/>
              <a:t>not, and then act as though He had forsaken the earth. But He will detect their hypocrisy and </a:t>
            </a:r>
            <a:r>
              <a:rPr lang="en-US" dirty="0" smtClean="0"/>
              <a:t>will open </a:t>
            </a:r>
            <a:r>
              <a:rPr lang="en-US" dirty="0"/>
              <a:t>before others those sins which they were so careful to hide. </a:t>
            </a:r>
            <a:r>
              <a:rPr lang="en-US" dirty="0" smtClean="0"/>
              <a:t>No </a:t>
            </a:r>
            <a:r>
              <a:rPr lang="en-US" dirty="0"/>
              <a:t>superiority of rank, dignity, or worldly wisdom, no position in sacred office, will preserve </a:t>
            </a:r>
            <a:r>
              <a:rPr lang="en-US" dirty="0" smtClean="0"/>
              <a:t>men from </a:t>
            </a:r>
            <a:r>
              <a:rPr lang="en-US" dirty="0"/>
              <a:t>sacrificing principle when left to their own deceitful hearts. Those who have been regarded </a:t>
            </a:r>
            <a:r>
              <a:rPr lang="en-US" dirty="0" smtClean="0"/>
              <a:t>as worthy </a:t>
            </a:r>
            <a:r>
              <a:rPr lang="en-US" dirty="0"/>
              <a:t>and righteous prove to be ring-leaders in apostasy and examples in indifference and in </a:t>
            </a:r>
            <a:r>
              <a:rPr lang="en-US" dirty="0" smtClean="0"/>
              <a:t>the abuse </a:t>
            </a:r>
            <a:r>
              <a:rPr lang="en-US" dirty="0"/>
              <a:t>of God's mercies. Their wicked course He will tolerate no longer, and in His wrath He deals </a:t>
            </a:r>
            <a:r>
              <a:rPr lang="en-US" dirty="0" smtClean="0"/>
              <a:t>with them </a:t>
            </a:r>
            <a:r>
              <a:rPr lang="en-US" dirty="0"/>
              <a:t>without </a:t>
            </a:r>
            <a:r>
              <a:rPr lang="en-US" dirty="0" smtClean="0"/>
              <a:t>mercy.”  5T 212</a:t>
            </a:r>
            <a:endParaRPr lang="en-US" dirty="0"/>
          </a:p>
          <a:p>
            <a:endParaRPr lang="en-US" dirty="0"/>
          </a:p>
        </p:txBody>
      </p:sp>
    </p:spTree>
    <p:extLst>
      <p:ext uri="{BB962C8B-B14F-4D97-AF65-F5344CB8AC3E}">
        <p14:creationId xmlns:p14="http://schemas.microsoft.com/office/powerpoint/2010/main" val="387596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0070C0"/>
                </a:solidFill>
              </a:rPr>
              <a:t>Faithful SDA’s</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635000"/>
            <a:ext cx="6388100" cy="6223000"/>
          </a:xfrm>
          <a:prstGeom prst="rect">
            <a:avLst/>
          </a:prstGeom>
        </p:spPr>
      </p:pic>
      <p:sp>
        <p:nvSpPr>
          <p:cNvPr id="4" name="Content Placeholder 3"/>
          <p:cNvSpPr>
            <a:spLocks noGrp="1"/>
          </p:cNvSpPr>
          <p:nvPr>
            <p:ph sz="half" idx="2"/>
          </p:nvPr>
        </p:nvSpPr>
        <p:spPr>
          <a:xfrm>
            <a:off x="6172200" y="635000"/>
            <a:ext cx="6019800" cy="6223000"/>
          </a:xfrm>
        </p:spPr>
        <p:txBody>
          <a:bodyPr>
            <a:normAutofit fontScale="92500" lnSpcReduction="10000"/>
          </a:bodyPr>
          <a:lstStyle/>
          <a:p>
            <a:r>
              <a:rPr lang="en-US" dirty="0" smtClean="0"/>
              <a:t>Those SDA’s who are sighing and crying over the apostasy amongst us; those SDA’s who are settling into the truth intellectually so that false doctrine does not move them; those SADA’s who are experiencing the power of Christ in their lives will receive the seal of God, be filled with the Latter Rain, and will be judged in the courts of heaven as faithful and true!  These SDA’s will give the Loud Cry </a:t>
            </a:r>
            <a:r>
              <a:rPr lang="en-US" dirty="0"/>
              <a:t>of Revelation </a:t>
            </a:r>
            <a:r>
              <a:rPr lang="en-US" dirty="0" smtClean="0"/>
              <a:t>18:1,2  </a:t>
            </a:r>
            <a:r>
              <a:rPr lang="en-US" dirty="0"/>
              <a:t>“And after these things I saw another angel come down from heaven, having great power; and the earth was lightened with his glory</a:t>
            </a:r>
            <a:r>
              <a:rPr lang="en-US" dirty="0" smtClean="0"/>
              <a:t>. </a:t>
            </a:r>
            <a:r>
              <a:rPr lang="en-US" dirty="0"/>
              <a:t>And he cried mightily with a strong voice, saying, Babylon the great is fallen, is fallen, and is become the habitation of devils, and the hold of every foul spirit, and a cage of every unclean and hateful bird</a:t>
            </a:r>
            <a:r>
              <a:rPr lang="en-US" dirty="0" smtClean="0"/>
              <a:t>.”</a:t>
            </a:r>
            <a:endParaRPr lang="en-US" dirty="0"/>
          </a:p>
        </p:txBody>
      </p:sp>
    </p:spTree>
    <p:extLst>
      <p:ext uri="{BB962C8B-B14F-4D97-AF65-F5344CB8AC3E}">
        <p14:creationId xmlns:p14="http://schemas.microsoft.com/office/powerpoint/2010/main" val="330462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0070C0"/>
                </a:solidFill>
                <a:latin typeface="Algerian" panose="04020705040A02060702" pitchFamily="82" charset="0"/>
              </a:rPr>
              <a:t>Unfaithful SDA’s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1" y="698500"/>
            <a:ext cx="6019799" cy="6159500"/>
          </a:xfrm>
        </p:spPr>
        <p:txBody>
          <a:bodyPr/>
          <a:lstStyle/>
          <a:p>
            <a:r>
              <a:rPr lang="en-US" dirty="0" smtClean="0"/>
              <a:t>Unfaithful SDA’s will be those who embrace Sunday worship.  They do not know what they believe and are carried about with every wind of doctrine.  They refuse the power of Christ in their lives and are found wanting.  They become the most violent opposers of faithful SDA’s;  they have the faithful arrested; they even will come to faithful Adventists homes and have all their goods confiscated!  They are judged unfaithful in the heavenly courts and will perish in the lake of fire!</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98500"/>
            <a:ext cx="6172199" cy="6159500"/>
          </a:xfrm>
          <a:prstGeom prst="rect">
            <a:avLst/>
          </a:prstGeom>
        </p:spPr>
      </p:pic>
    </p:spTree>
    <p:extLst>
      <p:ext uri="{BB962C8B-B14F-4D97-AF65-F5344CB8AC3E}">
        <p14:creationId xmlns:p14="http://schemas.microsoft.com/office/powerpoint/2010/main" val="362590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0099"/>
          </a:xfrm>
        </p:spPr>
        <p:txBody>
          <a:bodyPr>
            <a:normAutofit/>
          </a:bodyPr>
          <a:lstStyle/>
          <a:p>
            <a:r>
              <a:rPr lang="en-US" dirty="0" smtClean="0"/>
              <a:t>         Not the Nile………………….      or the  Sacramento</a:t>
            </a:r>
            <a:endParaRPr lang="en-US" dirty="0"/>
          </a:p>
        </p:txBody>
      </p:sp>
      <p:pic>
        <p:nvPicPr>
          <p:cNvPr id="5" name="Content Placeholder 4"/>
          <p:cNvPicPr>
            <a:picLocks noGrp="1" noChangeAspect="1"/>
          </p:cNvPicPr>
          <p:nvPr>
            <p:ph sz="half" idx="1"/>
          </p:nvPr>
        </p:nvPicPr>
        <p:blipFill>
          <a:blip r:embed="rId2"/>
          <a:stretch>
            <a:fillRect/>
          </a:stretch>
        </p:blipFill>
        <p:spPr>
          <a:xfrm>
            <a:off x="0" y="622300"/>
            <a:ext cx="6172200" cy="62357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622300"/>
            <a:ext cx="6019800" cy="6235700"/>
          </a:xfrm>
          <a:prstGeom prst="rect">
            <a:avLst/>
          </a:prstGeom>
        </p:spPr>
      </p:pic>
    </p:spTree>
    <p:extLst>
      <p:ext uri="{BB962C8B-B14F-4D97-AF65-F5344CB8AC3E}">
        <p14:creationId xmlns:p14="http://schemas.microsoft.com/office/powerpoint/2010/main" val="360823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1"/>
            <a:ext cx="10515600" cy="749300"/>
          </a:xfrm>
        </p:spPr>
        <p:txBody>
          <a:bodyPr>
            <a:normAutofit/>
          </a:bodyPr>
          <a:lstStyle/>
          <a:p>
            <a:endParaRPr lang="en-US" dirty="0"/>
          </a:p>
        </p:txBody>
      </p:sp>
      <p:sp>
        <p:nvSpPr>
          <p:cNvPr id="3" name="Content Placeholder 2"/>
          <p:cNvSpPr>
            <a:spLocks noGrp="1"/>
          </p:cNvSpPr>
          <p:nvPr>
            <p:ph idx="1"/>
          </p:nvPr>
        </p:nvSpPr>
        <p:spPr>
          <a:xfrm>
            <a:off x="0" y="952502"/>
            <a:ext cx="12192000" cy="5905498"/>
          </a:xfrm>
        </p:spPr>
        <p:txBody>
          <a:bodyPr>
            <a:normAutofit/>
          </a:bodyPr>
          <a:lstStyle/>
          <a:p>
            <a:r>
              <a:rPr lang="en-US" sz="3200" dirty="0" smtClean="0"/>
              <a:t>“As </a:t>
            </a:r>
            <a:r>
              <a:rPr lang="en-US" sz="3200" dirty="0"/>
              <a:t>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a:t>
            </a:r>
            <a:r>
              <a:rPr lang="en-US" sz="3200" dirty="0" smtClean="0"/>
              <a:t>Sabbath keepers </a:t>
            </a:r>
            <a:r>
              <a:rPr lang="en-US" sz="3200" dirty="0"/>
              <a:t>are brought before the courts to answer for their faith, these apostates are the most efficient agents of Satan to misrepresent and accuse them, and by false reports and insinuations to stir up the rulers against them. </a:t>
            </a:r>
            <a:r>
              <a:rPr lang="en-US" sz="3200" dirty="0" smtClean="0"/>
              <a:t>“  GC, pg. 608</a:t>
            </a:r>
            <a:endParaRPr lang="en-US" sz="3200" dirty="0"/>
          </a:p>
        </p:txBody>
      </p:sp>
    </p:spTree>
    <p:extLst>
      <p:ext uri="{BB962C8B-B14F-4D97-AF65-F5344CB8AC3E}">
        <p14:creationId xmlns:p14="http://schemas.microsoft.com/office/powerpoint/2010/main" val="328450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3850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sz="4400" dirty="0" smtClean="0"/>
              <a:t>The Rubicon stream is not dramatic or mighty flowing; it is just a small stream. The Rubicon is a shallow river in northeastern Italy, just south of Ravenna. The same name was given to a river that was famously crossed by Julius Caesar in 49 BC.</a:t>
            </a:r>
            <a:endParaRPr lang="en-US" sz="4400" dirty="0"/>
          </a:p>
        </p:txBody>
      </p:sp>
      <p:pic>
        <p:nvPicPr>
          <p:cNvPr id="5" name="Content Placeholder 4"/>
          <p:cNvPicPr>
            <a:picLocks noGrp="1" noChangeAspect="1"/>
          </p:cNvPicPr>
          <p:nvPr>
            <p:ph sz="half" idx="2"/>
          </p:nvPr>
        </p:nvPicPr>
        <p:blipFill>
          <a:blip r:embed="rId2"/>
          <a:stretch>
            <a:fillRect/>
          </a:stretch>
        </p:blipFill>
        <p:spPr>
          <a:xfrm>
            <a:off x="6083300" y="-1"/>
            <a:ext cx="6108700" cy="6857999"/>
          </a:xfrm>
          <a:prstGeom prst="rect">
            <a:avLst/>
          </a:prstGeom>
        </p:spPr>
      </p:pic>
    </p:spTree>
    <p:extLst>
      <p:ext uri="{BB962C8B-B14F-4D97-AF65-F5344CB8AC3E}">
        <p14:creationId xmlns:p14="http://schemas.microsoft.com/office/powerpoint/2010/main" val="48822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0" y="1"/>
            <a:ext cx="5143500" cy="330199"/>
          </a:xfrm>
        </p:spPr>
        <p:txBody>
          <a:bodyPr>
            <a:normAutofit fontScale="90000"/>
          </a:bodyPr>
          <a:lstStyle/>
          <a:p>
            <a:endParaRPr lang="en-US" dirty="0"/>
          </a:p>
        </p:txBody>
      </p:sp>
      <p:sp>
        <p:nvSpPr>
          <p:cNvPr id="3" name="Content Placeholder 2"/>
          <p:cNvSpPr>
            <a:spLocks noGrp="1"/>
          </p:cNvSpPr>
          <p:nvPr>
            <p:ph sz="half" idx="1"/>
          </p:nvPr>
        </p:nvSpPr>
        <p:spPr>
          <a:xfrm>
            <a:off x="0" y="0"/>
            <a:ext cx="6019800" cy="6857999"/>
          </a:xfrm>
        </p:spPr>
        <p:txBody>
          <a:bodyPr>
            <a:normAutofit fontScale="70000" lnSpcReduction="20000"/>
          </a:bodyPr>
          <a:lstStyle/>
          <a:p>
            <a:r>
              <a:rPr lang="en-US" dirty="0" smtClean="0"/>
              <a:t>During the Roman republic, the river Rubicon marked the boundary between the Roman province of Cisalpine Gaul to the north-east and Italy proper (controlled directly by Rome and its allies) to the south. On the north-western side, the border was marked by the river Arno, a much wider and more important waterway, which flows westward from the Apennine Mountains (its source is not far from Rubicon's source) into the Tyrrhenian Sea. Governors of Roman provinces were appointed promagistrates with imperium (roughly, "right to command") in one or more provinces. The governor then served as the general of the Roman army within the territory they ruled. Roman law specified that only the elected magistrates (consuls and praetors) could hold imperium within Italy. Any promagistrate who entered Italy at the head of his troops forfeited his imperium and was therefore no longer legally allowed to command troops.</a:t>
            </a:r>
          </a:p>
          <a:p>
            <a:endParaRPr lang="en-US" dirty="0" smtClean="0"/>
          </a:p>
          <a:p>
            <a:r>
              <a:rPr lang="en-US" dirty="0" smtClean="0"/>
              <a:t>Exercising imperium when forbidden by the law was a capital offence. Furthermore, obeying the commands of a general who did not legally possess imperium was a capital offence. If a general entered Italy in command of an army, both the general and his soldiers became outlaws and were automatically condemned to death. Generals were thus obliged to disband their armies before entering Italy.</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199" cy="6857999"/>
          </a:xfrm>
          <a:prstGeom prst="rect">
            <a:avLst/>
          </a:prstGeom>
        </p:spPr>
      </p:pic>
    </p:spTree>
    <p:extLst>
      <p:ext uri="{BB962C8B-B14F-4D97-AF65-F5344CB8AC3E}">
        <p14:creationId xmlns:p14="http://schemas.microsoft.com/office/powerpoint/2010/main" val="265645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900"/>
          </a:xfrm>
        </p:spPr>
        <p:txBody>
          <a:bodyPr>
            <a:normAutofit/>
          </a:bodyPr>
          <a:lstStyle/>
          <a:p>
            <a:r>
              <a:rPr lang="en-US" dirty="0" smtClean="0"/>
              <a:t>                   </a:t>
            </a:r>
            <a:r>
              <a:rPr lang="en-US" b="1" i="1" u="sng" dirty="0" smtClean="0">
                <a:solidFill>
                  <a:srgbClr val="0070C0"/>
                </a:solidFill>
                <a:latin typeface="Algerian" panose="04020705040A02060702" pitchFamily="82" charset="0"/>
              </a:rPr>
              <a:t>The Die Was Cast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Autofit/>
          </a:bodyPr>
          <a:lstStyle/>
          <a:p>
            <a:pPr marL="0" indent="0">
              <a:buNone/>
            </a:pPr>
            <a:r>
              <a:rPr lang="en-US" sz="3200" dirty="0"/>
              <a:t> </a:t>
            </a:r>
            <a:r>
              <a:rPr lang="en-US" sz="3200" dirty="0" smtClean="0"/>
              <a:t>  Julius Caesar paused on the banks of the Rubicon. In 49 BC, perhaps on January 10,  Julius Caesar led a single legion, Legio XIII, south over the Rubicon from Cisalpine Gaul to Italy to make his way to Rome. In doing so, he (deliberately) broke the law on imperium and made armed conflict inevitable.</a:t>
            </a:r>
            <a:r>
              <a:rPr lang="en-US" sz="3200" dirty="0"/>
              <a:t> </a:t>
            </a:r>
            <a:r>
              <a:rPr lang="en-US" sz="3200" dirty="0" smtClean="0"/>
              <a:t>According to Suetonius, Caesar uttered the famous phrase ālea iacta est ("the die has been cast").[2</a:t>
            </a:r>
            <a:r>
              <a:rPr lang="en-US" sz="3200" b="1" i="1" u="sng" dirty="0" smtClean="0"/>
              <a:t>] The phrase "crossing the Rubicon" has survived to refer to any individual or group committing itself irrevocably to a risky or revolutionary course of action, similar to the modern phrase "passing the point of no return". </a:t>
            </a:r>
            <a:r>
              <a:rPr lang="en-US" sz="3200" dirty="0" smtClean="0"/>
              <a:t>Caesar's decision for swift action forced Pompey, the lawful consul, and a large part of the Roman Senate to flee Rome in fear. Caesar's subsequent victory in Caesar's Civil War ensured that he would never be punished for the infraction.</a:t>
            </a:r>
            <a:endParaRPr lang="en-US" sz="3200" dirty="0"/>
          </a:p>
        </p:txBody>
      </p:sp>
    </p:spTree>
    <p:extLst>
      <p:ext uri="{BB962C8B-B14F-4D97-AF65-F5344CB8AC3E}">
        <p14:creationId xmlns:p14="http://schemas.microsoft.com/office/powerpoint/2010/main" val="180052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1399"/>
          </a:xfrm>
        </p:spPr>
        <p:txBody>
          <a:bodyPr/>
          <a:lstStyle/>
          <a:p>
            <a:r>
              <a:rPr lang="en-US" dirty="0" smtClean="0"/>
              <a:t>                                </a:t>
            </a:r>
            <a:endParaRPr lang="en-US" dirty="0"/>
          </a:p>
        </p:txBody>
      </p:sp>
      <p:sp>
        <p:nvSpPr>
          <p:cNvPr id="4" name="Content Placeholder 3"/>
          <p:cNvSpPr>
            <a:spLocks noGrp="1"/>
          </p:cNvSpPr>
          <p:nvPr>
            <p:ph sz="half" idx="2"/>
          </p:nvPr>
        </p:nvSpPr>
        <p:spPr>
          <a:xfrm>
            <a:off x="6019800" y="2"/>
            <a:ext cx="6172200" cy="6857998"/>
          </a:xfrm>
        </p:spPr>
        <p:txBody>
          <a:bodyPr>
            <a:noAutofit/>
          </a:bodyPr>
          <a:lstStyle/>
          <a:p>
            <a:r>
              <a:rPr lang="en-US" sz="3600" dirty="0" smtClean="0"/>
              <a:t>The Rubicon was really a nothing little stream.  But, oh, to a Roman, it was a point of no return.  If Julius Caesar crossed the Rubicon, he and his men would be considered outlaws of the Roman Empire and no longer worthy of protection of Roman law.  Crossing into Italy with his army, Caesar was throwing the gauntlet down and letting Pompey know that war was inevitable! </a:t>
            </a:r>
            <a:endParaRPr lang="en-US" sz="3600" dirty="0"/>
          </a:p>
        </p:txBody>
      </p:sp>
      <p:pic>
        <p:nvPicPr>
          <p:cNvPr id="7" name="Content Placeholder 6"/>
          <p:cNvPicPr>
            <a:picLocks noGrp="1" noChangeAspect="1"/>
          </p:cNvPicPr>
          <p:nvPr>
            <p:ph sz="half" idx="1"/>
          </p:nvPr>
        </p:nvPicPr>
        <p:blipFill>
          <a:blip r:embed="rId2"/>
          <a:stretch>
            <a:fillRect/>
          </a:stretch>
        </p:blipFill>
        <p:spPr>
          <a:xfrm>
            <a:off x="0" y="0"/>
            <a:ext cx="6273799" cy="6858000"/>
          </a:xfrm>
          <a:prstGeom prst="rect">
            <a:avLst/>
          </a:prstGeom>
        </p:spPr>
      </p:pic>
    </p:spTree>
    <p:extLst>
      <p:ext uri="{BB962C8B-B14F-4D97-AF65-F5344CB8AC3E}">
        <p14:creationId xmlns:p14="http://schemas.microsoft.com/office/powerpoint/2010/main" val="254925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317500"/>
            <a:ext cx="6019800" cy="6540500"/>
          </a:xfrm>
        </p:spPr>
        <p:txBody>
          <a:bodyPr/>
          <a:lstStyle/>
          <a:p>
            <a:r>
              <a:rPr lang="en-US" dirty="0" smtClean="0"/>
              <a:t>There will come a point in this earth’s history; the exact time of which we do not know, when we will meet the Rubicon.  It will indeed, be a point of no return.  At that point, our characters will be sealed for eternity, we will be judged in the courts of heaven as either with God or against Him!  We will either receive the seal of God, which is the 7</a:t>
            </a:r>
            <a:r>
              <a:rPr lang="en-US" baseline="30000" dirty="0" smtClean="0"/>
              <a:t>th</a:t>
            </a:r>
            <a:r>
              <a:rPr lang="en-US" dirty="0" smtClean="0"/>
              <a:t> day Sabbath or we will receive the mark of the beast, which is Sunday!  At that point, we will be given the Latter Rain of the Holy Spirit or will become the most vicious opposers of God and His people!</a:t>
            </a:r>
            <a:endParaRPr lang="en-US" dirty="0"/>
          </a:p>
        </p:txBody>
      </p:sp>
      <p:pic>
        <p:nvPicPr>
          <p:cNvPr id="7" name="Content Placeholder 6"/>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9111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9000"/>
          </a:xfrm>
        </p:spPr>
        <p:txBody>
          <a:bodyPr>
            <a:normAutofit fontScale="90000"/>
          </a:bodyPr>
          <a:lstStyle/>
          <a:p>
            <a:r>
              <a:rPr lang="en-US" dirty="0" smtClean="0"/>
              <a:t>  </a:t>
            </a:r>
            <a:r>
              <a:rPr lang="en-US" b="1" i="1" u="sng" dirty="0" smtClean="0">
                <a:solidFill>
                  <a:srgbClr val="FF0000"/>
                </a:solidFill>
              </a:rPr>
              <a:t>The Judgment of the Living has not Begun Yet!</a:t>
            </a:r>
            <a:endParaRPr lang="en-US" b="1" i="1" u="sng" dirty="0">
              <a:solidFill>
                <a:srgbClr val="FF0000"/>
              </a:solidFill>
            </a:endParaRPr>
          </a:p>
        </p:txBody>
      </p:sp>
      <p:sp>
        <p:nvSpPr>
          <p:cNvPr id="3" name="Content Placeholder 2"/>
          <p:cNvSpPr>
            <a:spLocks noGrp="1"/>
          </p:cNvSpPr>
          <p:nvPr>
            <p:ph idx="1"/>
          </p:nvPr>
        </p:nvSpPr>
        <p:spPr>
          <a:xfrm>
            <a:off x="0" y="698500"/>
            <a:ext cx="12192000" cy="6159499"/>
          </a:xfrm>
        </p:spPr>
        <p:txBody>
          <a:bodyPr>
            <a:normAutofit/>
          </a:bodyPr>
          <a:lstStyle/>
          <a:p>
            <a:pPr marL="0" indent="0">
              <a:buNone/>
            </a:pPr>
            <a:r>
              <a:rPr lang="en-US" sz="3800" dirty="0" smtClean="0"/>
              <a:t>   “The Lord has </a:t>
            </a:r>
            <a:r>
              <a:rPr lang="en-US" sz="3800" dirty="0"/>
              <a:t>shown me clearly that the image of the beast will be </a:t>
            </a:r>
            <a:r>
              <a:rPr lang="en-US" sz="3800" dirty="0" smtClean="0"/>
              <a:t>formed before </a:t>
            </a:r>
            <a:r>
              <a:rPr lang="en-US" sz="3800" dirty="0"/>
              <a:t>probation closes; for it is to be the great test for the people </a:t>
            </a:r>
            <a:r>
              <a:rPr lang="en-US" sz="3800" dirty="0" smtClean="0"/>
              <a:t>of God</a:t>
            </a:r>
            <a:r>
              <a:rPr lang="en-US" sz="3800" dirty="0"/>
              <a:t>, by which their eternal destiny will be decided.... [</a:t>
            </a:r>
            <a:r>
              <a:rPr lang="en-US" sz="3800" dirty="0" smtClean="0"/>
              <a:t>Revelation 13:11-17 </a:t>
            </a:r>
            <a:r>
              <a:rPr lang="en-US" sz="3800" dirty="0"/>
              <a:t>quoted.] </a:t>
            </a:r>
            <a:r>
              <a:rPr lang="en-US" sz="3800" dirty="0" smtClean="0"/>
              <a:t>...This </a:t>
            </a:r>
            <a:r>
              <a:rPr lang="en-US" sz="3800" dirty="0"/>
              <a:t>is the test that the people of God must have before they </a:t>
            </a:r>
            <a:r>
              <a:rPr lang="en-US" sz="3800" dirty="0" smtClean="0"/>
              <a:t>are sealed</a:t>
            </a:r>
            <a:r>
              <a:rPr lang="en-US" sz="3800" dirty="0"/>
              <a:t>. All who proved their loyalty to God by observing His </a:t>
            </a:r>
            <a:r>
              <a:rPr lang="en-US" sz="3800" dirty="0" smtClean="0"/>
              <a:t>law, and </a:t>
            </a:r>
            <a:r>
              <a:rPr lang="en-US" sz="3800" dirty="0"/>
              <a:t>refusing to accept a spurious sabbath, will rank under the </a:t>
            </a:r>
            <a:r>
              <a:rPr lang="en-US" sz="3800" dirty="0" smtClean="0"/>
              <a:t>banner of </a:t>
            </a:r>
            <a:r>
              <a:rPr lang="en-US" sz="3800" dirty="0"/>
              <a:t>the Lord God Jehovah, and will receive the seal of the living </a:t>
            </a:r>
            <a:r>
              <a:rPr lang="en-US" sz="3800" dirty="0" smtClean="0"/>
              <a:t>God. Those </a:t>
            </a:r>
            <a:r>
              <a:rPr lang="en-US" sz="3800" dirty="0"/>
              <a:t>who yield the truth of heavenly origin and accept the </a:t>
            </a:r>
            <a:r>
              <a:rPr lang="en-US" sz="3800" dirty="0" smtClean="0"/>
              <a:t>Sunday sabbath</a:t>
            </a:r>
            <a:r>
              <a:rPr lang="en-US" sz="3800" dirty="0"/>
              <a:t>, will receive the mark of the beast (Letter 11, 1890).</a:t>
            </a:r>
          </a:p>
        </p:txBody>
      </p:sp>
    </p:spTree>
    <p:extLst>
      <p:ext uri="{BB962C8B-B14F-4D97-AF65-F5344CB8AC3E}">
        <p14:creationId xmlns:p14="http://schemas.microsoft.com/office/powerpoint/2010/main" val="3790476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2415</Words>
  <Application>Microsoft Office PowerPoint</Application>
  <PresentationFormat>Widescreen</PresentationFormat>
  <Paragraphs>34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 Rubicon</vt:lpstr>
      <vt:lpstr>         Not the Nile………………….      or the  Sacramento</vt:lpstr>
      <vt:lpstr>PowerPoint Presentation</vt:lpstr>
      <vt:lpstr>PowerPoint Presentation</vt:lpstr>
      <vt:lpstr>PowerPoint Presentation</vt:lpstr>
      <vt:lpstr>                   The Die Was Cast</vt:lpstr>
      <vt:lpstr>                                </vt:lpstr>
      <vt:lpstr>PowerPoint Presentation</vt:lpstr>
      <vt:lpstr>  The Judgment of the Living has not Begun Yet!</vt:lpstr>
      <vt:lpstr>    Judgment of the Living Begins at the Sunday Law!</vt:lpstr>
      <vt:lpstr>              Prepare, prepare, NOW!</vt:lpstr>
      <vt:lpstr>        The Teacher Gives the Final Grade</vt:lpstr>
      <vt:lpstr>                  The Sealing/Judgment Work!</vt:lpstr>
      <vt:lpstr>PowerPoint Presentation</vt:lpstr>
      <vt:lpstr>           Judgment Comes First to SDAdventists</vt:lpstr>
      <vt:lpstr>              The Church is Judged First!</vt:lpstr>
      <vt:lpstr>                                Solemn Time!</vt:lpstr>
      <vt:lpstr>                          Faithful SDA’s</vt:lpstr>
      <vt:lpstr>                         Unfaithful SDA’s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Rubicon</dc:title>
  <dc:creator>All Public</dc:creator>
  <cp:lastModifiedBy>All Public</cp:lastModifiedBy>
  <cp:revision>17</cp:revision>
  <dcterms:created xsi:type="dcterms:W3CDTF">2018-11-19T20:07:53Z</dcterms:created>
  <dcterms:modified xsi:type="dcterms:W3CDTF">2018-11-26T20:50:00Z</dcterms:modified>
</cp:coreProperties>
</file>