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9" r:id="rId4"/>
    <p:sldId id="258" r:id="rId5"/>
    <p:sldId id="260" r:id="rId6"/>
    <p:sldId id="261" r:id="rId7"/>
    <p:sldId id="262" r:id="rId8"/>
    <p:sldId id="263" r:id="rId9"/>
    <p:sldId id="264" r:id="rId10"/>
    <p:sldId id="265" r:id="rId11"/>
    <p:sldId id="297" r:id="rId12"/>
    <p:sldId id="298" r:id="rId13"/>
    <p:sldId id="267" r:id="rId14"/>
    <p:sldId id="266" r:id="rId15"/>
    <p:sldId id="268" r:id="rId16"/>
    <p:sldId id="269" r:id="rId17"/>
    <p:sldId id="272" r:id="rId18"/>
    <p:sldId id="273" r:id="rId19"/>
    <p:sldId id="274" r:id="rId20"/>
    <p:sldId id="275" r:id="rId21"/>
    <p:sldId id="276" r:id="rId22"/>
    <p:sldId id="284" r:id="rId23"/>
    <p:sldId id="300" r:id="rId24"/>
    <p:sldId id="301" r:id="rId25"/>
    <p:sldId id="283" r:id="rId26"/>
    <p:sldId id="304" r:id="rId27"/>
    <p:sldId id="271" r:id="rId28"/>
    <p:sldId id="270" r:id="rId29"/>
    <p:sldId id="285" r:id="rId30"/>
    <p:sldId id="302" r:id="rId31"/>
    <p:sldId id="303" r:id="rId32"/>
    <p:sldId id="294" r:id="rId33"/>
    <p:sldId id="293" r:id="rId34"/>
    <p:sldId id="295" r:id="rId35"/>
    <p:sldId id="296" r:id="rId36"/>
    <p:sldId id="29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58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CBA-7E83-4B68-9BC4-9606B2320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C4AA5A-0E3E-411F-A52F-1061DB0C4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2FE436-4145-4E62-AB2D-0D81EB905569}"/>
              </a:ext>
            </a:extLst>
          </p:cNvPr>
          <p:cNvSpPr>
            <a:spLocks noGrp="1"/>
          </p:cNvSpPr>
          <p:nvPr>
            <p:ph type="dt" sz="half" idx="10"/>
          </p:nvPr>
        </p:nvSpPr>
        <p:spPr/>
        <p:txBody>
          <a:bodyPr/>
          <a:lstStyle/>
          <a:p>
            <a:fld id="{D2F65E7E-34AA-44A0-A7D0-8F239B540BA5}" type="datetimeFigureOut">
              <a:rPr lang="en-US" smtClean="0"/>
              <a:t>10/11/2023</a:t>
            </a:fld>
            <a:endParaRPr lang="en-US"/>
          </a:p>
        </p:txBody>
      </p:sp>
      <p:sp>
        <p:nvSpPr>
          <p:cNvPr id="5" name="Footer Placeholder 4">
            <a:extLst>
              <a:ext uri="{FF2B5EF4-FFF2-40B4-BE49-F238E27FC236}">
                <a16:creationId xmlns:a16="http://schemas.microsoft.com/office/drawing/2014/main" id="{9416CD34-3022-4617-937B-E5743ECDE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6729-6FF4-4693-BBC7-C0BD8D93751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23965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B944-5AF7-4A45-90BA-A7A5A65F7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50D25-9C9B-495A-A548-F8DC45FDC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2EAC7-3B3F-4D45-9A44-3F8E34F32F2E}"/>
              </a:ext>
            </a:extLst>
          </p:cNvPr>
          <p:cNvSpPr>
            <a:spLocks noGrp="1"/>
          </p:cNvSpPr>
          <p:nvPr>
            <p:ph type="dt" sz="half" idx="10"/>
          </p:nvPr>
        </p:nvSpPr>
        <p:spPr/>
        <p:txBody>
          <a:bodyPr/>
          <a:lstStyle/>
          <a:p>
            <a:fld id="{D2F65E7E-34AA-44A0-A7D0-8F239B540BA5}" type="datetimeFigureOut">
              <a:rPr lang="en-US" smtClean="0"/>
              <a:t>10/11/2023</a:t>
            </a:fld>
            <a:endParaRPr lang="en-US"/>
          </a:p>
        </p:txBody>
      </p:sp>
      <p:sp>
        <p:nvSpPr>
          <p:cNvPr id="5" name="Footer Placeholder 4">
            <a:extLst>
              <a:ext uri="{FF2B5EF4-FFF2-40B4-BE49-F238E27FC236}">
                <a16:creationId xmlns:a16="http://schemas.microsoft.com/office/drawing/2014/main" id="{597B665B-BA37-453C-A389-C7B8E630D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60439-023C-49FF-BE4C-79C29BC47B4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97673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50425-8221-4817-B2D4-5B0CCCDE58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4920F-CC70-49B9-A455-AA745CCB9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B2D67-9604-43FA-96A8-75FA71CE9AB1}"/>
              </a:ext>
            </a:extLst>
          </p:cNvPr>
          <p:cNvSpPr>
            <a:spLocks noGrp="1"/>
          </p:cNvSpPr>
          <p:nvPr>
            <p:ph type="dt" sz="half" idx="10"/>
          </p:nvPr>
        </p:nvSpPr>
        <p:spPr/>
        <p:txBody>
          <a:bodyPr/>
          <a:lstStyle/>
          <a:p>
            <a:fld id="{D2F65E7E-34AA-44A0-A7D0-8F239B540BA5}" type="datetimeFigureOut">
              <a:rPr lang="en-US" smtClean="0"/>
              <a:t>10/11/2023</a:t>
            </a:fld>
            <a:endParaRPr lang="en-US"/>
          </a:p>
        </p:txBody>
      </p:sp>
      <p:sp>
        <p:nvSpPr>
          <p:cNvPr id="5" name="Footer Placeholder 4">
            <a:extLst>
              <a:ext uri="{FF2B5EF4-FFF2-40B4-BE49-F238E27FC236}">
                <a16:creationId xmlns:a16="http://schemas.microsoft.com/office/drawing/2014/main" id="{97A2BC1D-5A3D-4243-B124-15C0EFE79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33B1D-247E-4217-9D87-F4263CDD60A4}"/>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445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E287-986B-47C7-81AD-660EB4F191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61CD9A-DD3F-404A-BED2-9B8ECD8726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97BCA7-E337-455F-A254-AE9F7A2E2809}"/>
              </a:ext>
            </a:extLst>
          </p:cNvPr>
          <p:cNvSpPr>
            <a:spLocks noGrp="1"/>
          </p:cNvSpPr>
          <p:nvPr>
            <p:ph type="dt" sz="half" idx="10"/>
          </p:nvPr>
        </p:nvSpPr>
        <p:spPr/>
        <p:txBody>
          <a:bodyPr/>
          <a:lstStyle/>
          <a:p>
            <a:fld id="{5B0D643B-CE64-4022-9C24-6589D2637BAF}" type="datetimeFigureOut">
              <a:rPr lang="en-US" smtClean="0"/>
              <a:t>10/11/2023</a:t>
            </a:fld>
            <a:endParaRPr lang="en-US"/>
          </a:p>
        </p:txBody>
      </p:sp>
      <p:sp>
        <p:nvSpPr>
          <p:cNvPr id="5" name="Footer Placeholder 4">
            <a:extLst>
              <a:ext uri="{FF2B5EF4-FFF2-40B4-BE49-F238E27FC236}">
                <a16:creationId xmlns:a16="http://schemas.microsoft.com/office/drawing/2014/main" id="{93E8D16B-CC69-4F6B-B919-91675797A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C0AFD-4A7E-4A6D-8F54-8D3AAD9F618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213799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4C17-86E7-4B57-A827-93E628E25F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30CBF-A77A-4A69-9975-999F0C7C6F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F4F4A-C0E6-410F-9F88-2E9F2691FA57}"/>
              </a:ext>
            </a:extLst>
          </p:cNvPr>
          <p:cNvSpPr>
            <a:spLocks noGrp="1"/>
          </p:cNvSpPr>
          <p:nvPr>
            <p:ph type="dt" sz="half" idx="10"/>
          </p:nvPr>
        </p:nvSpPr>
        <p:spPr/>
        <p:txBody>
          <a:bodyPr/>
          <a:lstStyle/>
          <a:p>
            <a:fld id="{5B0D643B-CE64-4022-9C24-6589D2637BAF}" type="datetimeFigureOut">
              <a:rPr lang="en-US" smtClean="0"/>
              <a:t>10/11/2023</a:t>
            </a:fld>
            <a:endParaRPr lang="en-US"/>
          </a:p>
        </p:txBody>
      </p:sp>
      <p:sp>
        <p:nvSpPr>
          <p:cNvPr id="5" name="Footer Placeholder 4">
            <a:extLst>
              <a:ext uri="{FF2B5EF4-FFF2-40B4-BE49-F238E27FC236}">
                <a16:creationId xmlns:a16="http://schemas.microsoft.com/office/drawing/2014/main" id="{08B81E6F-D181-42ED-8BC8-31530642A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1F43A-FBEB-4C9D-A107-235C31C1923E}"/>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3575496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3AEA-1E53-44AE-8430-0F337FA216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1EF9F2-829F-47D9-A164-6E8D13F7A4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2F6052-934F-4BFA-B68A-4D5F3394DB3B}"/>
              </a:ext>
            </a:extLst>
          </p:cNvPr>
          <p:cNvSpPr>
            <a:spLocks noGrp="1"/>
          </p:cNvSpPr>
          <p:nvPr>
            <p:ph type="dt" sz="half" idx="10"/>
          </p:nvPr>
        </p:nvSpPr>
        <p:spPr/>
        <p:txBody>
          <a:bodyPr/>
          <a:lstStyle/>
          <a:p>
            <a:fld id="{5B0D643B-CE64-4022-9C24-6589D2637BAF}" type="datetimeFigureOut">
              <a:rPr lang="en-US" smtClean="0"/>
              <a:t>10/11/2023</a:t>
            </a:fld>
            <a:endParaRPr lang="en-US"/>
          </a:p>
        </p:txBody>
      </p:sp>
      <p:sp>
        <p:nvSpPr>
          <p:cNvPr id="5" name="Footer Placeholder 4">
            <a:extLst>
              <a:ext uri="{FF2B5EF4-FFF2-40B4-BE49-F238E27FC236}">
                <a16:creationId xmlns:a16="http://schemas.microsoft.com/office/drawing/2014/main" id="{34396AF5-2382-4517-80C2-09CD69D31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F85D3-84FD-4B40-985B-A33196AD570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151203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E1F2-586B-4D58-952E-6C2171204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A5FAC-2982-46D6-9CFD-FF51774ACC5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E61DD2-C91B-457B-87BE-906BEEA770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445888-9D60-432F-A612-C85BCA07522C}"/>
              </a:ext>
            </a:extLst>
          </p:cNvPr>
          <p:cNvSpPr>
            <a:spLocks noGrp="1"/>
          </p:cNvSpPr>
          <p:nvPr>
            <p:ph type="dt" sz="half" idx="10"/>
          </p:nvPr>
        </p:nvSpPr>
        <p:spPr/>
        <p:txBody>
          <a:bodyPr/>
          <a:lstStyle/>
          <a:p>
            <a:fld id="{5B0D643B-CE64-4022-9C24-6589D2637BAF}" type="datetimeFigureOut">
              <a:rPr lang="en-US" smtClean="0"/>
              <a:t>10/11/2023</a:t>
            </a:fld>
            <a:endParaRPr lang="en-US"/>
          </a:p>
        </p:txBody>
      </p:sp>
      <p:sp>
        <p:nvSpPr>
          <p:cNvPr id="6" name="Footer Placeholder 5">
            <a:extLst>
              <a:ext uri="{FF2B5EF4-FFF2-40B4-BE49-F238E27FC236}">
                <a16:creationId xmlns:a16="http://schemas.microsoft.com/office/drawing/2014/main" id="{5F451908-2E6D-4434-A3ED-5F404BD83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6873F-83CD-4705-A675-6EDF97FC0D2A}"/>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44292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C83D-518E-422B-B31C-ACA7568515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D90762-D770-4C47-B1B7-3CD557B9C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C2891C-B077-4B76-B479-648F9B5BB1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D4DF2E-08B2-41A4-9620-D15037E417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C3EAB9D-C0B0-4D6C-97B1-310564B364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21C42B-D389-4E66-BAE1-EB76C90DDBBB}"/>
              </a:ext>
            </a:extLst>
          </p:cNvPr>
          <p:cNvSpPr>
            <a:spLocks noGrp="1"/>
          </p:cNvSpPr>
          <p:nvPr>
            <p:ph type="dt" sz="half" idx="10"/>
          </p:nvPr>
        </p:nvSpPr>
        <p:spPr/>
        <p:txBody>
          <a:bodyPr/>
          <a:lstStyle/>
          <a:p>
            <a:fld id="{5B0D643B-CE64-4022-9C24-6589D2637BAF}" type="datetimeFigureOut">
              <a:rPr lang="en-US" smtClean="0"/>
              <a:t>10/11/2023</a:t>
            </a:fld>
            <a:endParaRPr lang="en-US"/>
          </a:p>
        </p:txBody>
      </p:sp>
      <p:sp>
        <p:nvSpPr>
          <p:cNvPr id="8" name="Footer Placeholder 7">
            <a:extLst>
              <a:ext uri="{FF2B5EF4-FFF2-40B4-BE49-F238E27FC236}">
                <a16:creationId xmlns:a16="http://schemas.microsoft.com/office/drawing/2014/main" id="{FFDAE333-740C-4108-ADAF-9E6F0CCDDD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372B4E-6229-462C-82C2-DAF80440CE20}"/>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737924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2D16-B9AF-437D-9ABF-CB9A3F9CF0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9D3E8-B0B6-4A9A-989D-CC423B70CCC0}"/>
              </a:ext>
            </a:extLst>
          </p:cNvPr>
          <p:cNvSpPr>
            <a:spLocks noGrp="1"/>
          </p:cNvSpPr>
          <p:nvPr>
            <p:ph type="dt" sz="half" idx="10"/>
          </p:nvPr>
        </p:nvSpPr>
        <p:spPr/>
        <p:txBody>
          <a:bodyPr/>
          <a:lstStyle/>
          <a:p>
            <a:fld id="{5B0D643B-CE64-4022-9C24-6589D2637BAF}" type="datetimeFigureOut">
              <a:rPr lang="en-US" smtClean="0"/>
              <a:t>10/11/2023</a:t>
            </a:fld>
            <a:endParaRPr lang="en-US"/>
          </a:p>
        </p:txBody>
      </p:sp>
      <p:sp>
        <p:nvSpPr>
          <p:cNvPr id="4" name="Footer Placeholder 3">
            <a:extLst>
              <a:ext uri="{FF2B5EF4-FFF2-40B4-BE49-F238E27FC236}">
                <a16:creationId xmlns:a16="http://schemas.microsoft.com/office/drawing/2014/main" id="{AAC1FD7E-F555-4325-8324-926C38299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C57E39-8AD7-4362-8E32-B05D07E7BF1C}"/>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4175457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6DD8C-C561-48EB-9FC2-6C71CD19BCF7}"/>
              </a:ext>
            </a:extLst>
          </p:cNvPr>
          <p:cNvSpPr>
            <a:spLocks noGrp="1"/>
          </p:cNvSpPr>
          <p:nvPr>
            <p:ph type="dt" sz="half" idx="10"/>
          </p:nvPr>
        </p:nvSpPr>
        <p:spPr/>
        <p:txBody>
          <a:bodyPr/>
          <a:lstStyle/>
          <a:p>
            <a:fld id="{5B0D643B-CE64-4022-9C24-6589D2637BAF}" type="datetimeFigureOut">
              <a:rPr lang="en-US" smtClean="0"/>
              <a:t>10/11/2023</a:t>
            </a:fld>
            <a:endParaRPr lang="en-US"/>
          </a:p>
        </p:txBody>
      </p:sp>
      <p:sp>
        <p:nvSpPr>
          <p:cNvPr id="3" name="Footer Placeholder 2">
            <a:extLst>
              <a:ext uri="{FF2B5EF4-FFF2-40B4-BE49-F238E27FC236}">
                <a16:creationId xmlns:a16="http://schemas.microsoft.com/office/drawing/2014/main" id="{8F8425FD-CF1D-4DC5-A1C9-CD3A73341E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0B6617-532E-486C-A097-82D933F18417}"/>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73144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CED3-7F35-4686-B949-85900A396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5E7C7-7913-4BDA-9CD9-F93B068BB9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9A56E-F928-428B-83F3-D51799660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4F3047-61D5-4D40-901F-F84FC974ADD0}"/>
              </a:ext>
            </a:extLst>
          </p:cNvPr>
          <p:cNvSpPr>
            <a:spLocks noGrp="1"/>
          </p:cNvSpPr>
          <p:nvPr>
            <p:ph type="dt" sz="half" idx="10"/>
          </p:nvPr>
        </p:nvSpPr>
        <p:spPr/>
        <p:txBody>
          <a:bodyPr/>
          <a:lstStyle/>
          <a:p>
            <a:fld id="{5B0D643B-CE64-4022-9C24-6589D2637BAF}" type="datetimeFigureOut">
              <a:rPr lang="en-US" smtClean="0"/>
              <a:t>10/11/2023</a:t>
            </a:fld>
            <a:endParaRPr lang="en-US"/>
          </a:p>
        </p:txBody>
      </p:sp>
      <p:sp>
        <p:nvSpPr>
          <p:cNvPr id="6" name="Footer Placeholder 5">
            <a:extLst>
              <a:ext uri="{FF2B5EF4-FFF2-40B4-BE49-F238E27FC236}">
                <a16:creationId xmlns:a16="http://schemas.microsoft.com/office/drawing/2014/main" id="{025BFD0C-A090-474C-9E32-68B00E816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7348B-28A3-4656-A42F-F4240CF125ED}"/>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27801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6A14-0ED3-498A-A639-C51EF5A52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84C1F-F1C0-4467-95D2-8270190700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BB597-0CEF-4798-81A7-087830D6AF0F}"/>
              </a:ext>
            </a:extLst>
          </p:cNvPr>
          <p:cNvSpPr>
            <a:spLocks noGrp="1"/>
          </p:cNvSpPr>
          <p:nvPr>
            <p:ph type="dt" sz="half" idx="10"/>
          </p:nvPr>
        </p:nvSpPr>
        <p:spPr/>
        <p:txBody>
          <a:bodyPr/>
          <a:lstStyle/>
          <a:p>
            <a:fld id="{D2F65E7E-34AA-44A0-A7D0-8F239B540BA5}" type="datetimeFigureOut">
              <a:rPr lang="en-US" smtClean="0"/>
              <a:t>10/11/2023</a:t>
            </a:fld>
            <a:endParaRPr lang="en-US"/>
          </a:p>
        </p:txBody>
      </p:sp>
      <p:sp>
        <p:nvSpPr>
          <p:cNvPr id="5" name="Footer Placeholder 4">
            <a:extLst>
              <a:ext uri="{FF2B5EF4-FFF2-40B4-BE49-F238E27FC236}">
                <a16:creationId xmlns:a16="http://schemas.microsoft.com/office/drawing/2014/main" id="{D5088452-B796-45AB-9064-B65C215CE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09CE3-68B6-498B-96D4-FB9E6E84D74B}"/>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51374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23FB-618D-472C-82D6-362C48B91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29244-9507-41D2-8B29-B01E7CC0DC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4C08D3-56FA-4D46-9133-4843DAFAC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EA917C-4EBF-4029-9249-7C00D3416944}"/>
              </a:ext>
            </a:extLst>
          </p:cNvPr>
          <p:cNvSpPr>
            <a:spLocks noGrp="1"/>
          </p:cNvSpPr>
          <p:nvPr>
            <p:ph type="dt" sz="half" idx="10"/>
          </p:nvPr>
        </p:nvSpPr>
        <p:spPr/>
        <p:txBody>
          <a:bodyPr/>
          <a:lstStyle/>
          <a:p>
            <a:fld id="{5B0D643B-CE64-4022-9C24-6589D2637BAF}" type="datetimeFigureOut">
              <a:rPr lang="en-US" smtClean="0"/>
              <a:t>10/11/2023</a:t>
            </a:fld>
            <a:endParaRPr lang="en-US"/>
          </a:p>
        </p:txBody>
      </p:sp>
      <p:sp>
        <p:nvSpPr>
          <p:cNvPr id="6" name="Footer Placeholder 5">
            <a:extLst>
              <a:ext uri="{FF2B5EF4-FFF2-40B4-BE49-F238E27FC236}">
                <a16:creationId xmlns:a16="http://schemas.microsoft.com/office/drawing/2014/main" id="{6AA54052-2596-42A0-A2A7-75E4571A7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2741D5-56E5-4049-BA62-1A834A099EB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472603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A914-7AE5-4F10-A1CF-95E0BA132E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4C5CC9-1D21-45F1-B435-C48551DCEC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11A5B-A3FA-4837-9440-34A863396FBC}"/>
              </a:ext>
            </a:extLst>
          </p:cNvPr>
          <p:cNvSpPr>
            <a:spLocks noGrp="1"/>
          </p:cNvSpPr>
          <p:nvPr>
            <p:ph type="dt" sz="half" idx="10"/>
          </p:nvPr>
        </p:nvSpPr>
        <p:spPr/>
        <p:txBody>
          <a:bodyPr/>
          <a:lstStyle/>
          <a:p>
            <a:fld id="{5B0D643B-CE64-4022-9C24-6589D2637BAF}" type="datetimeFigureOut">
              <a:rPr lang="en-US" smtClean="0"/>
              <a:t>10/11/2023</a:t>
            </a:fld>
            <a:endParaRPr lang="en-US"/>
          </a:p>
        </p:txBody>
      </p:sp>
      <p:sp>
        <p:nvSpPr>
          <p:cNvPr id="5" name="Footer Placeholder 4">
            <a:extLst>
              <a:ext uri="{FF2B5EF4-FFF2-40B4-BE49-F238E27FC236}">
                <a16:creationId xmlns:a16="http://schemas.microsoft.com/office/drawing/2014/main" id="{4850E688-F3CC-4AA8-B80F-C3D57B79C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C2625-3FD3-41BE-893C-73D813B89C4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176379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4457B4-4F14-48F3-B399-18A2F450EA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9509BC-0800-41F6-913A-947B2B60C7A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DDEB0-BD39-4BC5-9BA6-FCEBF0EF4B17}"/>
              </a:ext>
            </a:extLst>
          </p:cNvPr>
          <p:cNvSpPr>
            <a:spLocks noGrp="1"/>
          </p:cNvSpPr>
          <p:nvPr>
            <p:ph type="dt" sz="half" idx="10"/>
          </p:nvPr>
        </p:nvSpPr>
        <p:spPr/>
        <p:txBody>
          <a:bodyPr/>
          <a:lstStyle/>
          <a:p>
            <a:fld id="{5B0D643B-CE64-4022-9C24-6589D2637BAF}" type="datetimeFigureOut">
              <a:rPr lang="en-US" smtClean="0"/>
              <a:t>10/11/2023</a:t>
            </a:fld>
            <a:endParaRPr lang="en-US"/>
          </a:p>
        </p:txBody>
      </p:sp>
      <p:sp>
        <p:nvSpPr>
          <p:cNvPr id="5" name="Footer Placeholder 4">
            <a:extLst>
              <a:ext uri="{FF2B5EF4-FFF2-40B4-BE49-F238E27FC236}">
                <a16:creationId xmlns:a16="http://schemas.microsoft.com/office/drawing/2014/main" id="{4E776E41-AAAA-43B8-AC04-F0F884A5F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C5D91-0C0B-47E1-AA5F-A33622DFE196}"/>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737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523E-F426-491D-BDA0-396351C69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A306E-DA57-44A2-8BB6-CE1659D13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DF56-A64D-411F-8AB8-4D0DC55EDF34}"/>
              </a:ext>
            </a:extLst>
          </p:cNvPr>
          <p:cNvSpPr>
            <a:spLocks noGrp="1"/>
          </p:cNvSpPr>
          <p:nvPr>
            <p:ph type="dt" sz="half" idx="10"/>
          </p:nvPr>
        </p:nvSpPr>
        <p:spPr/>
        <p:txBody>
          <a:bodyPr/>
          <a:lstStyle/>
          <a:p>
            <a:fld id="{D2F65E7E-34AA-44A0-A7D0-8F239B540BA5}" type="datetimeFigureOut">
              <a:rPr lang="en-US" smtClean="0"/>
              <a:t>10/11/2023</a:t>
            </a:fld>
            <a:endParaRPr lang="en-US"/>
          </a:p>
        </p:txBody>
      </p:sp>
      <p:sp>
        <p:nvSpPr>
          <p:cNvPr id="5" name="Footer Placeholder 4">
            <a:extLst>
              <a:ext uri="{FF2B5EF4-FFF2-40B4-BE49-F238E27FC236}">
                <a16:creationId xmlns:a16="http://schemas.microsoft.com/office/drawing/2014/main" id="{BDDF9043-FEA6-4F4D-BB94-14E42F80B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0B8E7-F6C4-4F0C-B08D-951EB50F386A}"/>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5733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D9A2-96F8-48C4-BFF2-283B97229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44E7B-7F17-4A70-AB46-A245DE9C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7CCB4C-AC98-43B1-AE3B-DC4C819B2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D379C-44CC-406E-8580-9F37B6FB2F63}"/>
              </a:ext>
            </a:extLst>
          </p:cNvPr>
          <p:cNvSpPr>
            <a:spLocks noGrp="1"/>
          </p:cNvSpPr>
          <p:nvPr>
            <p:ph type="dt" sz="half" idx="10"/>
          </p:nvPr>
        </p:nvSpPr>
        <p:spPr/>
        <p:txBody>
          <a:bodyPr/>
          <a:lstStyle/>
          <a:p>
            <a:fld id="{D2F65E7E-34AA-44A0-A7D0-8F239B540BA5}" type="datetimeFigureOut">
              <a:rPr lang="en-US" smtClean="0"/>
              <a:t>10/11/2023</a:t>
            </a:fld>
            <a:endParaRPr lang="en-US"/>
          </a:p>
        </p:txBody>
      </p:sp>
      <p:sp>
        <p:nvSpPr>
          <p:cNvPr id="6" name="Footer Placeholder 5">
            <a:extLst>
              <a:ext uri="{FF2B5EF4-FFF2-40B4-BE49-F238E27FC236}">
                <a16:creationId xmlns:a16="http://schemas.microsoft.com/office/drawing/2014/main" id="{337AD851-81A0-4EBD-A2EC-06F3A84AFE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0B779-BB8A-481D-B0C1-E3D9BAB028B0}"/>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10955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622C-13D0-464F-996B-B0D87E049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664EB4-F18B-4E53-8DCD-706547DE0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00C73-EAE7-44A4-A641-40790A8B54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EBE94-A503-473B-B8E6-E99360D434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22D7A-048F-49BC-AE1D-00FDC12044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5EBF-8678-4A1A-806A-4FA9EE2B5B74}"/>
              </a:ext>
            </a:extLst>
          </p:cNvPr>
          <p:cNvSpPr>
            <a:spLocks noGrp="1"/>
          </p:cNvSpPr>
          <p:nvPr>
            <p:ph type="dt" sz="half" idx="10"/>
          </p:nvPr>
        </p:nvSpPr>
        <p:spPr/>
        <p:txBody>
          <a:bodyPr/>
          <a:lstStyle/>
          <a:p>
            <a:fld id="{D2F65E7E-34AA-44A0-A7D0-8F239B540BA5}" type="datetimeFigureOut">
              <a:rPr lang="en-US" smtClean="0"/>
              <a:t>10/11/2023</a:t>
            </a:fld>
            <a:endParaRPr lang="en-US"/>
          </a:p>
        </p:txBody>
      </p:sp>
      <p:sp>
        <p:nvSpPr>
          <p:cNvPr id="8" name="Footer Placeholder 7">
            <a:extLst>
              <a:ext uri="{FF2B5EF4-FFF2-40B4-BE49-F238E27FC236}">
                <a16:creationId xmlns:a16="http://schemas.microsoft.com/office/drawing/2014/main" id="{5E10F393-B763-4A64-A2FB-0DB497EFE2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35231-F5A0-462C-A66F-94781E420F9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65278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A3E3-463E-4ABB-9214-569F1E7916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1F658-F7E1-4D59-BA10-4478F85D9600}"/>
              </a:ext>
            </a:extLst>
          </p:cNvPr>
          <p:cNvSpPr>
            <a:spLocks noGrp="1"/>
          </p:cNvSpPr>
          <p:nvPr>
            <p:ph type="dt" sz="half" idx="10"/>
          </p:nvPr>
        </p:nvSpPr>
        <p:spPr/>
        <p:txBody>
          <a:bodyPr/>
          <a:lstStyle/>
          <a:p>
            <a:fld id="{D2F65E7E-34AA-44A0-A7D0-8F239B540BA5}" type="datetimeFigureOut">
              <a:rPr lang="en-US" smtClean="0"/>
              <a:t>10/11/2023</a:t>
            </a:fld>
            <a:endParaRPr lang="en-US"/>
          </a:p>
        </p:txBody>
      </p:sp>
      <p:sp>
        <p:nvSpPr>
          <p:cNvPr id="4" name="Footer Placeholder 3">
            <a:extLst>
              <a:ext uri="{FF2B5EF4-FFF2-40B4-BE49-F238E27FC236}">
                <a16:creationId xmlns:a16="http://schemas.microsoft.com/office/drawing/2014/main" id="{52FC590C-DBEF-472F-9C00-7C3D2C787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B0E4A-D266-41B5-816C-DF492D5CA407}"/>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34464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D6C8D-87DD-455A-ABFA-A87B58B8DFD7}"/>
              </a:ext>
            </a:extLst>
          </p:cNvPr>
          <p:cNvSpPr>
            <a:spLocks noGrp="1"/>
          </p:cNvSpPr>
          <p:nvPr>
            <p:ph type="dt" sz="half" idx="10"/>
          </p:nvPr>
        </p:nvSpPr>
        <p:spPr/>
        <p:txBody>
          <a:bodyPr/>
          <a:lstStyle/>
          <a:p>
            <a:fld id="{D2F65E7E-34AA-44A0-A7D0-8F239B540BA5}" type="datetimeFigureOut">
              <a:rPr lang="en-US" smtClean="0"/>
              <a:t>10/11/2023</a:t>
            </a:fld>
            <a:endParaRPr lang="en-US"/>
          </a:p>
        </p:txBody>
      </p:sp>
      <p:sp>
        <p:nvSpPr>
          <p:cNvPr id="3" name="Footer Placeholder 2">
            <a:extLst>
              <a:ext uri="{FF2B5EF4-FFF2-40B4-BE49-F238E27FC236}">
                <a16:creationId xmlns:a16="http://schemas.microsoft.com/office/drawing/2014/main" id="{DB46AF2A-E7C4-41B0-9257-8DE65C66B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17863-5EE4-4CBD-80E5-25BE682FF72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8802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1766-0340-47CB-8AA3-9C0BFFAF4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ED25D6-FBB4-4A50-9BCE-29290BCAA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7FA167-51FD-4F1A-9083-AFF223321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94A90-95E8-4F9C-A455-B90CAA5407AE}"/>
              </a:ext>
            </a:extLst>
          </p:cNvPr>
          <p:cNvSpPr>
            <a:spLocks noGrp="1"/>
          </p:cNvSpPr>
          <p:nvPr>
            <p:ph type="dt" sz="half" idx="10"/>
          </p:nvPr>
        </p:nvSpPr>
        <p:spPr/>
        <p:txBody>
          <a:bodyPr/>
          <a:lstStyle/>
          <a:p>
            <a:fld id="{D2F65E7E-34AA-44A0-A7D0-8F239B540BA5}" type="datetimeFigureOut">
              <a:rPr lang="en-US" smtClean="0"/>
              <a:t>10/11/2023</a:t>
            </a:fld>
            <a:endParaRPr lang="en-US"/>
          </a:p>
        </p:txBody>
      </p:sp>
      <p:sp>
        <p:nvSpPr>
          <p:cNvPr id="6" name="Footer Placeholder 5">
            <a:extLst>
              <a:ext uri="{FF2B5EF4-FFF2-40B4-BE49-F238E27FC236}">
                <a16:creationId xmlns:a16="http://schemas.microsoft.com/office/drawing/2014/main" id="{55918403-BA39-468E-9AF5-1C5981BC8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A29A2-8163-4508-8B7F-F6D835289E8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5258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86C6-CD21-48AC-B1E8-BE237630D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047DB9-E915-4FEB-8EB1-CAA993B4E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1B20D8-1043-493F-9132-4F2084629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A9138-56A9-412A-9940-6716AF0E250B}"/>
              </a:ext>
            </a:extLst>
          </p:cNvPr>
          <p:cNvSpPr>
            <a:spLocks noGrp="1"/>
          </p:cNvSpPr>
          <p:nvPr>
            <p:ph type="dt" sz="half" idx="10"/>
          </p:nvPr>
        </p:nvSpPr>
        <p:spPr/>
        <p:txBody>
          <a:bodyPr/>
          <a:lstStyle/>
          <a:p>
            <a:fld id="{D2F65E7E-34AA-44A0-A7D0-8F239B540BA5}" type="datetimeFigureOut">
              <a:rPr lang="en-US" smtClean="0"/>
              <a:t>10/11/2023</a:t>
            </a:fld>
            <a:endParaRPr lang="en-US"/>
          </a:p>
        </p:txBody>
      </p:sp>
      <p:sp>
        <p:nvSpPr>
          <p:cNvPr id="6" name="Footer Placeholder 5">
            <a:extLst>
              <a:ext uri="{FF2B5EF4-FFF2-40B4-BE49-F238E27FC236}">
                <a16:creationId xmlns:a16="http://schemas.microsoft.com/office/drawing/2014/main" id="{C4BF5652-3514-4381-8F3C-D10067CA0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95DBA-9126-4CA5-9383-27391EFA2293}"/>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93591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67899-CCEC-410E-968F-401E2E6D06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398B37-A381-41EA-86D2-0F41BFB23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61694-847D-4DBB-A502-8578F3FF8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65E7E-34AA-44A0-A7D0-8F239B540BA5}" type="datetimeFigureOut">
              <a:rPr lang="en-US" smtClean="0"/>
              <a:t>10/11/2023</a:t>
            </a:fld>
            <a:endParaRPr lang="en-US"/>
          </a:p>
        </p:txBody>
      </p:sp>
      <p:sp>
        <p:nvSpPr>
          <p:cNvPr id="5" name="Footer Placeholder 4">
            <a:extLst>
              <a:ext uri="{FF2B5EF4-FFF2-40B4-BE49-F238E27FC236}">
                <a16:creationId xmlns:a16="http://schemas.microsoft.com/office/drawing/2014/main" id="{29B44AFD-26CD-4564-B6B5-BBA431E68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7D6E49-D53B-4146-9D45-0D67CD08B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4DF2A-FCE5-45AE-9464-22C5C741169E}" type="slidenum">
              <a:rPr lang="en-US" smtClean="0"/>
              <a:t>‹#›</a:t>
            </a:fld>
            <a:endParaRPr lang="en-US"/>
          </a:p>
        </p:txBody>
      </p:sp>
    </p:spTree>
    <p:extLst>
      <p:ext uri="{BB962C8B-B14F-4D97-AF65-F5344CB8AC3E}">
        <p14:creationId xmlns:p14="http://schemas.microsoft.com/office/powerpoint/2010/main" val="340083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CDF6C-457F-4831-B847-29A6AD3E8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AB7456-1707-4FB8-8B99-A7306D7DE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0CCF3-4D9D-47E7-921C-F39C3837C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D643B-CE64-4022-9C24-6589D2637BAF}" type="datetimeFigureOut">
              <a:rPr lang="en-US" smtClean="0"/>
              <a:t>10/11/2023</a:t>
            </a:fld>
            <a:endParaRPr lang="en-US"/>
          </a:p>
        </p:txBody>
      </p:sp>
      <p:sp>
        <p:nvSpPr>
          <p:cNvPr id="5" name="Footer Placeholder 4">
            <a:extLst>
              <a:ext uri="{FF2B5EF4-FFF2-40B4-BE49-F238E27FC236}">
                <a16:creationId xmlns:a16="http://schemas.microsoft.com/office/drawing/2014/main" id="{E363562E-660E-466F-9512-73BD9D7B3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E2A8DA-F1E1-4D6D-B5E9-EAD953F13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3EBA2-CE3D-44EB-865E-CEDAC804F09A}" type="slidenum">
              <a:rPr lang="en-US" smtClean="0"/>
              <a:t>‹#›</a:t>
            </a:fld>
            <a:endParaRPr lang="en-US"/>
          </a:p>
        </p:txBody>
      </p:sp>
    </p:spTree>
    <p:extLst>
      <p:ext uri="{BB962C8B-B14F-4D97-AF65-F5344CB8AC3E}">
        <p14:creationId xmlns:p14="http://schemas.microsoft.com/office/powerpoint/2010/main" val="3803173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a:t>
            </a:r>
            <a:r>
              <a:rPr lang="en-US" b="1">
                <a:solidFill>
                  <a:srgbClr val="FFC000"/>
                </a:solidFill>
                <a:effectLst>
                  <a:outerShdw blurRad="38100" dist="38100" dir="2700000" algn="tl">
                    <a:srgbClr val="000000">
                      <a:alpha val="43137"/>
                    </a:srgbClr>
                  </a:outerShdw>
                </a:effectLst>
              </a:rPr>
              <a:t>pt 20</a:t>
            </a:r>
            <a:endParaRPr lang="en-US" b="1" dirty="0">
              <a:solidFill>
                <a:srgbClr val="FFC000"/>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93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6871C-0780-50AB-11F5-C0A0E1932BF9}"/>
              </a:ext>
            </a:extLst>
          </p:cNvPr>
          <p:cNvSpPr>
            <a:spLocks noGrp="1"/>
          </p:cNvSpPr>
          <p:nvPr>
            <p:ph type="title"/>
          </p:nvPr>
        </p:nvSpPr>
        <p:spPr>
          <a:xfrm>
            <a:off x="838200" y="-286385"/>
            <a:ext cx="10515600" cy="1325563"/>
          </a:xfrm>
        </p:spPr>
        <p:txBody>
          <a:bodyPr/>
          <a:lstStyle/>
          <a:p>
            <a:pPr algn="ctr"/>
            <a:r>
              <a:rPr lang="en-US" dirty="0">
                <a:solidFill>
                  <a:srgbClr val="FF0000"/>
                </a:solidFill>
                <a:effectLst>
                  <a:outerShdw blurRad="38100" dist="38100" dir="2700000" algn="tl">
                    <a:srgbClr val="000000">
                      <a:alpha val="43137"/>
                    </a:srgbClr>
                  </a:outerShdw>
                </a:effectLst>
              </a:rPr>
              <a:t>Work of the Prophet According to Scripture</a:t>
            </a:r>
          </a:p>
        </p:txBody>
      </p:sp>
      <p:sp>
        <p:nvSpPr>
          <p:cNvPr id="4" name="TextBox 3">
            <a:extLst>
              <a:ext uri="{FF2B5EF4-FFF2-40B4-BE49-F238E27FC236}">
                <a16:creationId xmlns:a16="http://schemas.microsoft.com/office/drawing/2014/main" id="{B27A6AB2-05F7-2651-B111-1060F402E1F1}"/>
              </a:ext>
            </a:extLst>
          </p:cNvPr>
          <p:cNvSpPr txBox="1"/>
          <p:nvPr/>
        </p:nvSpPr>
        <p:spPr>
          <a:xfrm>
            <a:off x="374333" y="1039178"/>
            <a:ext cx="6097904" cy="4832092"/>
          </a:xfrm>
          <a:prstGeom prst="rect">
            <a:avLst/>
          </a:prstGeom>
          <a:noFill/>
        </p:spPr>
        <p:txBody>
          <a:bodyPr wrap="square">
            <a:spAutoFit/>
          </a:bodyPr>
          <a:lstStyle/>
          <a:p>
            <a:r>
              <a:rPr lang="en-US" sz="2800" dirty="0"/>
              <a:t>Eph. 4:11-13 “And he gave some, apostles; </a:t>
            </a:r>
            <a:r>
              <a:rPr lang="en-US" sz="2800" b="1" u="sng" dirty="0"/>
              <a:t>and some, prophets</a:t>
            </a:r>
            <a:r>
              <a:rPr lang="en-US" sz="2800" dirty="0"/>
              <a:t>; and some, evangelists; and some, pastors and teachers;</a:t>
            </a:r>
            <a:r>
              <a:rPr lang="en-US" sz="2800" baseline="30000" dirty="0"/>
              <a:t> </a:t>
            </a:r>
            <a:r>
              <a:rPr lang="en-US" sz="2800" b="1" u="sng" dirty="0"/>
              <a:t>For the perfecting of the saints, for the work of the ministry, for the edifying of the body of Christ</a:t>
            </a:r>
            <a:r>
              <a:rPr lang="en-US" sz="2800" dirty="0"/>
              <a:t>:</a:t>
            </a:r>
            <a:r>
              <a:rPr lang="en-US" sz="2800" baseline="30000" dirty="0"/>
              <a:t> </a:t>
            </a:r>
            <a:r>
              <a:rPr lang="en-US" sz="2800" dirty="0"/>
              <a:t>Till we </a:t>
            </a:r>
            <a:r>
              <a:rPr lang="en-US" sz="2800" b="1" u="sng" dirty="0"/>
              <a:t>all come in the unity of the faith, and of the knowledge of the Son of God, unto a perfect man</a:t>
            </a:r>
            <a:r>
              <a:rPr lang="en-US" sz="2800" dirty="0"/>
              <a:t>, unto the </a:t>
            </a:r>
            <a:r>
              <a:rPr lang="en-US" sz="2800" b="1" u="sng" dirty="0"/>
              <a:t>measure of the stature of the fulness of Christ</a:t>
            </a:r>
            <a:r>
              <a:rPr lang="en-US" sz="2800" dirty="0"/>
              <a:t>”</a:t>
            </a:r>
          </a:p>
        </p:txBody>
      </p:sp>
      <p:pic>
        <p:nvPicPr>
          <p:cNvPr id="3" name="Picture 2">
            <a:extLst>
              <a:ext uri="{FF2B5EF4-FFF2-40B4-BE49-F238E27FC236}">
                <a16:creationId xmlns:a16="http://schemas.microsoft.com/office/drawing/2014/main" id="{D18A04B1-DB8D-9842-D234-0D00309F0CE7}"/>
              </a:ext>
            </a:extLst>
          </p:cNvPr>
          <p:cNvPicPr>
            <a:picLocks noChangeAspect="1"/>
          </p:cNvPicPr>
          <p:nvPr/>
        </p:nvPicPr>
        <p:blipFill>
          <a:blip r:embed="rId2"/>
          <a:stretch>
            <a:fillRect/>
          </a:stretch>
        </p:blipFill>
        <p:spPr>
          <a:xfrm>
            <a:off x="7292340" y="1121329"/>
            <a:ext cx="4164887" cy="4749941"/>
          </a:xfrm>
          <a:prstGeom prst="rect">
            <a:avLst/>
          </a:prstGeom>
        </p:spPr>
      </p:pic>
    </p:spTree>
    <p:extLst>
      <p:ext uri="{BB962C8B-B14F-4D97-AF65-F5344CB8AC3E}">
        <p14:creationId xmlns:p14="http://schemas.microsoft.com/office/powerpoint/2010/main" val="1532119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C36E8-7BE6-433F-BB64-DA21F02C77E1}"/>
              </a:ext>
            </a:extLst>
          </p:cNvPr>
          <p:cNvSpPr>
            <a:spLocks noGrp="1"/>
          </p:cNvSpPr>
          <p:nvPr>
            <p:ph type="title"/>
          </p:nvPr>
        </p:nvSpPr>
        <p:spPr>
          <a:xfrm>
            <a:off x="838200" y="-279111"/>
            <a:ext cx="10515600" cy="1325563"/>
          </a:xfrm>
        </p:spPr>
        <p:txBody>
          <a:bodyPr/>
          <a:lstStyle/>
          <a:p>
            <a:pPr algn="ctr"/>
            <a:r>
              <a:rPr lang="en-US" i="1" dirty="0">
                <a:solidFill>
                  <a:srgbClr val="660066"/>
                </a:solidFill>
                <a:effectLst>
                  <a:outerShdw blurRad="38100" dist="38100" dir="2700000" algn="tl">
                    <a:srgbClr val="000000">
                      <a:alpha val="43137"/>
                    </a:srgbClr>
                  </a:outerShdw>
                </a:effectLst>
                <a:latin typeface="Baskerville Old Face" panose="02020602080505020303" pitchFamily="18" charset="0"/>
              </a:rPr>
              <a:t>Tests of a Prophet</a:t>
            </a:r>
          </a:p>
        </p:txBody>
      </p:sp>
      <p:sp>
        <p:nvSpPr>
          <p:cNvPr id="3" name="TextBox 2">
            <a:extLst>
              <a:ext uri="{FF2B5EF4-FFF2-40B4-BE49-F238E27FC236}">
                <a16:creationId xmlns:a16="http://schemas.microsoft.com/office/drawing/2014/main" id="{59C0E550-C577-4D02-A0AD-DA1D60D22B37}"/>
              </a:ext>
            </a:extLst>
          </p:cNvPr>
          <p:cNvSpPr txBox="1"/>
          <p:nvPr/>
        </p:nvSpPr>
        <p:spPr>
          <a:xfrm>
            <a:off x="290945" y="580938"/>
            <a:ext cx="6772795" cy="6124754"/>
          </a:xfrm>
          <a:prstGeom prst="rect">
            <a:avLst/>
          </a:prstGeom>
          <a:noFill/>
        </p:spPr>
        <p:txBody>
          <a:bodyPr wrap="square" rtlCol="0">
            <a:spAutoFit/>
          </a:bodyPr>
          <a:lstStyle/>
          <a:p>
            <a:r>
              <a:rPr lang="en-US" sz="2800" dirty="0"/>
              <a:t>From Ephesians 4</a:t>
            </a:r>
          </a:p>
          <a:p>
            <a:pPr marL="457200" indent="-457200">
              <a:buAutoNum type="arabicPeriod"/>
            </a:pPr>
            <a:r>
              <a:rPr lang="en-US" sz="2800" dirty="0"/>
              <a:t>Perfecting of Saints—Will point out sin</a:t>
            </a:r>
          </a:p>
          <a:p>
            <a:pPr marL="457200" indent="-457200">
              <a:buAutoNum type="arabicPeriod"/>
            </a:pPr>
            <a:r>
              <a:rPr lang="en-US" sz="2800" dirty="0"/>
              <a:t>Work of Ministry—Evangelism Focus</a:t>
            </a:r>
          </a:p>
          <a:p>
            <a:pPr marL="457200" indent="-457200">
              <a:buAutoNum type="arabicPeriod"/>
            </a:pPr>
            <a:r>
              <a:rPr lang="en-US" sz="2800" dirty="0"/>
              <a:t>Edify Church—Strengthen/Protect Church</a:t>
            </a:r>
          </a:p>
          <a:p>
            <a:pPr marL="457200" indent="-457200">
              <a:buAutoNum type="arabicPeriod"/>
            </a:pPr>
            <a:r>
              <a:rPr lang="en-US" sz="2800" dirty="0"/>
              <a:t>Unify in Doctrine</a:t>
            </a:r>
          </a:p>
          <a:p>
            <a:pPr marL="457200" indent="-457200">
              <a:buAutoNum type="arabicPeriod"/>
            </a:pPr>
            <a:r>
              <a:rPr lang="en-US" sz="2800" dirty="0"/>
              <a:t>Full stature of Christ—no excuses for sin</a:t>
            </a:r>
          </a:p>
          <a:p>
            <a:pPr marL="457200" indent="-457200">
              <a:buAutoNum type="arabicPeriod"/>
            </a:pPr>
            <a:r>
              <a:rPr lang="en-US" sz="2800" dirty="0"/>
              <a:t>Teach and Comfort</a:t>
            </a:r>
          </a:p>
          <a:p>
            <a:r>
              <a:rPr lang="en-US" sz="2800" dirty="0"/>
              <a:t>	1 Cor. 14:3 “But he that </a:t>
            </a:r>
            <a:r>
              <a:rPr lang="en-US" sz="2800" dirty="0" err="1"/>
              <a:t>prophesieth</a:t>
            </a:r>
            <a:r>
              <a:rPr lang="en-US" sz="2800" dirty="0"/>
              <a:t> 	</a:t>
            </a:r>
            <a:r>
              <a:rPr lang="en-US" sz="2800" dirty="0" err="1"/>
              <a:t>speaketh</a:t>
            </a:r>
            <a:r>
              <a:rPr lang="en-US" sz="2800" dirty="0"/>
              <a:t> unto men to edification, 	and exhortation, and comfort.”</a:t>
            </a:r>
          </a:p>
          <a:p>
            <a:pPr marL="514350" indent="-514350">
              <a:buAutoNum type="arabicPeriod" startAt="7"/>
            </a:pPr>
            <a:r>
              <a:rPr lang="en-US" sz="2800" b="1" dirty="0"/>
              <a:t>“by their fruits, ye shall know them” </a:t>
            </a:r>
            <a:r>
              <a:rPr lang="en-US" sz="2800" dirty="0"/>
              <a:t>	(Matt. 7:20)</a:t>
            </a:r>
          </a:p>
          <a:p>
            <a:pPr marL="514350" indent="-514350">
              <a:buAutoNum type="arabicPeriod" startAt="7"/>
            </a:pPr>
            <a:r>
              <a:rPr lang="en-US" sz="2800" dirty="0"/>
              <a:t>Will keep the Law of God and teach it (Rev. 12:17)</a:t>
            </a:r>
          </a:p>
        </p:txBody>
      </p:sp>
      <p:pic>
        <p:nvPicPr>
          <p:cNvPr id="5" name="Picture 4">
            <a:extLst>
              <a:ext uri="{FF2B5EF4-FFF2-40B4-BE49-F238E27FC236}">
                <a16:creationId xmlns:a16="http://schemas.microsoft.com/office/drawing/2014/main" id="{FBD7611F-758D-4502-8038-AE3C5B5FE57D}"/>
              </a:ext>
            </a:extLst>
          </p:cNvPr>
          <p:cNvPicPr>
            <a:picLocks noChangeAspect="1"/>
          </p:cNvPicPr>
          <p:nvPr/>
        </p:nvPicPr>
        <p:blipFill>
          <a:blip r:embed="rId2"/>
          <a:stretch>
            <a:fillRect/>
          </a:stretch>
        </p:blipFill>
        <p:spPr>
          <a:xfrm>
            <a:off x="7212330" y="1020742"/>
            <a:ext cx="4816515" cy="4816515"/>
          </a:xfrm>
          <a:prstGeom prst="rect">
            <a:avLst/>
          </a:prstGeom>
        </p:spPr>
      </p:pic>
    </p:spTree>
    <p:extLst>
      <p:ext uri="{BB962C8B-B14F-4D97-AF65-F5344CB8AC3E}">
        <p14:creationId xmlns:p14="http://schemas.microsoft.com/office/powerpoint/2010/main" val="164729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9AF815-37A1-4EFE-878E-0B14E85FD8C7}"/>
              </a:ext>
            </a:extLst>
          </p:cNvPr>
          <p:cNvPicPr>
            <a:picLocks noChangeAspect="1"/>
          </p:cNvPicPr>
          <p:nvPr/>
        </p:nvPicPr>
        <p:blipFill rotWithShape="1">
          <a:blip r:embed="rId2"/>
          <a:srcRect t="4581" b="4581"/>
          <a:stretch/>
        </p:blipFill>
        <p:spPr>
          <a:xfrm>
            <a:off x="-398585" y="0"/>
            <a:ext cx="12989169" cy="7315200"/>
          </a:xfrm>
          <a:prstGeom prst="rect">
            <a:avLst/>
          </a:prstGeom>
        </p:spPr>
      </p:pic>
      <p:sp>
        <p:nvSpPr>
          <p:cNvPr id="3" name="TextBox 2">
            <a:extLst>
              <a:ext uri="{FF2B5EF4-FFF2-40B4-BE49-F238E27FC236}">
                <a16:creationId xmlns:a16="http://schemas.microsoft.com/office/drawing/2014/main" id="{6B8905F6-2DD7-4441-AEC3-374D5B8CE99E}"/>
              </a:ext>
            </a:extLst>
          </p:cNvPr>
          <p:cNvSpPr txBox="1"/>
          <p:nvPr/>
        </p:nvSpPr>
        <p:spPr>
          <a:xfrm>
            <a:off x="1688123" y="1023007"/>
            <a:ext cx="8862645" cy="5262979"/>
          </a:xfrm>
          <a:prstGeom prst="rect">
            <a:avLst/>
          </a:prstGeom>
          <a:noFill/>
        </p:spPr>
        <p:txBody>
          <a:bodyPr wrap="square" rtlCol="0">
            <a:spAutoFit/>
          </a:bodyPr>
          <a:lstStyle/>
          <a:p>
            <a:r>
              <a:rPr lang="en-US" sz="2800" b="1" dirty="0"/>
              <a:t>New York Independent, August 23, 1915</a:t>
            </a:r>
            <a:r>
              <a:rPr lang="en-US" sz="2800" dirty="0"/>
              <a:t>: “These teachings are based on the </a:t>
            </a:r>
            <a:r>
              <a:rPr lang="en-US" sz="2800" b="1" u="sng" dirty="0"/>
              <a:t>strictest doctrine of inspiration of Scripture</a:t>
            </a:r>
            <a:r>
              <a:rPr lang="en-US" sz="2800" dirty="0"/>
              <a:t>. Seventh-day Adventism could not have gotten out in any other way. </a:t>
            </a:r>
            <a:r>
              <a:rPr lang="en-US" sz="2800" b="1" u="sng" dirty="0"/>
              <a:t>And the gift of prophecy was to be expected as promised to the remnant church who held fast to the truth</a:t>
            </a:r>
            <a:r>
              <a:rPr lang="en-US" sz="2800" dirty="0"/>
              <a:t>. </a:t>
            </a:r>
            <a:r>
              <a:rPr lang="en-US" sz="2800" b="1" u="sng" dirty="0"/>
              <a:t>This faith gave great purity and life and incessant zeal</a:t>
            </a:r>
            <a:r>
              <a:rPr lang="en-US" sz="2800" dirty="0"/>
              <a:t>. No body of Christians excels them in moral character and religious earnestness. . . Here is a notable record, and she deserves great honor. . . </a:t>
            </a:r>
            <a:r>
              <a:rPr lang="en-US" sz="2800" b="1" u="sng" dirty="0"/>
              <a:t>She showed no spiritual pride and she sought no ‘filthy lucre.’ She lived the life and did the work of a worthy prophetess, the most admirable of the American succession</a:t>
            </a:r>
            <a:r>
              <a:rPr lang="en-US" sz="2800" dirty="0"/>
              <a:t>.”</a:t>
            </a:r>
          </a:p>
        </p:txBody>
      </p:sp>
    </p:spTree>
    <p:extLst>
      <p:ext uri="{BB962C8B-B14F-4D97-AF65-F5344CB8AC3E}">
        <p14:creationId xmlns:p14="http://schemas.microsoft.com/office/powerpoint/2010/main" val="959921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8657CE-F55E-4EBD-AF3C-D27333413983}"/>
              </a:ext>
            </a:extLst>
          </p:cNvPr>
          <p:cNvSpPr txBox="1"/>
          <p:nvPr/>
        </p:nvSpPr>
        <p:spPr>
          <a:xfrm>
            <a:off x="436417" y="581892"/>
            <a:ext cx="11367656" cy="1384995"/>
          </a:xfrm>
          <a:prstGeom prst="rect">
            <a:avLst/>
          </a:prstGeom>
          <a:noFill/>
        </p:spPr>
        <p:txBody>
          <a:bodyPr wrap="square" rtlCol="0">
            <a:spAutoFit/>
          </a:bodyPr>
          <a:lstStyle/>
          <a:p>
            <a:r>
              <a:rPr lang="en-US" sz="2800" dirty="0"/>
              <a:t>“Mrs. White was a remarkable woman in many ways. </a:t>
            </a:r>
            <a:r>
              <a:rPr lang="en-US" sz="2800" b="1" u="sng" dirty="0"/>
              <a:t>She was deeply religious, and none who knew her intimately had any doubt, as to her sincerity</a:t>
            </a:r>
            <a:r>
              <a:rPr lang="en-US" sz="2800" dirty="0"/>
              <a:t>." Editorial, Detroit "News-Tribune," July 25,1915. </a:t>
            </a:r>
          </a:p>
        </p:txBody>
      </p:sp>
      <p:sp>
        <p:nvSpPr>
          <p:cNvPr id="4" name="Rectangle 3">
            <a:extLst>
              <a:ext uri="{FF2B5EF4-FFF2-40B4-BE49-F238E27FC236}">
                <a16:creationId xmlns:a16="http://schemas.microsoft.com/office/drawing/2014/main" id="{DD110A63-E2C9-4633-96C9-678EE53DC4F1}"/>
              </a:ext>
            </a:extLst>
          </p:cNvPr>
          <p:cNvSpPr/>
          <p:nvPr/>
        </p:nvSpPr>
        <p:spPr>
          <a:xfrm>
            <a:off x="218208" y="2456795"/>
            <a:ext cx="11804073" cy="3970318"/>
          </a:xfrm>
          <a:prstGeom prst="rect">
            <a:avLst/>
          </a:prstGeom>
        </p:spPr>
        <p:txBody>
          <a:bodyPr wrap="square">
            <a:spAutoFit/>
          </a:bodyPr>
          <a:lstStyle/>
          <a:p>
            <a:r>
              <a:rPr lang="en-US" sz="2800" dirty="0"/>
              <a:t>Thomas M. Elliott, editor of the "Atlanta Constitution," wrote a key editorial in his paper on October 9, 1950: “Among the many hundreds of books I have studied on the subject of religion that inspire heart warmth and enriched faith, </a:t>
            </a:r>
            <a:r>
              <a:rPr lang="en-US" sz="2800" b="1" dirty="0"/>
              <a:t>none have been of greater help than Ellen G. White's two books 'Patriarchs and Prophets' and 'Prophets and Kings.' </a:t>
            </a:r>
            <a:r>
              <a:rPr lang="en-US" sz="2800" dirty="0"/>
              <a:t>Those books were written, </a:t>
            </a:r>
            <a:r>
              <a:rPr lang="en-US" sz="2800" b="1" dirty="0"/>
              <a:t>not for literary fame or financial reward, but to help heart-hungry humanity learn of God. They make God's dealings with man clear to the most simple-minded reader without bias or sectarianism</a:t>
            </a:r>
            <a:r>
              <a:rPr lang="en-US" sz="2800" dirty="0"/>
              <a:t>, I commend these books to all seekers after a </a:t>
            </a:r>
            <a:r>
              <a:rPr lang="en-US" sz="2800" b="1" u="sng" dirty="0"/>
              <a:t>clearer knowledge of the righteousness of God</a:t>
            </a:r>
            <a:r>
              <a:rPr lang="en-US" sz="2800" dirty="0"/>
              <a:t>.”</a:t>
            </a:r>
          </a:p>
        </p:txBody>
      </p:sp>
    </p:spTree>
    <p:extLst>
      <p:ext uri="{BB962C8B-B14F-4D97-AF65-F5344CB8AC3E}">
        <p14:creationId xmlns:p14="http://schemas.microsoft.com/office/powerpoint/2010/main" val="295887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D411A-01A6-4BCC-98BF-1281969D2056}"/>
              </a:ext>
            </a:extLst>
          </p:cNvPr>
          <p:cNvSpPr>
            <a:spLocks noGrp="1"/>
          </p:cNvSpPr>
          <p:nvPr>
            <p:ph type="title"/>
          </p:nvPr>
        </p:nvSpPr>
        <p:spPr>
          <a:xfrm>
            <a:off x="838200" y="-71295"/>
            <a:ext cx="10515600" cy="1325563"/>
          </a:xfrm>
        </p:spPr>
        <p:txBody>
          <a:bodyPr>
            <a:normAutofit/>
          </a:bodyPr>
          <a:lstStyle/>
          <a:p>
            <a:r>
              <a:rPr lang="en-US" sz="3600" b="1" u="sng" dirty="0">
                <a:solidFill>
                  <a:srgbClr val="002060"/>
                </a:solidFill>
              </a:rPr>
              <a:t>How About an opinion of someone within the Church?</a:t>
            </a:r>
          </a:p>
        </p:txBody>
      </p:sp>
      <p:sp>
        <p:nvSpPr>
          <p:cNvPr id="3" name="Rectangle 2">
            <a:extLst>
              <a:ext uri="{FF2B5EF4-FFF2-40B4-BE49-F238E27FC236}">
                <a16:creationId xmlns:a16="http://schemas.microsoft.com/office/drawing/2014/main" id="{8355AAF6-58D2-48D7-98E0-450CCD314404}"/>
              </a:ext>
            </a:extLst>
          </p:cNvPr>
          <p:cNvSpPr/>
          <p:nvPr/>
        </p:nvSpPr>
        <p:spPr>
          <a:xfrm>
            <a:off x="357794" y="1254268"/>
            <a:ext cx="6567748" cy="5262979"/>
          </a:xfrm>
          <a:prstGeom prst="rect">
            <a:avLst/>
          </a:prstGeom>
        </p:spPr>
        <p:txBody>
          <a:bodyPr wrap="square">
            <a:spAutoFit/>
          </a:bodyPr>
          <a:lstStyle/>
          <a:p>
            <a:r>
              <a:rPr lang="en-US" sz="2800" dirty="0"/>
              <a:t>“The above two books, ‘Patriarchs and Prophets’ and ‘Prophets and Kings’ provide a detailed description of the Old Testament story. They have encouraged many folk. The present writer recalls the story of an older man, who when asked the name of his favorite book by Ellen White, said, ‘I value them all, but—’ </a:t>
            </a:r>
            <a:r>
              <a:rPr lang="en-US" sz="2800" b="1" dirty="0"/>
              <a:t>and then his voice faltered, ‘it is 'Patriarchs and Prophets' that I appreciate the most—for that is the book that brought me back to God</a:t>
            </a:r>
            <a:r>
              <a:rPr lang="en-US" sz="2800" dirty="0"/>
              <a:t>.’”—Prophet of the End, Vance Farrell, p. 84</a:t>
            </a:r>
          </a:p>
        </p:txBody>
      </p:sp>
      <p:pic>
        <p:nvPicPr>
          <p:cNvPr id="4" name="Picture 3">
            <a:extLst>
              <a:ext uri="{FF2B5EF4-FFF2-40B4-BE49-F238E27FC236}">
                <a16:creationId xmlns:a16="http://schemas.microsoft.com/office/drawing/2014/main" id="{83531822-65E6-4802-B1DB-42BD3F48E9F6}"/>
              </a:ext>
            </a:extLst>
          </p:cNvPr>
          <p:cNvPicPr>
            <a:picLocks noChangeAspect="1"/>
          </p:cNvPicPr>
          <p:nvPr/>
        </p:nvPicPr>
        <p:blipFill>
          <a:blip r:embed="rId2"/>
          <a:stretch>
            <a:fillRect/>
          </a:stretch>
        </p:blipFill>
        <p:spPr>
          <a:xfrm>
            <a:off x="7223414" y="1190639"/>
            <a:ext cx="3832514" cy="5110019"/>
          </a:xfrm>
          <a:prstGeom prst="rect">
            <a:avLst/>
          </a:prstGeom>
        </p:spPr>
      </p:pic>
    </p:spTree>
    <p:extLst>
      <p:ext uri="{BB962C8B-B14F-4D97-AF65-F5344CB8AC3E}">
        <p14:creationId xmlns:p14="http://schemas.microsoft.com/office/powerpoint/2010/main" val="666516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96245-AE0A-44EB-8127-DA68087C17CC}"/>
              </a:ext>
            </a:extLst>
          </p:cNvPr>
          <p:cNvSpPr>
            <a:spLocks noGrp="1"/>
          </p:cNvSpPr>
          <p:nvPr>
            <p:ph type="title"/>
          </p:nvPr>
        </p:nvSpPr>
        <p:spPr>
          <a:xfrm>
            <a:off x="0" y="-195988"/>
            <a:ext cx="10515600" cy="1325563"/>
          </a:xfrm>
        </p:spPr>
        <p:txBody>
          <a:bodyPr/>
          <a:lstStyle/>
          <a:p>
            <a:r>
              <a:rPr lang="en-US" dirty="0">
                <a:solidFill>
                  <a:srgbClr val="C00000"/>
                </a:solidFill>
                <a:latin typeface="Arial Rounded MT Bold" panose="020F0704030504030204" pitchFamily="34" charset="0"/>
              </a:rPr>
              <a:t>Tests Continued…</a:t>
            </a:r>
          </a:p>
        </p:txBody>
      </p:sp>
      <p:sp>
        <p:nvSpPr>
          <p:cNvPr id="3" name="TextBox 2">
            <a:extLst>
              <a:ext uri="{FF2B5EF4-FFF2-40B4-BE49-F238E27FC236}">
                <a16:creationId xmlns:a16="http://schemas.microsoft.com/office/drawing/2014/main" id="{6D1C80FD-56E0-40DD-8302-485A0865726B}"/>
              </a:ext>
            </a:extLst>
          </p:cNvPr>
          <p:cNvSpPr txBox="1"/>
          <p:nvPr/>
        </p:nvSpPr>
        <p:spPr>
          <a:xfrm>
            <a:off x="311727" y="817849"/>
            <a:ext cx="4848297" cy="3539430"/>
          </a:xfrm>
          <a:prstGeom prst="rect">
            <a:avLst/>
          </a:prstGeom>
          <a:noFill/>
        </p:spPr>
        <p:txBody>
          <a:bodyPr wrap="square" rtlCol="0">
            <a:spAutoFit/>
          </a:bodyPr>
          <a:lstStyle/>
          <a:p>
            <a:r>
              <a:rPr lang="en-US" sz="2800" dirty="0"/>
              <a:t>They will NOT contradict the Bible or the Law of God</a:t>
            </a:r>
          </a:p>
          <a:p>
            <a:endParaRPr lang="en-US" sz="2800" dirty="0"/>
          </a:p>
          <a:p>
            <a:r>
              <a:rPr lang="en-US" sz="2800" dirty="0"/>
              <a:t>Is. 8:20 “</a:t>
            </a:r>
            <a:r>
              <a:rPr lang="en-US" sz="2800" b="1" u="sng" dirty="0"/>
              <a:t>To the law and to the testimony: if they speak not according to this word, it is because there is no light in them</a:t>
            </a:r>
            <a:r>
              <a:rPr lang="en-US" sz="2800" dirty="0"/>
              <a:t>.”</a:t>
            </a:r>
            <a:endParaRPr lang="en-US" sz="2800" b="1" dirty="0"/>
          </a:p>
        </p:txBody>
      </p:sp>
      <p:sp>
        <p:nvSpPr>
          <p:cNvPr id="6" name="Rectangle 5">
            <a:extLst>
              <a:ext uri="{FF2B5EF4-FFF2-40B4-BE49-F238E27FC236}">
                <a16:creationId xmlns:a16="http://schemas.microsoft.com/office/drawing/2014/main" id="{6EBA1031-E9CB-4753-8B36-C07335F11640}"/>
              </a:ext>
            </a:extLst>
          </p:cNvPr>
          <p:cNvSpPr/>
          <p:nvPr/>
        </p:nvSpPr>
        <p:spPr>
          <a:xfrm>
            <a:off x="5798128" y="817849"/>
            <a:ext cx="5881254" cy="5262979"/>
          </a:xfrm>
          <a:prstGeom prst="rect">
            <a:avLst/>
          </a:prstGeom>
        </p:spPr>
        <p:txBody>
          <a:bodyPr wrap="square">
            <a:spAutoFit/>
          </a:bodyPr>
          <a:lstStyle/>
          <a:p>
            <a:r>
              <a:rPr lang="en-US" sz="2400" dirty="0">
                <a:latin typeface="Arial, Helvetica, sans-serif"/>
              </a:rPr>
              <a:t>“</a:t>
            </a:r>
            <a:r>
              <a:rPr lang="en-US" sz="2400" b="1" dirty="0">
                <a:latin typeface="Arial, Helvetica, sans-serif"/>
              </a:rPr>
              <a:t>The people of God are directed to the Scriptures as their safeguard against the influence of false teachers and the delusive power of spirits of darkness</a:t>
            </a:r>
            <a:r>
              <a:rPr lang="en-US" sz="2400" dirty="0">
                <a:latin typeface="Arial, Helvetica, sans-serif"/>
              </a:rPr>
              <a:t>. . . </a:t>
            </a:r>
            <a:r>
              <a:rPr lang="en-US" sz="2400" b="1" dirty="0">
                <a:latin typeface="Arial, Helvetica, sans-serif"/>
              </a:rPr>
              <a:t>The last great delusion is soon to open before us. Antichrist is to perform his marvelous works in our sight. So closely will the counterfeit resemble the true that it will be impossible to distinguish between them except by the Holy Scriptures</a:t>
            </a:r>
            <a:r>
              <a:rPr lang="en-US" sz="2400" dirty="0">
                <a:latin typeface="Arial, Helvetica, sans-serif"/>
              </a:rPr>
              <a:t>. By their testimony every statement and every miracle must be tested.”—Great Controversy, 593 </a:t>
            </a:r>
            <a:endParaRPr lang="en-US" sz="2400" dirty="0"/>
          </a:p>
        </p:txBody>
      </p:sp>
      <p:pic>
        <p:nvPicPr>
          <p:cNvPr id="7" name="Picture 6">
            <a:extLst>
              <a:ext uri="{FF2B5EF4-FFF2-40B4-BE49-F238E27FC236}">
                <a16:creationId xmlns:a16="http://schemas.microsoft.com/office/drawing/2014/main" id="{C3A5066A-302E-4B9E-9F87-364360F73941}"/>
              </a:ext>
            </a:extLst>
          </p:cNvPr>
          <p:cNvPicPr>
            <a:picLocks noChangeAspect="1"/>
          </p:cNvPicPr>
          <p:nvPr/>
        </p:nvPicPr>
        <p:blipFill rotWithShape="1">
          <a:blip r:embed="rId2"/>
          <a:srcRect b="36492"/>
          <a:stretch/>
        </p:blipFill>
        <p:spPr>
          <a:xfrm>
            <a:off x="97776" y="4546889"/>
            <a:ext cx="4848297" cy="2311111"/>
          </a:xfrm>
          <a:prstGeom prst="rect">
            <a:avLst/>
          </a:prstGeom>
        </p:spPr>
      </p:pic>
    </p:spTree>
    <p:extLst>
      <p:ext uri="{BB962C8B-B14F-4D97-AF65-F5344CB8AC3E}">
        <p14:creationId xmlns:p14="http://schemas.microsoft.com/office/powerpoint/2010/main" val="104671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2BD31E-7367-4C03-BE78-F7E754B20E16}"/>
              </a:ext>
            </a:extLst>
          </p:cNvPr>
          <p:cNvSpPr txBox="1"/>
          <p:nvPr/>
        </p:nvSpPr>
        <p:spPr>
          <a:xfrm>
            <a:off x="436418" y="477982"/>
            <a:ext cx="11118273" cy="1815882"/>
          </a:xfrm>
          <a:prstGeom prst="rect">
            <a:avLst/>
          </a:prstGeom>
          <a:noFill/>
        </p:spPr>
        <p:txBody>
          <a:bodyPr wrap="square" rtlCol="0">
            <a:spAutoFit/>
          </a:bodyPr>
          <a:lstStyle/>
          <a:p>
            <a:r>
              <a:rPr lang="en-US" sz="2800" dirty="0"/>
              <a:t>“Then present to </a:t>
            </a:r>
            <a:r>
              <a:rPr lang="en-US" sz="2800" b="1" dirty="0"/>
              <a:t>them the prophecies</a:t>
            </a:r>
            <a:r>
              <a:rPr lang="en-US" sz="2800" dirty="0"/>
              <a:t>; show them the </a:t>
            </a:r>
            <a:r>
              <a:rPr lang="en-US" sz="2800" b="1" dirty="0"/>
              <a:t>purity and binding claims of the law of God</a:t>
            </a:r>
            <a:r>
              <a:rPr lang="en-US" sz="2800" dirty="0"/>
              <a:t>, Not one jot or tittle of this law is to lose its force, but hold its binding claims upon every soul to the end of time.”—Manuscript Releases vol. 15, p. 351</a:t>
            </a:r>
          </a:p>
        </p:txBody>
      </p:sp>
      <p:pic>
        <p:nvPicPr>
          <p:cNvPr id="4" name="Picture 3">
            <a:extLst>
              <a:ext uri="{FF2B5EF4-FFF2-40B4-BE49-F238E27FC236}">
                <a16:creationId xmlns:a16="http://schemas.microsoft.com/office/drawing/2014/main" id="{1FD42692-BE9A-46C0-931B-372B0FF61971}"/>
              </a:ext>
            </a:extLst>
          </p:cNvPr>
          <p:cNvPicPr>
            <a:picLocks noChangeAspect="1"/>
          </p:cNvPicPr>
          <p:nvPr/>
        </p:nvPicPr>
        <p:blipFill>
          <a:blip r:embed="rId2"/>
          <a:stretch>
            <a:fillRect/>
          </a:stretch>
        </p:blipFill>
        <p:spPr>
          <a:xfrm>
            <a:off x="1767536" y="2547156"/>
            <a:ext cx="8656927" cy="4310844"/>
          </a:xfrm>
          <a:prstGeom prst="rect">
            <a:avLst/>
          </a:prstGeom>
        </p:spPr>
      </p:pic>
      <p:sp>
        <p:nvSpPr>
          <p:cNvPr id="2" name="TextBox 1">
            <a:extLst>
              <a:ext uri="{FF2B5EF4-FFF2-40B4-BE49-F238E27FC236}">
                <a16:creationId xmlns:a16="http://schemas.microsoft.com/office/drawing/2014/main" id="{716DE3AF-F741-0028-D1FA-7D9F3293BD57}"/>
              </a:ext>
            </a:extLst>
          </p:cNvPr>
          <p:cNvSpPr txBox="1"/>
          <p:nvPr/>
        </p:nvSpPr>
        <p:spPr>
          <a:xfrm>
            <a:off x="548640" y="-44169"/>
            <a:ext cx="10424160" cy="646331"/>
          </a:xfrm>
          <a:prstGeom prst="rect">
            <a:avLst/>
          </a:prstGeom>
          <a:noFill/>
        </p:spPr>
        <p:txBody>
          <a:bodyPr wrap="square" rtlCol="0">
            <a:spAutoFit/>
          </a:bodyPr>
          <a:lstStyle/>
          <a:p>
            <a:r>
              <a:rPr lang="en-US" sz="3600" b="1" u="sng" dirty="0">
                <a:solidFill>
                  <a:srgbClr val="002060"/>
                </a:solidFill>
                <a:effectLst>
                  <a:outerShdw blurRad="38100" dist="38100" dir="2700000" algn="tl">
                    <a:srgbClr val="000000">
                      <a:alpha val="43137"/>
                    </a:srgbClr>
                  </a:outerShdw>
                </a:effectLst>
              </a:rPr>
              <a:t>Upholds the Law of God</a:t>
            </a:r>
          </a:p>
        </p:txBody>
      </p:sp>
    </p:spTree>
    <p:extLst>
      <p:ext uri="{BB962C8B-B14F-4D97-AF65-F5344CB8AC3E}">
        <p14:creationId xmlns:p14="http://schemas.microsoft.com/office/powerpoint/2010/main" val="3283308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4C85-BC91-4ADC-9ECD-F29ABF2CA322}"/>
              </a:ext>
            </a:extLst>
          </p:cNvPr>
          <p:cNvSpPr>
            <a:spLocks noGrp="1"/>
          </p:cNvSpPr>
          <p:nvPr>
            <p:ph type="title"/>
          </p:nvPr>
        </p:nvSpPr>
        <p:spPr>
          <a:xfrm>
            <a:off x="692727" y="-258333"/>
            <a:ext cx="10515600" cy="1325563"/>
          </a:xfrm>
        </p:spPr>
        <p:txBody>
          <a:bodyPr>
            <a:normAutofit/>
          </a:bodyPr>
          <a:lstStyle/>
          <a:p>
            <a:r>
              <a:rPr lang="en-US" sz="4800" b="1" dirty="0">
                <a:solidFill>
                  <a:srgbClr val="C00000"/>
                </a:solidFill>
                <a:effectLst>
                  <a:outerShdw blurRad="38100" dist="38100" dir="2700000" algn="tl">
                    <a:srgbClr val="000000">
                      <a:alpha val="43137"/>
                    </a:srgbClr>
                  </a:outerShdw>
                </a:effectLst>
              </a:rPr>
              <a:t>A Prophet’s Predictions Must Come True</a:t>
            </a:r>
          </a:p>
        </p:txBody>
      </p:sp>
      <p:sp>
        <p:nvSpPr>
          <p:cNvPr id="3" name="Rectangle 2">
            <a:extLst>
              <a:ext uri="{FF2B5EF4-FFF2-40B4-BE49-F238E27FC236}">
                <a16:creationId xmlns:a16="http://schemas.microsoft.com/office/drawing/2014/main" id="{DEBC42AA-503B-4E31-9885-E3D9E4BC0E10}"/>
              </a:ext>
            </a:extLst>
          </p:cNvPr>
          <p:cNvSpPr/>
          <p:nvPr/>
        </p:nvSpPr>
        <p:spPr>
          <a:xfrm>
            <a:off x="273627" y="758703"/>
            <a:ext cx="11644745" cy="3416320"/>
          </a:xfrm>
          <a:prstGeom prst="rect">
            <a:avLst/>
          </a:prstGeom>
        </p:spPr>
        <p:txBody>
          <a:bodyPr wrap="square">
            <a:spAutoFit/>
          </a:bodyPr>
          <a:lstStyle/>
          <a:p>
            <a:r>
              <a:rPr lang="en-US" sz="2400" dirty="0" err="1"/>
              <a:t>Deut</a:t>
            </a:r>
            <a:r>
              <a:rPr lang="en-US" sz="2400" dirty="0"/>
              <a:t> 18:15, 21-22 “The </a:t>
            </a:r>
            <a:r>
              <a:rPr lang="en-US" sz="2400" cap="small" dirty="0"/>
              <a:t>Lord</a:t>
            </a:r>
            <a:r>
              <a:rPr lang="en-US" sz="2400" dirty="0"/>
              <a:t> thy God will raise up unto thee a Prophet from the midst of thee, </a:t>
            </a:r>
            <a:r>
              <a:rPr lang="en-US" sz="2400" b="1" u="sng" dirty="0"/>
              <a:t>of thy brethren</a:t>
            </a:r>
            <a:r>
              <a:rPr lang="en-US" sz="2400" dirty="0"/>
              <a:t>, like unto me; unto him ye shall hearken. . . And if thou say in thine heart, How shall we know the word which the </a:t>
            </a:r>
            <a:r>
              <a:rPr lang="en-US" sz="2400" cap="small" dirty="0"/>
              <a:t>Lord</a:t>
            </a:r>
            <a:r>
              <a:rPr lang="en-US" sz="2400" dirty="0"/>
              <a:t> hath not spoken? When a prophet </a:t>
            </a:r>
            <a:r>
              <a:rPr lang="en-US" sz="2400" dirty="0" err="1"/>
              <a:t>speaketh</a:t>
            </a:r>
            <a:r>
              <a:rPr lang="en-US" sz="2400" dirty="0"/>
              <a:t> in the name of the </a:t>
            </a:r>
            <a:r>
              <a:rPr lang="en-US" sz="2400" cap="small" dirty="0"/>
              <a:t>Lord</a:t>
            </a:r>
            <a:r>
              <a:rPr lang="en-US" sz="2400" dirty="0"/>
              <a:t>, </a:t>
            </a:r>
            <a:r>
              <a:rPr lang="en-US" sz="2400" b="1" dirty="0"/>
              <a:t>if the thing follow not, nor come to pass, that is the thing which the </a:t>
            </a:r>
            <a:r>
              <a:rPr lang="en-US" sz="2400" b="1" cap="small" dirty="0"/>
              <a:t>Lord</a:t>
            </a:r>
            <a:r>
              <a:rPr lang="en-US" sz="2400" b="1" dirty="0"/>
              <a:t> hath not spoken</a:t>
            </a:r>
            <a:r>
              <a:rPr lang="en-US" sz="2400" dirty="0"/>
              <a:t>, but the prophet hath spoken it presumptuously: thou shalt not be afraid of him.”</a:t>
            </a:r>
          </a:p>
          <a:p>
            <a:endParaRPr lang="en-US" sz="2400" dirty="0"/>
          </a:p>
          <a:p>
            <a:r>
              <a:rPr lang="en-US" sz="2400" dirty="0"/>
              <a:t>*Prophet must prophesy truth		*Prophets spring up from within the Church</a:t>
            </a:r>
          </a:p>
          <a:p>
            <a:endParaRPr lang="en-US" sz="2400" dirty="0"/>
          </a:p>
        </p:txBody>
      </p:sp>
      <p:pic>
        <p:nvPicPr>
          <p:cNvPr id="4" name="Picture 3">
            <a:extLst>
              <a:ext uri="{FF2B5EF4-FFF2-40B4-BE49-F238E27FC236}">
                <a16:creationId xmlns:a16="http://schemas.microsoft.com/office/drawing/2014/main" id="{4963B458-073B-47A6-803D-1DC03557021C}"/>
              </a:ext>
            </a:extLst>
          </p:cNvPr>
          <p:cNvPicPr>
            <a:picLocks noChangeAspect="1"/>
          </p:cNvPicPr>
          <p:nvPr/>
        </p:nvPicPr>
        <p:blipFill>
          <a:blip r:embed="rId2"/>
          <a:stretch>
            <a:fillRect/>
          </a:stretch>
        </p:blipFill>
        <p:spPr>
          <a:xfrm>
            <a:off x="0" y="3860159"/>
            <a:ext cx="5770418" cy="3028041"/>
          </a:xfrm>
          <a:prstGeom prst="rect">
            <a:avLst/>
          </a:prstGeom>
        </p:spPr>
      </p:pic>
      <p:pic>
        <p:nvPicPr>
          <p:cNvPr id="5" name="Picture 4">
            <a:extLst>
              <a:ext uri="{FF2B5EF4-FFF2-40B4-BE49-F238E27FC236}">
                <a16:creationId xmlns:a16="http://schemas.microsoft.com/office/drawing/2014/main" id="{E7A34B03-0923-4F6E-BF0C-4873D8248003}"/>
              </a:ext>
            </a:extLst>
          </p:cNvPr>
          <p:cNvPicPr>
            <a:picLocks noChangeAspect="1"/>
          </p:cNvPicPr>
          <p:nvPr/>
        </p:nvPicPr>
        <p:blipFill>
          <a:blip r:embed="rId3"/>
          <a:stretch>
            <a:fillRect/>
          </a:stretch>
        </p:blipFill>
        <p:spPr>
          <a:xfrm>
            <a:off x="5440863" y="3890360"/>
            <a:ext cx="6865436" cy="2967640"/>
          </a:xfrm>
          <a:prstGeom prst="rect">
            <a:avLst/>
          </a:prstGeom>
        </p:spPr>
      </p:pic>
    </p:spTree>
    <p:extLst>
      <p:ext uri="{BB962C8B-B14F-4D97-AF65-F5344CB8AC3E}">
        <p14:creationId xmlns:p14="http://schemas.microsoft.com/office/powerpoint/2010/main" val="3193449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F9C32-DAEF-487D-9205-5719CC7C81EA}"/>
              </a:ext>
            </a:extLst>
          </p:cNvPr>
          <p:cNvSpPr>
            <a:spLocks noGrp="1"/>
          </p:cNvSpPr>
          <p:nvPr>
            <p:ph type="title"/>
          </p:nvPr>
        </p:nvSpPr>
        <p:spPr>
          <a:xfrm>
            <a:off x="838200" y="-279113"/>
            <a:ext cx="10515600" cy="1325563"/>
          </a:xfrm>
        </p:spPr>
        <p:txBody>
          <a:bodyPr/>
          <a:lstStyle/>
          <a:p>
            <a:pPr algn="ctr"/>
            <a:r>
              <a:rPr lang="en-US" dirty="0">
                <a:solidFill>
                  <a:srgbClr val="660066"/>
                </a:solidFill>
                <a:latin typeface="Berlin Sans FB Demi" panose="020E0802020502020306" pitchFamily="34" charset="0"/>
              </a:rPr>
              <a:t>The San Francisco Earthquake</a:t>
            </a:r>
          </a:p>
        </p:txBody>
      </p:sp>
      <p:sp>
        <p:nvSpPr>
          <p:cNvPr id="3" name="Rectangle 1">
            <a:extLst>
              <a:ext uri="{FF2B5EF4-FFF2-40B4-BE49-F238E27FC236}">
                <a16:creationId xmlns:a16="http://schemas.microsoft.com/office/drawing/2014/main" id="{8D051323-6254-4B3D-A53B-24BE8B63B313}"/>
              </a:ext>
            </a:extLst>
          </p:cNvPr>
          <p:cNvSpPr>
            <a:spLocks noChangeArrowheads="1"/>
          </p:cNvSpPr>
          <p:nvPr/>
        </p:nvSpPr>
        <p:spPr bwMode="auto">
          <a:xfrm rot="10800000" flipV="1">
            <a:off x="6096000" y="878066"/>
            <a:ext cx="6095999" cy="3046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rPr>
              <a:t>Sept. 1, 1902: Well-equipped tent meetings should be held in the large cities, such as San Francisco; </a:t>
            </a:r>
            <a:r>
              <a:rPr kumimoji="0" lang="en-US" altLang="en-US" sz="2400" b="1" i="0" u="none" strike="noStrike" cap="none" normalizeH="0" baseline="0" dirty="0">
                <a:ln>
                  <a:noFill/>
                </a:ln>
                <a:solidFill>
                  <a:schemeClr val="tx1"/>
                </a:solidFill>
                <a:effectLst/>
                <a:latin typeface="Arial" panose="020B0604020202020204" pitchFamily="34" charset="0"/>
              </a:rPr>
              <a:t>for not long hence these cities will suffer under the judgments of God</a:t>
            </a:r>
            <a:r>
              <a:rPr kumimoji="0" lang="en-US" altLang="en-US" sz="2400" b="0" i="0" u="none" strike="noStrike" cap="none" normalizeH="0" baseline="0" dirty="0">
                <a:ln>
                  <a:noFill/>
                </a:ln>
                <a:solidFill>
                  <a:schemeClr val="tx1"/>
                </a:solidFill>
                <a:effectLst/>
                <a:latin typeface="Arial" panose="020B0604020202020204" pitchFamily="34" charset="0"/>
              </a:rPr>
              <a:t>. San Francisco and Oakland are becoming as Sodom and Gomorrah, and the Lord will visit them in wrath. (Manuscript 1902, p. 114)</a:t>
            </a:r>
          </a:p>
        </p:txBody>
      </p:sp>
      <p:sp>
        <p:nvSpPr>
          <p:cNvPr id="5" name="Rectangle 4">
            <a:extLst>
              <a:ext uri="{FF2B5EF4-FFF2-40B4-BE49-F238E27FC236}">
                <a16:creationId xmlns:a16="http://schemas.microsoft.com/office/drawing/2014/main" id="{B12E3AB0-D50F-427F-A17E-7945BB702D56}"/>
              </a:ext>
            </a:extLst>
          </p:cNvPr>
          <p:cNvSpPr/>
          <p:nvPr/>
        </p:nvSpPr>
        <p:spPr>
          <a:xfrm>
            <a:off x="290946" y="4863436"/>
            <a:ext cx="11610108" cy="1569660"/>
          </a:xfrm>
          <a:prstGeom prst="rect">
            <a:avLst/>
          </a:prstGeom>
        </p:spPr>
        <p:txBody>
          <a:bodyPr wrap="square">
            <a:spAutoFit/>
          </a:bodyPr>
          <a:lstStyle/>
          <a:p>
            <a:r>
              <a:rPr lang="en-US" sz="2400" dirty="0">
                <a:latin typeface="arial" panose="020B0604020202020204" pitchFamily="34" charset="0"/>
              </a:rPr>
              <a:t>The San Francisco Earthquake of April 18, 1906 was followed by a fire lasting four days and </a:t>
            </a:r>
            <a:r>
              <a:rPr lang="en-US" sz="2400" b="1" dirty="0">
                <a:latin typeface="arial" panose="020B0604020202020204" pitchFamily="34" charset="0"/>
              </a:rPr>
              <a:t>destroying 497 city blocks </a:t>
            </a:r>
            <a:r>
              <a:rPr lang="en-US" sz="2400" dirty="0">
                <a:latin typeface="arial" panose="020B0604020202020204" pitchFamily="34" charset="0"/>
              </a:rPr>
              <a:t>covering five square miles. </a:t>
            </a:r>
            <a:r>
              <a:rPr lang="en-US" sz="2400" b="1" dirty="0">
                <a:latin typeface="arial" panose="020B0604020202020204" pitchFamily="34" charset="0"/>
              </a:rPr>
              <a:t>28,188 buildings were demolished</a:t>
            </a:r>
            <a:r>
              <a:rPr lang="en-US" sz="2400" dirty="0">
                <a:latin typeface="arial" panose="020B0604020202020204" pitchFamily="34" charset="0"/>
              </a:rPr>
              <a:t>, causing approximately </a:t>
            </a:r>
            <a:r>
              <a:rPr lang="en-US" sz="2400" b="1" dirty="0">
                <a:latin typeface="arial" panose="020B0604020202020204" pitchFamily="34" charset="0"/>
              </a:rPr>
              <a:t>a billion dollars in damage </a:t>
            </a:r>
            <a:r>
              <a:rPr lang="en-US" sz="2400" dirty="0">
                <a:latin typeface="arial" panose="020B0604020202020204" pitchFamily="34" charset="0"/>
              </a:rPr>
              <a:t>and </a:t>
            </a:r>
            <a:r>
              <a:rPr lang="en-US" sz="2400" b="1" dirty="0">
                <a:latin typeface="arial" panose="020B0604020202020204" pitchFamily="34" charset="0"/>
              </a:rPr>
              <a:t>costing 500 lives</a:t>
            </a:r>
            <a:r>
              <a:rPr lang="en-US" sz="2400" dirty="0">
                <a:latin typeface="arial" panose="020B0604020202020204" pitchFamily="34" charset="0"/>
              </a:rPr>
              <a:t>. </a:t>
            </a:r>
            <a:endParaRPr lang="en-US" sz="2400" dirty="0"/>
          </a:p>
        </p:txBody>
      </p:sp>
      <p:pic>
        <p:nvPicPr>
          <p:cNvPr id="6" name="Picture 5">
            <a:extLst>
              <a:ext uri="{FF2B5EF4-FFF2-40B4-BE49-F238E27FC236}">
                <a16:creationId xmlns:a16="http://schemas.microsoft.com/office/drawing/2014/main" id="{2159799D-E5FF-47B9-8DBE-A0FFC44567FB}"/>
              </a:ext>
            </a:extLst>
          </p:cNvPr>
          <p:cNvPicPr>
            <a:picLocks noChangeAspect="1"/>
          </p:cNvPicPr>
          <p:nvPr/>
        </p:nvPicPr>
        <p:blipFill>
          <a:blip r:embed="rId2"/>
          <a:stretch>
            <a:fillRect/>
          </a:stretch>
        </p:blipFill>
        <p:spPr>
          <a:xfrm>
            <a:off x="0" y="878066"/>
            <a:ext cx="5943004" cy="3795714"/>
          </a:xfrm>
          <a:prstGeom prst="rect">
            <a:avLst/>
          </a:prstGeom>
        </p:spPr>
      </p:pic>
    </p:spTree>
    <p:extLst>
      <p:ext uri="{BB962C8B-B14F-4D97-AF65-F5344CB8AC3E}">
        <p14:creationId xmlns:p14="http://schemas.microsoft.com/office/powerpoint/2010/main" val="226747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6E5E2A-3FC1-4CD9-8185-CB4F58474EBA}"/>
              </a:ext>
            </a:extLst>
          </p:cNvPr>
          <p:cNvSpPr/>
          <p:nvPr/>
        </p:nvSpPr>
        <p:spPr>
          <a:xfrm>
            <a:off x="6096000" y="1699782"/>
            <a:ext cx="6096000" cy="3046988"/>
          </a:xfrm>
          <a:prstGeom prst="rect">
            <a:avLst/>
          </a:prstGeom>
        </p:spPr>
        <p:txBody>
          <a:bodyPr>
            <a:spAutoFit/>
          </a:bodyPr>
          <a:lstStyle/>
          <a:p>
            <a:r>
              <a:rPr lang="en-US" sz="2400" dirty="0"/>
              <a:t>“In the world </a:t>
            </a:r>
            <a:r>
              <a:rPr lang="en-US" sz="2400" b="1" dirty="0"/>
              <a:t>gigantic monopolies will be formed.</a:t>
            </a:r>
            <a:r>
              <a:rPr lang="en-US" sz="2400" dirty="0"/>
              <a:t> Men will bind themselves together in </a:t>
            </a:r>
            <a:r>
              <a:rPr lang="en-US" sz="2400" b="1" u="sng" dirty="0"/>
              <a:t>unions</a:t>
            </a:r>
            <a:r>
              <a:rPr lang="en-US" sz="2400" dirty="0"/>
              <a:t> that will wrap them in the folds of the enemy. A few men will combine to grasp all the means to be obtained in certain lines of business. Trades unions will be formed, and those who refuse to join these unions will be marked men”—Letter 26, 1903</a:t>
            </a:r>
          </a:p>
        </p:txBody>
      </p:sp>
      <p:pic>
        <p:nvPicPr>
          <p:cNvPr id="4" name="Picture 3">
            <a:extLst>
              <a:ext uri="{FF2B5EF4-FFF2-40B4-BE49-F238E27FC236}">
                <a16:creationId xmlns:a16="http://schemas.microsoft.com/office/drawing/2014/main" id="{6C4FB97E-FDEF-43C5-B734-F8675F7A47C6}"/>
              </a:ext>
            </a:extLst>
          </p:cNvPr>
          <p:cNvPicPr>
            <a:picLocks noChangeAspect="1"/>
          </p:cNvPicPr>
          <p:nvPr/>
        </p:nvPicPr>
        <p:blipFill>
          <a:blip r:embed="rId2"/>
          <a:stretch>
            <a:fillRect/>
          </a:stretch>
        </p:blipFill>
        <p:spPr>
          <a:xfrm>
            <a:off x="900978" y="0"/>
            <a:ext cx="3781425" cy="2381250"/>
          </a:xfrm>
          <a:prstGeom prst="rect">
            <a:avLst/>
          </a:prstGeom>
        </p:spPr>
      </p:pic>
      <p:pic>
        <p:nvPicPr>
          <p:cNvPr id="5" name="Picture 4">
            <a:extLst>
              <a:ext uri="{FF2B5EF4-FFF2-40B4-BE49-F238E27FC236}">
                <a16:creationId xmlns:a16="http://schemas.microsoft.com/office/drawing/2014/main" id="{20E2F815-4BB6-426E-B4B6-CC56992AFB50}"/>
              </a:ext>
            </a:extLst>
          </p:cNvPr>
          <p:cNvPicPr>
            <a:picLocks noChangeAspect="1"/>
          </p:cNvPicPr>
          <p:nvPr/>
        </p:nvPicPr>
        <p:blipFill>
          <a:blip r:embed="rId3"/>
          <a:stretch>
            <a:fillRect/>
          </a:stretch>
        </p:blipFill>
        <p:spPr>
          <a:xfrm>
            <a:off x="6966672" y="406543"/>
            <a:ext cx="4324350" cy="1057275"/>
          </a:xfrm>
          <a:prstGeom prst="rect">
            <a:avLst/>
          </a:prstGeom>
        </p:spPr>
      </p:pic>
      <p:pic>
        <p:nvPicPr>
          <p:cNvPr id="6" name="Picture 5">
            <a:extLst>
              <a:ext uri="{FF2B5EF4-FFF2-40B4-BE49-F238E27FC236}">
                <a16:creationId xmlns:a16="http://schemas.microsoft.com/office/drawing/2014/main" id="{376BAE06-FA64-4EE3-BBB7-A66050EEE2F9}"/>
              </a:ext>
            </a:extLst>
          </p:cNvPr>
          <p:cNvPicPr>
            <a:picLocks noChangeAspect="1"/>
          </p:cNvPicPr>
          <p:nvPr/>
        </p:nvPicPr>
        <p:blipFill rotWithShape="1">
          <a:blip r:embed="rId4"/>
          <a:srcRect l="3863"/>
          <a:stretch/>
        </p:blipFill>
        <p:spPr>
          <a:xfrm>
            <a:off x="235527" y="2617214"/>
            <a:ext cx="5860473" cy="3438525"/>
          </a:xfrm>
          <a:prstGeom prst="rect">
            <a:avLst/>
          </a:prstGeom>
        </p:spPr>
      </p:pic>
      <p:pic>
        <p:nvPicPr>
          <p:cNvPr id="7" name="Picture 6">
            <a:extLst>
              <a:ext uri="{FF2B5EF4-FFF2-40B4-BE49-F238E27FC236}">
                <a16:creationId xmlns:a16="http://schemas.microsoft.com/office/drawing/2014/main" id="{293FD0C3-C6D0-48CE-B9D2-3DAE31C18E24}"/>
              </a:ext>
            </a:extLst>
          </p:cNvPr>
          <p:cNvPicPr>
            <a:picLocks noChangeAspect="1"/>
          </p:cNvPicPr>
          <p:nvPr/>
        </p:nvPicPr>
        <p:blipFill>
          <a:blip r:embed="rId5"/>
          <a:stretch>
            <a:fillRect/>
          </a:stretch>
        </p:blipFill>
        <p:spPr>
          <a:xfrm>
            <a:off x="7917007" y="5441376"/>
            <a:ext cx="3714750" cy="1228725"/>
          </a:xfrm>
          <a:prstGeom prst="rect">
            <a:avLst/>
          </a:prstGeom>
        </p:spPr>
      </p:pic>
      <p:pic>
        <p:nvPicPr>
          <p:cNvPr id="8" name="Picture 7">
            <a:extLst>
              <a:ext uri="{FF2B5EF4-FFF2-40B4-BE49-F238E27FC236}">
                <a16:creationId xmlns:a16="http://schemas.microsoft.com/office/drawing/2014/main" id="{E344CDC2-781D-407C-A9DC-3FFACFB262D6}"/>
              </a:ext>
            </a:extLst>
          </p:cNvPr>
          <p:cNvPicPr>
            <a:picLocks noChangeAspect="1"/>
          </p:cNvPicPr>
          <p:nvPr/>
        </p:nvPicPr>
        <p:blipFill>
          <a:blip r:embed="rId6"/>
          <a:stretch>
            <a:fillRect/>
          </a:stretch>
        </p:blipFill>
        <p:spPr>
          <a:xfrm>
            <a:off x="235527" y="5629274"/>
            <a:ext cx="6527353" cy="1228726"/>
          </a:xfrm>
          <a:prstGeom prst="rect">
            <a:avLst/>
          </a:prstGeom>
        </p:spPr>
      </p:pic>
    </p:spTree>
    <p:extLst>
      <p:ext uri="{BB962C8B-B14F-4D97-AF65-F5344CB8AC3E}">
        <p14:creationId xmlns:p14="http://schemas.microsoft.com/office/powerpoint/2010/main" val="2320990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B2F31-A0B8-5506-4E6C-1096F71A0DDA}"/>
              </a:ext>
            </a:extLst>
          </p:cNvPr>
          <p:cNvSpPr>
            <a:spLocks noGrp="1"/>
          </p:cNvSpPr>
          <p:nvPr>
            <p:ph type="title"/>
          </p:nvPr>
        </p:nvSpPr>
        <p:spPr>
          <a:xfrm>
            <a:off x="838200" y="-232034"/>
            <a:ext cx="10515600" cy="1325563"/>
          </a:xfrm>
        </p:spPr>
        <p:txBody>
          <a:bodyPr/>
          <a:lstStyle/>
          <a:p>
            <a:r>
              <a:rPr lang="en-US" b="1" i="1" dirty="0"/>
              <a:t>What We Will Study….</a:t>
            </a:r>
          </a:p>
        </p:txBody>
      </p:sp>
      <p:sp>
        <p:nvSpPr>
          <p:cNvPr id="3" name="TextBox 2">
            <a:extLst>
              <a:ext uri="{FF2B5EF4-FFF2-40B4-BE49-F238E27FC236}">
                <a16:creationId xmlns:a16="http://schemas.microsoft.com/office/drawing/2014/main" id="{AF22E871-9047-A622-1E73-630C14DE52B2}"/>
              </a:ext>
            </a:extLst>
          </p:cNvPr>
          <p:cNvSpPr txBox="1"/>
          <p:nvPr/>
        </p:nvSpPr>
        <p:spPr>
          <a:xfrm>
            <a:off x="6095999" y="674400"/>
            <a:ext cx="5772539" cy="550920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4400" b="0" i="1" u="none" strike="noStrike" kern="1200" cap="none" spc="0" normalizeH="0" baseline="0" noProof="0" dirty="0">
                <a:ln>
                  <a:noFill/>
                </a:ln>
                <a:solidFill>
                  <a:srgbClr val="0070C0"/>
                </a:solidFill>
                <a:effectLst/>
                <a:uLnTx/>
                <a:uFillTx/>
                <a:latin typeface="Calibri" panose="020F0502020204030204"/>
                <a:ea typeface="+mn-ea"/>
                <a:cs typeface="+mn-cs"/>
              </a:rPr>
              <a:t>Origins of the Religion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4400" b="0" i="1" u="none" strike="noStrike" kern="1200" cap="none" spc="0" normalizeH="0" baseline="0" noProof="0" dirty="0">
                <a:ln>
                  <a:noFill/>
                </a:ln>
                <a:solidFill>
                  <a:srgbClr val="0070C0"/>
                </a:solidFill>
                <a:effectLst/>
                <a:uLnTx/>
                <a:uFillTx/>
                <a:latin typeface="Calibri" panose="020F0502020204030204"/>
                <a:ea typeface="+mn-ea"/>
                <a:cs typeface="+mn-cs"/>
              </a:rPr>
              <a:t>Their Authorities and/or Authoritative Texts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4400" b="0" i="1" u="none" strike="noStrike" kern="1200" cap="none" spc="0" normalizeH="0" baseline="0" noProof="0" dirty="0">
                <a:ln>
                  <a:noFill/>
                </a:ln>
                <a:solidFill>
                  <a:srgbClr val="0070C0"/>
                </a:solidFill>
                <a:effectLst/>
                <a:uLnTx/>
                <a:uFillTx/>
                <a:latin typeface="Calibri" panose="020F0502020204030204"/>
                <a:ea typeface="+mn-ea"/>
                <a:cs typeface="+mn-cs"/>
              </a:rPr>
              <a:t>Their Doctrinal Differences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4400" b="0" i="1" u="none" strike="noStrike" kern="1200" cap="none" spc="0" normalizeH="0" baseline="0" noProof="0" dirty="0">
                <a:ln>
                  <a:noFill/>
                </a:ln>
                <a:solidFill>
                  <a:srgbClr val="0070C0"/>
                </a:solidFill>
                <a:effectLst/>
                <a:uLnTx/>
                <a:uFillTx/>
                <a:latin typeface="Calibri" panose="020F0502020204030204"/>
                <a:ea typeface="+mn-ea"/>
                <a:cs typeface="+mn-cs"/>
              </a:rPr>
              <a:t>Their Message to the World</a:t>
            </a:r>
          </a:p>
        </p:txBody>
      </p:sp>
      <p:pic>
        <p:nvPicPr>
          <p:cNvPr id="4" name="Picture 3">
            <a:extLst>
              <a:ext uri="{FF2B5EF4-FFF2-40B4-BE49-F238E27FC236}">
                <a16:creationId xmlns:a16="http://schemas.microsoft.com/office/drawing/2014/main" id="{EA0D3C93-4F31-CCC3-97CF-7958C25295B9}"/>
              </a:ext>
            </a:extLst>
          </p:cNvPr>
          <p:cNvPicPr>
            <a:picLocks noChangeAspect="1"/>
          </p:cNvPicPr>
          <p:nvPr/>
        </p:nvPicPr>
        <p:blipFill>
          <a:blip r:embed="rId2"/>
          <a:stretch>
            <a:fillRect/>
          </a:stretch>
        </p:blipFill>
        <p:spPr>
          <a:xfrm>
            <a:off x="323462" y="744311"/>
            <a:ext cx="5482426" cy="3941795"/>
          </a:xfrm>
          <a:prstGeom prst="rect">
            <a:avLst/>
          </a:prstGeom>
        </p:spPr>
      </p:pic>
      <p:pic>
        <p:nvPicPr>
          <p:cNvPr id="5" name="Picture 4">
            <a:extLst>
              <a:ext uri="{FF2B5EF4-FFF2-40B4-BE49-F238E27FC236}">
                <a16:creationId xmlns:a16="http://schemas.microsoft.com/office/drawing/2014/main" id="{F58F3150-11FF-8078-7659-41463FC0BE21}"/>
              </a:ext>
            </a:extLst>
          </p:cNvPr>
          <p:cNvPicPr>
            <a:picLocks noChangeAspect="1"/>
          </p:cNvPicPr>
          <p:nvPr/>
        </p:nvPicPr>
        <p:blipFill>
          <a:blip r:embed="rId3"/>
          <a:stretch>
            <a:fillRect/>
          </a:stretch>
        </p:blipFill>
        <p:spPr>
          <a:xfrm>
            <a:off x="1013656" y="4012779"/>
            <a:ext cx="3738232" cy="5466282"/>
          </a:xfrm>
          <a:prstGeom prst="rect">
            <a:avLst/>
          </a:prstGeom>
        </p:spPr>
      </p:pic>
    </p:spTree>
    <p:extLst>
      <p:ext uri="{BB962C8B-B14F-4D97-AF65-F5344CB8AC3E}">
        <p14:creationId xmlns:p14="http://schemas.microsoft.com/office/powerpoint/2010/main" val="308109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3A9C7-5AB5-4F75-8ECE-54B7CDABD331}"/>
              </a:ext>
            </a:extLst>
          </p:cNvPr>
          <p:cNvSpPr>
            <a:spLocks noGrp="1"/>
          </p:cNvSpPr>
          <p:nvPr>
            <p:ph type="title"/>
          </p:nvPr>
        </p:nvSpPr>
        <p:spPr>
          <a:xfrm>
            <a:off x="-308344" y="-244686"/>
            <a:ext cx="12808688" cy="1325563"/>
          </a:xfrm>
        </p:spPr>
        <p:txBody>
          <a:bodyPr/>
          <a:lstStyle/>
          <a:p>
            <a:pPr algn="ctr"/>
            <a:r>
              <a:rPr lang="en-US" dirty="0"/>
              <a:t>Health predictions… How did she know which ones???</a:t>
            </a:r>
          </a:p>
        </p:txBody>
      </p:sp>
      <p:sp>
        <p:nvSpPr>
          <p:cNvPr id="3" name="TextBox 2">
            <a:extLst>
              <a:ext uri="{FF2B5EF4-FFF2-40B4-BE49-F238E27FC236}">
                <a16:creationId xmlns:a16="http://schemas.microsoft.com/office/drawing/2014/main" id="{840D5C2F-2E47-42F1-8A75-257BF2A82763}"/>
              </a:ext>
            </a:extLst>
          </p:cNvPr>
          <p:cNvSpPr txBox="1"/>
          <p:nvPr/>
        </p:nvSpPr>
        <p:spPr>
          <a:xfrm>
            <a:off x="6826104" y="1088015"/>
            <a:ext cx="5263598" cy="2677656"/>
          </a:xfrm>
          <a:prstGeom prst="rect">
            <a:avLst/>
          </a:prstGeom>
          <a:noFill/>
        </p:spPr>
        <p:txBody>
          <a:bodyPr wrap="square" rtlCol="0">
            <a:spAutoFit/>
          </a:bodyPr>
          <a:lstStyle/>
          <a:p>
            <a:r>
              <a:rPr lang="en-US" sz="2800" dirty="0"/>
              <a:t>1864: “</a:t>
            </a:r>
            <a:r>
              <a:rPr lang="en-US" sz="2800" b="1" dirty="0"/>
              <a:t>Tobacco is a poison</a:t>
            </a:r>
            <a:r>
              <a:rPr lang="en-US" sz="2800" dirty="0"/>
              <a:t>” (Spiritual Gifts, vol 4a, p. 128----1957 that the American Cancer Society concluded that smoking was a factor in lung cancer)</a:t>
            </a:r>
          </a:p>
          <a:p>
            <a:endParaRPr lang="en-US" sz="2800" dirty="0"/>
          </a:p>
        </p:txBody>
      </p:sp>
      <p:pic>
        <p:nvPicPr>
          <p:cNvPr id="4" name="Picture 3">
            <a:extLst>
              <a:ext uri="{FF2B5EF4-FFF2-40B4-BE49-F238E27FC236}">
                <a16:creationId xmlns:a16="http://schemas.microsoft.com/office/drawing/2014/main" id="{DFBAB688-2A09-410C-8419-634C317EF9B1}"/>
              </a:ext>
            </a:extLst>
          </p:cNvPr>
          <p:cNvPicPr>
            <a:picLocks noChangeAspect="1"/>
          </p:cNvPicPr>
          <p:nvPr/>
        </p:nvPicPr>
        <p:blipFill>
          <a:blip r:embed="rId2"/>
          <a:stretch>
            <a:fillRect/>
          </a:stretch>
        </p:blipFill>
        <p:spPr>
          <a:xfrm>
            <a:off x="219257" y="1763940"/>
            <a:ext cx="6200136" cy="4003461"/>
          </a:xfrm>
          <a:prstGeom prst="rect">
            <a:avLst/>
          </a:prstGeom>
        </p:spPr>
      </p:pic>
      <p:pic>
        <p:nvPicPr>
          <p:cNvPr id="6" name="Picture 5">
            <a:extLst>
              <a:ext uri="{FF2B5EF4-FFF2-40B4-BE49-F238E27FC236}">
                <a16:creationId xmlns:a16="http://schemas.microsoft.com/office/drawing/2014/main" id="{8E7764ED-8AD7-4FF6-8ED4-7C92FA0FF4C4}"/>
              </a:ext>
            </a:extLst>
          </p:cNvPr>
          <p:cNvPicPr>
            <a:picLocks noChangeAspect="1"/>
          </p:cNvPicPr>
          <p:nvPr/>
        </p:nvPicPr>
        <p:blipFill>
          <a:blip r:embed="rId3"/>
          <a:stretch>
            <a:fillRect/>
          </a:stretch>
        </p:blipFill>
        <p:spPr>
          <a:xfrm>
            <a:off x="6949437" y="3429000"/>
            <a:ext cx="4301156" cy="3225867"/>
          </a:xfrm>
          <a:prstGeom prst="rect">
            <a:avLst/>
          </a:prstGeom>
        </p:spPr>
      </p:pic>
    </p:spTree>
    <p:extLst>
      <p:ext uri="{BB962C8B-B14F-4D97-AF65-F5344CB8AC3E}">
        <p14:creationId xmlns:p14="http://schemas.microsoft.com/office/powerpoint/2010/main" val="1502146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C62A7A-C88A-4C7A-9C57-81F94CC0962A}"/>
              </a:ext>
            </a:extLst>
          </p:cNvPr>
          <p:cNvSpPr/>
          <p:nvPr/>
        </p:nvSpPr>
        <p:spPr>
          <a:xfrm>
            <a:off x="443023" y="1166842"/>
            <a:ext cx="6096000" cy="4524315"/>
          </a:xfrm>
          <a:prstGeom prst="rect">
            <a:avLst/>
          </a:prstGeom>
        </p:spPr>
        <p:txBody>
          <a:bodyPr>
            <a:spAutoFit/>
          </a:bodyPr>
          <a:lstStyle/>
          <a:p>
            <a:r>
              <a:rPr lang="en-US" sz="3200" dirty="0"/>
              <a:t>1863: “There are those who ought to be awake to the danger of meat eating, who are still eating the flesh of animals, thus </a:t>
            </a:r>
            <a:r>
              <a:rPr lang="en-US" sz="3200" b="1" dirty="0"/>
              <a:t>endangering the physical, mental, and spiritual health</a:t>
            </a:r>
            <a:r>
              <a:rPr lang="en-US" sz="3200" dirty="0"/>
              <a:t>” (R &amp; H, May 27, 1902-----World Health Organization classifies Meat as a carcinogen in 2014)</a:t>
            </a:r>
          </a:p>
        </p:txBody>
      </p:sp>
      <p:pic>
        <p:nvPicPr>
          <p:cNvPr id="3" name="Picture 2">
            <a:extLst>
              <a:ext uri="{FF2B5EF4-FFF2-40B4-BE49-F238E27FC236}">
                <a16:creationId xmlns:a16="http://schemas.microsoft.com/office/drawing/2014/main" id="{8AB10FAC-6B33-4AA3-A3A7-0C32622BF49D}"/>
              </a:ext>
            </a:extLst>
          </p:cNvPr>
          <p:cNvPicPr>
            <a:picLocks noChangeAspect="1"/>
          </p:cNvPicPr>
          <p:nvPr/>
        </p:nvPicPr>
        <p:blipFill>
          <a:blip r:embed="rId2"/>
          <a:stretch>
            <a:fillRect/>
          </a:stretch>
        </p:blipFill>
        <p:spPr>
          <a:xfrm>
            <a:off x="7015868" y="595244"/>
            <a:ext cx="4414132" cy="5995048"/>
          </a:xfrm>
          <a:prstGeom prst="rect">
            <a:avLst/>
          </a:prstGeom>
        </p:spPr>
      </p:pic>
    </p:spTree>
    <p:extLst>
      <p:ext uri="{BB962C8B-B14F-4D97-AF65-F5344CB8AC3E}">
        <p14:creationId xmlns:p14="http://schemas.microsoft.com/office/powerpoint/2010/main" val="2379996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72BA25-4973-3D58-A039-008FEF3373DA}"/>
              </a:ext>
            </a:extLst>
          </p:cNvPr>
          <p:cNvSpPr txBox="1"/>
          <p:nvPr/>
        </p:nvSpPr>
        <p:spPr>
          <a:xfrm>
            <a:off x="102870" y="544740"/>
            <a:ext cx="9841230" cy="6001643"/>
          </a:xfrm>
          <a:prstGeom prst="rect">
            <a:avLst/>
          </a:prstGeom>
          <a:noFill/>
        </p:spPr>
        <p:txBody>
          <a:bodyPr wrap="square">
            <a:spAutoFit/>
          </a:bodyPr>
          <a:lstStyle/>
          <a:p>
            <a:r>
              <a:rPr lang="en-US" sz="2400" dirty="0"/>
              <a:t>“</a:t>
            </a:r>
            <a:r>
              <a:rPr lang="en-US" sz="2400" b="1" u="sng" dirty="0"/>
              <a:t>CLAIM: Lab-grown meat is made out of cancerous animal cells.</a:t>
            </a:r>
            <a:r>
              <a:rPr lang="en-US" sz="2400" dirty="0"/>
              <a:t> AP’S ASSESSMENT: False. Meat grown in labs is made using cells taken from animals, but those cells are not cancerous and there are many safeguards in place to ensure that the end product is safe to consume, experts told The Associated Press. The false claim stems from the fact that, like cancer cells, </a:t>
            </a:r>
            <a:r>
              <a:rPr lang="en-US" sz="2400" b="1" u="sng" dirty="0"/>
              <a:t>those used in lab-grown meat often go through a process that allows them to divide indefinitely. But cells must exhibit other traits to be considered cancerous</a:t>
            </a:r>
            <a:r>
              <a:rPr lang="en-US" sz="2400" dirty="0"/>
              <a:t>. . . . Cancer cells are also considered immortalized, but that is only one trait that makes them cancerous. Other characteristics that can indicate cancer in cells include unpredictable, uncontrollable behavior or the creation of separate blood vessels, Swartz said. But cells intentionally immortalized to create lab-grown meat have behavior that is, by necessity, predictable and controllable. </a:t>
            </a:r>
            <a:r>
              <a:rPr lang="en-US" sz="2400" b="1" u="sng" dirty="0"/>
              <a:t>‘All cancers are immortalized, but not all immortalized cells are cancer,’ Swartz said. ‘So it’s sort of like how not all rectangles are squares.</a:t>
            </a:r>
            <a:r>
              <a:rPr lang="en-US" sz="2400" dirty="0"/>
              <a:t>’”—Melissa Golden, Associated Press, June 30 2023, AP Fact Check, “Animal cells used to create lab-grown meat are not cancerous, experts say”</a:t>
            </a:r>
          </a:p>
        </p:txBody>
      </p:sp>
      <p:sp>
        <p:nvSpPr>
          <p:cNvPr id="4" name="TextBox 3">
            <a:extLst>
              <a:ext uri="{FF2B5EF4-FFF2-40B4-BE49-F238E27FC236}">
                <a16:creationId xmlns:a16="http://schemas.microsoft.com/office/drawing/2014/main" id="{A7C5505E-CF29-713F-DB47-AFD6690C489A}"/>
              </a:ext>
            </a:extLst>
          </p:cNvPr>
          <p:cNvSpPr txBox="1"/>
          <p:nvPr/>
        </p:nvSpPr>
        <p:spPr>
          <a:xfrm>
            <a:off x="1383030" y="-91440"/>
            <a:ext cx="10046970"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rPr>
              <a:t>Carnivore Crisis</a:t>
            </a:r>
          </a:p>
        </p:txBody>
      </p:sp>
      <p:pic>
        <p:nvPicPr>
          <p:cNvPr id="5" name="Picture 4">
            <a:extLst>
              <a:ext uri="{FF2B5EF4-FFF2-40B4-BE49-F238E27FC236}">
                <a16:creationId xmlns:a16="http://schemas.microsoft.com/office/drawing/2014/main" id="{475E1369-14FA-8149-5012-57630F2FF657}"/>
              </a:ext>
            </a:extLst>
          </p:cNvPr>
          <p:cNvPicPr>
            <a:picLocks noChangeAspect="1"/>
          </p:cNvPicPr>
          <p:nvPr/>
        </p:nvPicPr>
        <p:blipFill rotWithShape="1">
          <a:blip r:embed="rId2"/>
          <a:srcRect l="29466" t="8475" r="27234" b="34953"/>
          <a:stretch/>
        </p:blipFill>
        <p:spPr>
          <a:xfrm>
            <a:off x="9809056" y="1200149"/>
            <a:ext cx="2382944" cy="1634491"/>
          </a:xfrm>
          <a:prstGeom prst="rect">
            <a:avLst/>
          </a:prstGeom>
        </p:spPr>
      </p:pic>
      <p:pic>
        <p:nvPicPr>
          <p:cNvPr id="6" name="Picture 5">
            <a:extLst>
              <a:ext uri="{FF2B5EF4-FFF2-40B4-BE49-F238E27FC236}">
                <a16:creationId xmlns:a16="http://schemas.microsoft.com/office/drawing/2014/main" id="{10D6EF94-9288-8DE4-BF91-657D4DC8C20C}"/>
              </a:ext>
            </a:extLst>
          </p:cNvPr>
          <p:cNvPicPr>
            <a:picLocks noChangeAspect="1"/>
          </p:cNvPicPr>
          <p:nvPr/>
        </p:nvPicPr>
        <p:blipFill>
          <a:blip r:embed="rId3"/>
          <a:stretch>
            <a:fillRect/>
          </a:stretch>
        </p:blipFill>
        <p:spPr>
          <a:xfrm>
            <a:off x="9809056" y="3256425"/>
            <a:ext cx="2382944" cy="1589424"/>
          </a:xfrm>
          <a:prstGeom prst="rect">
            <a:avLst/>
          </a:prstGeom>
        </p:spPr>
      </p:pic>
    </p:spTree>
    <p:extLst>
      <p:ext uri="{BB962C8B-B14F-4D97-AF65-F5344CB8AC3E}">
        <p14:creationId xmlns:p14="http://schemas.microsoft.com/office/powerpoint/2010/main" val="396245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23E608-893D-1F0D-C2B6-602C0C60AF14}"/>
              </a:ext>
            </a:extLst>
          </p:cNvPr>
          <p:cNvPicPr>
            <a:picLocks noChangeAspect="1"/>
          </p:cNvPicPr>
          <p:nvPr/>
        </p:nvPicPr>
        <p:blipFill>
          <a:blip r:embed="rId2"/>
          <a:stretch>
            <a:fillRect/>
          </a:stretch>
        </p:blipFill>
        <p:spPr>
          <a:xfrm>
            <a:off x="0" y="0"/>
            <a:ext cx="6858000" cy="6858000"/>
          </a:xfrm>
          <a:prstGeom prst="rect">
            <a:avLst/>
          </a:prstGeom>
        </p:spPr>
      </p:pic>
      <p:pic>
        <p:nvPicPr>
          <p:cNvPr id="3" name="Picture 2">
            <a:extLst>
              <a:ext uri="{FF2B5EF4-FFF2-40B4-BE49-F238E27FC236}">
                <a16:creationId xmlns:a16="http://schemas.microsoft.com/office/drawing/2014/main" id="{E2C460D8-8064-3ECC-DF10-689FE1EFC82F}"/>
              </a:ext>
            </a:extLst>
          </p:cNvPr>
          <p:cNvPicPr>
            <a:picLocks noChangeAspect="1"/>
          </p:cNvPicPr>
          <p:nvPr/>
        </p:nvPicPr>
        <p:blipFill>
          <a:blip r:embed="rId3"/>
          <a:stretch>
            <a:fillRect/>
          </a:stretch>
        </p:blipFill>
        <p:spPr>
          <a:xfrm>
            <a:off x="7669530" y="3554730"/>
            <a:ext cx="4385310" cy="3402752"/>
          </a:xfrm>
          <a:prstGeom prst="rect">
            <a:avLst/>
          </a:prstGeom>
        </p:spPr>
      </p:pic>
      <p:pic>
        <p:nvPicPr>
          <p:cNvPr id="4" name="Picture 3">
            <a:extLst>
              <a:ext uri="{FF2B5EF4-FFF2-40B4-BE49-F238E27FC236}">
                <a16:creationId xmlns:a16="http://schemas.microsoft.com/office/drawing/2014/main" id="{84E399A6-FF6D-234C-715A-BF6E5E51A469}"/>
              </a:ext>
            </a:extLst>
          </p:cNvPr>
          <p:cNvPicPr>
            <a:picLocks noChangeAspect="1"/>
          </p:cNvPicPr>
          <p:nvPr/>
        </p:nvPicPr>
        <p:blipFill>
          <a:blip r:embed="rId4"/>
          <a:stretch>
            <a:fillRect/>
          </a:stretch>
        </p:blipFill>
        <p:spPr>
          <a:xfrm>
            <a:off x="6858000" y="0"/>
            <a:ext cx="5356860" cy="3547899"/>
          </a:xfrm>
          <a:prstGeom prst="rect">
            <a:avLst/>
          </a:prstGeom>
        </p:spPr>
      </p:pic>
      <p:sp>
        <p:nvSpPr>
          <p:cNvPr id="5" name="Arrow: Up-Down 4">
            <a:extLst>
              <a:ext uri="{FF2B5EF4-FFF2-40B4-BE49-F238E27FC236}">
                <a16:creationId xmlns:a16="http://schemas.microsoft.com/office/drawing/2014/main" id="{22AC7D3F-8E27-C458-68CE-4279CFA5C9E6}"/>
              </a:ext>
            </a:extLst>
          </p:cNvPr>
          <p:cNvSpPr/>
          <p:nvPr/>
        </p:nvSpPr>
        <p:spPr>
          <a:xfrm>
            <a:off x="9201150" y="2857500"/>
            <a:ext cx="948690" cy="1623060"/>
          </a:xfrm>
          <a:prstGeom prst="up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8089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EA99FA-4AFA-471C-8505-EF807E9E027E}"/>
              </a:ext>
            </a:extLst>
          </p:cNvPr>
          <p:cNvSpPr/>
          <p:nvPr/>
        </p:nvSpPr>
        <p:spPr>
          <a:xfrm>
            <a:off x="5030620" y="265284"/>
            <a:ext cx="7161380" cy="3416320"/>
          </a:xfrm>
          <a:prstGeom prst="rect">
            <a:avLst/>
          </a:prstGeom>
        </p:spPr>
        <p:txBody>
          <a:bodyPr wrap="square">
            <a:spAutoFit/>
          </a:bodyPr>
          <a:lstStyle/>
          <a:p>
            <a:r>
              <a:rPr lang="en-US" sz="2400" dirty="0"/>
              <a:t>1905: “Tea and coffee do not nourish the system. Their effect is produced before there has been time for digestion and assimilation, and what seems to be strength is only nervous excitement” (Ministry of Healing, p. 326)--------1967 "Illness otherwise unexplained may be caused by excessive ingestion of </a:t>
            </a:r>
            <a:r>
              <a:rPr lang="en-US" sz="2400" dirty="0" err="1"/>
              <a:t>xantine</a:t>
            </a:r>
            <a:r>
              <a:rPr lang="en-US" sz="2400" dirty="0"/>
              <a:t> cocoa alkaloids, </a:t>
            </a:r>
            <a:r>
              <a:rPr lang="en-US" sz="2400" b="1" dirty="0"/>
              <a:t>including those in coffee, tea, cocoa, and those in some popular beverages</a:t>
            </a:r>
            <a:r>
              <a:rPr lang="en-US" sz="2400" dirty="0"/>
              <a:t>.“--H. A. Riemann, Journal of the American Medical Associator</a:t>
            </a:r>
          </a:p>
        </p:txBody>
      </p:sp>
      <p:pic>
        <p:nvPicPr>
          <p:cNvPr id="5" name="Picture 4">
            <a:extLst>
              <a:ext uri="{FF2B5EF4-FFF2-40B4-BE49-F238E27FC236}">
                <a16:creationId xmlns:a16="http://schemas.microsoft.com/office/drawing/2014/main" id="{22F67494-795C-43F5-95BE-04850F8F6EE9}"/>
              </a:ext>
            </a:extLst>
          </p:cNvPr>
          <p:cNvPicPr>
            <a:picLocks noChangeAspect="1"/>
          </p:cNvPicPr>
          <p:nvPr/>
        </p:nvPicPr>
        <p:blipFill rotWithShape="1">
          <a:blip r:embed="rId2"/>
          <a:srcRect b="12454"/>
          <a:stretch/>
        </p:blipFill>
        <p:spPr>
          <a:xfrm>
            <a:off x="5927781" y="3912781"/>
            <a:ext cx="4481494" cy="2945219"/>
          </a:xfrm>
          <a:prstGeom prst="rect">
            <a:avLst/>
          </a:prstGeom>
        </p:spPr>
      </p:pic>
      <p:pic>
        <p:nvPicPr>
          <p:cNvPr id="6" name="Picture 5">
            <a:extLst>
              <a:ext uri="{FF2B5EF4-FFF2-40B4-BE49-F238E27FC236}">
                <a16:creationId xmlns:a16="http://schemas.microsoft.com/office/drawing/2014/main" id="{DD5E8470-0C80-4C26-8DE2-98E55CBAFF39}"/>
              </a:ext>
            </a:extLst>
          </p:cNvPr>
          <p:cNvPicPr>
            <a:picLocks noChangeAspect="1"/>
          </p:cNvPicPr>
          <p:nvPr/>
        </p:nvPicPr>
        <p:blipFill>
          <a:blip r:embed="rId3"/>
          <a:stretch>
            <a:fillRect/>
          </a:stretch>
        </p:blipFill>
        <p:spPr>
          <a:xfrm>
            <a:off x="92150" y="0"/>
            <a:ext cx="4846320" cy="6858000"/>
          </a:xfrm>
          <a:prstGeom prst="rect">
            <a:avLst/>
          </a:prstGeom>
        </p:spPr>
      </p:pic>
    </p:spTree>
    <p:extLst>
      <p:ext uri="{BB962C8B-B14F-4D97-AF65-F5344CB8AC3E}">
        <p14:creationId xmlns:p14="http://schemas.microsoft.com/office/powerpoint/2010/main" val="3751749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5D4F-6731-433D-DD76-F047A89E519C}"/>
              </a:ext>
            </a:extLst>
          </p:cNvPr>
          <p:cNvSpPr>
            <a:spLocks noGrp="1"/>
          </p:cNvSpPr>
          <p:nvPr>
            <p:ph type="title"/>
          </p:nvPr>
        </p:nvSpPr>
        <p:spPr>
          <a:xfrm>
            <a:off x="838200" y="-263525"/>
            <a:ext cx="10515600" cy="1325563"/>
          </a:xfrm>
        </p:spPr>
        <p:txBody>
          <a:bodyPr/>
          <a:lstStyle/>
          <a:p>
            <a:pPr algn="ctr"/>
            <a:r>
              <a:rPr lang="en-US" b="1" dirty="0">
                <a:solidFill>
                  <a:srgbClr val="002060"/>
                </a:solidFill>
                <a:effectLst>
                  <a:outerShdw blurRad="38100" dist="38100" dir="2700000" algn="tl">
                    <a:srgbClr val="000000">
                      <a:alpha val="43137"/>
                    </a:srgbClr>
                  </a:outerShdw>
                </a:effectLst>
              </a:rPr>
              <a:t>John Harvey Kellogg</a:t>
            </a:r>
          </a:p>
        </p:txBody>
      </p:sp>
      <p:sp>
        <p:nvSpPr>
          <p:cNvPr id="4" name="TextBox 3">
            <a:extLst>
              <a:ext uri="{FF2B5EF4-FFF2-40B4-BE49-F238E27FC236}">
                <a16:creationId xmlns:a16="http://schemas.microsoft.com/office/drawing/2014/main" id="{637E527E-37E2-BF8C-BDE8-98F572CE0686}"/>
              </a:ext>
            </a:extLst>
          </p:cNvPr>
          <p:cNvSpPr txBox="1"/>
          <p:nvPr/>
        </p:nvSpPr>
        <p:spPr>
          <a:xfrm>
            <a:off x="0" y="632758"/>
            <a:ext cx="12192000" cy="6247864"/>
          </a:xfrm>
          <a:prstGeom prst="rect">
            <a:avLst/>
          </a:prstGeom>
          <a:noFill/>
        </p:spPr>
        <p:txBody>
          <a:bodyPr wrap="square">
            <a:spAutoFit/>
          </a:bodyPr>
          <a:lstStyle/>
          <a:p>
            <a:r>
              <a:rPr lang="en-US" sz="2000" dirty="0"/>
              <a:t>“Dr. John Harvey Kellogg, in his prime is without any question the most competent and most important witness to Ellen White’s teachings in the field of health. He was a physician and surgeon well trained in scientific lines, having studied both in America and Europe. </a:t>
            </a:r>
            <a:r>
              <a:rPr lang="en-US" sz="2000" b="1" u="sng" dirty="0"/>
              <a:t>He traveled widely, lectured frequently, and carried on a constant line of investigation and experimentation. He was medical superintendent of the Battle Creek Sanitarium, the foremost such medical institution in the world, which attracted such of the world’s great as Taft, Rockefeller, Edison, Ford, Burbank, etc. True, because of the innovations made at the Battle Creek Sanitarium, Kellogg was at times under fire by fellow physicians</a:t>
            </a:r>
            <a:r>
              <a:rPr lang="en-US" sz="2000" dirty="0"/>
              <a:t>. But if the reader would see Ellen White emerge in her true image, he may well look to Kellogg before his defection, and even after his defection Kellogg never repudiated or discounted Ellen White’s health teachings. For this reason as we introduce his 1890 Preface statement to Christian Temperance and Bible Hygiene, the first part of which is a compilation of E. G. White materials, we quote at length, urging the reader to peruse it carefully to gain its full impact. Please note Kellogg’s frequent reference to “the principles taught” by Ellen White: ‘Nearly thirty years ago there appeared in print the first of a series of remarkable and important articles on the subject of health, by Mrs. E. G. White. </a:t>
            </a:r>
            <a:r>
              <a:rPr lang="en-US" sz="2000" b="1" u="sng" dirty="0"/>
              <a:t>These articles at once commanded earnest consideration by those who were acquainted with Mrs. White’s previous writings and labors. Thousands were led to change life-long habits, and to renounce practices thoroughly fixed by heredity as well as by long indulgence. So great a revolution could not be wrought in a body of people without the aid of some powerful incentive, which in this case was undoubtedly the belief that the writings referred to not only bore the stamp of truth, but were endorsed as such by a higher than human authority</a:t>
            </a:r>
            <a:r>
              <a:rPr lang="en-US" sz="2000" dirty="0"/>
              <a:t>. This is not the proper place for the consideration of the grounds upon which this belief was based, but the reader’s attention is invited to a few facts of interest in this connection’— Ellen White Estate, A Critique of the Book ‘Prophetess of Health, p. 17</a:t>
            </a:r>
          </a:p>
        </p:txBody>
      </p:sp>
    </p:spTree>
    <p:extLst>
      <p:ext uri="{BB962C8B-B14F-4D97-AF65-F5344CB8AC3E}">
        <p14:creationId xmlns:p14="http://schemas.microsoft.com/office/powerpoint/2010/main" val="1237754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0EB22-32B7-4708-B5E7-DD1AC5E8463E}"/>
              </a:ext>
            </a:extLst>
          </p:cNvPr>
          <p:cNvSpPr>
            <a:spLocks noGrp="1"/>
          </p:cNvSpPr>
          <p:nvPr>
            <p:ph type="title"/>
          </p:nvPr>
        </p:nvSpPr>
        <p:spPr>
          <a:xfrm>
            <a:off x="838200" y="-320679"/>
            <a:ext cx="10515600" cy="1325563"/>
          </a:xfrm>
        </p:spPr>
        <p:txBody>
          <a:bodyPr/>
          <a:lstStyle/>
          <a:p>
            <a:pPr algn="ctr"/>
            <a:r>
              <a:rPr lang="en-US" b="1" u="sng" dirty="0"/>
              <a:t>The Biblical Physical Signs</a:t>
            </a:r>
          </a:p>
        </p:txBody>
      </p:sp>
      <p:sp>
        <p:nvSpPr>
          <p:cNvPr id="3" name="Rectangle 2">
            <a:extLst>
              <a:ext uri="{FF2B5EF4-FFF2-40B4-BE49-F238E27FC236}">
                <a16:creationId xmlns:a16="http://schemas.microsoft.com/office/drawing/2014/main" id="{98C25F74-A03F-4737-A942-E0002864347D}"/>
              </a:ext>
            </a:extLst>
          </p:cNvPr>
          <p:cNvSpPr/>
          <p:nvPr/>
        </p:nvSpPr>
        <p:spPr>
          <a:xfrm>
            <a:off x="5025736" y="646415"/>
            <a:ext cx="7166264" cy="5262979"/>
          </a:xfrm>
          <a:prstGeom prst="rect">
            <a:avLst/>
          </a:prstGeom>
        </p:spPr>
        <p:txBody>
          <a:bodyPr wrap="square">
            <a:spAutoFit/>
          </a:bodyPr>
          <a:lstStyle/>
          <a:p>
            <a:r>
              <a:rPr lang="en-US" sz="2400" dirty="0"/>
              <a:t>Dan. 10:8, 16-18 “Therefore I was left alone, and </a:t>
            </a:r>
            <a:r>
              <a:rPr lang="en-US" sz="2400" b="1" dirty="0"/>
              <a:t>saw this great vision</a:t>
            </a:r>
            <a:r>
              <a:rPr lang="en-US" sz="2400" dirty="0"/>
              <a:t>, and </a:t>
            </a:r>
            <a:r>
              <a:rPr lang="en-US" sz="2400" b="1" dirty="0"/>
              <a:t>there remained no strength in me</a:t>
            </a:r>
            <a:r>
              <a:rPr lang="en-US" sz="2400" dirty="0"/>
              <a:t>: for my comeliness was turned in me into corruption, and I retained </a:t>
            </a:r>
            <a:r>
              <a:rPr lang="en-US" sz="2400" b="1" dirty="0"/>
              <a:t>no strength</a:t>
            </a:r>
            <a:r>
              <a:rPr lang="en-US" sz="2400" dirty="0"/>
              <a:t>. And, behold, one like the similitude of the sons of men touched my lips: </a:t>
            </a:r>
            <a:r>
              <a:rPr lang="en-US" sz="2400" b="1" dirty="0"/>
              <a:t>then I opened my mouth, and </a:t>
            </a:r>
            <a:r>
              <a:rPr lang="en-US" sz="2400" b="1" dirty="0" err="1"/>
              <a:t>spake</a:t>
            </a:r>
            <a:r>
              <a:rPr lang="en-US" sz="2400" b="1" dirty="0"/>
              <a:t> . . . straightway there remained no strength in me, neither is there breath left in me</a:t>
            </a:r>
            <a:r>
              <a:rPr lang="en-US" sz="2400" dirty="0"/>
              <a:t>.</a:t>
            </a:r>
            <a:r>
              <a:rPr lang="en-US" sz="2400" baseline="30000" dirty="0"/>
              <a:t> </a:t>
            </a:r>
            <a:r>
              <a:rPr lang="en-US" sz="2400" dirty="0"/>
              <a:t>Then there came again and touched me one like the appearance of a man, and </a:t>
            </a:r>
            <a:r>
              <a:rPr lang="en-US" sz="2400" b="1" dirty="0"/>
              <a:t>he strengthened me</a:t>
            </a:r>
            <a:r>
              <a:rPr lang="en-US" sz="2400" dirty="0"/>
              <a:t>,”</a:t>
            </a:r>
          </a:p>
          <a:p>
            <a:endParaRPr lang="en-US" sz="2400" dirty="0"/>
          </a:p>
          <a:p>
            <a:r>
              <a:rPr lang="en-US" sz="2400" dirty="0"/>
              <a:t>Num. 24:4 “He hath said, which heard the words of God, which saw the vision of the Almighty, </a:t>
            </a:r>
            <a:r>
              <a:rPr lang="en-US" sz="2400" b="1" dirty="0"/>
              <a:t>falling into a trance, but having his eyes open</a:t>
            </a:r>
            <a:r>
              <a:rPr lang="en-US" sz="2400" dirty="0"/>
              <a:t>”</a:t>
            </a:r>
          </a:p>
        </p:txBody>
      </p:sp>
      <p:pic>
        <p:nvPicPr>
          <p:cNvPr id="4" name="Picture 3">
            <a:extLst>
              <a:ext uri="{FF2B5EF4-FFF2-40B4-BE49-F238E27FC236}">
                <a16:creationId xmlns:a16="http://schemas.microsoft.com/office/drawing/2014/main" id="{9F75A0E0-8E63-4B77-9E55-A41AB8F357CE}"/>
              </a:ext>
            </a:extLst>
          </p:cNvPr>
          <p:cNvPicPr>
            <a:picLocks noChangeAspect="1"/>
          </p:cNvPicPr>
          <p:nvPr/>
        </p:nvPicPr>
        <p:blipFill>
          <a:blip r:embed="rId2"/>
          <a:stretch>
            <a:fillRect/>
          </a:stretch>
        </p:blipFill>
        <p:spPr>
          <a:xfrm>
            <a:off x="0" y="1129576"/>
            <a:ext cx="4710115" cy="4710115"/>
          </a:xfrm>
          <a:prstGeom prst="rect">
            <a:avLst/>
          </a:prstGeom>
        </p:spPr>
      </p:pic>
      <p:sp>
        <p:nvSpPr>
          <p:cNvPr id="5" name="TextBox 4">
            <a:extLst>
              <a:ext uri="{FF2B5EF4-FFF2-40B4-BE49-F238E27FC236}">
                <a16:creationId xmlns:a16="http://schemas.microsoft.com/office/drawing/2014/main" id="{A03FAACA-DBCF-4926-A7E4-447556D6DB69}"/>
              </a:ext>
            </a:extLst>
          </p:cNvPr>
          <p:cNvSpPr txBox="1"/>
          <p:nvPr/>
        </p:nvSpPr>
        <p:spPr>
          <a:xfrm>
            <a:off x="228600" y="5909394"/>
            <a:ext cx="11513127" cy="830997"/>
          </a:xfrm>
          <a:prstGeom prst="rect">
            <a:avLst/>
          </a:prstGeom>
          <a:noFill/>
        </p:spPr>
        <p:txBody>
          <a:bodyPr wrap="square" rtlCol="0">
            <a:spAutoFit/>
          </a:bodyPr>
          <a:lstStyle/>
          <a:p>
            <a:r>
              <a:rPr lang="en-US" sz="2400" dirty="0"/>
              <a:t>* No strength				* speaks but has no breath		* strengthened </a:t>
            </a:r>
          </a:p>
          <a:p>
            <a:r>
              <a:rPr lang="en-US" sz="2400" dirty="0"/>
              <a:t>* Eyes remain open entire time</a:t>
            </a:r>
          </a:p>
        </p:txBody>
      </p:sp>
    </p:spTree>
    <p:extLst>
      <p:ext uri="{BB962C8B-B14F-4D97-AF65-F5344CB8AC3E}">
        <p14:creationId xmlns:p14="http://schemas.microsoft.com/office/powerpoint/2010/main" val="326781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9A7B62-A4CB-4223-B82E-B08B10D4875F}"/>
              </a:ext>
            </a:extLst>
          </p:cNvPr>
          <p:cNvSpPr txBox="1"/>
          <p:nvPr/>
        </p:nvSpPr>
        <p:spPr>
          <a:xfrm>
            <a:off x="311727" y="277521"/>
            <a:ext cx="5784273" cy="523220"/>
          </a:xfrm>
          <a:prstGeom prst="rect">
            <a:avLst/>
          </a:prstGeom>
          <a:noFill/>
        </p:spPr>
        <p:txBody>
          <a:bodyPr wrap="square" rtlCol="0">
            <a:spAutoFit/>
          </a:bodyPr>
          <a:lstStyle/>
          <a:p>
            <a:r>
              <a:rPr lang="en-US" sz="2800" b="1" dirty="0"/>
              <a:t>The Physical Tests Fulfilled:</a:t>
            </a:r>
          </a:p>
        </p:txBody>
      </p:sp>
      <p:sp>
        <p:nvSpPr>
          <p:cNvPr id="4" name="TextBox 3">
            <a:extLst>
              <a:ext uri="{FF2B5EF4-FFF2-40B4-BE49-F238E27FC236}">
                <a16:creationId xmlns:a16="http://schemas.microsoft.com/office/drawing/2014/main" id="{60C5899F-F697-430C-9697-4A62881CD04E}"/>
              </a:ext>
            </a:extLst>
          </p:cNvPr>
          <p:cNvSpPr txBox="1"/>
          <p:nvPr/>
        </p:nvSpPr>
        <p:spPr>
          <a:xfrm>
            <a:off x="6541477" y="1905506"/>
            <a:ext cx="5483946" cy="3046988"/>
          </a:xfrm>
          <a:prstGeom prst="rect">
            <a:avLst/>
          </a:prstGeom>
          <a:noFill/>
        </p:spPr>
        <p:txBody>
          <a:bodyPr wrap="square" rtlCol="0">
            <a:spAutoFit/>
          </a:bodyPr>
          <a:lstStyle/>
          <a:p>
            <a:r>
              <a:rPr lang="en-US" sz="2400" dirty="0"/>
              <a:t>“</a:t>
            </a:r>
            <a:r>
              <a:rPr lang="en-US" sz="2400" b="1" dirty="0"/>
              <a:t>In vision her eyes were open</a:t>
            </a:r>
            <a:r>
              <a:rPr lang="en-US" sz="2400" dirty="0"/>
              <a:t>. </a:t>
            </a:r>
            <a:r>
              <a:rPr lang="en-US" sz="2400" b="1" dirty="0"/>
              <a:t>There was no breath</a:t>
            </a:r>
            <a:r>
              <a:rPr lang="en-US" sz="2400" dirty="0"/>
              <a:t>, but there were graceful movements of the shoulders, arms and hands expressive of what she saw. </a:t>
            </a:r>
            <a:r>
              <a:rPr lang="en-US" sz="2400" b="1" dirty="0"/>
              <a:t>It was impossible for anyone else to move her hands or arms. . . </a:t>
            </a:r>
            <a:r>
              <a:rPr lang="en-US" sz="2400" dirty="0"/>
              <a:t>When the vision ended . . . </a:t>
            </a:r>
            <a:r>
              <a:rPr lang="en-US" sz="2400" b="1" dirty="0"/>
              <a:t>She was then limp and strengthless</a:t>
            </a:r>
            <a:r>
              <a:rPr lang="en-US" sz="2400" dirty="0"/>
              <a:t>.”—Martha </a:t>
            </a:r>
            <a:r>
              <a:rPr lang="en-US" sz="2400" dirty="0" err="1"/>
              <a:t>Amadon</a:t>
            </a:r>
            <a:r>
              <a:rPr lang="en-US" sz="2400" dirty="0"/>
              <a:t>, Notebook Leaflets</a:t>
            </a:r>
            <a:endParaRPr lang="en-US" sz="2400" b="1" dirty="0"/>
          </a:p>
        </p:txBody>
      </p:sp>
      <p:pic>
        <p:nvPicPr>
          <p:cNvPr id="5" name="Picture 4">
            <a:extLst>
              <a:ext uri="{FF2B5EF4-FFF2-40B4-BE49-F238E27FC236}">
                <a16:creationId xmlns:a16="http://schemas.microsoft.com/office/drawing/2014/main" id="{8AA2FEC4-4BAF-4EB0-8C68-8C14002C41B3}"/>
              </a:ext>
            </a:extLst>
          </p:cNvPr>
          <p:cNvPicPr>
            <a:picLocks noChangeAspect="1"/>
          </p:cNvPicPr>
          <p:nvPr/>
        </p:nvPicPr>
        <p:blipFill>
          <a:blip r:embed="rId2"/>
          <a:stretch>
            <a:fillRect/>
          </a:stretch>
        </p:blipFill>
        <p:spPr>
          <a:xfrm>
            <a:off x="166577" y="1714500"/>
            <a:ext cx="6096000" cy="3429000"/>
          </a:xfrm>
          <a:prstGeom prst="rect">
            <a:avLst/>
          </a:prstGeom>
        </p:spPr>
      </p:pic>
    </p:spTree>
    <p:extLst>
      <p:ext uri="{BB962C8B-B14F-4D97-AF65-F5344CB8AC3E}">
        <p14:creationId xmlns:p14="http://schemas.microsoft.com/office/powerpoint/2010/main" val="1231123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4A40DE-91B1-4C24-86BA-B224124A89CE}"/>
              </a:ext>
            </a:extLst>
          </p:cNvPr>
          <p:cNvSpPr txBox="1"/>
          <p:nvPr/>
        </p:nvSpPr>
        <p:spPr>
          <a:xfrm>
            <a:off x="170121" y="243512"/>
            <a:ext cx="7495953" cy="6740307"/>
          </a:xfrm>
          <a:prstGeom prst="rect">
            <a:avLst/>
          </a:prstGeom>
          <a:noFill/>
        </p:spPr>
        <p:txBody>
          <a:bodyPr wrap="square" rtlCol="0">
            <a:spAutoFit/>
          </a:bodyPr>
          <a:lstStyle/>
          <a:p>
            <a:r>
              <a:rPr lang="en-US" sz="2400" dirty="0"/>
              <a:t>“June 28, 1857, I saw Sister Ellen G. White in vision for the first time. I was an unbeliever in the visions; but one circumstance among others that I might mention convinced me that her visions were of God. </a:t>
            </a:r>
            <a:r>
              <a:rPr lang="en-US" sz="2400" b="1" dirty="0"/>
              <a:t>To satisfy my mind as to whether she breathed or not, I first put my hand on her chest sufficiently long to know that there was no more </a:t>
            </a:r>
            <a:r>
              <a:rPr lang="en-US" sz="2400" b="1" dirty="0" err="1"/>
              <a:t>heavings</a:t>
            </a:r>
            <a:r>
              <a:rPr lang="en-US" sz="2400" b="1" dirty="0"/>
              <a:t> of the lungs than there would have been had she been a corpse. I then took my hand and placed it over her mouth, pinching her nostrils between my thumb and forefinger, so that it was impossible for her to exhale or inhale air, even if she had desired to do so. I held her thus with my hand about ten minutes, long enough for her to suffocate under ordinary circumstances; she was not in the least affected by this ordeal. Since witnessing this wonderful phenomenon, I have not once been inclined to doubt the divine origin of her visions</a:t>
            </a:r>
            <a:r>
              <a:rPr lang="en-US" sz="2400" dirty="0"/>
              <a:t>.”—Statement by D.T. </a:t>
            </a:r>
            <a:r>
              <a:rPr lang="en-US" sz="2400" dirty="0" err="1"/>
              <a:t>Bourdeau</a:t>
            </a:r>
            <a:r>
              <a:rPr lang="en-US" sz="2400" dirty="0"/>
              <a:t>, Battle Creek, Michigan, given Feb. 4, 1891</a:t>
            </a:r>
          </a:p>
        </p:txBody>
      </p:sp>
      <p:pic>
        <p:nvPicPr>
          <p:cNvPr id="3" name="Picture 2">
            <a:extLst>
              <a:ext uri="{FF2B5EF4-FFF2-40B4-BE49-F238E27FC236}">
                <a16:creationId xmlns:a16="http://schemas.microsoft.com/office/drawing/2014/main" id="{14E48EF5-BF90-40BA-91BB-B27C1FF6451B}"/>
              </a:ext>
            </a:extLst>
          </p:cNvPr>
          <p:cNvPicPr>
            <a:picLocks noChangeAspect="1"/>
          </p:cNvPicPr>
          <p:nvPr/>
        </p:nvPicPr>
        <p:blipFill>
          <a:blip r:embed="rId2"/>
          <a:stretch>
            <a:fillRect/>
          </a:stretch>
        </p:blipFill>
        <p:spPr>
          <a:xfrm>
            <a:off x="7793443" y="243512"/>
            <a:ext cx="4324341" cy="3185488"/>
          </a:xfrm>
          <a:prstGeom prst="rect">
            <a:avLst/>
          </a:prstGeom>
        </p:spPr>
      </p:pic>
      <p:pic>
        <p:nvPicPr>
          <p:cNvPr id="4" name="Picture 3">
            <a:extLst>
              <a:ext uri="{FF2B5EF4-FFF2-40B4-BE49-F238E27FC236}">
                <a16:creationId xmlns:a16="http://schemas.microsoft.com/office/drawing/2014/main" id="{4F185608-3C38-4C5E-8A42-87FA4C4380F5}"/>
              </a:ext>
            </a:extLst>
          </p:cNvPr>
          <p:cNvPicPr>
            <a:picLocks noChangeAspect="1"/>
          </p:cNvPicPr>
          <p:nvPr/>
        </p:nvPicPr>
        <p:blipFill>
          <a:blip r:embed="rId3"/>
          <a:stretch>
            <a:fillRect/>
          </a:stretch>
        </p:blipFill>
        <p:spPr>
          <a:xfrm>
            <a:off x="8096243" y="3579613"/>
            <a:ext cx="3514509" cy="3150393"/>
          </a:xfrm>
          <a:prstGeom prst="rect">
            <a:avLst/>
          </a:prstGeom>
        </p:spPr>
      </p:pic>
    </p:spTree>
    <p:extLst>
      <p:ext uri="{BB962C8B-B14F-4D97-AF65-F5344CB8AC3E}">
        <p14:creationId xmlns:p14="http://schemas.microsoft.com/office/powerpoint/2010/main" val="592444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FFC2CC-22E4-5F4F-51CF-2CBCBCDD5C4E}"/>
              </a:ext>
            </a:extLst>
          </p:cNvPr>
          <p:cNvSpPr txBox="1"/>
          <p:nvPr/>
        </p:nvSpPr>
        <p:spPr>
          <a:xfrm>
            <a:off x="0" y="736877"/>
            <a:ext cx="12192000" cy="5940088"/>
          </a:xfrm>
          <a:prstGeom prst="rect">
            <a:avLst/>
          </a:prstGeom>
          <a:noFill/>
        </p:spPr>
        <p:txBody>
          <a:bodyPr wrap="square">
            <a:spAutoFit/>
          </a:bodyPr>
          <a:lstStyle/>
          <a:p>
            <a:r>
              <a:rPr lang="en-US" sz="2000" dirty="0"/>
              <a:t>Michigan, May 20, 1853, at a meeting held in Tyrone, Livingston County. “Sister White was in vision about twenty minutes or half an hour. As she went into vision everyone present seemed to feel the power and presence of God, and some of us did indeed feel the Spirit of God resting upon us mightily. We were engaged in prayer and social meeting Sabbath morning at about nine o’clock. Brother White, my father, and Sister White had prayed, and I was praying at the time. There had been no excitement, no demonstrations. We did plead earnestly with God, however, that He would bless the meeting with His presence, and that He would bless the work in Michigan. As Sister White gave that triumphant shout of “Glory! g-l-o-r-y! g-l-o-r-y!” which you have heard her give so often as she goes into vision, Brother White arose and informed the audience that his wife was in vision. </a:t>
            </a:r>
            <a:r>
              <a:rPr lang="en-US" sz="2000" b="1" u="sng" dirty="0"/>
              <a:t>After stating the manner of her visions, and that she did not breathe while in vision, he invited any one who wished to do so to come forward and examine her. Dr. Drummond, a physician, who was also a First-day Adventist preacher, who (before he saw her in vision) had declared her visions to be of mesmeric origin, and that he could give her a vision, stepped forward, and after a thorough examination, turned very pale, and remarked, “She doesn’t breathe!”</a:t>
            </a:r>
            <a:r>
              <a:rPr lang="en-US" sz="2000" dirty="0"/>
              <a:t> I am quite certain that she did not breathe at that time while in vision, nor in any of several others which she has had when I was present. The coming out of the vision was as marked as her going into it. The first indication we had that the vision was ended, was in her again beginning to breathe. She drew her first breath, deep, long, and full, in a manner showing that her lungs had been entirely empty of air. After drawing the first breath, several minutes passed before she drew the second, which filled the lungs precisely as did the first; then a pause of two minutes, and a third inhalation, after which the breathing became natural.”—Merritt. G. Kellogg, MD, Battle Creek, Mich., Dec. 28, 1890; Great Second Advent Movement, p. 206 (quoted in Messenger to the Remnant, pp. 22-23)</a:t>
            </a:r>
          </a:p>
        </p:txBody>
      </p:sp>
      <p:sp>
        <p:nvSpPr>
          <p:cNvPr id="4" name="TextBox 3">
            <a:extLst>
              <a:ext uri="{FF2B5EF4-FFF2-40B4-BE49-F238E27FC236}">
                <a16:creationId xmlns:a16="http://schemas.microsoft.com/office/drawing/2014/main" id="{AC736820-71CD-85E3-0D35-7EE7F1DB53DD}"/>
              </a:ext>
            </a:extLst>
          </p:cNvPr>
          <p:cNvSpPr txBox="1"/>
          <p:nvPr/>
        </p:nvSpPr>
        <p:spPr>
          <a:xfrm>
            <a:off x="891540" y="91440"/>
            <a:ext cx="10195560" cy="584775"/>
          </a:xfrm>
          <a:prstGeom prst="rect">
            <a:avLst/>
          </a:prstGeom>
          <a:noFill/>
        </p:spPr>
        <p:txBody>
          <a:bodyPr wrap="square" rtlCol="0">
            <a:spAutoFit/>
          </a:bodyPr>
          <a:lstStyle/>
          <a:p>
            <a:pPr algn="ctr"/>
            <a:r>
              <a:rPr lang="en-US" sz="3200" dirty="0">
                <a:solidFill>
                  <a:srgbClr val="FF0000"/>
                </a:solidFill>
              </a:rPr>
              <a:t>A Skeptic/Doctor’s Account</a:t>
            </a:r>
          </a:p>
        </p:txBody>
      </p:sp>
    </p:spTree>
    <p:extLst>
      <p:ext uri="{BB962C8B-B14F-4D97-AF65-F5344CB8AC3E}">
        <p14:creationId xmlns:p14="http://schemas.microsoft.com/office/powerpoint/2010/main" val="387541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EBF22-5A6D-422A-A1F2-52FD1ADB0877}"/>
              </a:ext>
            </a:extLst>
          </p:cNvPr>
          <p:cNvSpPr>
            <a:spLocks noGrp="1"/>
          </p:cNvSpPr>
          <p:nvPr>
            <p:ph type="title"/>
          </p:nvPr>
        </p:nvSpPr>
        <p:spPr>
          <a:xfrm>
            <a:off x="838200" y="-279111"/>
            <a:ext cx="10515600" cy="1325563"/>
          </a:xfrm>
        </p:spPr>
        <p:txBody>
          <a:bodyPr/>
          <a:lstStyle/>
          <a:p>
            <a:r>
              <a:rPr lang="en-US" b="1" dirty="0">
                <a:solidFill>
                  <a:srgbClr val="FF0000"/>
                </a:solidFill>
                <a:effectLst>
                  <a:outerShdw blurRad="38100" dist="38100" dir="2700000" algn="tl">
                    <a:srgbClr val="000000">
                      <a:alpha val="43137"/>
                    </a:srgbClr>
                  </a:outerShdw>
                </a:effectLst>
              </a:rPr>
              <a:t>The Bible Says this about Prophets…</a:t>
            </a:r>
          </a:p>
        </p:txBody>
      </p:sp>
      <p:sp>
        <p:nvSpPr>
          <p:cNvPr id="3" name="Content Placeholder 2">
            <a:extLst>
              <a:ext uri="{FF2B5EF4-FFF2-40B4-BE49-F238E27FC236}">
                <a16:creationId xmlns:a16="http://schemas.microsoft.com/office/drawing/2014/main" id="{C1727957-6CA0-4968-B5CF-DD7BE58A1A81}"/>
              </a:ext>
            </a:extLst>
          </p:cNvPr>
          <p:cNvSpPr>
            <a:spLocks noGrp="1"/>
          </p:cNvSpPr>
          <p:nvPr>
            <p:ph idx="1"/>
          </p:nvPr>
        </p:nvSpPr>
        <p:spPr>
          <a:xfrm>
            <a:off x="332509" y="838633"/>
            <a:ext cx="5763491" cy="5811549"/>
          </a:xfrm>
        </p:spPr>
        <p:txBody>
          <a:bodyPr>
            <a:normAutofit/>
          </a:bodyPr>
          <a:lstStyle/>
          <a:p>
            <a:pPr marL="0" indent="0">
              <a:buNone/>
            </a:pPr>
            <a:r>
              <a:rPr lang="en-US" dirty="0"/>
              <a:t>2 Chron. 20:20 “Jehoshaphat stood and said, Hear me, O Judah, and ye inhabitants of Jerusalem; Believe in the </a:t>
            </a:r>
            <a:r>
              <a:rPr lang="en-US" cap="small" dirty="0"/>
              <a:t>Lord</a:t>
            </a:r>
            <a:r>
              <a:rPr lang="en-US" dirty="0"/>
              <a:t> your God, so shall ye be established; </a:t>
            </a:r>
            <a:r>
              <a:rPr lang="en-US" b="1" dirty="0"/>
              <a:t>believe his prophets, so shall ye prosper</a:t>
            </a:r>
            <a:r>
              <a:rPr lang="en-US" dirty="0"/>
              <a:t>.”</a:t>
            </a:r>
          </a:p>
          <a:p>
            <a:pPr marL="0" indent="0">
              <a:buNone/>
            </a:pPr>
            <a:endParaRPr lang="en-US" dirty="0"/>
          </a:p>
          <a:p>
            <a:pPr marL="0" indent="0">
              <a:buNone/>
            </a:pPr>
            <a:r>
              <a:rPr lang="en-US" dirty="0"/>
              <a:t>Heb. 1:1-2 “God, who at sundry times and in divers manners </a:t>
            </a:r>
            <a:r>
              <a:rPr lang="en-US" b="1" u="sng" dirty="0" err="1"/>
              <a:t>spake</a:t>
            </a:r>
            <a:r>
              <a:rPr lang="en-US" b="1" u="sng" dirty="0"/>
              <a:t> in time past</a:t>
            </a:r>
            <a:r>
              <a:rPr lang="en-US" b="1" dirty="0"/>
              <a:t> unto the fathers by the prophets, </a:t>
            </a:r>
            <a:r>
              <a:rPr lang="en-US" b="1" u="sng" dirty="0"/>
              <a:t>Hath in these last days spoken unto us by his Son</a:t>
            </a:r>
            <a:r>
              <a:rPr lang="en-US" dirty="0"/>
              <a:t>, whom he hath appointed heir of all things, by whom also he made the worlds”</a:t>
            </a:r>
          </a:p>
          <a:p>
            <a:pPr marL="0" indent="0">
              <a:buNone/>
            </a:pPr>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D0670A06-76D2-4A60-B8B3-A13CAFD00F23}"/>
              </a:ext>
            </a:extLst>
          </p:cNvPr>
          <p:cNvPicPr>
            <a:picLocks noChangeAspect="1"/>
          </p:cNvPicPr>
          <p:nvPr/>
        </p:nvPicPr>
        <p:blipFill rotWithShape="1">
          <a:blip r:embed="rId2"/>
          <a:srcRect r="41521"/>
          <a:stretch/>
        </p:blipFill>
        <p:spPr>
          <a:xfrm>
            <a:off x="6719454" y="1363157"/>
            <a:ext cx="4634346" cy="4762500"/>
          </a:xfrm>
          <a:prstGeom prst="rect">
            <a:avLst/>
          </a:prstGeom>
        </p:spPr>
      </p:pic>
    </p:spTree>
    <p:extLst>
      <p:ext uri="{BB962C8B-B14F-4D97-AF65-F5344CB8AC3E}">
        <p14:creationId xmlns:p14="http://schemas.microsoft.com/office/powerpoint/2010/main" val="281020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BF075-7F0F-1526-17E1-7CA15D7118F0}"/>
              </a:ext>
            </a:extLst>
          </p:cNvPr>
          <p:cNvPicPr>
            <a:picLocks noChangeAspect="1"/>
          </p:cNvPicPr>
          <p:nvPr/>
        </p:nvPicPr>
        <p:blipFill>
          <a:blip r:embed="rId2"/>
          <a:stretch>
            <a:fillRect/>
          </a:stretch>
        </p:blipFill>
        <p:spPr>
          <a:xfrm>
            <a:off x="6565773" y="0"/>
            <a:ext cx="5301234" cy="6858000"/>
          </a:xfrm>
          <a:prstGeom prst="rect">
            <a:avLst/>
          </a:prstGeom>
        </p:spPr>
      </p:pic>
      <p:pic>
        <p:nvPicPr>
          <p:cNvPr id="4" name="Picture 3">
            <a:extLst>
              <a:ext uri="{FF2B5EF4-FFF2-40B4-BE49-F238E27FC236}">
                <a16:creationId xmlns:a16="http://schemas.microsoft.com/office/drawing/2014/main" id="{B3484470-000E-FAAB-0550-20E92ABCB669}"/>
              </a:ext>
            </a:extLst>
          </p:cNvPr>
          <p:cNvPicPr>
            <a:picLocks noChangeAspect="1"/>
          </p:cNvPicPr>
          <p:nvPr/>
        </p:nvPicPr>
        <p:blipFill>
          <a:blip r:embed="rId3"/>
          <a:stretch>
            <a:fillRect/>
          </a:stretch>
        </p:blipFill>
        <p:spPr>
          <a:xfrm>
            <a:off x="316993" y="0"/>
            <a:ext cx="5309235" cy="6858000"/>
          </a:xfrm>
          <a:prstGeom prst="rect">
            <a:avLst/>
          </a:prstGeom>
        </p:spPr>
      </p:pic>
    </p:spTree>
    <p:extLst>
      <p:ext uri="{BB962C8B-B14F-4D97-AF65-F5344CB8AC3E}">
        <p14:creationId xmlns:p14="http://schemas.microsoft.com/office/powerpoint/2010/main" val="2541152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D6E3C1-2702-46AD-8034-1FCA31C9627E}"/>
              </a:ext>
            </a:extLst>
          </p:cNvPr>
          <p:cNvPicPr>
            <a:picLocks noChangeAspect="1"/>
          </p:cNvPicPr>
          <p:nvPr/>
        </p:nvPicPr>
        <p:blipFill>
          <a:blip r:embed="rId2"/>
          <a:stretch>
            <a:fillRect/>
          </a:stretch>
        </p:blipFill>
        <p:spPr>
          <a:xfrm>
            <a:off x="7155046" y="242103"/>
            <a:ext cx="4356306" cy="5660986"/>
          </a:xfrm>
          <a:prstGeom prst="rect">
            <a:avLst/>
          </a:prstGeom>
        </p:spPr>
      </p:pic>
      <p:sp>
        <p:nvSpPr>
          <p:cNvPr id="4" name="TextBox 3">
            <a:extLst>
              <a:ext uri="{FF2B5EF4-FFF2-40B4-BE49-F238E27FC236}">
                <a16:creationId xmlns:a16="http://schemas.microsoft.com/office/drawing/2014/main" id="{628615E9-F615-43B9-8F4A-D90D1C3783D7}"/>
              </a:ext>
            </a:extLst>
          </p:cNvPr>
          <p:cNvSpPr txBox="1"/>
          <p:nvPr/>
        </p:nvSpPr>
        <p:spPr>
          <a:xfrm>
            <a:off x="6698096" y="6126263"/>
            <a:ext cx="5270205"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Dudley M. </a:t>
            </a:r>
            <a:r>
              <a:rPr lang="en-US" sz="2800" b="1" dirty="0" err="1">
                <a:effectLst>
                  <a:outerShdw blurRad="38100" dist="38100" dir="2700000" algn="tl">
                    <a:srgbClr val="000000">
                      <a:alpha val="43137"/>
                    </a:srgbClr>
                  </a:outerShdw>
                </a:effectLst>
              </a:rPr>
              <a:t>Canright</a:t>
            </a:r>
            <a:r>
              <a:rPr lang="en-US" sz="2800" b="1" dirty="0">
                <a:effectLst>
                  <a:outerShdw blurRad="38100" dist="38100" dir="2700000" algn="tl">
                    <a:srgbClr val="000000">
                      <a:alpha val="43137"/>
                    </a:srgbClr>
                  </a:outerShdw>
                </a:effectLst>
              </a:rPr>
              <a:t> (1840-1919)</a:t>
            </a:r>
          </a:p>
        </p:txBody>
      </p:sp>
      <p:sp>
        <p:nvSpPr>
          <p:cNvPr id="5" name="Title 1">
            <a:extLst>
              <a:ext uri="{FF2B5EF4-FFF2-40B4-BE49-F238E27FC236}">
                <a16:creationId xmlns:a16="http://schemas.microsoft.com/office/drawing/2014/main" id="{11E6FD8D-582E-4B12-8AD6-5CCEB337CFFF}"/>
              </a:ext>
            </a:extLst>
          </p:cNvPr>
          <p:cNvSpPr>
            <a:spLocks noGrp="1"/>
          </p:cNvSpPr>
          <p:nvPr>
            <p:ph type="title"/>
          </p:nvPr>
        </p:nvSpPr>
        <p:spPr>
          <a:xfrm>
            <a:off x="838200" y="-198400"/>
            <a:ext cx="10515600" cy="1325563"/>
          </a:xfrm>
        </p:spPr>
        <p:txBody>
          <a:bodyPr/>
          <a:lstStyle/>
          <a:p>
            <a:r>
              <a:rPr lang="en-US" b="1" i="1" u="sng" dirty="0">
                <a:solidFill>
                  <a:srgbClr val="FF0000"/>
                </a:solidFill>
                <a:effectLst>
                  <a:outerShdw blurRad="38100" dist="38100" dir="2700000" algn="tl">
                    <a:srgbClr val="000000">
                      <a:alpha val="43137"/>
                    </a:srgbClr>
                  </a:outerShdw>
                </a:effectLst>
              </a:rPr>
              <a:t>What About the Critics???</a:t>
            </a:r>
          </a:p>
        </p:txBody>
      </p:sp>
      <p:sp>
        <p:nvSpPr>
          <p:cNvPr id="6" name="TextBox 5">
            <a:extLst>
              <a:ext uri="{FF2B5EF4-FFF2-40B4-BE49-F238E27FC236}">
                <a16:creationId xmlns:a16="http://schemas.microsoft.com/office/drawing/2014/main" id="{39CD865C-9799-48F7-AB7E-1B394C21DC95}"/>
              </a:ext>
            </a:extLst>
          </p:cNvPr>
          <p:cNvSpPr txBox="1"/>
          <p:nvPr/>
        </p:nvSpPr>
        <p:spPr>
          <a:xfrm>
            <a:off x="318769" y="858348"/>
            <a:ext cx="6422065" cy="5632311"/>
          </a:xfrm>
          <a:prstGeom prst="rect">
            <a:avLst/>
          </a:prstGeom>
          <a:noFill/>
        </p:spPr>
        <p:txBody>
          <a:bodyPr wrap="square" rtlCol="0">
            <a:spAutoFit/>
          </a:bodyPr>
          <a:lstStyle/>
          <a:p>
            <a:r>
              <a:rPr lang="en-US" sz="2400" b="1" dirty="0"/>
              <a:t>BEFORE:</a:t>
            </a:r>
          </a:p>
          <a:p>
            <a:r>
              <a:rPr lang="en-US" sz="2400" dirty="0"/>
              <a:t>“One thing I have remarked, and that is, that the most bitter opponents of the visions of Sister White </a:t>
            </a:r>
            <a:r>
              <a:rPr lang="en-US" sz="2400" b="1" dirty="0"/>
              <a:t>admit that she is a Christian</a:t>
            </a:r>
            <a:r>
              <a:rPr lang="en-US" sz="2400" dirty="0"/>
              <a:t>. How they can make this admission is more than I know. They try to fix it up by saying that she is deceived. They are not able to put their finger upon a single stain in all her life, nor an immoral sentence in all her writings. </a:t>
            </a:r>
            <a:r>
              <a:rPr lang="en-US" sz="2400" b="1" dirty="0"/>
              <a:t>They have to admit that much of her writings are excellent, and whoever would live out all she says would be a good Christian, sure of Heaven. This is passing strange if she is a tool of the devil, inspired by Satan, or if her writings are immoral or the vagaries of her own mind</a:t>
            </a:r>
            <a:r>
              <a:rPr lang="en-US" sz="2400" dirty="0"/>
              <a:t>.”—R&amp;H, April 26, 1877.</a:t>
            </a:r>
          </a:p>
        </p:txBody>
      </p:sp>
    </p:spTree>
    <p:extLst>
      <p:ext uri="{BB962C8B-B14F-4D97-AF65-F5344CB8AC3E}">
        <p14:creationId xmlns:p14="http://schemas.microsoft.com/office/powerpoint/2010/main" val="3609981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3342A7-CFBA-4299-B6FB-64D88DE9D124}"/>
              </a:ext>
            </a:extLst>
          </p:cNvPr>
          <p:cNvSpPr txBox="1"/>
          <p:nvPr/>
        </p:nvSpPr>
        <p:spPr>
          <a:xfrm>
            <a:off x="212651" y="882502"/>
            <a:ext cx="6496493" cy="5262979"/>
          </a:xfrm>
          <a:prstGeom prst="rect">
            <a:avLst/>
          </a:prstGeom>
          <a:noFill/>
        </p:spPr>
        <p:txBody>
          <a:bodyPr wrap="square" rtlCol="0">
            <a:spAutoFit/>
          </a:bodyPr>
          <a:lstStyle/>
          <a:p>
            <a:r>
              <a:rPr lang="en-US" sz="2400" dirty="0"/>
              <a:t>“That she is not inspired is plainly shown by many facts. </a:t>
            </a:r>
            <a:r>
              <a:rPr lang="en-US" sz="2400" b="1" dirty="0"/>
              <a:t>She has never wrought a single miracle</a:t>
            </a:r>
            <a:r>
              <a:rPr lang="en-US" sz="2400" dirty="0"/>
              <a:t>. The old prophets and the apostles wrought miracles freely, to prove that God had sent them. In all these seventy years, in all her forty volumes, </a:t>
            </a:r>
            <a:r>
              <a:rPr lang="en-US" sz="2400" b="1" dirty="0"/>
              <a:t>not a single prediction has she ever made that has come to pass</a:t>
            </a:r>
            <a:r>
              <a:rPr lang="en-US" sz="2400" dirty="0"/>
              <a:t>. This is astonishing, considering that she dwells almost wholly in predictions. It seems as though she ought to have blundered into many things which could afterward be construed into a fulfilled prophecy. </a:t>
            </a:r>
            <a:r>
              <a:rPr lang="en-US" sz="2400" b="1" dirty="0"/>
              <a:t>But not one can be found</a:t>
            </a:r>
            <a:r>
              <a:rPr lang="en-US" sz="2400" dirty="0"/>
              <a:t>. </a:t>
            </a:r>
            <a:r>
              <a:rPr lang="en-US" sz="2400" b="1" u="sng" dirty="0"/>
              <a:t>This shows how wild and utterly wrong her theories have been</a:t>
            </a:r>
            <a:r>
              <a:rPr lang="en-US" sz="2400" dirty="0"/>
              <a:t>.”—Dudley </a:t>
            </a:r>
            <a:r>
              <a:rPr lang="en-US" sz="2400" dirty="0" err="1"/>
              <a:t>Canright</a:t>
            </a:r>
            <a:r>
              <a:rPr lang="en-US" sz="2400" dirty="0"/>
              <a:t>, Seventh-day Adventism Renounced, p. 138</a:t>
            </a:r>
          </a:p>
        </p:txBody>
      </p:sp>
      <p:pic>
        <p:nvPicPr>
          <p:cNvPr id="7" name="Picture 6">
            <a:extLst>
              <a:ext uri="{FF2B5EF4-FFF2-40B4-BE49-F238E27FC236}">
                <a16:creationId xmlns:a16="http://schemas.microsoft.com/office/drawing/2014/main" id="{07D71021-8DE0-4268-811F-2BE3F90B7213}"/>
              </a:ext>
            </a:extLst>
          </p:cNvPr>
          <p:cNvPicPr>
            <a:picLocks noChangeAspect="1"/>
          </p:cNvPicPr>
          <p:nvPr/>
        </p:nvPicPr>
        <p:blipFill>
          <a:blip r:embed="rId2"/>
          <a:stretch>
            <a:fillRect/>
          </a:stretch>
        </p:blipFill>
        <p:spPr>
          <a:xfrm rot="448002">
            <a:off x="7334693" y="338197"/>
            <a:ext cx="3968851" cy="6420599"/>
          </a:xfrm>
          <a:prstGeom prst="rect">
            <a:avLst/>
          </a:prstGeom>
        </p:spPr>
      </p:pic>
      <p:sp>
        <p:nvSpPr>
          <p:cNvPr id="10" name="TextBox 9">
            <a:extLst>
              <a:ext uri="{FF2B5EF4-FFF2-40B4-BE49-F238E27FC236}">
                <a16:creationId xmlns:a16="http://schemas.microsoft.com/office/drawing/2014/main" id="{6C7966EB-3A59-419C-9FEF-90E6612376F3}"/>
              </a:ext>
            </a:extLst>
          </p:cNvPr>
          <p:cNvSpPr txBox="1"/>
          <p:nvPr/>
        </p:nvSpPr>
        <p:spPr>
          <a:xfrm>
            <a:off x="329608" y="149707"/>
            <a:ext cx="5422605" cy="523220"/>
          </a:xfrm>
          <a:prstGeom prst="rect">
            <a:avLst/>
          </a:prstGeom>
          <a:noFill/>
        </p:spPr>
        <p:txBody>
          <a:bodyPr wrap="square" rtlCol="0">
            <a:spAutoFit/>
          </a:bodyPr>
          <a:lstStyle/>
          <a:p>
            <a:r>
              <a:rPr lang="en-US" sz="2800" b="1" dirty="0"/>
              <a:t>AFTER:</a:t>
            </a:r>
          </a:p>
        </p:txBody>
      </p:sp>
    </p:spTree>
    <p:extLst>
      <p:ext uri="{BB962C8B-B14F-4D97-AF65-F5344CB8AC3E}">
        <p14:creationId xmlns:p14="http://schemas.microsoft.com/office/powerpoint/2010/main" val="2681713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B68D39-B710-4FFE-BBF3-F97320C87388}"/>
              </a:ext>
            </a:extLst>
          </p:cNvPr>
          <p:cNvPicPr>
            <a:picLocks noChangeAspect="1"/>
          </p:cNvPicPr>
          <p:nvPr/>
        </p:nvPicPr>
        <p:blipFill>
          <a:blip r:embed="rId2"/>
          <a:stretch>
            <a:fillRect/>
          </a:stretch>
        </p:blipFill>
        <p:spPr>
          <a:xfrm>
            <a:off x="2169042" y="5316"/>
            <a:ext cx="7620000" cy="4286250"/>
          </a:xfrm>
          <a:prstGeom prst="rect">
            <a:avLst/>
          </a:prstGeom>
        </p:spPr>
      </p:pic>
      <p:sp>
        <p:nvSpPr>
          <p:cNvPr id="5" name="TextBox 4">
            <a:extLst>
              <a:ext uri="{FF2B5EF4-FFF2-40B4-BE49-F238E27FC236}">
                <a16:creationId xmlns:a16="http://schemas.microsoft.com/office/drawing/2014/main" id="{64B7D0AB-909F-4F0C-BC93-15A3CB12B7E4}"/>
              </a:ext>
            </a:extLst>
          </p:cNvPr>
          <p:cNvSpPr txBox="1"/>
          <p:nvPr/>
        </p:nvSpPr>
        <p:spPr>
          <a:xfrm>
            <a:off x="861237" y="4497572"/>
            <a:ext cx="10111563" cy="1815882"/>
          </a:xfrm>
          <a:prstGeom prst="rect">
            <a:avLst/>
          </a:prstGeom>
          <a:noFill/>
        </p:spPr>
        <p:txBody>
          <a:bodyPr wrap="square" rtlCol="0">
            <a:spAutoFit/>
          </a:bodyPr>
          <a:lstStyle/>
          <a:p>
            <a:r>
              <a:rPr lang="en-US" sz="2800" dirty="0">
                <a:solidFill>
                  <a:srgbClr val="002060"/>
                </a:solidFill>
              </a:rPr>
              <a:t>“My brother [Dudley M. </a:t>
            </a:r>
            <a:r>
              <a:rPr lang="en-US" sz="2800" dirty="0" err="1">
                <a:solidFill>
                  <a:srgbClr val="002060"/>
                </a:solidFill>
              </a:rPr>
              <a:t>Canright</a:t>
            </a:r>
            <a:r>
              <a:rPr lang="en-US" sz="2800" dirty="0">
                <a:solidFill>
                  <a:srgbClr val="002060"/>
                </a:solidFill>
              </a:rPr>
              <a:t>] rested his hand upon the side of the casket, and with tears rolling down his cheeks, he said brokenly ‘</a:t>
            </a:r>
            <a:r>
              <a:rPr lang="en-US" sz="2800" b="1" u="sng" dirty="0">
                <a:solidFill>
                  <a:srgbClr val="002060"/>
                </a:solidFill>
              </a:rPr>
              <a:t>There is a noble Christian woman gone</a:t>
            </a:r>
            <a:r>
              <a:rPr lang="en-US" sz="2800" dirty="0">
                <a:solidFill>
                  <a:srgbClr val="002060"/>
                </a:solidFill>
              </a:rPr>
              <a:t>.’”—WA Spicer, The Spirit of Prophecy in the Advent Movement, p. 127</a:t>
            </a:r>
          </a:p>
        </p:txBody>
      </p:sp>
    </p:spTree>
    <p:extLst>
      <p:ext uri="{BB962C8B-B14F-4D97-AF65-F5344CB8AC3E}">
        <p14:creationId xmlns:p14="http://schemas.microsoft.com/office/powerpoint/2010/main" val="1098735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E5D02-71D8-4CC6-873B-262761759D05}"/>
              </a:ext>
            </a:extLst>
          </p:cNvPr>
          <p:cNvSpPr>
            <a:spLocks noGrp="1"/>
          </p:cNvSpPr>
          <p:nvPr>
            <p:ph type="title"/>
          </p:nvPr>
        </p:nvSpPr>
        <p:spPr>
          <a:xfrm>
            <a:off x="838200" y="-262196"/>
            <a:ext cx="10515600" cy="1325563"/>
          </a:xfrm>
        </p:spPr>
        <p:txBody>
          <a:bodyPr/>
          <a:lstStyle/>
          <a:p>
            <a:r>
              <a:rPr lang="en-US" dirty="0"/>
              <a:t>For The Others…</a:t>
            </a:r>
          </a:p>
        </p:txBody>
      </p:sp>
      <p:pic>
        <p:nvPicPr>
          <p:cNvPr id="4" name="Picture 3">
            <a:extLst>
              <a:ext uri="{FF2B5EF4-FFF2-40B4-BE49-F238E27FC236}">
                <a16:creationId xmlns:a16="http://schemas.microsoft.com/office/drawing/2014/main" id="{BF29DCA5-99B3-4024-BCE3-1ED9C070A0F4}"/>
              </a:ext>
            </a:extLst>
          </p:cNvPr>
          <p:cNvPicPr>
            <a:picLocks noChangeAspect="1"/>
          </p:cNvPicPr>
          <p:nvPr/>
        </p:nvPicPr>
        <p:blipFill>
          <a:blip r:embed="rId2"/>
          <a:stretch>
            <a:fillRect/>
          </a:stretch>
        </p:blipFill>
        <p:spPr>
          <a:xfrm rot="20655107">
            <a:off x="523634" y="914401"/>
            <a:ext cx="2150423" cy="3212758"/>
          </a:xfrm>
          <a:prstGeom prst="rect">
            <a:avLst/>
          </a:prstGeom>
        </p:spPr>
      </p:pic>
      <p:pic>
        <p:nvPicPr>
          <p:cNvPr id="5" name="Picture 4">
            <a:extLst>
              <a:ext uri="{FF2B5EF4-FFF2-40B4-BE49-F238E27FC236}">
                <a16:creationId xmlns:a16="http://schemas.microsoft.com/office/drawing/2014/main" id="{C83E7CD5-A76B-46C2-8652-D17BE1FA9983}"/>
              </a:ext>
            </a:extLst>
          </p:cNvPr>
          <p:cNvPicPr>
            <a:picLocks noChangeAspect="1"/>
          </p:cNvPicPr>
          <p:nvPr/>
        </p:nvPicPr>
        <p:blipFill>
          <a:blip r:embed="rId3"/>
          <a:stretch>
            <a:fillRect/>
          </a:stretch>
        </p:blipFill>
        <p:spPr>
          <a:xfrm>
            <a:off x="2332058" y="1135137"/>
            <a:ext cx="2417662" cy="3223549"/>
          </a:xfrm>
          <a:prstGeom prst="rect">
            <a:avLst/>
          </a:prstGeom>
        </p:spPr>
      </p:pic>
      <p:pic>
        <p:nvPicPr>
          <p:cNvPr id="6" name="Picture 5">
            <a:extLst>
              <a:ext uri="{FF2B5EF4-FFF2-40B4-BE49-F238E27FC236}">
                <a16:creationId xmlns:a16="http://schemas.microsoft.com/office/drawing/2014/main" id="{CD6E7ED3-2397-4C7D-96CE-2DECED028AA8}"/>
              </a:ext>
            </a:extLst>
          </p:cNvPr>
          <p:cNvPicPr>
            <a:picLocks noChangeAspect="1"/>
          </p:cNvPicPr>
          <p:nvPr/>
        </p:nvPicPr>
        <p:blipFill>
          <a:blip r:embed="rId4"/>
          <a:stretch>
            <a:fillRect/>
          </a:stretch>
        </p:blipFill>
        <p:spPr>
          <a:xfrm rot="18691960">
            <a:off x="824782" y="3973314"/>
            <a:ext cx="1775700" cy="2660884"/>
          </a:xfrm>
          <a:prstGeom prst="rect">
            <a:avLst/>
          </a:prstGeom>
        </p:spPr>
      </p:pic>
      <p:pic>
        <p:nvPicPr>
          <p:cNvPr id="7" name="Picture 6">
            <a:extLst>
              <a:ext uri="{FF2B5EF4-FFF2-40B4-BE49-F238E27FC236}">
                <a16:creationId xmlns:a16="http://schemas.microsoft.com/office/drawing/2014/main" id="{093B51F0-E4E3-4B8F-BA2F-F5C302D0592E}"/>
              </a:ext>
            </a:extLst>
          </p:cNvPr>
          <p:cNvPicPr>
            <a:picLocks noChangeAspect="1"/>
          </p:cNvPicPr>
          <p:nvPr/>
        </p:nvPicPr>
        <p:blipFill>
          <a:blip r:embed="rId5"/>
          <a:stretch>
            <a:fillRect/>
          </a:stretch>
        </p:blipFill>
        <p:spPr>
          <a:xfrm rot="3772132">
            <a:off x="3003674" y="3698257"/>
            <a:ext cx="2039630" cy="3093542"/>
          </a:xfrm>
          <a:prstGeom prst="rect">
            <a:avLst/>
          </a:prstGeom>
        </p:spPr>
      </p:pic>
      <p:pic>
        <p:nvPicPr>
          <p:cNvPr id="8" name="Picture 7">
            <a:extLst>
              <a:ext uri="{FF2B5EF4-FFF2-40B4-BE49-F238E27FC236}">
                <a16:creationId xmlns:a16="http://schemas.microsoft.com/office/drawing/2014/main" id="{AC3ABEBB-E814-42A5-A3C1-095C8C2B419A}"/>
              </a:ext>
            </a:extLst>
          </p:cNvPr>
          <p:cNvPicPr>
            <a:picLocks noChangeAspect="1"/>
          </p:cNvPicPr>
          <p:nvPr/>
        </p:nvPicPr>
        <p:blipFill>
          <a:blip r:embed="rId6"/>
          <a:stretch>
            <a:fillRect/>
          </a:stretch>
        </p:blipFill>
        <p:spPr>
          <a:xfrm rot="890370">
            <a:off x="4529761" y="823712"/>
            <a:ext cx="1943100" cy="3048000"/>
          </a:xfrm>
          <a:prstGeom prst="rect">
            <a:avLst/>
          </a:prstGeom>
        </p:spPr>
      </p:pic>
      <p:sp>
        <p:nvSpPr>
          <p:cNvPr id="9" name="Rectangle 8">
            <a:extLst>
              <a:ext uri="{FF2B5EF4-FFF2-40B4-BE49-F238E27FC236}">
                <a16:creationId xmlns:a16="http://schemas.microsoft.com/office/drawing/2014/main" id="{8756F69B-4A55-4845-B9A9-147BBCFE4441}"/>
              </a:ext>
            </a:extLst>
          </p:cNvPr>
          <p:cNvSpPr/>
          <p:nvPr/>
        </p:nvSpPr>
        <p:spPr>
          <a:xfrm>
            <a:off x="6830773" y="797510"/>
            <a:ext cx="5361227" cy="5262979"/>
          </a:xfrm>
          <a:prstGeom prst="rect">
            <a:avLst/>
          </a:prstGeom>
        </p:spPr>
        <p:txBody>
          <a:bodyPr wrap="square">
            <a:spAutoFit/>
          </a:bodyPr>
          <a:lstStyle/>
          <a:p>
            <a:r>
              <a:rPr lang="en-US" sz="2400" dirty="0">
                <a:solidFill>
                  <a:srgbClr val="FF0000"/>
                </a:solidFill>
              </a:rPr>
              <a:t>John 15:18-20 “If the world hate you, ye know that it hated me before it hated you. If ye were of the world, the world would love his own: but </a:t>
            </a:r>
            <a:r>
              <a:rPr lang="en-US" sz="2400" b="1" u="sng" dirty="0">
                <a:solidFill>
                  <a:srgbClr val="FF0000"/>
                </a:solidFill>
              </a:rPr>
              <a:t>because ye are not of the world, but I have chosen you out of the world, therefore the world </a:t>
            </a:r>
            <a:r>
              <a:rPr lang="en-US" sz="2400" b="1" u="sng" dirty="0" err="1">
                <a:solidFill>
                  <a:srgbClr val="FF0000"/>
                </a:solidFill>
              </a:rPr>
              <a:t>hateth</a:t>
            </a:r>
            <a:r>
              <a:rPr lang="en-US" sz="2400" b="1" u="sng" dirty="0">
                <a:solidFill>
                  <a:srgbClr val="FF0000"/>
                </a:solidFill>
              </a:rPr>
              <a:t> you</a:t>
            </a:r>
            <a:r>
              <a:rPr lang="en-US" sz="2400" dirty="0">
                <a:solidFill>
                  <a:srgbClr val="FF0000"/>
                </a:solidFill>
              </a:rPr>
              <a:t>. Remember the word that I said unto you, The servant is not greater than his lord. If they have persecuted me, they will also persecute you; if they have kept my saying, they will keep yours also.”</a:t>
            </a:r>
          </a:p>
          <a:p>
            <a:endParaRPr lang="en-US" sz="2400" dirty="0">
              <a:solidFill>
                <a:srgbClr val="FF0000"/>
              </a:solidFill>
            </a:endParaRPr>
          </a:p>
          <a:p>
            <a:r>
              <a:rPr lang="en-US" sz="2400" dirty="0">
                <a:solidFill>
                  <a:srgbClr val="FF0000"/>
                </a:solidFill>
              </a:rPr>
              <a:t>How were the other prophets treated? Jesus? What about women’s suffrage?</a:t>
            </a:r>
          </a:p>
        </p:txBody>
      </p:sp>
    </p:spTree>
    <p:extLst>
      <p:ext uri="{BB962C8B-B14F-4D97-AF65-F5344CB8AC3E}">
        <p14:creationId xmlns:p14="http://schemas.microsoft.com/office/powerpoint/2010/main" val="1170007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56B6B-61FB-490A-A40D-96FE91ED1949}"/>
              </a:ext>
            </a:extLst>
          </p:cNvPr>
          <p:cNvSpPr>
            <a:spLocks noGrp="1"/>
          </p:cNvSpPr>
          <p:nvPr>
            <p:ph type="title"/>
          </p:nvPr>
        </p:nvSpPr>
        <p:spPr>
          <a:xfrm>
            <a:off x="838200" y="0"/>
            <a:ext cx="10515600" cy="1325563"/>
          </a:xfrm>
        </p:spPr>
        <p:txBody>
          <a:bodyPr/>
          <a:lstStyle/>
          <a:p>
            <a:r>
              <a:rPr lang="en-US" dirty="0">
                <a:solidFill>
                  <a:srgbClr val="FF0000"/>
                </a:solidFill>
                <a:latin typeface="Berlin Sans FB Demi" panose="020E0802020502020306" pitchFamily="34" charset="0"/>
              </a:rPr>
              <a:t>Will We Listen to God’s Last Day Council?</a:t>
            </a:r>
          </a:p>
        </p:txBody>
      </p:sp>
      <p:sp>
        <p:nvSpPr>
          <p:cNvPr id="3" name="Rectangle 2">
            <a:extLst>
              <a:ext uri="{FF2B5EF4-FFF2-40B4-BE49-F238E27FC236}">
                <a16:creationId xmlns:a16="http://schemas.microsoft.com/office/drawing/2014/main" id="{9B490567-058C-45C5-AADE-3E944E46B9D0}"/>
              </a:ext>
            </a:extLst>
          </p:cNvPr>
          <p:cNvSpPr/>
          <p:nvPr/>
        </p:nvSpPr>
        <p:spPr>
          <a:xfrm>
            <a:off x="561109" y="1582341"/>
            <a:ext cx="11118273" cy="4401205"/>
          </a:xfrm>
          <a:prstGeom prst="rect">
            <a:avLst/>
          </a:prstGeom>
        </p:spPr>
        <p:txBody>
          <a:bodyPr wrap="square">
            <a:spAutoFit/>
          </a:bodyPr>
          <a:lstStyle/>
          <a:p>
            <a:r>
              <a:rPr lang="en-US" sz="2800" b="1" dirty="0"/>
              <a:t>“</a:t>
            </a:r>
            <a:r>
              <a:rPr lang="en-US" sz="2800" dirty="0"/>
              <a:t>How many have read carefully </a:t>
            </a:r>
            <a:r>
              <a:rPr lang="en-US" sz="2800" i="1" dirty="0"/>
              <a:t>Patriarchs and Prophets</a:t>
            </a:r>
            <a:r>
              <a:rPr lang="en-US" sz="2800" dirty="0"/>
              <a:t>, </a:t>
            </a:r>
            <a:r>
              <a:rPr lang="en-US" sz="2800" i="1" dirty="0"/>
              <a:t>The Great Controversy</a:t>
            </a:r>
            <a:r>
              <a:rPr lang="en-US" sz="2800" dirty="0"/>
              <a:t>, and </a:t>
            </a:r>
            <a:r>
              <a:rPr lang="en-US" sz="2800" i="1" dirty="0"/>
              <a:t>The Desire of Ages</a:t>
            </a:r>
            <a:r>
              <a:rPr lang="en-US" sz="2800" dirty="0"/>
              <a:t>? I wish all to understand that my confidence in the light that God has given stands firm, because I know that the </a:t>
            </a:r>
            <a:r>
              <a:rPr lang="en-US" sz="2800" b="1" dirty="0"/>
              <a:t>Holy Spirit's power magnified the truth, and made it honorable</a:t>
            </a:r>
            <a:r>
              <a:rPr lang="en-US" sz="2800" dirty="0"/>
              <a:t>, saying: “This is the way, walk ye in it.” </a:t>
            </a:r>
            <a:r>
              <a:rPr lang="en-US" sz="2800" b="1" dirty="0"/>
              <a:t>In my books, the truth is stated, barricaded by a “Thus saith the Lord.”</a:t>
            </a:r>
            <a:r>
              <a:rPr lang="en-US" sz="2800" dirty="0"/>
              <a:t> The Holy Spirit traced these truths upon my heart and mind as indelibly as the law was traced by the finger of God, upon the tables of stone, which are now in the ark, to be brought forth in that great day when sentence will be pronounced against every evil, seducing science produced by the father of lies.”—Letter 90, 1906</a:t>
            </a:r>
          </a:p>
        </p:txBody>
      </p:sp>
    </p:spTree>
    <p:extLst>
      <p:ext uri="{BB962C8B-B14F-4D97-AF65-F5344CB8AC3E}">
        <p14:creationId xmlns:p14="http://schemas.microsoft.com/office/powerpoint/2010/main" val="2095853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27C1D-90BF-4E9F-9289-FF5F618D2245}"/>
              </a:ext>
            </a:extLst>
          </p:cNvPr>
          <p:cNvSpPr>
            <a:spLocks noGrp="1"/>
          </p:cNvSpPr>
          <p:nvPr>
            <p:ph type="title"/>
          </p:nvPr>
        </p:nvSpPr>
        <p:spPr>
          <a:xfrm>
            <a:off x="838200" y="-195987"/>
            <a:ext cx="10515600" cy="1325563"/>
          </a:xfrm>
        </p:spPr>
        <p:txBody>
          <a:bodyPr/>
          <a:lstStyle/>
          <a:p>
            <a:pPr algn="ctr"/>
            <a:r>
              <a:rPr lang="en-US" b="1" i="1" dirty="0">
                <a:solidFill>
                  <a:srgbClr val="002060"/>
                </a:solidFill>
                <a:effectLst>
                  <a:outerShdw blurRad="38100" dist="38100" dir="2700000" algn="tl">
                    <a:srgbClr val="000000">
                      <a:alpha val="43137"/>
                    </a:srgbClr>
                  </a:outerShdw>
                </a:effectLst>
              </a:rPr>
              <a:t>Cessation of the Gifts?</a:t>
            </a:r>
          </a:p>
        </p:txBody>
      </p:sp>
      <p:sp>
        <p:nvSpPr>
          <p:cNvPr id="3" name="TextBox 2">
            <a:extLst>
              <a:ext uri="{FF2B5EF4-FFF2-40B4-BE49-F238E27FC236}">
                <a16:creationId xmlns:a16="http://schemas.microsoft.com/office/drawing/2014/main" id="{BA27C703-E34F-42D5-8E81-AC568C717008}"/>
              </a:ext>
            </a:extLst>
          </p:cNvPr>
          <p:cNvSpPr txBox="1"/>
          <p:nvPr/>
        </p:nvSpPr>
        <p:spPr>
          <a:xfrm>
            <a:off x="332509" y="1267691"/>
            <a:ext cx="1159625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Acts 2:17 “And it shall come to pass in the last days, saith God</a:t>
            </a:r>
            <a:r>
              <a:rPr kumimoji="0" lang="en-US" sz="2400" b="1" i="0" u="none" strike="noStrike" kern="1200" cap="none" spc="0" normalizeH="0" baseline="0" noProof="0" dirty="0">
                <a:ln>
                  <a:noFill/>
                </a:ln>
                <a:solidFill>
                  <a:prstClr val="black"/>
                </a:solidFill>
                <a:effectLst/>
                <a:uLnTx/>
                <a:uFillTx/>
                <a:latin typeface="Calibri"/>
                <a:ea typeface="+mn-ea"/>
                <a:cs typeface="+mn-cs"/>
              </a:rPr>
              <a:t>, I will pour out of my Spirit upon all flesh</a:t>
            </a:r>
            <a:r>
              <a:rPr kumimoji="0" lang="en-US" sz="2400" b="0" i="0" u="none" strike="noStrike" kern="1200" cap="none" spc="0" normalizeH="0" baseline="0" noProof="0" dirty="0">
                <a:ln>
                  <a:noFill/>
                </a:ln>
                <a:solidFill>
                  <a:prstClr val="black"/>
                </a:solidFill>
                <a:effectLst/>
                <a:uLnTx/>
                <a:uFillTx/>
                <a:latin typeface="Calibri"/>
                <a:ea typeface="+mn-ea"/>
                <a:cs typeface="+mn-cs"/>
              </a:rPr>
              <a:t>: and </a:t>
            </a:r>
            <a:r>
              <a:rPr kumimoji="0" lang="en-US" sz="2400" b="1" i="0" u="sng" strike="noStrike" kern="1200" cap="none" spc="0" normalizeH="0" baseline="0" noProof="0" dirty="0">
                <a:ln>
                  <a:noFill/>
                </a:ln>
                <a:solidFill>
                  <a:prstClr val="black"/>
                </a:solidFill>
                <a:effectLst/>
                <a:uLnTx/>
                <a:uFillTx/>
                <a:latin typeface="Calibri"/>
                <a:ea typeface="+mn-ea"/>
                <a:cs typeface="+mn-cs"/>
              </a:rPr>
              <a:t>your sons and your daughters shall prophesy</a:t>
            </a:r>
            <a:r>
              <a:rPr kumimoji="0" lang="en-US" sz="2400" b="0" i="0" u="none" strike="noStrike" kern="1200" cap="none" spc="0" normalizeH="0" baseline="0" noProof="0" dirty="0">
                <a:ln>
                  <a:noFill/>
                </a:ln>
                <a:solidFill>
                  <a:prstClr val="black"/>
                </a:solidFill>
                <a:effectLst/>
                <a:uLnTx/>
                <a:uFillTx/>
                <a:latin typeface="Calibri"/>
                <a:ea typeface="+mn-ea"/>
                <a:cs typeface="+mn-cs"/>
              </a:rPr>
              <a:t>, and your young men shall see visions, and your old men shall dream dreams”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 Cor, 12:1, 8-10 “</a:t>
            </a:r>
            <a:r>
              <a:rPr kumimoji="0" lang="en-US" sz="2400" b="1" i="0" u="none" strike="noStrike" kern="1200" cap="none" spc="0" normalizeH="0" baseline="0" noProof="0" dirty="0">
                <a:ln>
                  <a:noFill/>
                </a:ln>
                <a:solidFill>
                  <a:prstClr val="black"/>
                </a:solidFill>
                <a:effectLst/>
                <a:uLnTx/>
                <a:uFillTx/>
                <a:latin typeface="Calibri"/>
                <a:ea typeface="+mn-ea"/>
                <a:cs typeface="+mn-cs"/>
              </a:rPr>
              <a:t>Now concerning spiritual gifts, brethren, I would not have you ignorant</a:t>
            </a:r>
            <a:r>
              <a:rPr kumimoji="0" lang="en-US" sz="2400" b="0" i="0" u="none" strike="noStrike" kern="1200" cap="none" spc="0" normalizeH="0" baseline="0" noProof="0" dirty="0">
                <a:ln>
                  <a:noFill/>
                </a:ln>
                <a:solidFill>
                  <a:prstClr val="black"/>
                </a:solidFill>
                <a:effectLst/>
                <a:uLnTx/>
                <a:uFillTx/>
                <a:latin typeface="Calibri"/>
                <a:ea typeface="+mn-ea"/>
                <a:cs typeface="+mn-cs"/>
              </a:rPr>
              <a:t>. . . For to one is given by the Spirit the word of wisdom; to another the word of knowledge by the same Spirit;</a:t>
            </a:r>
            <a:r>
              <a:rPr kumimoji="0" lang="en-US" sz="2400" b="0" i="0" u="none" strike="noStrike" kern="1200" cap="none" spc="0" normalizeH="0" baseline="3000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To another faith by the same Spirit; to another the gifts of healing by the same Spirit; To another the working of miracles; </a:t>
            </a:r>
            <a:r>
              <a:rPr kumimoji="0" lang="en-US" sz="2400" b="1" i="0" u="sng" strike="noStrike" kern="1200" cap="none" spc="0" normalizeH="0" baseline="0" noProof="0" dirty="0">
                <a:ln>
                  <a:noFill/>
                </a:ln>
                <a:solidFill>
                  <a:prstClr val="black"/>
                </a:solidFill>
                <a:effectLst/>
                <a:uLnTx/>
                <a:uFillTx/>
                <a:latin typeface="Calibri"/>
                <a:ea typeface="+mn-ea"/>
                <a:cs typeface="+mn-cs"/>
              </a:rPr>
              <a:t>to another prophecy</a:t>
            </a:r>
            <a:r>
              <a:rPr kumimoji="0" lang="en-US" sz="2400" b="0" i="0" u="none" strike="noStrike" kern="1200" cap="none" spc="0" normalizeH="0" baseline="0" noProof="0" dirty="0">
                <a:ln>
                  <a:noFill/>
                </a:ln>
                <a:solidFill>
                  <a:prstClr val="black"/>
                </a:solidFill>
                <a:effectLst/>
                <a:uLnTx/>
                <a:uFillTx/>
                <a:latin typeface="Calibri"/>
                <a:ea typeface="+mn-ea"/>
                <a:cs typeface="+mn-cs"/>
              </a:rPr>
              <a:t>; to another discerning of spirits; to another divers kinds of tongues; to another the interpretation of tongues”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Eph. 4:11 “And he gave some, apostles; </a:t>
            </a:r>
            <a:r>
              <a:rPr kumimoji="0" lang="en-US" sz="2400" b="1" i="0" u="sng" strike="noStrike" kern="1200" cap="none" spc="0" normalizeH="0" baseline="0" noProof="0" dirty="0">
                <a:ln>
                  <a:noFill/>
                </a:ln>
                <a:solidFill>
                  <a:prstClr val="black"/>
                </a:solidFill>
                <a:effectLst/>
                <a:uLnTx/>
                <a:uFillTx/>
                <a:latin typeface="Calibri"/>
                <a:ea typeface="+mn-ea"/>
                <a:cs typeface="+mn-cs"/>
              </a:rPr>
              <a:t>and some, prophets</a:t>
            </a:r>
            <a:r>
              <a:rPr kumimoji="0" lang="en-US" sz="2400" b="0" i="0" u="none" strike="noStrike" kern="1200" cap="none" spc="0" normalizeH="0" baseline="0" noProof="0" dirty="0">
                <a:ln>
                  <a:noFill/>
                </a:ln>
                <a:solidFill>
                  <a:prstClr val="black"/>
                </a:solidFill>
                <a:effectLst/>
                <a:uLnTx/>
                <a:uFillTx/>
                <a:latin typeface="Calibri"/>
                <a:ea typeface="+mn-ea"/>
                <a:cs typeface="+mn-cs"/>
              </a:rPr>
              <a:t>; and some, evangelists; and some, pastors and teachers; </a:t>
            </a:r>
            <a:r>
              <a:rPr kumimoji="0" lang="en-US" sz="2400" b="1" i="0" u="none" strike="noStrike" kern="1200" cap="none" spc="0" normalizeH="0" baseline="0" noProof="0" dirty="0">
                <a:ln>
                  <a:noFill/>
                </a:ln>
                <a:solidFill>
                  <a:prstClr val="black"/>
                </a:solidFill>
                <a:effectLst/>
                <a:uLnTx/>
                <a:uFillTx/>
                <a:latin typeface="Calibri"/>
                <a:ea typeface="+mn-ea"/>
                <a:cs typeface="+mn-cs"/>
              </a:rPr>
              <a:t>[1] For the perfecting of the saints, [2] for the work of the ministry, [3] for the edifying of the body of Christ”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9570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454DE-49ED-49B2-A83B-5381811B8866}"/>
              </a:ext>
            </a:extLst>
          </p:cNvPr>
          <p:cNvSpPr>
            <a:spLocks noGrp="1"/>
          </p:cNvSpPr>
          <p:nvPr>
            <p:ph type="title"/>
          </p:nvPr>
        </p:nvSpPr>
        <p:spPr>
          <a:xfrm>
            <a:off x="0" y="-154422"/>
            <a:ext cx="12192000" cy="1325563"/>
          </a:xfrm>
        </p:spPr>
        <p:txBody>
          <a:bodyPr/>
          <a:lstStyle/>
          <a:p>
            <a:r>
              <a:rPr lang="en-US" b="1" i="1" u="sng" dirty="0">
                <a:solidFill>
                  <a:srgbClr val="660066"/>
                </a:solidFill>
                <a:effectLst>
                  <a:outerShdw blurRad="38100" dist="38100" dir="2700000" algn="tl">
                    <a:srgbClr val="000000">
                      <a:alpha val="43137"/>
                    </a:srgbClr>
                  </a:outerShdw>
                </a:effectLst>
              </a:rPr>
              <a:t>Will the Last Day Church Have the Gift of Prophecy??</a:t>
            </a:r>
          </a:p>
        </p:txBody>
      </p:sp>
      <p:sp>
        <p:nvSpPr>
          <p:cNvPr id="4" name="TextBox 3">
            <a:extLst>
              <a:ext uri="{FF2B5EF4-FFF2-40B4-BE49-F238E27FC236}">
                <a16:creationId xmlns:a16="http://schemas.microsoft.com/office/drawing/2014/main" id="{18D0DA8F-3750-411A-B0CC-23BDF832F715}"/>
              </a:ext>
            </a:extLst>
          </p:cNvPr>
          <p:cNvSpPr txBox="1"/>
          <p:nvPr/>
        </p:nvSpPr>
        <p:spPr>
          <a:xfrm>
            <a:off x="5943599" y="1084716"/>
            <a:ext cx="6047509"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Rev. 12:17 “And the dragon was wroth with the woman, and went to make war with the </a:t>
            </a:r>
            <a:r>
              <a:rPr kumimoji="0" lang="en-US" sz="2800" b="1" i="0" u="sng" strike="noStrike" kern="1200" cap="none" spc="0" normalizeH="0" baseline="0" noProof="0" dirty="0">
                <a:ln>
                  <a:noFill/>
                </a:ln>
                <a:solidFill>
                  <a:prstClr val="black"/>
                </a:solidFill>
                <a:effectLst/>
                <a:uLnTx/>
                <a:uFillTx/>
                <a:latin typeface="Calibri"/>
                <a:ea typeface="+mn-ea"/>
                <a:cs typeface="+mn-cs"/>
              </a:rPr>
              <a:t>remnant of her seed</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1" i="0" u="sng" strike="noStrike" kern="1200" cap="none" spc="0" normalizeH="0" baseline="0" noProof="0" dirty="0">
                <a:ln>
                  <a:noFill/>
                </a:ln>
                <a:solidFill>
                  <a:prstClr val="black"/>
                </a:solidFill>
                <a:effectLst/>
                <a:uLnTx/>
                <a:uFillTx/>
                <a:latin typeface="Calibri"/>
                <a:ea typeface="+mn-ea"/>
                <a:cs typeface="+mn-cs"/>
              </a:rPr>
              <a:t>which keep the commandments of God, and have the testimony of Jesus Christ.</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Rev. 19:10 “</a:t>
            </a:r>
            <a:r>
              <a:rPr kumimoji="0" lang="en-US" sz="2800" b="0" i="0" u="none" strike="noStrike" kern="1200" cap="none" spc="0" normalizeH="0" baseline="3000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a:ln>
                  <a:noFill/>
                </a:ln>
                <a:solidFill>
                  <a:prstClr val="black"/>
                </a:solidFill>
                <a:effectLst/>
                <a:uLnTx/>
                <a:uFillTx/>
                <a:latin typeface="Calibri"/>
                <a:ea typeface="+mn-ea"/>
                <a:cs typeface="+mn-cs"/>
              </a:rPr>
              <a:t>And I fell at his feet to worship him. And he said unto me, See thou do it not: I am thy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fellowservant</a:t>
            </a:r>
            <a:r>
              <a:rPr kumimoji="0" lang="en-US" sz="2800" b="0" i="0" u="none" strike="noStrike" kern="1200" cap="none" spc="0" normalizeH="0" baseline="0" noProof="0" dirty="0">
                <a:ln>
                  <a:noFill/>
                </a:ln>
                <a:solidFill>
                  <a:prstClr val="black"/>
                </a:solidFill>
                <a:effectLst/>
                <a:uLnTx/>
                <a:uFillTx/>
                <a:latin typeface="Calibri"/>
                <a:ea typeface="+mn-ea"/>
                <a:cs typeface="+mn-cs"/>
              </a:rPr>
              <a:t>, and </a:t>
            </a:r>
            <a:r>
              <a:rPr kumimoji="0" lang="en-US" sz="2800" b="1" i="0" u="none" strike="noStrike" kern="1200" cap="none" spc="0" normalizeH="0" baseline="0" noProof="0" dirty="0">
                <a:ln>
                  <a:noFill/>
                </a:ln>
                <a:solidFill>
                  <a:prstClr val="black"/>
                </a:solidFill>
                <a:effectLst/>
                <a:uLnTx/>
                <a:uFillTx/>
                <a:latin typeface="Calibri"/>
                <a:ea typeface="+mn-ea"/>
                <a:cs typeface="+mn-cs"/>
              </a:rPr>
              <a:t>of thy brethren that have the testimony of Jesus</a:t>
            </a:r>
            <a:r>
              <a:rPr kumimoji="0" lang="en-US" sz="2800" b="0" i="0" u="none" strike="noStrike" kern="1200" cap="none" spc="0" normalizeH="0" baseline="0" noProof="0" dirty="0">
                <a:ln>
                  <a:noFill/>
                </a:ln>
                <a:solidFill>
                  <a:prstClr val="black"/>
                </a:solidFill>
                <a:effectLst/>
                <a:uLnTx/>
                <a:uFillTx/>
                <a:latin typeface="Calibri"/>
                <a:ea typeface="+mn-ea"/>
                <a:cs typeface="+mn-cs"/>
              </a:rPr>
              <a:t>: worship God: </a:t>
            </a:r>
            <a:r>
              <a:rPr kumimoji="0" lang="en-US" sz="2800" b="1" i="0" u="none" strike="noStrike" kern="1200" cap="none" spc="0" normalizeH="0" baseline="0" noProof="0" dirty="0">
                <a:ln>
                  <a:noFill/>
                </a:ln>
                <a:solidFill>
                  <a:prstClr val="black"/>
                </a:solidFill>
                <a:effectLst/>
                <a:uLnTx/>
                <a:uFillTx/>
                <a:latin typeface="Calibri"/>
                <a:ea typeface="+mn-ea"/>
                <a:cs typeface="+mn-cs"/>
              </a:rPr>
              <a:t>for the testimony of Jesus is the spirit of prophecy.</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5" name="Picture 4">
            <a:extLst>
              <a:ext uri="{FF2B5EF4-FFF2-40B4-BE49-F238E27FC236}">
                <a16:creationId xmlns:a16="http://schemas.microsoft.com/office/drawing/2014/main" id="{38218C33-8A17-4A06-BED2-F5F73540D40F}"/>
              </a:ext>
            </a:extLst>
          </p:cNvPr>
          <p:cNvPicPr>
            <a:picLocks noChangeAspect="1"/>
          </p:cNvPicPr>
          <p:nvPr/>
        </p:nvPicPr>
        <p:blipFill>
          <a:blip r:embed="rId2"/>
          <a:stretch>
            <a:fillRect/>
          </a:stretch>
        </p:blipFill>
        <p:spPr>
          <a:xfrm>
            <a:off x="0" y="1171141"/>
            <a:ext cx="5799827" cy="5135874"/>
          </a:xfrm>
          <a:prstGeom prst="rect">
            <a:avLst/>
          </a:prstGeom>
        </p:spPr>
      </p:pic>
    </p:spTree>
    <p:extLst>
      <p:ext uri="{BB962C8B-B14F-4D97-AF65-F5344CB8AC3E}">
        <p14:creationId xmlns:p14="http://schemas.microsoft.com/office/powerpoint/2010/main" val="188203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F51EC-5580-4FA8-B7C6-E4972AD96CBE}"/>
              </a:ext>
            </a:extLst>
          </p:cNvPr>
          <p:cNvSpPr>
            <a:spLocks noGrp="1"/>
          </p:cNvSpPr>
          <p:nvPr>
            <p:ph type="title"/>
          </p:nvPr>
        </p:nvSpPr>
        <p:spPr>
          <a:xfrm>
            <a:off x="0" y="-133482"/>
            <a:ext cx="12192000" cy="1325563"/>
          </a:xfrm>
        </p:spPr>
        <p:txBody>
          <a:bodyPr>
            <a:normAutofit/>
          </a:bodyPr>
          <a:lstStyle/>
          <a:p>
            <a:pPr algn="ctr"/>
            <a:r>
              <a:rPr lang="en-US" b="1" dirty="0">
                <a:solidFill>
                  <a:srgbClr val="008000"/>
                </a:solidFill>
                <a:effectLst>
                  <a:outerShdw blurRad="38100" dist="38100" dir="2700000" algn="tl">
                    <a:srgbClr val="000000">
                      <a:alpha val="43137"/>
                    </a:srgbClr>
                  </a:outerShdw>
                </a:effectLst>
                <a:latin typeface="FrankRuehl" panose="020E0503060101010101" pitchFamily="34" charset="-79"/>
                <a:cs typeface="FrankRuehl" panose="020E0503060101010101" pitchFamily="34" charset="-79"/>
              </a:rPr>
              <a:t>What are we to do if someone claims to be a Prophet?</a:t>
            </a:r>
          </a:p>
        </p:txBody>
      </p:sp>
      <p:sp>
        <p:nvSpPr>
          <p:cNvPr id="3" name="TextBox 2">
            <a:extLst>
              <a:ext uri="{FF2B5EF4-FFF2-40B4-BE49-F238E27FC236}">
                <a16:creationId xmlns:a16="http://schemas.microsoft.com/office/drawing/2014/main" id="{1DAAA1AA-33DD-40F2-9A44-8B399A97CCA7}"/>
              </a:ext>
            </a:extLst>
          </p:cNvPr>
          <p:cNvSpPr txBox="1"/>
          <p:nvPr/>
        </p:nvSpPr>
        <p:spPr>
          <a:xfrm>
            <a:off x="713508" y="1217171"/>
            <a:ext cx="4835237" cy="4031873"/>
          </a:xfrm>
          <a:prstGeom prst="rect">
            <a:avLst/>
          </a:prstGeom>
          <a:noFill/>
        </p:spPr>
        <p:txBody>
          <a:bodyPr wrap="square" rtlCol="0">
            <a:spAutoFit/>
          </a:bodyPr>
          <a:lstStyle/>
          <a:p>
            <a:pPr marL="514350" indent="-514350">
              <a:buAutoNum type="alphaUcParenR"/>
            </a:pPr>
            <a:r>
              <a:rPr lang="en-US" sz="3200" dirty="0"/>
              <a:t>Assume they are False and Ignore them</a:t>
            </a:r>
          </a:p>
          <a:p>
            <a:pPr marL="514350" indent="-514350">
              <a:buAutoNum type="alphaUcParenR"/>
            </a:pPr>
            <a:r>
              <a:rPr lang="en-US" sz="3200" dirty="0"/>
              <a:t>Assume they are True and believe everything they say</a:t>
            </a:r>
          </a:p>
          <a:p>
            <a:pPr marL="514350" indent="-514350">
              <a:buAutoNum type="alphaUcParenR"/>
            </a:pPr>
            <a:r>
              <a:rPr lang="en-US" sz="3200" dirty="0"/>
              <a:t>Give them all your money</a:t>
            </a:r>
          </a:p>
          <a:p>
            <a:pPr marL="514350" indent="-514350">
              <a:buAutoNum type="alphaUcParenR"/>
            </a:pPr>
            <a:r>
              <a:rPr lang="en-US" sz="3200" dirty="0"/>
              <a:t>Test them by Scripture</a:t>
            </a:r>
          </a:p>
        </p:txBody>
      </p:sp>
      <p:pic>
        <p:nvPicPr>
          <p:cNvPr id="4" name="Picture 3">
            <a:extLst>
              <a:ext uri="{FF2B5EF4-FFF2-40B4-BE49-F238E27FC236}">
                <a16:creationId xmlns:a16="http://schemas.microsoft.com/office/drawing/2014/main" id="{CF0B3A05-AACE-421D-9DB2-5AE447CA98F3}"/>
              </a:ext>
            </a:extLst>
          </p:cNvPr>
          <p:cNvPicPr>
            <a:picLocks noChangeAspect="1"/>
          </p:cNvPicPr>
          <p:nvPr/>
        </p:nvPicPr>
        <p:blipFill>
          <a:blip r:embed="rId2"/>
          <a:stretch>
            <a:fillRect/>
          </a:stretch>
        </p:blipFill>
        <p:spPr>
          <a:xfrm>
            <a:off x="5894339" y="1217171"/>
            <a:ext cx="6297661" cy="4606203"/>
          </a:xfrm>
          <a:prstGeom prst="rect">
            <a:avLst/>
          </a:prstGeom>
        </p:spPr>
      </p:pic>
    </p:spTree>
    <p:extLst>
      <p:ext uri="{BB962C8B-B14F-4D97-AF65-F5344CB8AC3E}">
        <p14:creationId xmlns:p14="http://schemas.microsoft.com/office/powerpoint/2010/main" val="359739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iterate type="lt">
                                    <p:tmPct val="0"/>
                                  </p:iterate>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5" presetClass="emph" presetSubtype="0" nodeType="clickEffect">
                                  <p:stCondLst>
                                    <p:cond delay="0"/>
                                  </p:stCondLst>
                                  <p:iterate type="lt">
                                    <p:tmAbs val="25"/>
                                  </p:iterate>
                                  <p:childTnLst>
                                    <p:set>
                                      <p:cBhvr override="childStyle">
                                        <p:cTn id="31" dur="indefinite"/>
                                        <p:tgtEl>
                                          <p:spTgt spid="3">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E6476-F211-4787-A0EB-9A8EE7E9E9EB}"/>
              </a:ext>
            </a:extLst>
          </p:cNvPr>
          <p:cNvSpPr>
            <a:spLocks noGrp="1"/>
          </p:cNvSpPr>
          <p:nvPr>
            <p:ph type="title"/>
          </p:nvPr>
        </p:nvSpPr>
        <p:spPr>
          <a:xfrm>
            <a:off x="0" y="0"/>
            <a:ext cx="12192000" cy="1325563"/>
          </a:xfrm>
        </p:spPr>
        <p:txBody>
          <a:bodyPr/>
          <a:lstStyle/>
          <a:p>
            <a:r>
              <a:rPr lang="en-US" b="1" dirty="0">
                <a:effectLst>
                  <a:outerShdw blurRad="38100" dist="38100" dir="2700000" algn="tl">
                    <a:srgbClr val="000000">
                      <a:alpha val="43137"/>
                    </a:srgbClr>
                  </a:outerShdw>
                </a:effectLst>
              </a:rPr>
              <a:t>We are to Test the Prophets, to see if they are of God</a:t>
            </a:r>
          </a:p>
        </p:txBody>
      </p:sp>
      <p:sp>
        <p:nvSpPr>
          <p:cNvPr id="4" name="TextBox 3">
            <a:extLst>
              <a:ext uri="{FF2B5EF4-FFF2-40B4-BE49-F238E27FC236}">
                <a16:creationId xmlns:a16="http://schemas.microsoft.com/office/drawing/2014/main" id="{A34E676B-093F-4115-AC97-BB0F73D36457}"/>
              </a:ext>
            </a:extLst>
          </p:cNvPr>
          <p:cNvSpPr txBox="1"/>
          <p:nvPr/>
        </p:nvSpPr>
        <p:spPr>
          <a:xfrm>
            <a:off x="129886" y="1338141"/>
            <a:ext cx="5437910" cy="4832092"/>
          </a:xfrm>
          <a:prstGeom prst="rect">
            <a:avLst/>
          </a:prstGeom>
          <a:noFill/>
        </p:spPr>
        <p:txBody>
          <a:bodyPr wrap="square" rtlCol="0">
            <a:spAutoFit/>
          </a:bodyPr>
          <a:lstStyle/>
          <a:p>
            <a:r>
              <a:rPr lang="en-US" sz="2800" dirty="0"/>
              <a:t>1 John 4 “Beloved, </a:t>
            </a:r>
            <a:r>
              <a:rPr lang="en-US" sz="2800" b="1" u="sng" dirty="0"/>
              <a:t>believe not every spirit, but try the spirits whether they are of God</a:t>
            </a:r>
            <a:r>
              <a:rPr lang="en-US" sz="2800" dirty="0"/>
              <a:t>: because </a:t>
            </a:r>
            <a:r>
              <a:rPr lang="en-US" sz="2800" b="1" u="sng" dirty="0"/>
              <a:t>many false prophets are gone out into the world</a:t>
            </a:r>
            <a:r>
              <a:rPr lang="en-US" sz="2800" dirty="0"/>
              <a:t>.”</a:t>
            </a:r>
          </a:p>
          <a:p>
            <a:endParaRPr lang="en-US" sz="2800" dirty="0"/>
          </a:p>
          <a:p>
            <a:r>
              <a:rPr lang="en-US" sz="2800" dirty="0"/>
              <a:t>Matt. 24:4, 11 “And Jesus answered and said unto them, </a:t>
            </a:r>
            <a:r>
              <a:rPr lang="en-US" sz="2800" b="1" u="sng" dirty="0"/>
              <a:t>Take heed that no man deceive you</a:t>
            </a:r>
            <a:r>
              <a:rPr lang="en-US" sz="2800" dirty="0"/>
              <a:t>. . . </a:t>
            </a:r>
            <a:r>
              <a:rPr lang="en-US" sz="2800" b="1" u="sng" dirty="0"/>
              <a:t>And many false prophets shall rise, and shall deceive many.”</a:t>
            </a:r>
          </a:p>
        </p:txBody>
      </p:sp>
      <p:pic>
        <p:nvPicPr>
          <p:cNvPr id="5" name="Picture 4">
            <a:extLst>
              <a:ext uri="{FF2B5EF4-FFF2-40B4-BE49-F238E27FC236}">
                <a16:creationId xmlns:a16="http://schemas.microsoft.com/office/drawing/2014/main" id="{FDE84782-6FC1-4405-9FB9-95E0D326BE7B}"/>
              </a:ext>
            </a:extLst>
          </p:cNvPr>
          <p:cNvPicPr>
            <a:picLocks noChangeAspect="1"/>
          </p:cNvPicPr>
          <p:nvPr/>
        </p:nvPicPr>
        <p:blipFill>
          <a:blip r:embed="rId2"/>
          <a:stretch>
            <a:fillRect/>
          </a:stretch>
        </p:blipFill>
        <p:spPr>
          <a:xfrm>
            <a:off x="5697682" y="1189756"/>
            <a:ext cx="6494318" cy="4645935"/>
          </a:xfrm>
          <a:prstGeom prst="rect">
            <a:avLst/>
          </a:prstGeom>
        </p:spPr>
      </p:pic>
    </p:spTree>
    <p:extLst>
      <p:ext uri="{BB962C8B-B14F-4D97-AF65-F5344CB8AC3E}">
        <p14:creationId xmlns:p14="http://schemas.microsoft.com/office/powerpoint/2010/main" val="3219990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C8CA1-1B3D-4F12-BC60-F4D263DFAD98}"/>
              </a:ext>
            </a:extLst>
          </p:cNvPr>
          <p:cNvSpPr>
            <a:spLocks noGrp="1"/>
          </p:cNvSpPr>
          <p:nvPr>
            <p:ph type="title"/>
          </p:nvPr>
        </p:nvSpPr>
        <p:spPr>
          <a:xfrm>
            <a:off x="838200" y="-216767"/>
            <a:ext cx="10515600" cy="1325563"/>
          </a:xfrm>
        </p:spPr>
        <p:txBody>
          <a:bodyPr/>
          <a:lstStyle/>
          <a:p>
            <a:r>
              <a:rPr lang="en-US" b="1" dirty="0">
                <a:solidFill>
                  <a:schemeClr val="accent5">
                    <a:lumMod val="75000"/>
                  </a:schemeClr>
                </a:solidFill>
                <a:effectLst>
                  <a:outerShdw blurRad="38100" dist="38100" dir="2700000" algn="tl">
                    <a:srgbClr val="000000">
                      <a:alpha val="43137"/>
                    </a:srgbClr>
                  </a:outerShdw>
                </a:effectLst>
                <a:latin typeface="Bookman Old Style" panose="02050604050505020204" pitchFamily="18" charset="0"/>
              </a:rPr>
              <a:t>Why God Gives True Prophets…</a:t>
            </a:r>
          </a:p>
        </p:txBody>
      </p:sp>
      <p:sp>
        <p:nvSpPr>
          <p:cNvPr id="3" name="Rectangle 2">
            <a:extLst>
              <a:ext uri="{FF2B5EF4-FFF2-40B4-BE49-F238E27FC236}">
                <a16:creationId xmlns:a16="http://schemas.microsoft.com/office/drawing/2014/main" id="{37861A5D-EF9F-430B-8B8C-2EF4ECAFFA05}"/>
              </a:ext>
            </a:extLst>
          </p:cNvPr>
          <p:cNvSpPr/>
          <p:nvPr/>
        </p:nvSpPr>
        <p:spPr>
          <a:xfrm>
            <a:off x="6096000" y="1074049"/>
            <a:ext cx="5784272" cy="4524315"/>
          </a:xfrm>
          <a:prstGeom prst="rect">
            <a:avLst/>
          </a:prstGeom>
        </p:spPr>
        <p:txBody>
          <a:bodyPr wrap="square">
            <a:spAutoFit/>
          </a:bodyPr>
          <a:lstStyle/>
          <a:p>
            <a:r>
              <a:rPr lang="en-US" sz="3200" dirty="0"/>
              <a:t>Prov. 29:18 “</a:t>
            </a:r>
            <a:r>
              <a:rPr lang="en-US" sz="3200" b="1" dirty="0"/>
              <a:t>Where there is no vision, the people perish</a:t>
            </a:r>
            <a:r>
              <a:rPr lang="en-US" sz="3200" dirty="0"/>
              <a:t>: but he that </a:t>
            </a:r>
            <a:r>
              <a:rPr lang="en-US" sz="3200" dirty="0" err="1"/>
              <a:t>keepeth</a:t>
            </a:r>
            <a:r>
              <a:rPr lang="en-US" sz="3200" dirty="0"/>
              <a:t> the law, happy is he.”</a:t>
            </a:r>
          </a:p>
          <a:p>
            <a:endParaRPr lang="en-US" sz="3200" dirty="0"/>
          </a:p>
          <a:p>
            <a:r>
              <a:rPr lang="en-US" sz="3200" dirty="0"/>
              <a:t>Amos 3:7 “</a:t>
            </a:r>
            <a:r>
              <a:rPr lang="en-US" sz="3200" b="1" dirty="0"/>
              <a:t>Surely the Lord </a:t>
            </a:r>
            <a:r>
              <a:rPr lang="en-US" sz="3200" b="1" cap="small" dirty="0"/>
              <a:t>God</a:t>
            </a:r>
            <a:r>
              <a:rPr lang="en-US" sz="3200" b="1" dirty="0"/>
              <a:t> will do nothing, but he </a:t>
            </a:r>
            <a:r>
              <a:rPr lang="en-US" sz="3200" b="1" dirty="0" err="1"/>
              <a:t>revealeth</a:t>
            </a:r>
            <a:r>
              <a:rPr lang="en-US" sz="3200" b="1" dirty="0"/>
              <a:t> his secret unto </a:t>
            </a:r>
            <a:r>
              <a:rPr lang="en-US" sz="3200" b="1" u="sng" dirty="0"/>
              <a:t>his servants the prophets</a:t>
            </a:r>
            <a:r>
              <a:rPr lang="en-US" sz="3200" dirty="0"/>
              <a:t>.”</a:t>
            </a:r>
          </a:p>
        </p:txBody>
      </p:sp>
      <p:pic>
        <p:nvPicPr>
          <p:cNvPr id="4" name="Picture 3">
            <a:extLst>
              <a:ext uri="{FF2B5EF4-FFF2-40B4-BE49-F238E27FC236}">
                <a16:creationId xmlns:a16="http://schemas.microsoft.com/office/drawing/2014/main" id="{D8ADB947-A21A-4183-ADEC-41A56A3534D7}"/>
              </a:ext>
            </a:extLst>
          </p:cNvPr>
          <p:cNvPicPr>
            <a:picLocks noChangeAspect="1"/>
          </p:cNvPicPr>
          <p:nvPr/>
        </p:nvPicPr>
        <p:blipFill>
          <a:blip r:embed="rId2"/>
          <a:stretch>
            <a:fillRect/>
          </a:stretch>
        </p:blipFill>
        <p:spPr>
          <a:xfrm>
            <a:off x="0" y="1330036"/>
            <a:ext cx="5988985" cy="3969327"/>
          </a:xfrm>
          <a:prstGeom prst="rect">
            <a:avLst/>
          </a:prstGeom>
        </p:spPr>
      </p:pic>
    </p:spTree>
    <p:extLst>
      <p:ext uri="{BB962C8B-B14F-4D97-AF65-F5344CB8AC3E}">
        <p14:creationId xmlns:p14="http://schemas.microsoft.com/office/powerpoint/2010/main" val="1792485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16057-7913-4DF3-A9D1-5A662EA6274D}"/>
              </a:ext>
            </a:extLst>
          </p:cNvPr>
          <p:cNvSpPr>
            <a:spLocks noGrp="1"/>
          </p:cNvSpPr>
          <p:nvPr>
            <p:ph type="title"/>
          </p:nvPr>
        </p:nvSpPr>
        <p:spPr>
          <a:xfrm>
            <a:off x="838200" y="-237549"/>
            <a:ext cx="10515600" cy="1325563"/>
          </a:xfrm>
        </p:spPr>
        <p:txBody>
          <a:bodyPr/>
          <a:lstStyle/>
          <a:p>
            <a:r>
              <a:rPr lang="en-US" dirty="0">
                <a:latin typeface="Berlin Sans FB Demi" panose="020E0802020502020306" pitchFamily="34" charset="0"/>
              </a:rPr>
              <a:t>Questions for Prophets:</a:t>
            </a:r>
          </a:p>
        </p:txBody>
      </p:sp>
      <p:sp>
        <p:nvSpPr>
          <p:cNvPr id="3" name="TextBox 2">
            <a:extLst>
              <a:ext uri="{FF2B5EF4-FFF2-40B4-BE49-F238E27FC236}">
                <a16:creationId xmlns:a16="http://schemas.microsoft.com/office/drawing/2014/main" id="{2655CCE3-D9F3-4F31-AABE-67EEA75CBDF8}"/>
              </a:ext>
            </a:extLst>
          </p:cNvPr>
          <p:cNvSpPr txBox="1"/>
          <p:nvPr/>
        </p:nvSpPr>
        <p:spPr>
          <a:xfrm>
            <a:off x="374073" y="733246"/>
            <a:ext cx="7502236" cy="6124754"/>
          </a:xfrm>
          <a:prstGeom prst="rect">
            <a:avLst/>
          </a:prstGeom>
          <a:noFill/>
        </p:spPr>
        <p:txBody>
          <a:bodyPr wrap="square" rtlCol="0">
            <a:spAutoFit/>
          </a:bodyPr>
          <a:lstStyle/>
          <a:p>
            <a:pPr marL="457200" indent="-457200">
              <a:buAutoNum type="arabicPeriod"/>
            </a:pPr>
            <a:r>
              <a:rPr lang="en-US" sz="2800" dirty="0"/>
              <a:t>Does a prophet have to be a man?</a:t>
            </a:r>
          </a:p>
          <a:p>
            <a:r>
              <a:rPr lang="en-US" sz="2800" dirty="0"/>
              <a:t>A: No, Deborah the Judge, Miriam the sister of Moses, Huldah of The Jerusalem college (2 Kings 22:14), Anna the prophetess that blessed Jesus (Luke 2), Elizabeth prophesied of Jesus-calling Him Lord (Luke 1:41-43), Philip’s daughters (Acts 21:9)</a:t>
            </a:r>
          </a:p>
          <a:p>
            <a:endParaRPr lang="en-US" sz="2800" dirty="0"/>
          </a:p>
          <a:p>
            <a:r>
              <a:rPr lang="en-US" sz="2800" dirty="0"/>
              <a:t>2. Does a Prophet have to contribute to the Bible canon?</a:t>
            </a:r>
          </a:p>
          <a:p>
            <a:r>
              <a:rPr lang="en-US" sz="2800" dirty="0"/>
              <a:t>No. 1 Chron. 29:29 “Now the acts of David the king, first and last, behold, they are written in the </a:t>
            </a:r>
            <a:r>
              <a:rPr lang="en-US" sz="2800" b="1" u="sng" dirty="0"/>
              <a:t>book of Samuel the seer</a:t>
            </a:r>
            <a:r>
              <a:rPr lang="en-US" sz="2800" dirty="0"/>
              <a:t>, and in the book of </a:t>
            </a:r>
            <a:r>
              <a:rPr lang="en-US" sz="2800" b="1" u="sng" dirty="0"/>
              <a:t>Nathan the prophet</a:t>
            </a:r>
            <a:r>
              <a:rPr lang="en-US" sz="2800" dirty="0"/>
              <a:t>, and in </a:t>
            </a:r>
            <a:r>
              <a:rPr lang="en-US" sz="2800" b="1" u="sng" dirty="0"/>
              <a:t>the book of Gad the seer”</a:t>
            </a:r>
          </a:p>
        </p:txBody>
      </p:sp>
      <p:pic>
        <p:nvPicPr>
          <p:cNvPr id="4" name="Picture 3">
            <a:extLst>
              <a:ext uri="{FF2B5EF4-FFF2-40B4-BE49-F238E27FC236}">
                <a16:creationId xmlns:a16="http://schemas.microsoft.com/office/drawing/2014/main" id="{F5CF5060-2E2C-471A-94B3-A33F94BCFFFC}"/>
              </a:ext>
            </a:extLst>
          </p:cNvPr>
          <p:cNvPicPr>
            <a:picLocks noChangeAspect="1"/>
          </p:cNvPicPr>
          <p:nvPr/>
        </p:nvPicPr>
        <p:blipFill rotWithShape="1">
          <a:blip r:embed="rId2"/>
          <a:srcRect l="6325" r="34530"/>
          <a:stretch/>
        </p:blipFill>
        <p:spPr>
          <a:xfrm>
            <a:off x="8135814" y="1088014"/>
            <a:ext cx="4056185" cy="5143500"/>
          </a:xfrm>
          <a:prstGeom prst="rect">
            <a:avLst/>
          </a:prstGeom>
        </p:spPr>
      </p:pic>
    </p:spTree>
    <p:extLst>
      <p:ext uri="{BB962C8B-B14F-4D97-AF65-F5344CB8AC3E}">
        <p14:creationId xmlns:p14="http://schemas.microsoft.com/office/powerpoint/2010/main" val="14110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4261</Words>
  <Application>Microsoft Office PowerPoint</Application>
  <PresentationFormat>Widescreen</PresentationFormat>
  <Paragraphs>105</Paragraphs>
  <Slides>35</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arial</vt:lpstr>
      <vt:lpstr>arial</vt:lpstr>
      <vt:lpstr>Arial Rounded MT Bold</vt:lpstr>
      <vt:lpstr>Arial, Helvetica, sans-serif</vt:lpstr>
      <vt:lpstr>Baskerville Old Face</vt:lpstr>
      <vt:lpstr>Berlin Sans FB Demi</vt:lpstr>
      <vt:lpstr>Bookman Old Style</vt:lpstr>
      <vt:lpstr>Calibri</vt:lpstr>
      <vt:lpstr>Calibri Light</vt:lpstr>
      <vt:lpstr>FrankRuehl</vt:lpstr>
      <vt:lpstr>Office Theme</vt:lpstr>
      <vt:lpstr>1_Office Theme</vt:lpstr>
      <vt:lpstr>What is the Difference Between Mormons, Jehovah’s Witnesses, and Seventh-day Adventists? pt 20</vt:lpstr>
      <vt:lpstr>What We Will Study….</vt:lpstr>
      <vt:lpstr>The Bible Says this about Prophets…</vt:lpstr>
      <vt:lpstr>Cessation of the Gifts?</vt:lpstr>
      <vt:lpstr>Will the Last Day Church Have the Gift of Prophecy??</vt:lpstr>
      <vt:lpstr>What are we to do if someone claims to be a Prophet?</vt:lpstr>
      <vt:lpstr>We are to Test the Prophets, to see if they are of God</vt:lpstr>
      <vt:lpstr>Why God Gives True Prophets…</vt:lpstr>
      <vt:lpstr>Questions for Prophets:</vt:lpstr>
      <vt:lpstr>Work of the Prophet According to Scripture</vt:lpstr>
      <vt:lpstr>Tests of a Prophet</vt:lpstr>
      <vt:lpstr>PowerPoint Presentation</vt:lpstr>
      <vt:lpstr>PowerPoint Presentation</vt:lpstr>
      <vt:lpstr>How About an opinion of someone within the Church?</vt:lpstr>
      <vt:lpstr>Tests Continued…</vt:lpstr>
      <vt:lpstr>PowerPoint Presentation</vt:lpstr>
      <vt:lpstr>A Prophet’s Predictions Must Come True</vt:lpstr>
      <vt:lpstr>The San Francisco Earthquake</vt:lpstr>
      <vt:lpstr>PowerPoint Presentation</vt:lpstr>
      <vt:lpstr>Health predictions… How did she know which ones???</vt:lpstr>
      <vt:lpstr>PowerPoint Presentation</vt:lpstr>
      <vt:lpstr>PowerPoint Presentation</vt:lpstr>
      <vt:lpstr>PowerPoint Presentation</vt:lpstr>
      <vt:lpstr>PowerPoint Presentation</vt:lpstr>
      <vt:lpstr>John Harvey Kellogg</vt:lpstr>
      <vt:lpstr>The Biblical Physical Signs</vt:lpstr>
      <vt:lpstr>PowerPoint Presentation</vt:lpstr>
      <vt:lpstr>PowerPoint Presentation</vt:lpstr>
      <vt:lpstr>PowerPoint Presentation</vt:lpstr>
      <vt:lpstr>PowerPoint Presentation</vt:lpstr>
      <vt:lpstr>What About the Critics???</vt:lpstr>
      <vt:lpstr>PowerPoint Presentation</vt:lpstr>
      <vt:lpstr>PowerPoint Presentation</vt:lpstr>
      <vt:lpstr>For The Others…</vt:lpstr>
      <vt:lpstr>Will We Listen to God’s Last Day Council?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106</cp:revision>
  <dcterms:created xsi:type="dcterms:W3CDTF">2020-09-12T20:19:03Z</dcterms:created>
  <dcterms:modified xsi:type="dcterms:W3CDTF">2023-10-11T23:56:43Z</dcterms:modified>
</cp:coreProperties>
</file>