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1" r:id="rId16"/>
    <p:sldId id="274"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41" d="100"/>
          <a:sy n="41" d="100"/>
        </p:scale>
        <p:origin x="-74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CA9C40-6440-468E-BAE0-D3F690FB990B}"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A9C40-6440-468E-BAE0-D3F690FB990B}"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A9C40-6440-468E-BAE0-D3F690FB990B}"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CA9C40-6440-468E-BAE0-D3F690FB990B}"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CA9C40-6440-468E-BAE0-D3F690FB990B}" type="datetimeFigureOut">
              <a:rPr lang="en-US" smtClean="0"/>
              <a:t>11/15/2012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CA9C40-6440-468E-BAE0-D3F690FB990B}"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CA9C40-6440-468E-BAE0-D3F690FB990B}" type="datetimeFigureOut">
              <a:rPr lang="en-US" smtClean="0"/>
              <a:t>11/15/2012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CA9C40-6440-468E-BAE0-D3F690FB990B}" type="datetimeFigureOut">
              <a:rPr lang="en-US" smtClean="0"/>
              <a:t>11/15/2012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CA9C40-6440-468E-BAE0-D3F690FB990B}" type="datetimeFigureOut">
              <a:rPr lang="en-US" smtClean="0"/>
              <a:t>11/15/2012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A9C40-6440-468E-BAE0-D3F690FB990B}"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CA9C40-6440-468E-BAE0-D3F690FB990B}" type="datetimeFigureOut">
              <a:rPr lang="en-US" smtClean="0"/>
              <a:t>11/15/2012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E449CF-4784-40F6-81B4-AEDB56A478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CA9C40-6440-468E-BAE0-D3F690FB990B}" type="datetimeFigureOut">
              <a:rPr lang="en-US" smtClean="0"/>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449CF-4784-40F6-81B4-AEDB56A4782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u="sng" dirty="0" smtClean="0">
                <a:solidFill>
                  <a:srgbClr val="FF0000"/>
                </a:solidFill>
                <a:latin typeface="Algerian" pitchFamily="82" charset="0"/>
              </a:rPr>
              <a:t>Ezekiel, chapters 1-16  in Review</a:t>
            </a:r>
            <a:endParaRPr lang="en-US" u="sng" dirty="0">
              <a:solidFill>
                <a:srgbClr val="FF0000"/>
              </a:solidFill>
              <a:latin typeface="Algerian" pitchFamily="82" charset="0"/>
            </a:endParaRPr>
          </a:p>
        </p:txBody>
      </p:sp>
      <p:sp>
        <p:nvSpPr>
          <p:cNvPr id="3" name="Subtitle 2"/>
          <p:cNvSpPr>
            <a:spLocks noGrp="1"/>
          </p:cNvSpPr>
          <p:nvPr>
            <p:ph type="subTitle" idx="1"/>
          </p:nvPr>
        </p:nvSpPr>
        <p:spPr/>
        <p:txBody>
          <a:bodyPr>
            <a:normAutofit/>
          </a:bodyPr>
          <a:lstStyle/>
          <a:p>
            <a:r>
              <a:rPr lang="en-US" sz="5400" u="sng" dirty="0" smtClean="0">
                <a:solidFill>
                  <a:srgbClr val="0070C0"/>
                </a:solidFill>
              </a:rPr>
              <a:t>A Look Back</a:t>
            </a:r>
            <a:endParaRPr lang="en-US" sz="5400" u="sng"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u="sng" dirty="0" smtClean="0">
                <a:solidFill>
                  <a:srgbClr val="0070C0"/>
                </a:solidFill>
              </a:rPr>
              <a:t>Sandy Speaks!!!</a:t>
            </a:r>
            <a:endParaRPr lang="en-US" b="1" u="sng" dirty="0">
              <a:solidFill>
                <a:srgbClr val="0070C0"/>
              </a:solidFill>
            </a:endParaRPr>
          </a:p>
        </p:txBody>
      </p:sp>
      <p:pic>
        <p:nvPicPr>
          <p:cNvPr id="8194" name="Picture 2" descr="C:\Users\Dad\Contacts\Downloads\images.jpg"/>
          <p:cNvPicPr>
            <a:picLocks noGrp="1" noChangeAspect="1" noChangeArrowheads="1"/>
          </p:cNvPicPr>
          <p:nvPr>
            <p:ph idx="1"/>
          </p:nvPr>
        </p:nvPicPr>
        <p:blipFill>
          <a:blip r:embed="rId2" cstate="print"/>
          <a:srcRect/>
          <a:stretch>
            <a:fillRect/>
          </a:stretch>
        </p:blipFill>
        <p:spPr bwMode="auto">
          <a:xfrm>
            <a:off x="0" y="609600"/>
            <a:ext cx="9144000" cy="6248399"/>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sz="4800" b="1" u="sng" dirty="0" smtClean="0">
                <a:solidFill>
                  <a:srgbClr val="0070C0"/>
                </a:solidFill>
                <a:latin typeface="Algerian" pitchFamily="82" charset="0"/>
              </a:rPr>
              <a:t>Adventism’s Folly</a:t>
            </a:r>
            <a:endParaRPr lang="en-US" sz="4800" b="1" u="sng" dirty="0">
              <a:solidFill>
                <a:srgbClr val="0070C0"/>
              </a:solidFill>
              <a:latin typeface="Algerian" pitchFamily="82" charset="0"/>
            </a:endParaRPr>
          </a:p>
        </p:txBody>
      </p:sp>
      <p:sp>
        <p:nvSpPr>
          <p:cNvPr id="3" name="Content Placeholder 2"/>
          <p:cNvSpPr>
            <a:spLocks noGrp="1"/>
          </p:cNvSpPr>
          <p:nvPr>
            <p:ph sz="half" idx="1"/>
          </p:nvPr>
        </p:nvSpPr>
        <p:spPr>
          <a:xfrm>
            <a:off x="0" y="685800"/>
            <a:ext cx="4572000" cy="6172200"/>
          </a:xfrm>
        </p:spPr>
        <p:txBody>
          <a:bodyPr>
            <a:normAutofit fontScale="92500" lnSpcReduction="10000"/>
          </a:bodyPr>
          <a:lstStyle/>
          <a:p>
            <a:r>
              <a:rPr lang="en-US" dirty="0" smtClean="0"/>
              <a:t>“</a:t>
            </a:r>
            <a:r>
              <a:rPr lang="en-US" dirty="0"/>
              <a:t>Which say, </a:t>
            </a:r>
            <a:r>
              <a:rPr lang="en-US" i="1" dirty="0"/>
              <a:t>It is</a:t>
            </a:r>
            <a:r>
              <a:rPr lang="en-US" dirty="0"/>
              <a:t> not near; let us build houses: this </a:t>
            </a:r>
            <a:r>
              <a:rPr lang="en-US" i="1" dirty="0"/>
              <a:t>city is</a:t>
            </a:r>
            <a:r>
              <a:rPr lang="en-US" dirty="0"/>
              <a:t> the caldron, and we </a:t>
            </a:r>
            <a:r>
              <a:rPr lang="en-US" i="1" dirty="0"/>
              <a:t>be</a:t>
            </a:r>
            <a:r>
              <a:rPr lang="en-US" dirty="0"/>
              <a:t> the flesh</a:t>
            </a:r>
            <a:r>
              <a:rPr lang="en-US" dirty="0" smtClean="0"/>
              <a:t>.”  Ezekiel 11:3</a:t>
            </a:r>
          </a:p>
          <a:p>
            <a:r>
              <a:rPr lang="en-US" dirty="0" smtClean="0"/>
              <a:t>Ancient Adventism thought they were safe/protected simply because they were in the eternal city.  Salvation came by church affiliation and being part of the denomination!!</a:t>
            </a:r>
          </a:p>
          <a:p>
            <a:r>
              <a:rPr lang="en-US" dirty="0" smtClean="0"/>
              <a:t>“</a:t>
            </a:r>
            <a:r>
              <a:rPr lang="en-US" dirty="0"/>
              <a:t>Neither is there salvation in any other: for there is none other name under heaven given among men, whereby we must be saved</a:t>
            </a:r>
            <a:r>
              <a:rPr lang="en-US" dirty="0" smtClean="0"/>
              <a:t>.”  Acts 4:12</a:t>
            </a:r>
            <a:endParaRPr lang="en-US" dirty="0"/>
          </a:p>
          <a:p>
            <a:endParaRPr lang="en-US" dirty="0"/>
          </a:p>
          <a:p>
            <a:endParaRPr lang="en-US" dirty="0"/>
          </a:p>
        </p:txBody>
      </p:sp>
      <p:pic>
        <p:nvPicPr>
          <p:cNvPr id="921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70C0"/>
                </a:solidFill>
                <a:latin typeface="Algerian" pitchFamily="82" charset="0"/>
              </a:rPr>
              <a:t>The False Prophet’s Folly</a:t>
            </a:r>
            <a:endParaRPr lang="en-US" b="1"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lnSpcReduction="10000"/>
          </a:bodyPr>
          <a:lstStyle/>
          <a:p>
            <a:r>
              <a:rPr lang="en-US" sz="3600" dirty="0" smtClean="0"/>
              <a:t>“O </a:t>
            </a:r>
            <a:r>
              <a:rPr lang="en-US" sz="3600" dirty="0"/>
              <a:t>Israel, thy prophets are like the foxes in the </a:t>
            </a:r>
            <a:r>
              <a:rPr lang="en-US" sz="3600" dirty="0" smtClean="0"/>
              <a:t>deserts.  Ye </a:t>
            </a:r>
            <a:r>
              <a:rPr lang="en-US" sz="3600" dirty="0"/>
              <a:t>have not gone up into the gaps, neither made up the hedge for the house of Israel to stand in the battle in the day of the LORD</a:t>
            </a:r>
            <a:r>
              <a:rPr lang="en-US" sz="3600" dirty="0" smtClean="0"/>
              <a:t>.”  Ezekiel 13:4,5</a:t>
            </a:r>
            <a:endParaRPr lang="en-US" sz="3600" dirty="0"/>
          </a:p>
          <a:p>
            <a:endParaRPr lang="en-US" dirty="0"/>
          </a:p>
        </p:txBody>
      </p:sp>
      <p:pic>
        <p:nvPicPr>
          <p:cNvPr id="1024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953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0070C0"/>
                </a:solidFill>
                <a:latin typeface="Algerian" pitchFamily="82" charset="0"/>
              </a:rPr>
              <a:t>The Hedge</a:t>
            </a:r>
            <a:endParaRPr lang="en-US" b="1" u="sng" dirty="0">
              <a:solidFill>
                <a:srgbClr val="0070C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lnSpcReduction="10000"/>
          </a:bodyPr>
          <a:lstStyle/>
          <a:p>
            <a:r>
              <a:rPr lang="en-US" dirty="0" smtClean="0"/>
              <a:t>“</a:t>
            </a:r>
            <a:r>
              <a:rPr lang="en-US" dirty="0"/>
              <a:t>In the parable the householder represented God, the vineyard the Jewish nation, and the hedge the divine law which was their protection. The tower was a symbol of the temple. The lord of the vineyard had done everything needful for its prosperity</a:t>
            </a:r>
            <a:r>
              <a:rPr lang="en-US" dirty="0" smtClean="0"/>
              <a:t>.”  DA, pg.596</a:t>
            </a:r>
          </a:p>
          <a:p>
            <a:r>
              <a:rPr lang="en-US" dirty="0"/>
              <a:t> </a:t>
            </a:r>
            <a:r>
              <a:rPr lang="en-US" dirty="0" smtClean="0"/>
              <a:t> “They will not only ignore and despise the Sabbath themselves, but they will try to keep it from others by burying it beneath the rubbish of custom and tradition. </a:t>
            </a:r>
            <a:r>
              <a:rPr lang="en-US" u="sng" dirty="0" smtClean="0">
                <a:solidFill>
                  <a:srgbClr val="000099"/>
                </a:solidFill>
                <a:latin typeface="Aharoni" pitchFamily="2" charset="-79"/>
                <a:cs typeface="Aharoni" pitchFamily="2" charset="-79"/>
              </a:rPr>
              <a:t>In churches and in large gatherings in the open air, ministers will urge upon the people the necessity of keeping the first day of the week. </a:t>
            </a:r>
            <a:r>
              <a:rPr lang="en-US" dirty="0" smtClean="0">
                <a:solidFill>
                  <a:srgbClr val="000099"/>
                </a:solidFill>
                <a:latin typeface="Aharoni" pitchFamily="2" charset="-79"/>
                <a:cs typeface="Aharoni" pitchFamily="2" charset="-79"/>
              </a:rPr>
              <a:t>“  RH, 3-18-1884</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FF0000"/>
                </a:solidFill>
                <a:latin typeface="Algerian" pitchFamily="82" charset="0"/>
              </a:rPr>
              <a:t>Accountability</a:t>
            </a:r>
            <a:endParaRPr lang="en-US" b="1" u="sng" dirty="0">
              <a:solidFill>
                <a:srgbClr val="FF000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lnSpcReduction="10000"/>
          </a:bodyPr>
          <a:lstStyle/>
          <a:p>
            <a:r>
              <a:rPr lang="en-US" sz="3600" dirty="0"/>
              <a:t>Though Noah, Daniel, and Job, </a:t>
            </a:r>
            <a:r>
              <a:rPr lang="en-US" sz="3600" i="1" dirty="0"/>
              <a:t>were</a:t>
            </a:r>
            <a:r>
              <a:rPr lang="en-US" sz="3600" dirty="0"/>
              <a:t> in it, </a:t>
            </a:r>
            <a:r>
              <a:rPr lang="en-US" sz="3600" i="1" dirty="0"/>
              <a:t>as</a:t>
            </a:r>
            <a:r>
              <a:rPr lang="en-US" sz="3600" dirty="0"/>
              <a:t> I live, saith the Lord GOD, they shall deliver neither son nor daughter; they shall </a:t>
            </a:r>
            <a:r>
              <a:rPr lang="en-US" sz="3600" i="1" dirty="0"/>
              <a:t>but</a:t>
            </a:r>
            <a:r>
              <a:rPr lang="en-US" sz="3600" dirty="0"/>
              <a:t> deliver their own souls by their righteousness</a:t>
            </a:r>
            <a:r>
              <a:rPr lang="en-US" sz="3600" dirty="0" smtClean="0"/>
              <a:t>.”  Ezekiel 14:20</a:t>
            </a:r>
            <a:endParaRPr lang="en-US" sz="3600" dirty="0"/>
          </a:p>
          <a:p>
            <a:endParaRPr lang="en-US" dirty="0"/>
          </a:p>
        </p:txBody>
      </p:sp>
      <p:pic>
        <p:nvPicPr>
          <p:cNvPr id="11266"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838200"/>
            <a:ext cx="4876800" cy="60198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C00000"/>
                </a:solidFill>
              </a:rPr>
              <a:t>Personal Accountability</a:t>
            </a:r>
            <a:endParaRPr lang="en-US" u="sng" dirty="0">
              <a:solidFill>
                <a:srgbClr val="C00000"/>
              </a:solidFill>
            </a:endParaRPr>
          </a:p>
        </p:txBody>
      </p:sp>
      <p:sp>
        <p:nvSpPr>
          <p:cNvPr id="3" name="Content Placeholder 2"/>
          <p:cNvSpPr>
            <a:spLocks noGrp="1"/>
          </p:cNvSpPr>
          <p:nvPr>
            <p:ph idx="1"/>
          </p:nvPr>
        </p:nvSpPr>
        <p:spPr>
          <a:xfrm>
            <a:off x="0" y="0"/>
            <a:ext cx="9144000" cy="6858000"/>
          </a:xfrm>
        </p:spPr>
        <p:txBody>
          <a:bodyPr>
            <a:normAutofit fontScale="85000" lnSpcReduction="20000"/>
          </a:bodyPr>
          <a:lstStyle/>
          <a:p>
            <a:r>
              <a:rPr lang="en-US" dirty="0" smtClean="0"/>
              <a:t/>
            </a:r>
            <a:br>
              <a:rPr lang="en-US" dirty="0" smtClean="0"/>
            </a:br>
            <a:endParaRPr lang="en-US" dirty="0"/>
          </a:p>
          <a:p>
            <a:r>
              <a:rPr lang="en-US" dirty="0" smtClean="0"/>
              <a:t>“This </a:t>
            </a:r>
            <a:r>
              <a:rPr lang="en-US" dirty="0"/>
              <a:t>is the class that in time of peril are found crying, Peace </a:t>
            </a:r>
            <a:r>
              <a:rPr lang="en-US" b="1" dirty="0"/>
              <a:t>and</a:t>
            </a:r>
            <a:r>
              <a:rPr lang="en-US" dirty="0"/>
              <a:t> safety. They lull their hearts into security, </a:t>
            </a:r>
            <a:r>
              <a:rPr lang="en-US" b="1" dirty="0"/>
              <a:t>and</a:t>
            </a:r>
            <a:r>
              <a:rPr lang="en-US" dirty="0"/>
              <a:t> dream not of danger. When startled from their lethargy, they discern their destitution, </a:t>
            </a:r>
            <a:r>
              <a:rPr lang="en-US" b="1" dirty="0" smtClean="0"/>
              <a:t>and </a:t>
            </a:r>
            <a:r>
              <a:rPr lang="en-US" dirty="0" smtClean="0"/>
              <a:t>entreat </a:t>
            </a:r>
            <a:r>
              <a:rPr lang="en-US" dirty="0"/>
              <a:t>others to supply their lack; but in spiritual things no man can make up another’s deficiency. The grace of God has been freely offered to every soul. The message of the gospel has been heralded, “Let him that is athirst come. </a:t>
            </a:r>
            <a:r>
              <a:rPr lang="en-US" b="1" dirty="0"/>
              <a:t>And</a:t>
            </a:r>
            <a:r>
              <a:rPr lang="en-US" dirty="0"/>
              <a:t> whosoever will, let him take the water of life freely.” Revelation 22:17. But character is not transferable. No man can believe for another. No man can receive the Spirit for another. No man can impart to another the character which is the fruit of the Spirit’s working. “Though </a:t>
            </a:r>
            <a:r>
              <a:rPr lang="en-US" b="1" dirty="0"/>
              <a:t>Noah, Daniel, and </a:t>
            </a:r>
            <a:r>
              <a:rPr lang="en-US" b="1" dirty="0" smtClean="0"/>
              <a:t>Job </a:t>
            </a:r>
            <a:r>
              <a:rPr lang="en-US" dirty="0" smtClean="0"/>
              <a:t>were </a:t>
            </a:r>
            <a:r>
              <a:rPr lang="en-US" dirty="0"/>
              <a:t>in it [the land], as I live, saith the Lord God, they shall deliver neither son nor daughter; they shall but deliver their own souls by their righteousness.” Ezekiel 14:20. </a:t>
            </a:r>
            <a:r>
              <a:rPr lang="en-US" dirty="0" smtClean="0"/>
              <a:t> COL 411</a:t>
            </a:r>
            <a:endParaRPr lang="en-US" dirty="0"/>
          </a:p>
          <a:p>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FF0000"/>
                </a:solidFill>
                <a:latin typeface="Algerian" pitchFamily="82" charset="0"/>
              </a:rPr>
              <a:t>Did We Forget Something?</a:t>
            </a:r>
            <a:endParaRPr lang="en-US" b="1" u="sng" dirty="0">
              <a:solidFill>
                <a:srgbClr val="FF000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sz="3200" dirty="0" smtClean="0"/>
              <a:t>“</a:t>
            </a:r>
            <a:r>
              <a:rPr lang="en-US" sz="3200" dirty="0"/>
              <a:t>Son of man, cause Jerusalem to know her </a:t>
            </a:r>
            <a:r>
              <a:rPr lang="en-US" sz="3200" dirty="0" smtClean="0"/>
              <a:t>abominations,  And </a:t>
            </a:r>
            <a:r>
              <a:rPr lang="en-US" sz="3200" dirty="0"/>
              <a:t>say, Thus saith the Lord GOD unto Jerusalem; Thy birth and thy nativity </a:t>
            </a:r>
            <a:r>
              <a:rPr lang="en-US" sz="3200" i="1" dirty="0"/>
              <a:t>is</a:t>
            </a:r>
            <a:r>
              <a:rPr lang="en-US" sz="3200" dirty="0"/>
              <a:t> of the land of Canaan; thy father </a:t>
            </a:r>
            <a:r>
              <a:rPr lang="en-US" sz="3200" i="1" dirty="0"/>
              <a:t>was</a:t>
            </a:r>
            <a:r>
              <a:rPr lang="en-US" sz="3200" dirty="0"/>
              <a:t> an Amorite, and thy mother an Hittite</a:t>
            </a:r>
            <a:r>
              <a:rPr lang="en-US" sz="3200" dirty="0" smtClean="0"/>
              <a:t>.”  Ezekiel 16:2,3</a:t>
            </a:r>
            <a:endParaRPr lang="en-US" sz="3200" dirty="0"/>
          </a:p>
          <a:p>
            <a:endParaRPr lang="en-US" sz="3200" dirty="0"/>
          </a:p>
        </p:txBody>
      </p:sp>
      <p:pic>
        <p:nvPicPr>
          <p:cNvPr id="1331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838200"/>
            <a:ext cx="4572000" cy="6019799"/>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2290" name="Picture 2" descr="C:\Users\Dad\Contacts\Downloads\images.jpg"/>
          <p:cNvPicPr>
            <a:picLocks noGrp="1" noChangeAspect="1" noChangeArrowheads="1"/>
          </p:cNvPicPr>
          <p:nvPr>
            <p:ph idx="1"/>
          </p:nvPr>
        </p:nvPicPr>
        <p:blipFill>
          <a:blip r:embed="rId2" cstate="print"/>
          <a:srcRect/>
          <a:stretch>
            <a:fillRect/>
          </a:stretch>
        </p:blipFill>
        <p:spPr bwMode="auto">
          <a:xfrm>
            <a:off x="0" y="0"/>
            <a:ext cx="9144000" cy="685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b="1" u="sng" dirty="0" smtClean="0">
                <a:solidFill>
                  <a:srgbClr val="FF0000"/>
                </a:solidFill>
                <a:latin typeface="Algerian" pitchFamily="82" charset="0"/>
              </a:rPr>
              <a:t>Remember</a:t>
            </a:r>
            <a:endParaRPr lang="en-US" b="1" u="sng" dirty="0">
              <a:solidFill>
                <a:srgbClr val="FF000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a:bodyPr>
          <a:lstStyle/>
          <a:p>
            <a:r>
              <a:rPr lang="en-US" dirty="0" smtClean="0"/>
              <a:t>“In reviewing our past history, having traveled over every step of advance </a:t>
            </a:r>
            <a:r>
              <a:rPr lang="en-US" b="1" dirty="0" smtClean="0"/>
              <a:t>to</a:t>
            </a:r>
            <a:r>
              <a:rPr lang="en-US" dirty="0" smtClean="0"/>
              <a:t> our present standing, I can say, Praise God! As I see what God has wrought, I am filled with astonishment, and with confidence in Christ as leader. We have </a:t>
            </a:r>
            <a:r>
              <a:rPr lang="en-US" b="1" dirty="0" smtClean="0"/>
              <a:t>nothing to fear</a:t>
            </a:r>
            <a:r>
              <a:rPr lang="en-US" dirty="0" smtClean="0"/>
              <a:t> for the future, except as we shall forget the way the Lord has led us, and His teaching in our past history.”  CET 204</a:t>
            </a:r>
          </a:p>
          <a:p>
            <a:endParaRPr lang="en-US" dirty="0"/>
          </a:p>
        </p:txBody>
      </p:sp>
      <p:pic>
        <p:nvPicPr>
          <p:cNvPr id="14338" name="Picture 2" descr="C:\Users\Dad\Contacts\Downloads\download (37).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0070C0"/>
                </a:solidFill>
                <a:latin typeface="Algerian" pitchFamily="82" charset="0"/>
              </a:rPr>
              <a:t>Similarities with SDA’s</a:t>
            </a:r>
            <a:endParaRPr lang="en-US" b="1"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a:bodyPr>
          <a:lstStyle/>
          <a:p>
            <a:r>
              <a:rPr lang="en-US" dirty="0" smtClean="0"/>
              <a:t>Before beginning his ministry, Ezekiel was given a vision of the Heavenly Sanctuary in chapter 1.  Before SDA’s were called to give the 3 Angel’s messages to the world, they were given a vision of the Heavenly Sanctuary.  (Dan. 7:9-14;Dan. 8:14; Rev. 14:7)</a:t>
            </a:r>
            <a:endParaRPr lang="en-US" dirty="0"/>
          </a:p>
        </p:txBody>
      </p:sp>
      <p:pic>
        <p:nvPicPr>
          <p:cNvPr id="1026" name="Picture 2" descr="C:\Users\Dad\Contacts\Downloads\download (32).jpg"/>
          <p:cNvPicPr>
            <a:picLocks noGrp="1" noChangeAspect="1" noChangeArrowheads="1"/>
          </p:cNvPicPr>
          <p:nvPr>
            <p:ph sz="half" idx="1"/>
          </p:nvPr>
        </p:nvPicPr>
        <p:blipFill>
          <a:blip r:embed="rId2" cstate="print"/>
          <a:srcRect/>
          <a:stretch>
            <a:fillRect/>
          </a:stretch>
        </p:blipFill>
        <p:spPr bwMode="auto">
          <a:xfrm>
            <a:off x="0" y="838200"/>
            <a:ext cx="4572000" cy="6019799"/>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u="sng" dirty="0" smtClean="0">
                <a:solidFill>
                  <a:srgbClr val="FF0000"/>
                </a:solidFill>
                <a:latin typeface="Algerian" pitchFamily="82" charset="0"/>
              </a:rPr>
              <a:t>Sweet/Bitter Experience</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572000" y="685800"/>
            <a:ext cx="4572000" cy="6172200"/>
          </a:xfrm>
        </p:spPr>
        <p:txBody>
          <a:bodyPr>
            <a:normAutofit/>
          </a:bodyPr>
          <a:lstStyle/>
          <a:p>
            <a:r>
              <a:rPr lang="en-US" dirty="0" smtClean="0"/>
              <a:t>Ezekiel was told his mission would be sweet and bitter.  (Ezekiel 3:3,14)  He was called to preach to a rebellious people.  </a:t>
            </a:r>
          </a:p>
          <a:p>
            <a:r>
              <a:rPr lang="en-US" dirty="0" smtClean="0"/>
              <a:t>SDA’s were given a similar call and experience.  “</a:t>
            </a:r>
            <a:r>
              <a:rPr lang="en-US" dirty="0"/>
              <a:t>And I took the little book out of the angel's hand, and ate it up; and it was in my mouth sweet as honey: and as soon as I had eaten it, my belly was bitter</a:t>
            </a:r>
            <a:r>
              <a:rPr lang="en-US" dirty="0" smtClean="0"/>
              <a:t>.”  Rev. 10:10</a:t>
            </a:r>
            <a:endParaRPr lang="en-US" dirty="0"/>
          </a:p>
          <a:p>
            <a:endParaRPr lang="en-US" dirty="0"/>
          </a:p>
        </p:txBody>
      </p:sp>
      <p:pic>
        <p:nvPicPr>
          <p:cNvPr id="3074" name="Picture 2" descr="C:\Users\Dad\Contacts\Downloads\download (33).jpg"/>
          <p:cNvPicPr>
            <a:picLocks noGrp="1" noChangeAspect="1" noChangeArrowheads="1"/>
          </p:cNvPicPr>
          <p:nvPr>
            <p:ph sz="half" idx="1"/>
          </p:nvPr>
        </p:nvPicPr>
        <p:blipFill>
          <a:blip r:embed="rId2" cstate="print"/>
          <a:srcRect/>
          <a:stretch>
            <a:fillRect/>
          </a:stretch>
        </p:blipFill>
        <p:spPr bwMode="auto">
          <a:xfrm>
            <a:off x="0" y="762000"/>
            <a:ext cx="4876799" cy="6095999"/>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u="sng" dirty="0" smtClean="0">
                <a:solidFill>
                  <a:srgbClr val="0070C0"/>
                </a:solidFill>
                <a:latin typeface="Algerian" pitchFamily="82" charset="0"/>
              </a:rPr>
              <a:t>Messages of Warning!</a:t>
            </a:r>
            <a:endParaRPr lang="en-US" b="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495800" cy="6096000"/>
          </a:xfrm>
        </p:spPr>
        <p:txBody>
          <a:bodyPr>
            <a:normAutofit/>
          </a:bodyPr>
          <a:lstStyle/>
          <a:p>
            <a:r>
              <a:rPr lang="en-US" dirty="0" smtClean="0"/>
              <a:t>Ezekiel , chapters 4-7, reveal the warnings and judgments to befall ancient Adventism.  Rev. 14:7-10 detail the messages of judgment that we are to give to the world.  </a:t>
            </a:r>
          </a:p>
          <a:p>
            <a:r>
              <a:rPr lang="en-US" dirty="0" smtClean="0"/>
              <a:t>‘the hour of His judgment is come.’</a:t>
            </a:r>
          </a:p>
          <a:p>
            <a:r>
              <a:rPr lang="en-US" dirty="0" smtClean="0"/>
              <a:t>‘Babylon is fallen.’</a:t>
            </a:r>
          </a:p>
          <a:p>
            <a:r>
              <a:rPr lang="en-US" dirty="0" smtClean="0"/>
              <a:t>‘If any man worship the beast.’</a:t>
            </a:r>
            <a:endParaRPr lang="en-US" dirty="0"/>
          </a:p>
        </p:txBody>
      </p:sp>
      <p:pic>
        <p:nvPicPr>
          <p:cNvPr id="2050"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85800"/>
            <a:ext cx="4571999" cy="61722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fontScale="90000"/>
          </a:bodyPr>
          <a:lstStyle/>
          <a:p>
            <a:r>
              <a:rPr lang="en-US" u="sng" dirty="0" smtClean="0">
                <a:solidFill>
                  <a:srgbClr val="FF0000"/>
                </a:solidFill>
                <a:latin typeface="Algerian" pitchFamily="82" charset="0"/>
              </a:rPr>
              <a:t>A Remnant always Emerges</a:t>
            </a:r>
            <a:endParaRPr lang="en-US" u="sng" dirty="0">
              <a:solidFill>
                <a:srgbClr val="FF0000"/>
              </a:solidFill>
              <a:latin typeface="Algerian" pitchFamily="82" charset="0"/>
            </a:endParaRPr>
          </a:p>
        </p:txBody>
      </p:sp>
      <p:sp>
        <p:nvSpPr>
          <p:cNvPr id="4" name="Content Placeholder 3"/>
          <p:cNvSpPr>
            <a:spLocks noGrp="1"/>
          </p:cNvSpPr>
          <p:nvPr>
            <p:ph sz="half" idx="2"/>
          </p:nvPr>
        </p:nvSpPr>
        <p:spPr>
          <a:xfrm>
            <a:off x="4648200" y="685800"/>
            <a:ext cx="4495800" cy="6172200"/>
          </a:xfrm>
        </p:spPr>
        <p:txBody>
          <a:bodyPr>
            <a:normAutofit fontScale="92500" lnSpcReduction="20000"/>
          </a:bodyPr>
          <a:lstStyle/>
          <a:p>
            <a:r>
              <a:rPr lang="en-US" dirty="0" smtClean="0"/>
              <a:t>Ezekiel 6:8 “</a:t>
            </a:r>
            <a:r>
              <a:rPr lang="en-US" dirty="0"/>
              <a:t>Yet will I leave a remnant, that ye may have </a:t>
            </a:r>
            <a:r>
              <a:rPr lang="en-US" i="1" dirty="0"/>
              <a:t>some</a:t>
            </a:r>
            <a:r>
              <a:rPr lang="en-US" dirty="0"/>
              <a:t> that shall escape the sword among the nations, when ye shall be scattered through the countries</a:t>
            </a:r>
            <a:r>
              <a:rPr lang="en-US" dirty="0" smtClean="0"/>
              <a:t>.”</a:t>
            </a:r>
          </a:p>
          <a:p>
            <a:r>
              <a:rPr lang="en-US" dirty="0" smtClean="0"/>
              <a:t>Rev. 12:17 “</a:t>
            </a:r>
            <a:r>
              <a:rPr lang="en-US" dirty="0"/>
              <a:t>And the dragon was wroth with the woman, and went to make war with the remnant of her seed, which keep the commandments of God, and have the testimony of Jesus </a:t>
            </a:r>
            <a:r>
              <a:rPr lang="en-US" dirty="0" smtClean="0"/>
              <a:t>Christ.”</a:t>
            </a:r>
            <a:endParaRPr lang="en-US" dirty="0"/>
          </a:p>
          <a:p>
            <a:r>
              <a:rPr lang="en-US" dirty="0" smtClean="0"/>
              <a:t/>
            </a:r>
            <a:br>
              <a:rPr lang="en-US" dirty="0" smtClean="0"/>
            </a:br>
            <a:endParaRPr lang="en-US" dirty="0"/>
          </a:p>
        </p:txBody>
      </p:sp>
      <p:pic>
        <p:nvPicPr>
          <p:cNvPr id="4098" name="Picture 2" descr="C:\Users\Dad\Contacts\Downloads\download (34).jpg"/>
          <p:cNvPicPr>
            <a:picLocks noGrp="1" noChangeAspect="1" noChangeArrowheads="1"/>
          </p:cNvPicPr>
          <p:nvPr>
            <p:ph sz="half" idx="1"/>
          </p:nvPr>
        </p:nvPicPr>
        <p:blipFill>
          <a:blip r:embed="rId2" cstate="print"/>
          <a:srcRect/>
          <a:stretch>
            <a:fillRect/>
          </a:stretch>
        </p:blipFill>
        <p:spPr bwMode="auto">
          <a:xfrm>
            <a:off x="0" y="685800"/>
            <a:ext cx="4876800" cy="6172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Causes for judgments</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Ezekiel 8 pinpoints the reasons that judgments fall.</a:t>
            </a:r>
          </a:p>
          <a:p>
            <a:r>
              <a:rPr lang="en-US" dirty="0" smtClean="0"/>
              <a:t>1. “</a:t>
            </a:r>
            <a:r>
              <a:rPr lang="en-US" dirty="0"/>
              <a:t>So I went in and saw; and behold every form of creeping things, and abominable beasts, and all the </a:t>
            </a:r>
            <a:r>
              <a:rPr lang="en-US" sz="4000" b="1" u="sng" dirty="0">
                <a:solidFill>
                  <a:srgbClr val="C00000"/>
                </a:solidFill>
              </a:rPr>
              <a:t>idols</a:t>
            </a:r>
            <a:r>
              <a:rPr lang="en-US" dirty="0"/>
              <a:t> of the house of Israel, </a:t>
            </a:r>
            <a:r>
              <a:rPr lang="en-US" dirty="0" smtClean="0"/>
              <a:t>portrayed </a:t>
            </a:r>
            <a:r>
              <a:rPr lang="en-US" dirty="0"/>
              <a:t>upon the wall round about</a:t>
            </a:r>
            <a:r>
              <a:rPr lang="en-US" dirty="0" smtClean="0"/>
              <a:t>.” (v.10)</a:t>
            </a:r>
          </a:p>
          <a:p>
            <a:r>
              <a:rPr lang="en-US" dirty="0" smtClean="0"/>
              <a:t>2. “</a:t>
            </a:r>
            <a:r>
              <a:rPr lang="en-US" dirty="0"/>
              <a:t>Then he brought me to the door of the gate of the LORD'S house </a:t>
            </a:r>
            <a:r>
              <a:rPr lang="en-US" dirty="0" smtClean="0"/>
              <a:t>which </a:t>
            </a:r>
            <a:r>
              <a:rPr lang="en-US" i="1" dirty="0" smtClean="0"/>
              <a:t>was</a:t>
            </a:r>
            <a:r>
              <a:rPr lang="en-US" dirty="0"/>
              <a:t> toward the north; and, behold, there sat women weeping for </a:t>
            </a:r>
            <a:r>
              <a:rPr lang="en-US" sz="4800" b="1" u="sng" dirty="0">
                <a:solidFill>
                  <a:srgbClr val="00B050"/>
                </a:solidFill>
              </a:rPr>
              <a:t>Tammuz</a:t>
            </a:r>
            <a:r>
              <a:rPr lang="en-US" dirty="0" smtClean="0"/>
              <a:t>.”  (V. 14)  sexual immorality!</a:t>
            </a:r>
          </a:p>
          <a:p>
            <a:r>
              <a:rPr lang="en-US" dirty="0" smtClean="0"/>
              <a:t>3.  “</a:t>
            </a:r>
            <a:r>
              <a:rPr lang="en-US" dirty="0"/>
              <a:t>And he brought me into the inner court of the LORD'S house, and, behold, at the door of the temple of the LORD, between the porch and the altar</a:t>
            </a:r>
            <a:r>
              <a:rPr lang="en-US" dirty="0" smtClean="0"/>
              <a:t>, </a:t>
            </a:r>
            <a:r>
              <a:rPr lang="en-US" i="1" dirty="0" smtClean="0"/>
              <a:t>were</a:t>
            </a:r>
            <a:r>
              <a:rPr lang="en-US" dirty="0"/>
              <a:t> about five and twenty men, with their backs toward the temple of the LORD, and their faces toward the east; and </a:t>
            </a:r>
            <a:r>
              <a:rPr lang="en-US" sz="5100" b="1" u="sng" dirty="0">
                <a:solidFill>
                  <a:srgbClr val="0070C0"/>
                </a:solidFill>
              </a:rPr>
              <a:t>they worshipped the sun </a:t>
            </a:r>
            <a:r>
              <a:rPr lang="en-US" dirty="0"/>
              <a:t>toward the east</a:t>
            </a:r>
            <a:r>
              <a:rPr lang="en-US" dirty="0" smtClean="0"/>
              <a:t>.” (v. 16 ) Sunday keeping</a:t>
            </a:r>
            <a:br>
              <a:rPr lang="en-US" dirty="0" smtClean="0"/>
            </a:br>
            <a:endParaRPr lang="en-US" dirty="0"/>
          </a:p>
          <a:p>
            <a:endParaRPr lang="en-US" dirty="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u="sng" dirty="0" smtClean="0">
                <a:solidFill>
                  <a:srgbClr val="0070C0"/>
                </a:solidFill>
                <a:latin typeface="Algerian" pitchFamily="82" charset="0"/>
              </a:rPr>
              <a:t>The Glory Begins to Move</a:t>
            </a:r>
            <a:endParaRPr lang="en-US" b="1" u="sng" dirty="0">
              <a:solidFill>
                <a:srgbClr val="0070C0"/>
              </a:solidFill>
              <a:latin typeface="Algerian" pitchFamily="82" charset="0"/>
            </a:endParaRPr>
          </a:p>
        </p:txBody>
      </p:sp>
      <p:sp>
        <p:nvSpPr>
          <p:cNvPr id="3" name="Content Placeholder 2"/>
          <p:cNvSpPr>
            <a:spLocks noGrp="1"/>
          </p:cNvSpPr>
          <p:nvPr>
            <p:ph sz="half" idx="1"/>
          </p:nvPr>
        </p:nvSpPr>
        <p:spPr>
          <a:xfrm>
            <a:off x="0" y="762000"/>
            <a:ext cx="4572000" cy="6096000"/>
          </a:xfrm>
        </p:spPr>
        <p:txBody>
          <a:bodyPr>
            <a:normAutofit lnSpcReduction="10000"/>
          </a:bodyPr>
          <a:lstStyle/>
          <a:p>
            <a:r>
              <a:rPr lang="en-US" dirty="0" smtClean="0"/>
              <a:t>“And </a:t>
            </a:r>
            <a:r>
              <a:rPr lang="en-US" dirty="0"/>
              <a:t>the glory of the God of Israel was gone up from the cherub, whereupon he was, to the threshold of the house. And he called to the man clothed with linen, which </a:t>
            </a:r>
            <a:r>
              <a:rPr lang="en-US" i="1" dirty="0"/>
              <a:t>had</a:t>
            </a:r>
            <a:r>
              <a:rPr lang="en-US" dirty="0"/>
              <a:t> the writer's inkhorn by his side</a:t>
            </a:r>
            <a:r>
              <a:rPr lang="en-US" dirty="0" smtClean="0"/>
              <a:t>;”  Ezekiel 9:3  </a:t>
            </a:r>
          </a:p>
          <a:p>
            <a:r>
              <a:rPr lang="en-US" dirty="0" smtClean="0"/>
              <a:t>God’s strange act of departing from those He loves breaks His heart, but He has no choice!</a:t>
            </a:r>
            <a:br>
              <a:rPr lang="en-US" dirty="0" smtClean="0"/>
            </a:br>
            <a:endParaRPr lang="en-US" dirty="0"/>
          </a:p>
        </p:txBody>
      </p:sp>
      <p:pic>
        <p:nvPicPr>
          <p:cNvPr id="5122" name="Picture 2" descr="C:\Users\Dad\Contacts\Downloads\download (35).jpg"/>
          <p:cNvPicPr>
            <a:picLocks noGrp="1" noChangeAspect="1" noChangeArrowheads="1"/>
          </p:cNvPicPr>
          <p:nvPr>
            <p:ph sz="half" idx="2"/>
          </p:nvPr>
        </p:nvPicPr>
        <p:blipFill>
          <a:blip r:embed="rId2" cstate="print"/>
          <a:srcRect/>
          <a:stretch>
            <a:fillRect/>
          </a:stretch>
        </p:blipFill>
        <p:spPr bwMode="auto">
          <a:xfrm>
            <a:off x="4572000" y="762000"/>
            <a:ext cx="4571999" cy="6095999"/>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u="sng" dirty="0" smtClean="0">
                <a:latin typeface="Algerian" pitchFamily="82" charset="0"/>
              </a:rPr>
              <a:t>Ichabod!!!</a:t>
            </a:r>
            <a:endParaRPr lang="en-US" u="sng" dirty="0">
              <a:latin typeface="Algerian" pitchFamily="82" charset="0"/>
            </a:endParaRPr>
          </a:p>
        </p:txBody>
      </p:sp>
      <p:sp>
        <p:nvSpPr>
          <p:cNvPr id="3" name="Content Placeholder 2"/>
          <p:cNvSpPr>
            <a:spLocks noGrp="1"/>
          </p:cNvSpPr>
          <p:nvPr>
            <p:ph sz="half" idx="1"/>
          </p:nvPr>
        </p:nvSpPr>
        <p:spPr>
          <a:xfrm>
            <a:off x="0" y="533400"/>
            <a:ext cx="4495800" cy="6324600"/>
          </a:xfrm>
        </p:spPr>
        <p:txBody>
          <a:bodyPr>
            <a:normAutofit/>
          </a:bodyPr>
          <a:lstStyle/>
          <a:p>
            <a:r>
              <a:rPr lang="en-US" dirty="0" smtClean="0"/>
              <a:t>“Then </a:t>
            </a:r>
            <a:r>
              <a:rPr lang="en-US" dirty="0"/>
              <a:t>the glory of the LORD departed from off the threshold of the house, and stood over the </a:t>
            </a:r>
            <a:r>
              <a:rPr lang="en-US" dirty="0" smtClean="0"/>
              <a:t>cherubim's.”  Ezek. 10:18</a:t>
            </a:r>
          </a:p>
          <a:p>
            <a:r>
              <a:rPr lang="en-US" dirty="0" smtClean="0"/>
              <a:t>“</a:t>
            </a:r>
            <a:r>
              <a:rPr lang="en-US" dirty="0"/>
              <a:t>And the glory of the LORD went up from the midst of the city, and stood upon the mountain which </a:t>
            </a:r>
            <a:r>
              <a:rPr lang="en-US" i="1" dirty="0"/>
              <a:t>is</a:t>
            </a:r>
            <a:r>
              <a:rPr lang="en-US" dirty="0"/>
              <a:t> on the east side of the city</a:t>
            </a:r>
            <a:r>
              <a:rPr lang="en-US" dirty="0" smtClean="0"/>
              <a:t>.”  Ezekiel 11:23</a:t>
            </a:r>
            <a:endParaRPr lang="en-US" dirty="0"/>
          </a:p>
          <a:p>
            <a:endParaRPr lang="en-US" dirty="0"/>
          </a:p>
          <a:p>
            <a:endParaRPr lang="en-US"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609600"/>
            <a:ext cx="4572000" cy="62484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u="sng" dirty="0" smtClean="0">
                <a:solidFill>
                  <a:srgbClr val="0070C0"/>
                </a:solidFill>
                <a:latin typeface="Algerian" pitchFamily="82" charset="0"/>
              </a:rPr>
              <a:t>Holy Spirit Withdrawing</a:t>
            </a:r>
            <a:endParaRPr lang="en-US" b="1" u="sng" dirty="0">
              <a:solidFill>
                <a:srgbClr val="0070C0"/>
              </a:solidFill>
              <a:latin typeface="Algerian" pitchFamily="82" charset="0"/>
            </a:endParaRPr>
          </a:p>
        </p:txBody>
      </p:sp>
      <p:sp>
        <p:nvSpPr>
          <p:cNvPr id="4" name="Content Placeholder 3"/>
          <p:cNvSpPr>
            <a:spLocks noGrp="1"/>
          </p:cNvSpPr>
          <p:nvPr>
            <p:ph sz="half" idx="2"/>
          </p:nvPr>
        </p:nvSpPr>
        <p:spPr>
          <a:xfrm>
            <a:off x="4648200" y="762000"/>
            <a:ext cx="4495800" cy="6096000"/>
          </a:xfrm>
        </p:spPr>
        <p:txBody>
          <a:bodyPr>
            <a:normAutofit fontScale="85000" lnSpcReduction="20000"/>
          </a:bodyPr>
          <a:lstStyle/>
          <a:p>
            <a:r>
              <a:rPr lang="en-US" dirty="0" smtClean="0"/>
              <a:t>“God's </a:t>
            </a:r>
            <a:r>
              <a:rPr lang="en-US" dirty="0"/>
              <a:t>long-suffering has ended. The world has rejected His mercy, despised His love, and trampled upon His law. The wicked have passed the boundary of their probation; the Spirit of God, persistently resisted, has been at last withdrawn. Unsheltered by divine grace, they have no protection from the wicked one. Satan will then plunge the inhabitants of the earth into one great, final trouble. . . . The people of God will then be plunged into those scenes of affliction and distress described by the prophet as the time of Jacob's trouble</a:t>
            </a:r>
            <a:r>
              <a:rPr lang="en-US" dirty="0" smtClean="0"/>
              <a:t>.”  </a:t>
            </a:r>
            <a:r>
              <a:rPr lang="en-US" dirty="0"/>
              <a:t>FLB 339</a:t>
            </a:r>
          </a:p>
        </p:txBody>
      </p:sp>
      <p:pic>
        <p:nvPicPr>
          <p:cNvPr id="7170" name="Picture 2" descr="C:\Users\Dad\Contacts\Downloads\download (36).jpg"/>
          <p:cNvPicPr>
            <a:picLocks noGrp="1" noChangeAspect="1" noChangeArrowheads="1"/>
          </p:cNvPicPr>
          <p:nvPr>
            <p:ph sz="half" idx="1"/>
          </p:nvPr>
        </p:nvPicPr>
        <p:blipFill>
          <a:blip r:embed="rId2" cstate="print"/>
          <a:srcRect/>
          <a:stretch>
            <a:fillRect/>
          </a:stretch>
        </p:blipFill>
        <p:spPr bwMode="auto">
          <a:xfrm>
            <a:off x="1" y="838200"/>
            <a:ext cx="4953000" cy="6019799"/>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2244</TotalTime>
  <Words>670</Words>
  <Application>Microsoft Office PowerPoint</Application>
  <PresentationFormat>On-screen Show (4:3)</PresentationFormat>
  <Paragraphs>49</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Ezekiel, chapters 1-16  in Review</vt:lpstr>
      <vt:lpstr>Similarities with SDA’s</vt:lpstr>
      <vt:lpstr>Sweet/Bitter Experience</vt:lpstr>
      <vt:lpstr>Messages of Warning!</vt:lpstr>
      <vt:lpstr>A Remnant always Emerges</vt:lpstr>
      <vt:lpstr>Causes for judgments</vt:lpstr>
      <vt:lpstr>The Glory Begins to Move</vt:lpstr>
      <vt:lpstr>Ichabod!!!</vt:lpstr>
      <vt:lpstr>Holy Spirit Withdrawing</vt:lpstr>
      <vt:lpstr>Sandy Speaks!!!</vt:lpstr>
      <vt:lpstr>Adventism’s Folly</vt:lpstr>
      <vt:lpstr>The False Prophet’s Folly</vt:lpstr>
      <vt:lpstr>The Hedge</vt:lpstr>
      <vt:lpstr>Accountability</vt:lpstr>
      <vt:lpstr>Personal Accountability</vt:lpstr>
      <vt:lpstr>Did We Forget Something?</vt:lpstr>
      <vt:lpstr>Slide 17</vt:lpstr>
      <vt:lpstr>Remember</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chapters 1-16  in Review</dc:title>
  <dc:creator>Dad</dc:creator>
  <cp:lastModifiedBy>Dad</cp:lastModifiedBy>
  <cp:revision>6</cp:revision>
  <dcterms:created xsi:type="dcterms:W3CDTF">2012-11-15T13:33:15Z</dcterms:created>
  <dcterms:modified xsi:type="dcterms:W3CDTF">2012-11-17T02:57:59Z</dcterms:modified>
</cp:coreProperties>
</file>