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7F734-1B6D-4727-AA20-384AB4DBE27C}"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1844920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F734-1B6D-4727-AA20-384AB4DBE27C}"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248663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F734-1B6D-4727-AA20-384AB4DBE27C}"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100936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7F734-1B6D-4727-AA20-384AB4DBE27C}"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238989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17F734-1B6D-4727-AA20-384AB4DBE27C}"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4094196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7F734-1B6D-4727-AA20-384AB4DBE27C}"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237827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7F734-1B6D-4727-AA20-384AB4DBE27C}"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85827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7F734-1B6D-4727-AA20-384AB4DBE27C}"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361316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7F734-1B6D-4727-AA20-384AB4DBE27C}"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345155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7F734-1B6D-4727-AA20-384AB4DBE27C}"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213340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7F734-1B6D-4727-AA20-384AB4DBE27C}"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E852C-223A-4F7D-9AC2-EBF1C18969D9}" type="slidenum">
              <a:rPr lang="en-US" smtClean="0"/>
              <a:t>‹#›</a:t>
            </a:fld>
            <a:endParaRPr lang="en-US"/>
          </a:p>
        </p:txBody>
      </p:sp>
    </p:spTree>
    <p:extLst>
      <p:ext uri="{BB962C8B-B14F-4D97-AF65-F5344CB8AC3E}">
        <p14:creationId xmlns:p14="http://schemas.microsoft.com/office/powerpoint/2010/main" val="315458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7F734-1B6D-4727-AA20-384AB4DBE27C}"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E852C-223A-4F7D-9AC2-EBF1C18969D9}" type="slidenum">
              <a:rPr lang="en-US" smtClean="0"/>
              <a:t>‹#›</a:t>
            </a:fld>
            <a:endParaRPr lang="en-US"/>
          </a:p>
        </p:txBody>
      </p:sp>
    </p:spTree>
    <p:extLst>
      <p:ext uri="{BB962C8B-B14F-4D97-AF65-F5344CB8AC3E}">
        <p14:creationId xmlns:p14="http://schemas.microsoft.com/office/powerpoint/2010/main" val="116655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89037"/>
          </a:xfrm>
        </p:spPr>
        <p:txBody>
          <a:bodyPr/>
          <a:lstStyle/>
          <a:p>
            <a:r>
              <a:rPr lang="en-US" b="1" i="1" u="sng" dirty="0" smtClean="0">
                <a:solidFill>
                  <a:srgbClr val="7030A0"/>
                </a:solidFill>
              </a:rPr>
              <a:t>Circumcision</a:t>
            </a:r>
            <a:endParaRPr lang="en-US" b="1" i="1" u="sng" dirty="0">
              <a:solidFill>
                <a:srgbClr val="7030A0"/>
              </a:solidFill>
            </a:endParaRPr>
          </a:p>
        </p:txBody>
      </p:sp>
      <p:sp>
        <p:nvSpPr>
          <p:cNvPr id="3" name="Subtitle 2"/>
          <p:cNvSpPr>
            <a:spLocks noGrp="1"/>
          </p:cNvSpPr>
          <p:nvPr>
            <p:ph type="subTitle" idx="1"/>
          </p:nvPr>
        </p:nvSpPr>
        <p:spPr/>
        <p:txBody>
          <a:bodyPr>
            <a:normAutofit/>
          </a:bodyPr>
          <a:lstStyle/>
          <a:p>
            <a:r>
              <a:rPr lang="en-US" sz="4800" b="1" i="1" u="sng" dirty="0" smtClean="0">
                <a:solidFill>
                  <a:srgbClr val="C00000"/>
                </a:solidFill>
              </a:rPr>
              <a:t>Abraham’s Impotence </a:t>
            </a:r>
            <a:endParaRPr lang="en-US" sz="4800" b="1" i="1" u="sng" dirty="0">
              <a:solidFill>
                <a:srgbClr val="C00000"/>
              </a:solidFill>
            </a:endParaRPr>
          </a:p>
        </p:txBody>
      </p:sp>
    </p:spTree>
    <p:extLst>
      <p:ext uri="{BB962C8B-B14F-4D97-AF65-F5344CB8AC3E}">
        <p14:creationId xmlns:p14="http://schemas.microsoft.com/office/powerpoint/2010/main" val="2330909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chemeClr val="accent5">
                    <a:lumMod val="75000"/>
                  </a:schemeClr>
                </a:solidFill>
                <a:latin typeface="Algerian" panose="04020705040A02060702" pitchFamily="82" charset="0"/>
              </a:rPr>
              <a:t>Circumcision</a:t>
            </a:r>
            <a:endParaRPr lang="en-US" b="1" i="1" u="sng" dirty="0">
              <a:solidFill>
                <a:schemeClr val="accent5">
                  <a:lumMod val="75000"/>
                </a:schemeClr>
              </a:solidFill>
              <a:latin typeface="Algerian" panose="04020705040A02060702" pitchFamily="82" charset="0"/>
            </a:endParaRPr>
          </a:p>
        </p:txBody>
      </p:sp>
      <p:sp>
        <p:nvSpPr>
          <p:cNvPr id="3" name="Content Placeholder 2"/>
          <p:cNvSpPr>
            <a:spLocks noGrp="1"/>
          </p:cNvSpPr>
          <p:nvPr>
            <p:ph idx="1"/>
          </p:nvPr>
        </p:nvSpPr>
        <p:spPr>
          <a:xfrm>
            <a:off x="0" y="533400"/>
            <a:ext cx="12192000" cy="6324600"/>
          </a:xfrm>
        </p:spPr>
        <p:txBody>
          <a:bodyPr/>
          <a:lstStyle/>
          <a:p>
            <a:r>
              <a:rPr lang="en-US" dirty="0" smtClean="0"/>
              <a:t>Abraham clearly understood righteousness comes by faith in Christ alone!  (Genesis 15:6)</a:t>
            </a:r>
          </a:p>
          <a:p>
            <a:r>
              <a:rPr lang="en-US" dirty="0" smtClean="0"/>
              <a:t>Abraham had trusted to his own scheming to fulfill God’s promise of a son. (Genesis 16)</a:t>
            </a:r>
          </a:p>
          <a:p>
            <a:r>
              <a:rPr lang="en-US" dirty="0" smtClean="0"/>
              <a:t>13 years after Ishmael’s birth, with Abraham now 99 and Sarah 89, past the time of child birth capabilities, the Lord comes again!</a:t>
            </a:r>
          </a:p>
          <a:p>
            <a:r>
              <a:rPr lang="en-US" dirty="0" smtClean="0"/>
              <a:t>Abraham is humbled in the dust.  He has no hope of ever having a child with Sarah.</a:t>
            </a:r>
          </a:p>
          <a:p>
            <a:r>
              <a:rPr lang="en-US" dirty="0" smtClean="0"/>
              <a:t>Abraham is fully expecting that Ishmael will be the promised heir.</a:t>
            </a:r>
          </a:p>
          <a:p>
            <a:r>
              <a:rPr lang="en-US" dirty="0" smtClean="0"/>
              <a:t>The sign of circumcision is given.  How representative this is of Abraham’s experience.  At this point, only a miracle of the Lord could give them a son.  At this point, the Lord reminds him that only the Lord can enable him and humanity to obey the law of God and that thru faith alone!</a:t>
            </a:r>
          </a:p>
          <a:p>
            <a:endParaRPr lang="en-US" dirty="0"/>
          </a:p>
        </p:txBody>
      </p:sp>
    </p:spTree>
    <p:extLst>
      <p:ext uri="{BB962C8B-B14F-4D97-AF65-F5344CB8AC3E}">
        <p14:creationId xmlns:p14="http://schemas.microsoft.com/office/powerpoint/2010/main" val="258418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B050"/>
                </a:solidFill>
              </a:rPr>
              <a:t>The Power of God Alone!</a:t>
            </a:r>
            <a:endParaRPr lang="en-US" b="1" i="1" u="sng" dirty="0">
              <a:solidFill>
                <a:srgbClr val="00B050"/>
              </a:solidFill>
            </a:endParaRPr>
          </a:p>
        </p:txBody>
      </p:sp>
      <p:sp>
        <p:nvSpPr>
          <p:cNvPr id="3" name="Content Placeholder 2"/>
          <p:cNvSpPr>
            <a:spLocks noGrp="1"/>
          </p:cNvSpPr>
          <p:nvPr>
            <p:ph idx="1"/>
          </p:nvPr>
        </p:nvSpPr>
        <p:spPr>
          <a:xfrm>
            <a:off x="0" y="558800"/>
            <a:ext cx="12192000" cy="6299199"/>
          </a:xfrm>
        </p:spPr>
        <p:txBody>
          <a:bodyPr>
            <a:normAutofit/>
          </a:bodyPr>
          <a:lstStyle/>
          <a:p>
            <a:r>
              <a:rPr lang="en-US" sz="4000" dirty="0" smtClean="0"/>
              <a:t>“The birth of a son to Zacharias, like the birth of the child of Abraham, and that of Mary, was to teach a great spiritual truth, a truth that we are slow to learn and ready to forget. In ourselves we are incapable of doing any good thing; but that which we cannot do will be wrought by the power of God in every submissive and believing soul. It was through faith that the child of promise was given. It is through faith that spiritual life is begotten, and we are enabled to do the works of righteousness.”  DA, pg. 98</a:t>
            </a:r>
            <a:endParaRPr lang="en-US" sz="4000" dirty="0"/>
          </a:p>
        </p:txBody>
      </p:sp>
    </p:spTree>
    <p:extLst>
      <p:ext uri="{BB962C8B-B14F-4D97-AF65-F5344CB8AC3E}">
        <p14:creationId xmlns:p14="http://schemas.microsoft.com/office/powerpoint/2010/main" val="4248937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1"/>
            <a:ext cx="10452100" cy="723899"/>
          </a:xfrm>
        </p:spPr>
        <p:txBody>
          <a:bodyPr/>
          <a:lstStyle/>
          <a:p>
            <a:r>
              <a:rPr lang="en-US" b="1" i="1" dirty="0" smtClean="0">
                <a:solidFill>
                  <a:srgbClr val="0070C0"/>
                </a:solidFill>
                <a:latin typeface="Algerian" panose="04020705040A02060702" pitchFamily="82" charset="0"/>
              </a:rPr>
              <a:t>        </a:t>
            </a:r>
            <a:r>
              <a:rPr lang="en-US" b="1" i="1" u="sng" dirty="0" smtClean="0">
                <a:solidFill>
                  <a:srgbClr val="0070C0"/>
                </a:solidFill>
                <a:latin typeface="Algerian" panose="04020705040A02060702" pitchFamily="82" charset="0"/>
              </a:rPr>
              <a:t>Circumcision always a Sign     </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71500"/>
            <a:ext cx="6172200" cy="6286500"/>
          </a:xfrm>
        </p:spPr>
        <p:txBody>
          <a:bodyPr>
            <a:normAutofit lnSpcReduction="10000"/>
          </a:bodyPr>
          <a:lstStyle/>
          <a:p>
            <a:r>
              <a:rPr lang="en-US" dirty="0" smtClean="0"/>
              <a:t>“And the LORD thy God will circumcise thine heart, and the heart of thy seed, to love the LORD thy God with all thine heart, and with all thy soul, that thou mayest live.”  Deut. 30:6</a:t>
            </a:r>
          </a:p>
          <a:p>
            <a:r>
              <a:rPr lang="en-US" dirty="0" smtClean="0"/>
              <a:t>“Behold, the days come, saith the LORD, that I will punish all them which are circumcised with the uncircumcised; Egypt, and Judah, and Edom, and the children of Ammon, and Moab, and all that are in the utmost corners, that dwell in the wilderness: for all these nations are uncircumcised, and all the house of Israel are uncircumcised in the heart.”  Jer. 9:25, 26</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57900" y="723900"/>
            <a:ext cx="6134100" cy="6045200"/>
          </a:xfrm>
          <a:prstGeom prst="rect">
            <a:avLst/>
          </a:prstGeom>
        </p:spPr>
      </p:pic>
    </p:spTree>
    <p:extLst>
      <p:ext uri="{BB962C8B-B14F-4D97-AF65-F5344CB8AC3E}">
        <p14:creationId xmlns:p14="http://schemas.microsoft.com/office/powerpoint/2010/main" val="273087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5499"/>
          </a:xfrm>
        </p:spPr>
        <p:txBody>
          <a:bodyPr>
            <a:normAutofit fontScale="90000"/>
          </a:bodyPr>
          <a:lstStyle/>
          <a:p>
            <a:r>
              <a:rPr lang="en-US" dirty="0" smtClean="0">
                <a:solidFill>
                  <a:srgbClr val="FF0000"/>
                </a:solidFill>
                <a:latin typeface="Arial Narrow" panose="020B0606020202030204" pitchFamily="34" charset="0"/>
                <a:cs typeface="Aharoni" panose="02010803020104030203" pitchFamily="2" charset="-79"/>
              </a:rPr>
              <a:t>    </a:t>
            </a:r>
            <a:r>
              <a:rPr lang="en-US" b="1" i="1" u="sng" dirty="0" smtClean="0">
                <a:solidFill>
                  <a:srgbClr val="FF0000"/>
                </a:solidFill>
                <a:latin typeface="Arial Narrow" panose="020B0606020202030204" pitchFamily="34" charset="0"/>
                <a:cs typeface="Aharoni" panose="02010803020104030203" pitchFamily="2" charset="-79"/>
              </a:rPr>
              <a:t>Jews Perverted Sabbath, Circumcision, Sanctuary, etc.</a:t>
            </a:r>
            <a:endParaRPr lang="en-US" b="1" i="1" u="sng" dirty="0">
              <a:solidFill>
                <a:srgbClr val="FF0000"/>
              </a:solidFill>
              <a:latin typeface="Arial Narrow" panose="020B0606020202030204" pitchFamily="34" charset="0"/>
              <a:cs typeface="Aharoni" panose="02010803020104030203" pitchFamily="2" charset="-79"/>
            </a:endParaRPr>
          </a:p>
        </p:txBody>
      </p:sp>
      <p:sp>
        <p:nvSpPr>
          <p:cNvPr id="3" name="Content Placeholder 2"/>
          <p:cNvSpPr>
            <a:spLocks noGrp="1"/>
          </p:cNvSpPr>
          <p:nvPr>
            <p:ph idx="1"/>
          </p:nvPr>
        </p:nvSpPr>
        <p:spPr>
          <a:xfrm>
            <a:off x="0" y="711200"/>
            <a:ext cx="12192000" cy="6146799"/>
          </a:xfrm>
        </p:spPr>
        <p:txBody>
          <a:bodyPr>
            <a:normAutofit/>
          </a:bodyPr>
          <a:lstStyle/>
          <a:p>
            <a:r>
              <a:rPr lang="en-US" dirty="0" smtClean="0"/>
              <a:t>“As the Jews departed from God, and failed to make the righteousness of Christ their own by faith, the Sabbath lost its significance to them. Satan was seeking to exalt himself and to draw men away from Christ, and he worked to pervert the Sabbath, because it is the sign of the  power of Christ. The Jewish leaders accomplished the will of Satan by surrounding God's rest day with burdensome requirements. In the days of Christ the Sabbath had become so perverted that its observance reflected the character of selfish and arbitrary men rather than the character of the loving heavenly Father. The rabbis virtually represented God as giving laws which it was impossible for men to obey. They led the people to look upon God as a tyrant, and to think that the observance of the Sabbath, as He required it, made men hard-hearted and </a:t>
            </a:r>
            <a:r>
              <a:rPr lang="en-US" smtClean="0"/>
              <a:t>cruel.”  DA, </a:t>
            </a:r>
            <a:r>
              <a:rPr lang="en-US" dirty="0" smtClean="0"/>
              <a:t>pgs. 283, 284</a:t>
            </a:r>
          </a:p>
          <a:p>
            <a:r>
              <a:rPr lang="en-US" dirty="0" smtClean="0"/>
              <a:t>The Jews perverted everything.  They looked upon the Sabbath, circumcision, etc. as their means to salvation!  They looked to the outward sign, but failed to grasp these things pointed to righteousness by faith and without that, these signs lost all meaning for them!</a:t>
            </a:r>
          </a:p>
          <a:p>
            <a:endParaRPr lang="en-US" dirty="0"/>
          </a:p>
        </p:txBody>
      </p:sp>
    </p:spTree>
    <p:extLst>
      <p:ext uri="{BB962C8B-B14F-4D97-AF65-F5344CB8AC3E}">
        <p14:creationId xmlns:p14="http://schemas.microsoft.com/office/powerpoint/2010/main" val="2862606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8700"/>
          </a:xfrm>
        </p:spPr>
        <p:txBody>
          <a:bodyPr>
            <a:normAutofit/>
          </a:bodyPr>
          <a:lstStyle/>
          <a:p>
            <a:r>
              <a:rPr lang="en-US" b="1" i="1" dirty="0" smtClean="0">
                <a:solidFill>
                  <a:srgbClr val="0070C0"/>
                </a:solidFill>
              </a:rPr>
              <a:t>          </a:t>
            </a:r>
            <a:r>
              <a:rPr lang="en-US" b="1" i="1" u="sng" dirty="0" smtClean="0">
                <a:solidFill>
                  <a:srgbClr val="0070C0"/>
                </a:solidFill>
              </a:rPr>
              <a:t>Sign Without the Substance is Worthless</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774700"/>
            <a:ext cx="6172200" cy="6083300"/>
          </a:xfrm>
          <a:prstGeom prst="rect">
            <a:avLst/>
          </a:prstGeom>
        </p:spPr>
      </p:pic>
      <p:sp>
        <p:nvSpPr>
          <p:cNvPr id="4" name="Content Placeholder 3"/>
          <p:cNvSpPr>
            <a:spLocks noGrp="1"/>
          </p:cNvSpPr>
          <p:nvPr>
            <p:ph sz="half" idx="2"/>
          </p:nvPr>
        </p:nvSpPr>
        <p:spPr>
          <a:xfrm>
            <a:off x="6172200" y="774700"/>
            <a:ext cx="6019800" cy="6083300"/>
          </a:xfrm>
        </p:spPr>
        <p:txBody>
          <a:bodyPr>
            <a:normAutofit lnSpcReduction="10000"/>
          </a:bodyPr>
          <a:lstStyle/>
          <a:p>
            <a:r>
              <a:rPr lang="en-US" dirty="0" smtClean="0"/>
              <a:t>This shoe store would be the laughingstock of the neighborhood if people entered the shoe store and found that there were no shoes!  The outward sign becomes meaningless without the inner substance.  Also, circumcision, without Christ in the heart by faith, ceases to be of value and is thus worthless!</a:t>
            </a:r>
          </a:p>
          <a:p>
            <a:r>
              <a:rPr lang="en-US" dirty="0"/>
              <a:t>“Is any man called being circumcised? let him not become uncircumcised. Is any called in uncircumcision? let him not be circumcised</a:t>
            </a:r>
            <a:r>
              <a:rPr lang="en-US" dirty="0" smtClean="0"/>
              <a:t>. </a:t>
            </a:r>
            <a:r>
              <a:rPr lang="en-US" dirty="0"/>
              <a:t>Circumcision is nothing, and uncircumcision is nothing, but the keeping of the commandments of God</a:t>
            </a:r>
            <a:r>
              <a:rPr lang="en-US" dirty="0" smtClean="0"/>
              <a:t>.”  1 Corinthians 7:18, 19</a:t>
            </a:r>
            <a:endParaRPr lang="en-US" dirty="0"/>
          </a:p>
          <a:p>
            <a:endParaRPr lang="en-US" dirty="0"/>
          </a:p>
        </p:txBody>
      </p:sp>
    </p:spTree>
    <p:extLst>
      <p:ext uri="{BB962C8B-B14F-4D97-AF65-F5344CB8AC3E}">
        <p14:creationId xmlns:p14="http://schemas.microsoft.com/office/powerpoint/2010/main" val="1501854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b="1" i="1" dirty="0" smtClean="0">
                <a:solidFill>
                  <a:srgbClr val="0070C0"/>
                </a:solidFill>
              </a:rPr>
              <a:t>                </a:t>
            </a:r>
            <a:r>
              <a:rPr lang="en-US" b="1" i="1" u="sng" dirty="0">
                <a:solidFill>
                  <a:srgbClr val="0070C0"/>
                </a:solidFill>
              </a:rPr>
              <a:t>C</a:t>
            </a:r>
            <a:r>
              <a:rPr lang="en-US" b="1" i="1" u="sng" dirty="0" smtClean="0">
                <a:solidFill>
                  <a:srgbClr val="0070C0"/>
                </a:solidFill>
              </a:rPr>
              <a:t>ircumcision is on the Inside!</a:t>
            </a:r>
            <a:endParaRPr lang="en-US" b="1" i="1" u="sng" dirty="0">
              <a:solidFill>
                <a:srgbClr val="0070C0"/>
              </a:solidFill>
            </a:endParaRPr>
          </a:p>
        </p:txBody>
      </p:sp>
      <p:sp>
        <p:nvSpPr>
          <p:cNvPr id="3" name="Content Placeholder 2"/>
          <p:cNvSpPr>
            <a:spLocks noGrp="1"/>
          </p:cNvSpPr>
          <p:nvPr>
            <p:ph idx="1"/>
          </p:nvPr>
        </p:nvSpPr>
        <p:spPr>
          <a:xfrm>
            <a:off x="0" y="596900"/>
            <a:ext cx="12192000" cy="6261099"/>
          </a:xfrm>
        </p:spPr>
        <p:txBody>
          <a:bodyPr>
            <a:normAutofit/>
          </a:bodyPr>
          <a:lstStyle/>
          <a:p>
            <a:r>
              <a:rPr lang="en-US" sz="3600" dirty="0"/>
              <a:t>“For circumcision verily profiteth, if thou keep the law: but if thou be a breaker of the law, thy circumcision is made uncircumcision</a:t>
            </a:r>
            <a:r>
              <a:rPr lang="en-US" sz="3600" dirty="0" smtClean="0"/>
              <a:t>. </a:t>
            </a:r>
            <a:r>
              <a:rPr lang="en-US" sz="3600" dirty="0"/>
              <a:t>Therefore if the uncircumcision keep the righteousness of the law, shall not his uncircumcision be counted for circumcision</a:t>
            </a:r>
            <a:r>
              <a:rPr lang="en-US" sz="3600" dirty="0" smtClean="0"/>
              <a:t>?  </a:t>
            </a:r>
            <a:r>
              <a:rPr lang="en-US" sz="3600" dirty="0"/>
              <a:t>And shall not uncircumcision which is by nature, if it fulfil the law, judge thee, who by the letter and circumcision dost transgress the law</a:t>
            </a:r>
            <a:r>
              <a:rPr lang="en-US" sz="3600" dirty="0" smtClean="0"/>
              <a:t>?  </a:t>
            </a:r>
            <a:r>
              <a:rPr lang="en-US" sz="3600" dirty="0"/>
              <a:t>For he is not a Jew, which is one outwardly; neither is that circumcision, which is outward in the flesh</a:t>
            </a:r>
            <a:r>
              <a:rPr lang="en-US" sz="3600" dirty="0" smtClean="0"/>
              <a:t>: </a:t>
            </a:r>
            <a:r>
              <a:rPr lang="en-US" sz="3600" dirty="0"/>
              <a:t>But he is a Jew, which is one inwardly; and circumcision is that of the heart, in the spirit, and not in the letter; whose praise is not of men, but of God</a:t>
            </a:r>
            <a:r>
              <a:rPr lang="en-US" sz="3600" dirty="0" smtClean="0"/>
              <a:t>.”  Romans 2:25-29</a:t>
            </a:r>
            <a:endParaRPr lang="en-US" sz="3600" dirty="0"/>
          </a:p>
          <a:p>
            <a:endParaRPr lang="en-US" dirty="0"/>
          </a:p>
        </p:txBody>
      </p:sp>
    </p:spTree>
    <p:extLst>
      <p:ext uri="{BB962C8B-B14F-4D97-AF65-F5344CB8AC3E}">
        <p14:creationId xmlns:p14="http://schemas.microsoft.com/office/powerpoint/2010/main" val="35908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rPr>
              <a:t>In The Spirit</a:t>
            </a:r>
            <a:endParaRPr lang="en-US" b="1" i="1" u="sng" dirty="0">
              <a:solidFill>
                <a:srgbClr val="FF0000"/>
              </a:solidFill>
            </a:endParaRPr>
          </a:p>
        </p:txBody>
      </p:sp>
      <p:sp>
        <p:nvSpPr>
          <p:cNvPr id="3" name="Content Placeholder 2"/>
          <p:cNvSpPr>
            <a:spLocks noGrp="1"/>
          </p:cNvSpPr>
          <p:nvPr>
            <p:ph sz="half" idx="1"/>
          </p:nvPr>
        </p:nvSpPr>
        <p:spPr>
          <a:xfrm>
            <a:off x="0" y="622300"/>
            <a:ext cx="6019800" cy="6235699"/>
          </a:xfrm>
        </p:spPr>
        <p:txBody>
          <a:bodyPr>
            <a:normAutofit/>
          </a:bodyPr>
          <a:lstStyle/>
          <a:p>
            <a:r>
              <a:rPr lang="en-US" dirty="0" smtClean="0"/>
              <a:t>“For </a:t>
            </a:r>
            <a:r>
              <a:rPr lang="en-US" dirty="0"/>
              <a:t>we are the circumcision, which worship God in the spirit, and rejoice in Christ Jesus, and have no confidence in the flesh</a:t>
            </a:r>
            <a:r>
              <a:rPr lang="en-US" dirty="0" smtClean="0"/>
              <a:t>. </a:t>
            </a:r>
            <a:r>
              <a:rPr lang="en-US" dirty="0"/>
              <a:t>Though I might also have confidence in the flesh. If any other man thinketh that he hath whereof he might trust in the flesh, I </a:t>
            </a:r>
            <a:r>
              <a:rPr lang="en-US" dirty="0" smtClean="0"/>
              <a:t>more: Circumcised </a:t>
            </a:r>
            <a:r>
              <a:rPr lang="en-US" dirty="0"/>
              <a:t>the eighth day, of the stock of Israel, of the tribe of Benjamin, an Hebrew of the Hebrews; as touching the law, a Pharisee</a:t>
            </a:r>
            <a:r>
              <a:rPr lang="en-US" dirty="0" smtClean="0"/>
              <a:t>;  </a:t>
            </a:r>
            <a:r>
              <a:rPr lang="en-US" dirty="0"/>
              <a:t>Concerning zeal, persecuting the church; touching the righteousness which is in the law, blameless</a:t>
            </a:r>
            <a:r>
              <a:rPr lang="en-US" dirty="0" smtClean="0"/>
              <a:t>.”  Philippians 3:3-6</a:t>
            </a:r>
            <a:endParaRPr lang="en-US"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5829300" y="711200"/>
            <a:ext cx="6362700" cy="6146799"/>
          </a:xfrm>
          <a:prstGeom prst="rect">
            <a:avLst/>
          </a:prstGeom>
        </p:spPr>
      </p:pic>
    </p:spTree>
    <p:extLst>
      <p:ext uri="{BB962C8B-B14F-4D97-AF65-F5344CB8AC3E}">
        <p14:creationId xmlns:p14="http://schemas.microsoft.com/office/powerpoint/2010/main" val="1862433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2578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38900" cy="6858000"/>
          </a:xfrm>
          <a:prstGeom prst="rect">
            <a:avLst/>
          </a:prstGeom>
        </p:spPr>
      </p:pic>
      <p:sp>
        <p:nvSpPr>
          <p:cNvPr id="4" name="Content Placeholder 3"/>
          <p:cNvSpPr>
            <a:spLocks noGrp="1"/>
          </p:cNvSpPr>
          <p:nvPr>
            <p:ph sz="half" idx="2"/>
          </p:nvPr>
        </p:nvSpPr>
        <p:spPr>
          <a:xfrm>
            <a:off x="6172200" y="0"/>
            <a:ext cx="6019800" cy="6858000"/>
          </a:xfrm>
        </p:spPr>
        <p:txBody>
          <a:bodyPr>
            <a:normAutofit fontScale="92500" lnSpcReduction="10000"/>
          </a:bodyPr>
          <a:lstStyle/>
          <a:p>
            <a:r>
              <a:rPr lang="en-US" dirty="0" smtClean="0"/>
              <a:t>“Cometh </a:t>
            </a:r>
            <a:r>
              <a:rPr lang="en-US" dirty="0"/>
              <a:t>this blessedness then upon the circumcision only, or upon the uncircumcision also? for we say that faith was reckoned to Abraham for righteousness</a:t>
            </a:r>
            <a:r>
              <a:rPr lang="en-US" dirty="0" smtClean="0"/>
              <a:t>. </a:t>
            </a:r>
            <a:r>
              <a:rPr lang="en-US" dirty="0"/>
              <a:t>How was it then reckoned? when he was in circumcision, or in uncircumcision? Not in circumcision, but in uncircumcision</a:t>
            </a:r>
            <a:r>
              <a:rPr lang="en-US" dirty="0" smtClean="0"/>
              <a:t>. </a:t>
            </a:r>
            <a:r>
              <a:rPr lang="en-US" dirty="0"/>
              <a:t>And he received the sign of circumcision, a seal of the righteousness of the faith which he had yet being uncircumcised: that he might be the father of all them that believe, though they be not circumcised; that righteousness might be imputed unto them also</a:t>
            </a:r>
            <a:r>
              <a:rPr lang="en-US" dirty="0" smtClean="0"/>
              <a:t>: </a:t>
            </a:r>
            <a:r>
              <a:rPr lang="en-US" dirty="0"/>
              <a:t>And the father of circumcision to them who are not of the circumcision only, but who also walk in the steps of that faith of our father Abraham, which he had being yet uncircumcised</a:t>
            </a:r>
            <a:r>
              <a:rPr lang="en-US" dirty="0" smtClean="0"/>
              <a:t>.”  Romans 4:9-12</a:t>
            </a:r>
            <a:endParaRPr lang="en-US" dirty="0"/>
          </a:p>
          <a:p>
            <a:endParaRPr lang="en-US" dirty="0"/>
          </a:p>
        </p:txBody>
      </p:sp>
    </p:spTree>
    <p:extLst>
      <p:ext uri="{BB962C8B-B14F-4D97-AF65-F5344CB8AC3E}">
        <p14:creationId xmlns:p14="http://schemas.microsoft.com/office/powerpoint/2010/main" val="3529341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0" y="2"/>
            <a:ext cx="12192000" cy="6857998"/>
          </a:xfrm>
        </p:spPr>
        <p:txBody>
          <a:bodyPr>
            <a:noAutofit/>
          </a:bodyPr>
          <a:lstStyle/>
          <a:p>
            <a:r>
              <a:rPr lang="en-US" sz="3600" dirty="0" smtClean="0"/>
              <a:t>“There </a:t>
            </a:r>
            <a:r>
              <a:rPr lang="en-US" sz="3600" dirty="0"/>
              <a:t>were those in Paul’s day who were constantly dwelling upon circumcision, and </a:t>
            </a:r>
            <a:r>
              <a:rPr lang="en-US" sz="3600" dirty="0" smtClean="0"/>
              <a:t>they could </a:t>
            </a:r>
            <a:r>
              <a:rPr lang="en-US" sz="3600" dirty="0"/>
              <a:t>bring plenty of proof from the Bible to show its obligation on the Jews; but this teaching was of no consequence at this time; </a:t>
            </a:r>
            <a:r>
              <a:rPr lang="en-US" sz="3600" dirty="0" smtClean="0"/>
              <a:t>for Christ </a:t>
            </a:r>
            <a:r>
              <a:rPr lang="en-US" sz="3600" dirty="0"/>
              <a:t>had died upon Calvary’s cross, and circumcision in the flesh could not be of any further </a:t>
            </a:r>
            <a:r>
              <a:rPr lang="en-US" sz="3600" dirty="0" smtClean="0"/>
              <a:t>value. The </a:t>
            </a:r>
            <a:r>
              <a:rPr lang="en-US" sz="3600" dirty="0"/>
              <a:t>typical service and the ceremonies connected with it were abolished at the cross. The great antitypical Lamb of God had </a:t>
            </a:r>
            <a:r>
              <a:rPr lang="en-US" sz="3600" dirty="0" smtClean="0"/>
              <a:t>become an </a:t>
            </a:r>
            <a:r>
              <a:rPr lang="en-US" sz="3600" dirty="0"/>
              <a:t>offering for guilty man, and the shadow ceased in the substance. Paul was seeking to bring the minds of men to the great truth for </a:t>
            </a:r>
            <a:r>
              <a:rPr lang="en-US" sz="3600" dirty="0" smtClean="0"/>
              <a:t>the time</a:t>
            </a:r>
            <a:r>
              <a:rPr lang="en-US" sz="3600" dirty="0"/>
              <a:t>; but these who claimed to be followers of Jesus were wholly absorbed in teaching the tradition of the Jews, and the obligation </a:t>
            </a:r>
            <a:r>
              <a:rPr lang="en-US" sz="3600" dirty="0" smtClean="0"/>
              <a:t>of circumcision.” </a:t>
            </a:r>
            <a:r>
              <a:rPr lang="en-US" sz="3600" dirty="0"/>
              <a:t>(The Review and Herald, May 29, 1888).</a:t>
            </a:r>
          </a:p>
        </p:txBody>
      </p:sp>
    </p:spTree>
    <p:extLst>
      <p:ext uri="{BB962C8B-B14F-4D97-AF65-F5344CB8AC3E}">
        <p14:creationId xmlns:p14="http://schemas.microsoft.com/office/powerpoint/2010/main" val="425899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FF0000"/>
                </a:solidFill>
                <a:latin typeface="Algerian" panose="04020705040A02060702" pitchFamily="82" charset="0"/>
              </a:rPr>
              <a:t>Promises to Abraham</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47700"/>
            <a:ext cx="6172200" cy="6210300"/>
          </a:xfrm>
        </p:spPr>
        <p:txBody>
          <a:bodyPr>
            <a:normAutofit/>
          </a:bodyPr>
          <a:lstStyle/>
          <a:p>
            <a:r>
              <a:rPr lang="en-US" sz="3200" dirty="0" smtClean="0"/>
              <a:t>“Now the LORD had said unto Abram, </a:t>
            </a:r>
            <a:r>
              <a:rPr lang="en-US" sz="3200" u="sng" dirty="0" smtClean="0"/>
              <a:t>Get thee out of thy country,</a:t>
            </a:r>
            <a:r>
              <a:rPr lang="en-US" sz="3200" dirty="0" smtClean="0"/>
              <a:t> and from thy kindred, and from thy father's house, unto a land that I will shew thee:  And I will make of thee a great nation, and I will bless thee, and make thy name great; and thou shalt be a blessing: And I will bless them that bless thee, and curse him that curseth thee: and </a:t>
            </a:r>
            <a:r>
              <a:rPr lang="en-US" sz="3200" b="1" i="1" u="sng" dirty="0" smtClean="0"/>
              <a:t>in thee shall all families of the earth be blessed.” </a:t>
            </a:r>
            <a:r>
              <a:rPr lang="en-US" sz="3200" dirty="0" smtClean="0"/>
              <a:t> Genesis 12:1-3</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83300" y="647700"/>
            <a:ext cx="6108700" cy="6210300"/>
          </a:xfrm>
          <a:prstGeom prst="rect">
            <a:avLst/>
          </a:prstGeom>
        </p:spPr>
      </p:pic>
    </p:spTree>
    <p:extLst>
      <p:ext uri="{BB962C8B-B14F-4D97-AF65-F5344CB8AC3E}">
        <p14:creationId xmlns:p14="http://schemas.microsoft.com/office/powerpoint/2010/main" val="305094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7030A0"/>
                </a:solidFill>
                <a:latin typeface="Algerian" panose="04020705040A02060702" pitchFamily="82" charset="0"/>
              </a:rPr>
              <a:t>Promises</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1" y="622301"/>
            <a:ext cx="6172200" cy="6235698"/>
          </a:xfrm>
          <a:prstGeom prst="rect">
            <a:avLst/>
          </a:prstGeom>
        </p:spPr>
      </p:pic>
      <p:sp>
        <p:nvSpPr>
          <p:cNvPr id="4" name="Content Placeholder 3"/>
          <p:cNvSpPr>
            <a:spLocks noGrp="1"/>
          </p:cNvSpPr>
          <p:nvPr>
            <p:ph sz="half" idx="2"/>
          </p:nvPr>
        </p:nvSpPr>
        <p:spPr>
          <a:xfrm>
            <a:off x="6172200" y="622300"/>
            <a:ext cx="6019800" cy="6235699"/>
          </a:xfrm>
        </p:spPr>
        <p:txBody>
          <a:bodyPr>
            <a:noAutofit/>
          </a:bodyPr>
          <a:lstStyle/>
          <a:p>
            <a:r>
              <a:rPr lang="en-US" sz="4400" dirty="0" smtClean="0"/>
              <a:t>Abraham was promised several things.</a:t>
            </a:r>
          </a:p>
          <a:p>
            <a:r>
              <a:rPr lang="en-US" sz="4400" dirty="0" smtClean="0"/>
              <a:t>1. A land</a:t>
            </a:r>
          </a:p>
          <a:p>
            <a:r>
              <a:rPr lang="en-US" sz="4400" dirty="0" smtClean="0"/>
              <a:t>2. prosperity</a:t>
            </a:r>
          </a:p>
          <a:p>
            <a:r>
              <a:rPr lang="en-US" sz="4400" dirty="0" smtClean="0"/>
              <a:t>3. offspring</a:t>
            </a:r>
          </a:p>
          <a:p>
            <a:r>
              <a:rPr lang="en-US" sz="4400" dirty="0" smtClean="0"/>
              <a:t>4. the Messiah would come through his seed.</a:t>
            </a:r>
            <a:endParaRPr lang="en-US" sz="4400" dirty="0"/>
          </a:p>
        </p:txBody>
      </p:sp>
    </p:spTree>
    <p:extLst>
      <p:ext uri="{BB962C8B-B14F-4D97-AF65-F5344CB8AC3E}">
        <p14:creationId xmlns:p14="http://schemas.microsoft.com/office/powerpoint/2010/main" val="215268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C00000"/>
                </a:solidFill>
                <a:latin typeface="Algerian" panose="04020705040A02060702" pitchFamily="82" charset="0"/>
              </a:rPr>
              <a:t>The Battle</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sz="half" idx="1"/>
          </p:nvPr>
        </p:nvSpPr>
        <p:spPr>
          <a:xfrm>
            <a:off x="0" y="584200"/>
            <a:ext cx="6019800" cy="6273799"/>
          </a:xfrm>
        </p:spPr>
        <p:txBody>
          <a:bodyPr>
            <a:normAutofit/>
          </a:bodyPr>
          <a:lstStyle/>
          <a:p>
            <a:r>
              <a:rPr lang="en-US" sz="3600" dirty="0" smtClean="0"/>
              <a:t>Genesis 14 discusses the captivity of Lot and Sodom.  Abraham, thru the Lord’s intervention, delivered them from the kings of Canaan.  However, Abraham was deeply stressed by this.  These kings would one day seek revenge and he still had no heir.  Then, comes the discussion in Genesis 15!</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892800" y="584199"/>
            <a:ext cx="6299199" cy="6273799"/>
          </a:xfrm>
          <a:prstGeom prst="rect">
            <a:avLst/>
          </a:prstGeom>
        </p:spPr>
      </p:pic>
    </p:spTree>
    <p:extLst>
      <p:ext uri="{BB962C8B-B14F-4D97-AF65-F5344CB8AC3E}">
        <p14:creationId xmlns:p14="http://schemas.microsoft.com/office/powerpoint/2010/main" val="2823113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C00000"/>
                </a:solidFill>
              </a:rPr>
              <a:t>The Confirmation</a:t>
            </a:r>
            <a:endParaRPr lang="en-US" b="1" i="1" u="sng" dirty="0">
              <a:solidFill>
                <a:srgbClr val="C00000"/>
              </a:solidFill>
            </a:endParaRPr>
          </a:p>
        </p:txBody>
      </p:sp>
      <p:sp>
        <p:nvSpPr>
          <p:cNvPr id="3" name="Content Placeholder 2"/>
          <p:cNvSpPr>
            <a:spLocks noGrp="1"/>
          </p:cNvSpPr>
          <p:nvPr>
            <p:ph idx="1"/>
          </p:nvPr>
        </p:nvSpPr>
        <p:spPr>
          <a:xfrm>
            <a:off x="0" y="596900"/>
            <a:ext cx="12192000" cy="6261100"/>
          </a:xfrm>
        </p:spPr>
        <p:txBody>
          <a:bodyPr>
            <a:normAutofit lnSpcReduction="10000"/>
          </a:bodyPr>
          <a:lstStyle/>
          <a:p>
            <a:r>
              <a:rPr lang="en-US" sz="3600" dirty="0" smtClean="0"/>
              <a:t>“After these things the word of the LORD came unto Abram in a vision, saying, Fear not, Abram: I am thy shield, and thy exceeding great reward.  And Abram said, Lord GOD, what wilt thou give me, seeing I go childless, and the steward of my house is this Eliezer of Damascus?  And Abram said, Behold, to me thou hast given no seed: and, lo, one born in my house is mine heir. And, behold, the word of the LORD came unto him, saying, This shall not be thine heir; but he that shall come forth out of thine own bowels shall be thine heir.  And he brought him forth abroad, and said, Look now toward heaven, and tell the stars, if thou be able to number them: and he said unto him, So shall thy seed be.  </a:t>
            </a:r>
            <a:r>
              <a:rPr lang="en-US" sz="3600" b="1" i="1" u="sng" dirty="0" smtClean="0"/>
              <a:t>And he believed in the LORD; and he counted it to him for righteousness</a:t>
            </a:r>
            <a:r>
              <a:rPr lang="en-US" sz="3600" dirty="0" smtClean="0"/>
              <a:t>.”  Genesis 15:1-6</a:t>
            </a:r>
          </a:p>
          <a:p>
            <a:endParaRPr lang="en-US" dirty="0"/>
          </a:p>
        </p:txBody>
      </p:sp>
    </p:spTree>
    <p:extLst>
      <p:ext uri="{BB962C8B-B14F-4D97-AF65-F5344CB8AC3E}">
        <p14:creationId xmlns:p14="http://schemas.microsoft.com/office/powerpoint/2010/main" val="174112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Righteousness by Faith</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20700"/>
            <a:ext cx="6388099" cy="6337300"/>
          </a:xfrm>
          <a:prstGeom prst="rect">
            <a:avLst/>
          </a:prstGeom>
        </p:spPr>
      </p:pic>
      <p:sp>
        <p:nvSpPr>
          <p:cNvPr id="4" name="Content Placeholder 3"/>
          <p:cNvSpPr>
            <a:spLocks noGrp="1"/>
          </p:cNvSpPr>
          <p:nvPr>
            <p:ph sz="half" idx="2"/>
          </p:nvPr>
        </p:nvSpPr>
        <p:spPr>
          <a:xfrm>
            <a:off x="6172200" y="622300"/>
            <a:ext cx="6019800" cy="6235700"/>
          </a:xfrm>
        </p:spPr>
        <p:txBody>
          <a:bodyPr>
            <a:normAutofit lnSpcReduction="10000"/>
          </a:bodyPr>
          <a:lstStyle/>
          <a:p>
            <a:r>
              <a:rPr lang="en-US" dirty="0" smtClean="0"/>
              <a:t>Abraham understood that:</a:t>
            </a:r>
          </a:p>
          <a:p>
            <a:r>
              <a:rPr lang="en-US" dirty="0" smtClean="0"/>
              <a:t>1. a child was coming thru him.</a:t>
            </a:r>
          </a:p>
          <a:p>
            <a:r>
              <a:rPr lang="en-US" dirty="0" smtClean="0"/>
              <a:t>2. he accepted the Lord’s promise by faith to have a son.</a:t>
            </a:r>
          </a:p>
          <a:p>
            <a:r>
              <a:rPr lang="en-US" dirty="0" smtClean="0"/>
              <a:t>3. he already knew in his own experience that the only way he could resist sin was thru faith in the power of God.</a:t>
            </a:r>
          </a:p>
          <a:p>
            <a:r>
              <a:rPr lang="en-US" dirty="0" smtClean="0"/>
              <a:t>4. Abraham’s faith in the power of God to have a son was accounted to him as righteousness.</a:t>
            </a:r>
          </a:p>
          <a:p>
            <a:r>
              <a:rPr lang="en-US" dirty="0" smtClean="0"/>
              <a:t>5. When we accept the Word of God to do for us what we can not do, the Lord accounts that to us as righteousness too!</a:t>
            </a:r>
            <a:endParaRPr lang="en-US" dirty="0"/>
          </a:p>
        </p:txBody>
      </p:sp>
    </p:spTree>
    <p:extLst>
      <p:ext uri="{BB962C8B-B14F-4D97-AF65-F5344CB8AC3E}">
        <p14:creationId xmlns:p14="http://schemas.microsoft.com/office/powerpoint/2010/main" val="286805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Abraham Loses faith in God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533400"/>
            <a:ext cx="6019800" cy="6324600"/>
          </a:xfrm>
        </p:spPr>
        <p:txBody>
          <a:bodyPr>
            <a:normAutofit lnSpcReduction="10000"/>
          </a:bodyPr>
          <a:lstStyle/>
          <a:p>
            <a:r>
              <a:rPr lang="en-US" dirty="0" smtClean="0"/>
              <a:t>“Now Sarai Abram's wife bare him no children: and she had an handmaid, an Egyptian, whose name was Hagar. And Sarai said unto Abram, Behold now, the LORD hath restrained me from bearing: I pray thee, go in unto my maid; it may be that I may obtain children by her. And Abram hearkened to the voice of Sarai.  And Sarai Abram's wife took Hagar her maid the Egyptian, after Abram had dwelt ten years in the land of Canaan, and gave her to her husband Abram to be his wife.  And he went in unto Hagar, and she conceived: and when she saw that she had conceived, her mistress was despised in her eyes.”  Genesis 16:1-4</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159500" y="533400"/>
            <a:ext cx="6032500" cy="6324600"/>
          </a:xfrm>
          <a:prstGeom prst="rect">
            <a:avLst/>
          </a:prstGeom>
        </p:spPr>
      </p:pic>
    </p:spTree>
    <p:extLst>
      <p:ext uri="{BB962C8B-B14F-4D97-AF65-F5344CB8AC3E}">
        <p14:creationId xmlns:p14="http://schemas.microsoft.com/office/powerpoint/2010/main" val="97814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Abraham now 86 Years Old!</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71500"/>
            <a:ext cx="6350000" cy="6286500"/>
          </a:xfrm>
          <a:prstGeom prst="rect">
            <a:avLst/>
          </a:prstGeom>
        </p:spPr>
      </p:pic>
      <p:sp>
        <p:nvSpPr>
          <p:cNvPr id="4" name="Content Placeholder 3"/>
          <p:cNvSpPr>
            <a:spLocks noGrp="1"/>
          </p:cNvSpPr>
          <p:nvPr>
            <p:ph sz="half" idx="2"/>
          </p:nvPr>
        </p:nvSpPr>
        <p:spPr>
          <a:xfrm>
            <a:off x="6172200" y="571500"/>
            <a:ext cx="5181600" cy="6286500"/>
          </a:xfrm>
        </p:spPr>
        <p:txBody>
          <a:bodyPr>
            <a:normAutofit/>
          </a:bodyPr>
          <a:lstStyle/>
          <a:p>
            <a:r>
              <a:rPr lang="en-US" sz="4000" dirty="0" smtClean="0"/>
              <a:t>“And Hagar bare Abram a son: and Abram called his son's name, which Hagar bare, Ishmael. And Abram was fourscore and six years old, when Hagar bare Ishmael to Abram.”  Genesis 16:15,16</a:t>
            </a:r>
          </a:p>
          <a:p>
            <a:endParaRPr lang="en-US" sz="4000" dirty="0"/>
          </a:p>
        </p:txBody>
      </p:sp>
    </p:spTree>
    <p:extLst>
      <p:ext uri="{BB962C8B-B14F-4D97-AF65-F5344CB8AC3E}">
        <p14:creationId xmlns:p14="http://schemas.microsoft.com/office/powerpoint/2010/main" val="1088341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r>
              <a:rPr lang="en-US" dirty="0" smtClean="0"/>
              <a:t>                         </a:t>
            </a:r>
            <a:r>
              <a:rPr lang="en-US" b="1" i="1" u="sng" dirty="0" smtClean="0">
                <a:solidFill>
                  <a:srgbClr val="002060"/>
                </a:solidFill>
                <a:latin typeface="Algerian" panose="04020705040A02060702" pitchFamily="82" charset="0"/>
              </a:rPr>
              <a:t>Abraham’s Failure</a:t>
            </a:r>
            <a:endParaRPr lang="en-US" b="1" i="1" u="sng" dirty="0">
              <a:solidFill>
                <a:srgbClr val="002060"/>
              </a:solidFill>
              <a:latin typeface="Algerian" panose="04020705040A02060702" pitchFamily="82" charset="0"/>
            </a:endParaRPr>
          </a:p>
        </p:txBody>
      </p:sp>
      <p:sp>
        <p:nvSpPr>
          <p:cNvPr id="3" name="Content Placeholder 2"/>
          <p:cNvSpPr>
            <a:spLocks noGrp="1"/>
          </p:cNvSpPr>
          <p:nvPr>
            <p:ph idx="1"/>
          </p:nvPr>
        </p:nvSpPr>
        <p:spPr>
          <a:xfrm>
            <a:off x="0" y="495300"/>
            <a:ext cx="12192000" cy="6362699"/>
          </a:xfrm>
        </p:spPr>
        <p:txBody>
          <a:bodyPr>
            <a:normAutofit fontScale="92500" lnSpcReduction="10000"/>
          </a:bodyPr>
          <a:lstStyle/>
          <a:p>
            <a:r>
              <a:rPr lang="en-US" dirty="0" smtClean="0"/>
              <a:t>“Abraham had accepted without question the promise of a son, but he did not wait for God to fulfill His word in His own time and way. A delay was permitted, to test his faith in the power of God; but he failed to endure the trial. Thinking it impossible that a child should be given her in her old age, Sarah suggested, as a plan by which the divine purpose might be fulfilled, that one of her handmaidens should be taken by Abraham as a secondary wife. Polygamy had become so widespread that it had ceased to be regarded as a sin, but it was no less a violation of the law of God, and was fatal to the sacredness and peace of the family relation. Abraham's marriage with Hagar resulted in evil, not only to his own household, but to future generations. </a:t>
            </a:r>
          </a:p>
          <a:p>
            <a:endParaRPr lang="en-US" dirty="0" smtClean="0"/>
          </a:p>
          <a:p>
            <a:r>
              <a:rPr lang="en-US" dirty="0" smtClean="0"/>
              <a:t>Flattered with the honor of her new position as Abraham's wife, and hoping to be the mother of the great nation to descend from him, Hagar became proud and boastful, and treated her mistress with contempt. Mutual jealousies disturbed the peace of the once happy home. Forced to listen to the complaints of both, Abraham vainly endeavored to restore harmony. Though it was at Sarah's earnest entreaty that he had married Hagar, she now reproached him as the one at fault. She desired to banish her rival; but Abraham refused to permit this; for Hagar was to be the mother of this child, as he fondly hoped, the son of promise.”  PP, pg. 145</a:t>
            </a:r>
          </a:p>
          <a:p>
            <a:endParaRPr lang="en-US" dirty="0"/>
          </a:p>
        </p:txBody>
      </p:sp>
    </p:spTree>
    <p:extLst>
      <p:ext uri="{BB962C8B-B14F-4D97-AF65-F5344CB8AC3E}">
        <p14:creationId xmlns:p14="http://schemas.microsoft.com/office/powerpoint/2010/main" val="90583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2271</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Aharoni</vt:lpstr>
      <vt:lpstr>Algerian</vt:lpstr>
      <vt:lpstr>Arial</vt:lpstr>
      <vt:lpstr>Arial Narrow</vt:lpstr>
      <vt:lpstr>Calibri</vt:lpstr>
      <vt:lpstr>Calibri Light</vt:lpstr>
      <vt:lpstr>Office Theme</vt:lpstr>
      <vt:lpstr>Circumcision</vt:lpstr>
      <vt:lpstr>                Promises to Abraham</vt:lpstr>
      <vt:lpstr>                                 Promises</vt:lpstr>
      <vt:lpstr>                            The Battle</vt:lpstr>
      <vt:lpstr>                      The Confirmation</vt:lpstr>
      <vt:lpstr>                  Righteousness by Faith</vt:lpstr>
      <vt:lpstr>             Abraham Loses faith in God</vt:lpstr>
      <vt:lpstr>            Abraham now 86 Years Old!</vt:lpstr>
      <vt:lpstr>                         Abraham’s Failure</vt:lpstr>
      <vt:lpstr>                             Circumcision</vt:lpstr>
      <vt:lpstr>                  The Power of God Alone!</vt:lpstr>
      <vt:lpstr>        Circumcision always a Sign     </vt:lpstr>
      <vt:lpstr>    Jews Perverted Sabbath, Circumcision, Sanctuary, etc.</vt:lpstr>
      <vt:lpstr>          Sign Without the Substance is Worthless</vt:lpstr>
      <vt:lpstr>                Circumcision is on the Inside!</vt:lpstr>
      <vt:lpstr>                              In The Spirit</vt:lpstr>
      <vt:lpstr>PowerPoint Presentation</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Circumcision</dc:title>
  <dc:creator>All Public</dc:creator>
  <cp:lastModifiedBy>All Public</cp:lastModifiedBy>
  <cp:revision>11</cp:revision>
  <dcterms:created xsi:type="dcterms:W3CDTF">2016-10-11T18:09:17Z</dcterms:created>
  <dcterms:modified xsi:type="dcterms:W3CDTF">2016-10-12T18:18:36Z</dcterms:modified>
</cp:coreProperties>
</file>