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5"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BF6499-1C37-4852-9144-BEE5AAC5CDAA}" type="datetimeFigureOut">
              <a:rPr lang="en-US" smtClean="0"/>
              <a:pPr/>
              <a:t>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75FFBB-865A-4B8E-AE66-30A9A28DB367}"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BF6499-1C37-4852-9144-BEE5AAC5CDAA}" type="datetimeFigureOut">
              <a:rPr lang="en-US" smtClean="0"/>
              <a:pPr/>
              <a:t>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75FFBB-865A-4B8E-AE66-30A9A28DB367}"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BF6499-1C37-4852-9144-BEE5AAC5CDAA}" type="datetimeFigureOut">
              <a:rPr lang="en-US" smtClean="0"/>
              <a:pPr/>
              <a:t>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75FFBB-865A-4B8E-AE66-30A9A28DB367}"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BF6499-1C37-4852-9144-BEE5AAC5CDAA}" type="datetimeFigureOut">
              <a:rPr lang="en-US" smtClean="0"/>
              <a:pPr/>
              <a:t>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75FFBB-865A-4B8E-AE66-30A9A28DB367}"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BF6499-1C37-4852-9144-BEE5AAC5CDAA}" type="datetimeFigureOut">
              <a:rPr lang="en-US" smtClean="0"/>
              <a:pPr/>
              <a:t>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75FFBB-865A-4B8E-AE66-30A9A28DB367}"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BF6499-1C37-4852-9144-BEE5AAC5CDAA}" type="datetimeFigureOut">
              <a:rPr lang="en-US" smtClean="0"/>
              <a:pPr/>
              <a:t>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75FFBB-865A-4B8E-AE66-30A9A28DB367}"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BF6499-1C37-4852-9144-BEE5AAC5CDAA}" type="datetimeFigureOut">
              <a:rPr lang="en-US" smtClean="0"/>
              <a:pPr/>
              <a:t>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75FFBB-865A-4B8E-AE66-30A9A28DB367}"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BF6499-1C37-4852-9144-BEE5AAC5CDAA}" type="datetimeFigureOut">
              <a:rPr lang="en-US" smtClean="0"/>
              <a:pPr/>
              <a:t>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75FFBB-865A-4B8E-AE66-30A9A28DB367}"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BF6499-1C37-4852-9144-BEE5AAC5CDAA}" type="datetimeFigureOut">
              <a:rPr lang="en-US" smtClean="0"/>
              <a:pPr/>
              <a:t>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75FFBB-865A-4B8E-AE66-30A9A28DB367}"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F6499-1C37-4852-9144-BEE5AAC5CDAA}" type="datetimeFigureOut">
              <a:rPr lang="en-US" smtClean="0"/>
              <a:pPr/>
              <a:t>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75FFBB-865A-4B8E-AE66-30A9A28DB367}"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F6499-1C37-4852-9144-BEE5AAC5CDAA}" type="datetimeFigureOut">
              <a:rPr lang="en-US" smtClean="0"/>
              <a:pPr/>
              <a:t>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75FFBB-865A-4B8E-AE66-30A9A28DB367}"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BF6499-1C37-4852-9144-BEE5AAC5CDAA}" type="datetimeFigureOut">
              <a:rPr lang="en-US" smtClean="0"/>
              <a:pPr/>
              <a:t>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75FFBB-865A-4B8E-AE66-30A9A28DB367}"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Saint-Cloud" TargetMode="External"/><Relationship Id="rId2" Type="http://schemas.openxmlformats.org/officeDocument/2006/relationships/hyperlink" Target="http://en.wikipedia.org/wiki/Edict_of_Beaulieu" TargetMode="External"/><Relationship Id="rId1" Type="http://schemas.openxmlformats.org/officeDocument/2006/relationships/slideLayout" Target="../slideLayouts/slideLayout4.xml"/><Relationship Id="rId6" Type="http://schemas.openxmlformats.org/officeDocument/2006/relationships/hyperlink" Target="http://en.wikipedia.org/wiki/Jacques_Cl%C3%A9ment" TargetMode="External"/><Relationship Id="rId5" Type="http://schemas.openxmlformats.org/officeDocument/2006/relationships/hyperlink" Target="http://en.wikipedia.org/wiki/Dominican_friar" TargetMode="External"/><Relationship Id="rId4" Type="http://schemas.openxmlformats.org/officeDocument/2006/relationships/hyperlink" Target="http://en.wikipedia.org/wiki/Dominican_Order"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Edict_of_Nantes" TargetMode="External"/><Relationship Id="rId2" Type="http://schemas.openxmlformats.org/officeDocument/2006/relationships/hyperlink" Target="http://en.wikipedia.org/wiki/Politique" TargetMode="External"/><Relationship Id="rId1" Type="http://schemas.openxmlformats.org/officeDocument/2006/relationships/slideLayout" Target="../slideLayouts/slideLayout4.xml"/><Relationship Id="rId6" Type="http://schemas.openxmlformats.org/officeDocument/2006/relationships/image" Target="../media/image6.jpeg"/><Relationship Id="rId5" Type="http://schemas.openxmlformats.org/officeDocument/2006/relationships/hyperlink" Target="http://en.wikipedia.org/wiki/Henry_IV_of_France" TargetMode="External"/><Relationship Id="rId4" Type="http://schemas.openxmlformats.org/officeDocument/2006/relationships/hyperlink" Target="http://en.wikipedia.org/wiki/Fran%C3%A7ois_Ravaillac"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u="sng" dirty="0" smtClean="0">
                <a:solidFill>
                  <a:srgbClr val="FF0000"/>
                </a:solidFill>
                <a:latin typeface="Algerian" pitchFamily="82" charset="0"/>
              </a:rPr>
              <a:t>Windows from the Past to the Future, pt. 1</a:t>
            </a:r>
            <a:endParaRPr lang="en-US" i="1" u="sng" dirty="0">
              <a:solidFill>
                <a:srgbClr val="FF0000"/>
              </a:solidFill>
              <a:latin typeface="Algerian" pitchFamily="82" charset="0"/>
            </a:endParaRP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Henry III of France 1589</a:t>
            </a:r>
            <a:endParaRPr lang="en-US" b="1" i="1" u="sng" dirty="0">
              <a:solidFill>
                <a:srgbClr val="FF0000"/>
              </a:solidFill>
            </a:endParaRPr>
          </a:p>
        </p:txBody>
      </p:sp>
      <p:sp>
        <p:nvSpPr>
          <p:cNvPr id="3" name="Content Placeholder 2"/>
          <p:cNvSpPr>
            <a:spLocks noGrp="1"/>
          </p:cNvSpPr>
          <p:nvPr>
            <p:ph sz="half" idx="1"/>
          </p:nvPr>
        </p:nvSpPr>
        <p:spPr>
          <a:xfrm>
            <a:off x="0" y="685800"/>
            <a:ext cx="4648200" cy="6172200"/>
          </a:xfrm>
        </p:spPr>
        <p:txBody>
          <a:bodyPr>
            <a:normAutofit fontScale="92500" lnSpcReduction="20000"/>
          </a:bodyPr>
          <a:lstStyle/>
          <a:p>
            <a:r>
              <a:rPr lang="en-US" sz="3500" dirty="0" smtClean="0"/>
              <a:t>“Neither Henry III nor Henry IV, nor the Elector of Saxony [Frederick III], nor the Queen Elizabeth, are true kings. That [Jacques] Clement has done a heroic action in killing Henry III . . . it is a meritorious action </a:t>
            </a:r>
          </a:p>
          <a:p>
            <a:r>
              <a:rPr lang="en-US" sz="3500" dirty="0" smtClean="0"/>
              <a:t>with God to kill a heretic king.” Jean Guignard, 1589 </a:t>
            </a:r>
          </a:p>
          <a:p>
            <a:r>
              <a:rPr lang="en-US" sz="3500" dirty="0" smtClean="0"/>
              <a:t>French Jesuit</a:t>
            </a:r>
          </a:p>
          <a:p>
            <a:endParaRPr lang="en-US" dirty="0"/>
          </a:p>
        </p:txBody>
      </p:sp>
      <p:sp>
        <p:nvSpPr>
          <p:cNvPr id="4" name="Content Placeholder 3"/>
          <p:cNvSpPr>
            <a:spLocks noGrp="1"/>
          </p:cNvSpPr>
          <p:nvPr>
            <p:ph sz="half" idx="2"/>
          </p:nvPr>
        </p:nvSpPr>
        <p:spPr>
          <a:xfrm>
            <a:off x="4572000" y="762000"/>
            <a:ext cx="4572000" cy="6096000"/>
          </a:xfrm>
        </p:spPr>
        <p:txBody>
          <a:bodyPr>
            <a:normAutofit fontScale="92500" lnSpcReduction="20000"/>
          </a:bodyPr>
          <a:lstStyle/>
          <a:p>
            <a:r>
              <a:rPr lang="en-US" dirty="0" smtClean="0"/>
              <a:t>In 1576, Henry signed the </a:t>
            </a:r>
            <a:r>
              <a:rPr lang="en-US" dirty="0" smtClean="0">
                <a:hlinkClick r:id="rId2" tooltip="Edict of Beaulieu"/>
              </a:rPr>
              <a:t>Edict of Beaulieu</a:t>
            </a:r>
            <a:r>
              <a:rPr lang="en-US" dirty="0" smtClean="0"/>
              <a:t>, which granted many concessions to the Huguenots…On 1 August 1589, Henry III lodged with his army at </a:t>
            </a:r>
            <a:r>
              <a:rPr lang="en-US" dirty="0" smtClean="0">
                <a:hlinkClick r:id="rId3" tooltip="Saint-Cloud"/>
              </a:rPr>
              <a:t>Saint-Cloud</a:t>
            </a:r>
            <a:r>
              <a:rPr lang="en-US" dirty="0" smtClean="0"/>
              <a:t>, </a:t>
            </a:r>
            <a:r>
              <a:rPr lang="en-US" dirty="0" err="1" smtClean="0"/>
              <a:t>Hauts</a:t>
            </a:r>
            <a:r>
              <a:rPr lang="en-US" dirty="0" smtClean="0"/>
              <a:t>-de-Seine, and was preparing to attack Paris, when a young fanatical </a:t>
            </a:r>
            <a:r>
              <a:rPr lang="en-US" dirty="0" smtClean="0">
                <a:hlinkClick r:id="rId4" tooltip="Dominican Order"/>
              </a:rPr>
              <a:t>Dominican</a:t>
            </a:r>
            <a:r>
              <a:rPr lang="en-US" dirty="0" smtClean="0"/>
              <a:t> </a:t>
            </a:r>
            <a:r>
              <a:rPr lang="en-US" dirty="0" smtClean="0">
                <a:hlinkClick r:id="rId5" tooltip="Dominican friar"/>
              </a:rPr>
              <a:t>friar</a:t>
            </a:r>
            <a:r>
              <a:rPr lang="en-US" dirty="0" smtClean="0"/>
              <a:t>, </a:t>
            </a:r>
            <a:r>
              <a:rPr lang="en-US" dirty="0" smtClean="0">
                <a:hlinkClick r:id="rId6" tooltip="Jacques Clément"/>
              </a:rPr>
              <a:t>Jacques </a:t>
            </a:r>
            <a:r>
              <a:rPr lang="en-US" dirty="0" err="1" smtClean="0">
                <a:hlinkClick r:id="rId6" tooltip="Jacques Clément"/>
              </a:rPr>
              <a:t>Clément</a:t>
            </a:r>
            <a:r>
              <a:rPr lang="en-US" dirty="0" smtClean="0"/>
              <a:t>, carrying false papers, was granted access to deliver important documents to the king. The monk gave the king a bundle of papers and stated that he had a secret message to deliver.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lgerian" pitchFamily="82" charset="0"/>
              </a:rPr>
              <a:t>Henry IV –Edict of Nantes</a:t>
            </a:r>
            <a:endParaRPr lang="en-US" b="1" i="1"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fontScale="92500" lnSpcReduction="20000"/>
          </a:bodyPr>
          <a:lstStyle/>
          <a:p>
            <a:r>
              <a:rPr lang="en-US" dirty="0" smtClean="0"/>
              <a:t>One of the most popular French kings, both during and after his reign, Henry showed great care for the welfare of his subjects. As a pragmatic politician (in the parlance of the time, a </a:t>
            </a:r>
            <a:r>
              <a:rPr lang="en-US" i="1" dirty="0" err="1" smtClean="0">
                <a:hlinkClick r:id="rId2" tooltip="Politique"/>
              </a:rPr>
              <a:t>politique</a:t>
            </a:r>
            <a:r>
              <a:rPr lang="en-US" dirty="0" smtClean="0"/>
              <a:t>), he displayed an unusual religious tolerance for the time. Notably, he promulgated the </a:t>
            </a:r>
            <a:r>
              <a:rPr lang="en-US" dirty="0" smtClean="0">
                <a:hlinkClick r:id="rId3" tooltip="Edict of Nantes"/>
              </a:rPr>
              <a:t>Edict of Nantes</a:t>
            </a:r>
            <a:r>
              <a:rPr lang="en-US" dirty="0" smtClean="0"/>
              <a:t> in 1598, which guaranteed religious liberties to Protestants, thereby effectively ending the Wars of Religion. He was assassinated by </a:t>
            </a:r>
            <a:r>
              <a:rPr lang="en-US" dirty="0" smtClean="0">
                <a:hlinkClick r:id="rId4" tooltip="François Ravaillac"/>
              </a:rPr>
              <a:t>François </a:t>
            </a:r>
            <a:r>
              <a:rPr lang="en-US" dirty="0" err="1" smtClean="0">
                <a:hlinkClick r:id="rId4" tooltip="François Ravaillac"/>
              </a:rPr>
              <a:t>Ravaillac</a:t>
            </a:r>
            <a:r>
              <a:rPr lang="en-US" dirty="0" smtClean="0"/>
              <a:t>, a fanatical Catholic.</a:t>
            </a:r>
            <a:r>
              <a:rPr lang="en-US" baseline="30000" dirty="0" smtClean="0">
                <a:hlinkClick r:id="rId5"/>
              </a:rPr>
              <a:t>[1]</a:t>
            </a:r>
            <a:endParaRPr lang="en-US" dirty="0"/>
          </a:p>
        </p:txBody>
      </p:sp>
      <p:pic>
        <p:nvPicPr>
          <p:cNvPr id="5" name="Content Placeholder 4" descr="index.jpg"/>
          <p:cNvPicPr>
            <a:picLocks noGrp="1" noChangeAspect="1"/>
          </p:cNvPicPr>
          <p:nvPr>
            <p:ph sz="half" idx="2"/>
          </p:nvPr>
        </p:nvPicPr>
        <p:blipFill>
          <a:blip r:embed="rId6" cstate="print"/>
          <a:stretch>
            <a:fillRect/>
          </a:stretch>
        </p:blipFill>
        <p:spPr>
          <a:xfrm>
            <a:off x="4572000" y="762000"/>
            <a:ext cx="4572000" cy="60960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Gunpowder-1605</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dirty="0" smtClean="0"/>
              <a:t>England posed a problem for the Jesuit General. The king was a Protestant (“a confirmed heretic” in the words of Spain’s King Philip III), the House of Commons was full of Protestants and the people no longer gave heed to the Pope’s decrees. Therefore the Jesuits determined to annihilate the king, with his whole family, together with the entire heads of Protestantism in England in one blow.” How? By blowing up the King and the assembled Parliament with thirty-six barrels of gunpowder. The plot nearly succeeded but a letter alerted the king to the plan. When the sheriff entered the large cellar beneath the Parliament he discovered the conspirator, Guy Fawkes, a soldier in the service of King Philip III of Spain, with piece of tinder, three matches, a dagger and a pistol . . booted and spurred, like a man who was prepared to take a journey on horseback.”  Indeed he was. Violently resisting arrest, Fawkes was tried and executed having been the fanatical tool of England’s Jesuit Provincial, Henry Garnett. Convicted of high </a:t>
            </a:r>
          </a:p>
          <a:p>
            <a:r>
              <a:rPr lang="en-US" dirty="0" smtClean="0"/>
              <a:t>treason having obeyed the Jesuit Oath Garnett was also publicly executed in 1606.  Garnett is looked upon by Rome as an ‘English Martyr!’</a:t>
            </a:r>
          </a:p>
          <a:p>
            <a:endParaRPr lang="en-US" dirty="0" smtClean="0"/>
          </a:p>
          <a:p>
            <a:endParaRPr lang="en-US" dirty="0" smtClean="0"/>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b="1" i="1" u="sng" dirty="0" smtClean="0">
                <a:solidFill>
                  <a:srgbClr val="FF0000"/>
                </a:solidFill>
                <a:latin typeface="Arial Black" pitchFamily="34" charset="0"/>
              </a:rPr>
              <a:t>1600-1750  Reductions in Paraguay</a:t>
            </a:r>
            <a:endParaRPr lang="en-US" b="1" i="1" u="sng" dirty="0">
              <a:solidFill>
                <a:srgbClr val="FF0000"/>
              </a:solidFill>
              <a:latin typeface="Arial Black" pitchFamily="34" charset="0"/>
            </a:endParaRPr>
          </a:p>
        </p:txBody>
      </p:sp>
      <p:sp>
        <p:nvSpPr>
          <p:cNvPr id="4" name="Content Placeholder 3"/>
          <p:cNvSpPr>
            <a:spLocks noGrp="1"/>
          </p:cNvSpPr>
          <p:nvPr>
            <p:ph sz="half" idx="2"/>
          </p:nvPr>
        </p:nvSpPr>
        <p:spPr>
          <a:xfrm>
            <a:off x="4648200" y="1143000"/>
            <a:ext cx="4495800" cy="5715000"/>
          </a:xfrm>
        </p:spPr>
        <p:txBody>
          <a:bodyPr>
            <a:normAutofit/>
          </a:bodyPr>
          <a:lstStyle/>
          <a:p>
            <a:r>
              <a:rPr lang="en-US" dirty="0" smtClean="0"/>
              <a:t>These are the remains of the Reductions created in Paraguay by the Jesuit Order.  It was on these reductions that the principles of Communism were perfected.  From here, the League of Just Men put them into a book, and Karl Marx’ name was put to it in 1850!</a:t>
            </a:r>
            <a:endParaRPr lang="en-US" dirty="0"/>
          </a:p>
        </p:txBody>
      </p:sp>
      <p:pic>
        <p:nvPicPr>
          <p:cNvPr id="5" name="Picture 2"/>
          <p:cNvPicPr>
            <a:picLocks noGrp="1" noChangeAspect="1" noChangeArrowheads="1"/>
          </p:cNvPicPr>
          <p:nvPr>
            <p:ph sz="half" idx="1"/>
          </p:nvPr>
        </p:nvPicPr>
        <p:blipFill>
          <a:blip r:embed="rId2" cstate="print"/>
          <a:srcRect/>
          <a:stretch>
            <a:fillRect/>
          </a:stretch>
        </p:blipFill>
        <p:spPr bwMode="auto">
          <a:xfrm>
            <a:off x="0" y="1143000"/>
            <a:ext cx="4648200" cy="57150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C00000"/>
                </a:solidFill>
              </a:rPr>
              <a:t>The Roots of Communism</a:t>
            </a:r>
            <a:endParaRPr lang="en-US" u="sng" dirty="0">
              <a:solidFill>
                <a:srgbClr val="C00000"/>
              </a:solidFill>
            </a:endParaRPr>
          </a:p>
        </p:txBody>
      </p:sp>
      <p:sp>
        <p:nvSpPr>
          <p:cNvPr id="3" name="Content Placeholder 2"/>
          <p:cNvSpPr>
            <a:spLocks noGrp="1"/>
          </p:cNvSpPr>
          <p:nvPr>
            <p:ph sz="quarter" idx="1"/>
          </p:nvPr>
        </p:nvSpPr>
        <p:spPr>
          <a:xfrm>
            <a:off x="0" y="762000"/>
            <a:ext cx="9144000" cy="6096000"/>
          </a:xfrm>
        </p:spPr>
        <p:txBody>
          <a:bodyPr>
            <a:normAutofit fontScale="77500" lnSpcReduction="20000"/>
          </a:bodyPr>
          <a:lstStyle/>
          <a:p>
            <a:pPr lvl="0"/>
            <a:r>
              <a:rPr lang="en-US" dirty="0"/>
              <a:t>“The unsuspecting Indians were easily seduced by acts of kindness, and the result was that, in the course of a brief period, they succeeded in establishing a number of what were called </a:t>
            </a:r>
            <a:r>
              <a:rPr lang="en-US" i="1" dirty="0"/>
              <a:t>Reductions – or, more properly speaking, villages – with multitudes of Indians assembled about them; </a:t>
            </a:r>
            <a:r>
              <a:rPr lang="en-US" dirty="0"/>
              <a:t>the</a:t>
            </a:r>
            <a:r>
              <a:rPr lang="en-US" i="1" dirty="0"/>
              <a:t> whole aggregating, in the end, several hundred thousand. These constituted the Jesuit State, and were all, by the mere ceremony of baptism, brought under Jesuit dominion</a:t>
            </a:r>
            <a:r>
              <a:rPr lang="en-US" dirty="0"/>
              <a:t>…</a:t>
            </a:r>
            <a:r>
              <a:rPr lang="en-US" b="1" i="1" dirty="0"/>
              <a:t> </a:t>
            </a:r>
            <a:r>
              <a:rPr lang="en-US" u="sng" dirty="0"/>
              <a:t>The Commune, called by the Jesuits a “republic,” gave the appearance that it was self-governing. It was a </a:t>
            </a:r>
            <a:r>
              <a:rPr lang="en-US" i="1" u="sng" dirty="0"/>
              <a:t>republic in form but a monarchy in power controlled by the Jesuit General in Rome</a:t>
            </a:r>
            <a:r>
              <a:rPr lang="en-US" i="1" dirty="0"/>
              <a:t>…</a:t>
            </a:r>
            <a:r>
              <a:rPr lang="en-US" dirty="0"/>
              <a:t>At each Reduction the natives were allowed to select a secular magistry, with limited and unimportant powers over such temporal affairs as could be intrusted to them without impairing the theocratic feature of the Government. It was in everything pertaining to the management of public affairs </a:t>
            </a:r>
            <a:r>
              <a:rPr lang="en-US" u="sng" dirty="0"/>
              <a:t>an absolute monarchy, with all its powers centered in the general at Rome, whose authority was accepted as equal to that of God, and to whose command obedience was exacted from all.” </a:t>
            </a:r>
            <a:r>
              <a:rPr lang="en-US" b="1" u="sng" baseline="30000" dirty="0"/>
              <a:t>   </a:t>
            </a:r>
            <a:r>
              <a:rPr lang="en-US" b="1" baseline="30000" dirty="0"/>
              <a:t>R.W. Thompson, Footprints of the Jesuits, pg. 174,175</a:t>
            </a:r>
            <a:endParaRPr lang="en-US" dirty="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15400" cy="6740307"/>
          </a:xfrm>
          <a:prstGeom prst="rect">
            <a:avLst/>
          </a:prstGeom>
        </p:spPr>
        <p:txBody>
          <a:bodyPr wrap="square">
            <a:spAutoFit/>
          </a:bodyPr>
          <a:lstStyle/>
          <a:p>
            <a:r>
              <a:rPr lang="en-US" sz="2400" b="1" dirty="0" smtClean="0"/>
              <a:t>“The Guarani Reductions, 1600 - 1750 #47 These secret and evil socialist-communist Reductions, known today as “Communes” or “Kibbutzim,” produced untold wealth for the Order using hundreds of thousands of slaves, “collecting from each according to his ability and giving to each according to his need.” This wealth in turn was used to finance the many occult stratagems of the Order. The lessons learned on these Platonic Republics provided the groundwork for Marx’s </a:t>
            </a:r>
            <a:r>
              <a:rPr lang="en-US" sz="2400" b="1" i="1" dirty="0" smtClean="0"/>
              <a:t>The Communist Manifesto by which every nation on earth would be reduced to a Guarani Reduction, thereby destroying the Protestant Middle Classes of Northern Europe and Western Civilization. In restoring the communal Feudalism of the Dark Ages known as “the World’s Midnight,” the Order would submit the world to the rule of Rome’s bold Papal Caesar.” Jesuits: A Multibiography, Jean Lacouture, (Collegeville, Minnesota: The Liturgical Press, 1995) pp. 342, 343. </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0" y="0"/>
            <a:ext cx="4800600" cy="1371600"/>
          </a:xfrm>
        </p:spPr>
        <p:txBody>
          <a:bodyPr>
            <a:normAutofit fontScale="90000"/>
          </a:bodyPr>
          <a:lstStyle/>
          <a:p>
            <a:r>
              <a:rPr lang="en-US" b="1" i="1" u="sng" dirty="0" smtClean="0">
                <a:solidFill>
                  <a:srgbClr val="FF0000"/>
                </a:solidFill>
                <a:latin typeface="Algerian" pitchFamily="82" charset="0"/>
              </a:rPr>
              <a:t>Japanese Debacle!</a:t>
            </a:r>
            <a:endParaRPr lang="en-US" b="1" i="1" u="sng" dirty="0">
              <a:solidFill>
                <a:srgbClr val="FF0000"/>
              </a:solidFill>
              <a:latin typeface="Algerian" pitchFamily="82" charset="0"/>
            </a:endParaRPr>
          </a:p>
        </p:txBody>
      </p:sp>
      <p:sp>
        <p:nvSpPr>
          <p:cNvPr id="3" name="Content Placeholder 2"/>
          <p:cNvSpPr>
            <a:spLocks noGrp="1"/>
          </p:cNvSpPr>
          <p:nvPr>
            <p:ph sz="half" idx="1"/>
          </p:nvPr>
        </p:nvSpPr>
        <p:spPr>
          <a:xfrm>
            <a:off x="0" y="0"/>
            <a:ext cx="4495800" cy="6858000"/>
          </a:xfrm>
        </p:spPr>
        <p:txBody>
          <a:bodyPr>
            <a:normAutofit fontScale="70000" lnSpcReduction="20000"/>
          </a:bodyPr>
          <a:lstStyle/>
          <a:p>
            <a:r>
              <a:rPr lang="en-US" dirty="0" smtClean="0"/>
              <a:t>In attempting to capture Japan with Francis Xavier  arriving in 1549, the Jesuits converted many of the Japanese lords  called “daimyo.” The Jesuits then incited them to destroy hundreds of Buddhist temples and slaughter the priests…With the Order first expelled  in 1587 and again in 1597 by Daimyo Hideyoshi (for which he paid  with his life in 1598), in 1614 </a:t>
            </a:r>
            <a:r>
              <a:rPr lang="en-US" dirty="0" err="1" smtClean="0"/>
              <a:t>Iyeyasu</a:t>
            </a:r>
            <a:r>
              <a:rPr lang="en-US" dirty="0" smtClean="0"/>
              <a:t> issued an edict in the name of his son, </a:t>
            </a:r>
            <a:r>
              <a:rPr lang="en-US" dirty="0" err="1" smtClean="0"/>
              <a:t>Hidetada</a:t>
            </a:r>
            <a:r>
              <a:rPr lang="en-US" dirty="0" smtClean="0"/>
              <a:t>, finally expelling the Company  and outlawing both Protestant and Catholic “Christianity.”  In 1622 many Jesuits were justly put to death (“martyred”) for high treason, and in 1624  the Roman Catholic Spanish were banished by one of </a:t>
            </a:r>
            <a:r>
              <a:rPr lang="en-US" dirty="0" err="1" smtClean="0"/>
              <a:t>Iyemitsu’s</a:t>
            </a:r>
            <a:r>
              <a:rPr lang="en-US" dirty="0" smtClean="0"/>
              <a:t> edicts. And why? “The Christians [Jesuits], so the decree alleged, were striving ‘to spread  abroad a pernicious code, to exterminate the true religion [Buddhism], to overthrow the government, and to make themselves masters of the whole empire.’  </a:t>
            </a:r>
          </a:p>
          <a:p>
            <a:endParaRPr lang="en-US" dirty="0" smtClean="0"/>
          </a:p>
          <a:p>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419601" y="1219200"/>
            <a:ext cx="4724400" cy="5638799"/>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FF0000"/>
                </a:solidFill>
              </a:rPr>
              <a:t>Never Again?</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sz="3800" dirty="0" smtClean="0"/>
              <a:t>In 1637 it resisted the shogun’s  edicts  by force  through raising an army and inciting  a rebellion. This army of thirty  thousand Roman Catholic Japanese declared a religious war and openly revolted  against the Emperor. It seized an abandoned castle on  the coast of </a:t>
            </a:r>
            <a:r>
              <a:rPr lang="en-US" sz="3800" dirty="0" err="1" smtClean="0"/>
              <a:t>Shimabara</a:t>
            </a:r>
            <a:r>
              <a:rPr lang="en-US" sz="3800" dirty="0" smtClean="0"/>
              <a:t> and  waited for the Spanish fleet. The fleet would have reinforced the Jesuits and their  army. But the shogun’s forces,  along with the Protestant Dutch fleet, foiled the aim of  the Order by destroying the fortress along with the rebels. Chapter 8149 (Dear truth-seeker, as we shall later see, this is exactly what the Jesuits did to our  Federal Republic established by our great  George Washington. They founded a new “Holy Roman”  American Empire  on the ruins of our nation devastated by the War Between the States (1861-1865</a:t>
            </a:r>
            <a:r>
              <a:rPr lang="en-US" sz="380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flipV="1">
            <a:off x="457200" y="228600"/>
            <a:ext cx="8229600" cy="46038"/>
          </a:xfrm>
        </p:spPr>
        <p:txBody>
          <a:bodyPr>
            <a:normAutofit fontScale="90000"/>
          </a:bodyPr>
          <a:lstStyle/>
          <a:p>
            <a:endParaRPr lang="es-MX" dirty="0"/>
          </a:p>
        </p:txBody>
      </p:sp>
      <p:sp>
        <p:nvSpPr>
          <p:cNvPr id="3" name="2 Marcador de contenido"/>
          <p:cNvSpPr>
            <a:spLocks noGrp="1"/>
          </p:cNvSpPr>
          <p:nvPr>
            <p:ph idx="1"/>
          </p:nvPr>
        </p:nvSpPr>
        <p:spPr>
          <a:xfrm>
            <a:off x="0" y="457200"/>
            <a:ext cx="9144000" cy="6400800"/>
          </a:xfrm>
        </p:spPr>
        <p:txBody>
          <a:bodyPr>
            <a:normAutofit fontScale="92500" lnSpcReduction="10000"/>
          </a:bodyPr>
          <a:lstStyle/>
          <a:p>
            <a:r>
              <a:rPr lang="en-US" dirty="0"/>
              <a:t>The Jesuits then used their new American Empire to  subdue all nations to the  Temporal Power of their “infallible” Pope. In so doing the Jesuit General used his International Intelligence Community – the Holy Office of the Inquisition – and thereby conducted his warfare against freedom of conscience, freedom of speech and human  progress pursuant to the evil  Council of Trent.) The result of this upheaval was that in 1639 shogun  </a:t>
            </a:r>
            <a:r>
              <a:rPr lang="en-US" dirty="0" err="1"/>
              <a:t>Iyemitsu</a:t>
            </a:r>
            <a:r>
              <a:rPr lang="en-US" dirty="0"/>
              <a:t>, having  previously expelled the Jesuits and the Spanish, now banished the Roman Catholic Portuguese and all foreigners from Japan forever. The Expulsion Edict reads: “For the future, let none, so long as the sun illuminates the world, presume to sail to Japan, not even in the quality of ambassadors, and this declaration is never to be revoked, on pain of death.”</a:t>
            </a:r>
            <a:endParaRPr lang="es-MX" dirty="0"/>
          </a:p>
        </p:txBody>
      </p:sp>
    </p:spTree>
    <p:extLst>
      <p:ext uri="{BB962C8B-B14F-4D97-AF65-F5344CB8AC3E}">
        <p14:creationId xmlns:p14="http://schemas.microsoft.com/office/powerpoint/2010/main" val="311084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r>
              <a:rPr lang="en-US" b="1" i="1" u="sng" dirty="0" smtClean="0">
                <a:solidFill>
                  <a:srgbClr val="FF0000"/>
                </a:solidFill>
                <a:latin typeface="Algerian" pitchFamily="82" charset="0"/>
              </a:rPr>
              <a:t>You  See?</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609600"/>
            <a:ext cx="9144000" cy="6248400"/>
          </a:xfrm>
        </p:spPr>
        <p:txBody>
          <a:bodyPr>
            <a:normAutofit/>
          </a:bodyPr>
          <a:lstStyle/>
          <a:p>
            <a:r>
              <a:rPr lang="en-US" sz="4800" dirty="0" smtClean="0"/>
              <a:t>“See, sir, from this chamber I govern not only to Paris, but to China, not only to China, </a:t>
            </a:r>
            <a:r>
              <a:rPr lang="en-US" sz="4800" b="1" i="1" u="sng" dirty="0" smtClean="0">
                <a:solidFill>
                  <a:srgbClr val="FF0000"/>
                </a:solidFill>
                <a:latin typeface="Algerian" pitchFamily="82" charset="0"/>
              </a:rPr>
              <a:t>but to all the world</a:t>
            </a:r>
            <a:r>
              <a:rPr lang="en-US" sz="4800" dirty="0" smtClean="0"/>
              <a:t>, without any one to know how I do it.”  Michaelangelo Tamburini 14</a:t>
            </a:r>
            <a:r>
              <a:rPr lang="en-US" sz="4800" baseline="30000" dirty="0" smtClean="0"/>
              <a:t>th</a:t>
            </a:r>
            <a:r>
              <a:rPr lang="en-US" sz="4800" dirty="0" smtClean="0"/>
              <a:t> Jesuit General, 1706-1730</a:t>
            </a:r>
          </a:p>
          <a:p>
            <a:endParaRPr lang="en-US" sz="4800"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rPr>
              <a:t>Confront the Reformation</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dirty="0" smtClean="0"/>
              <a:t>“The first triumphs of the Reformation past, Rome summoned new forces, hoping to accomplish its destruction. At this time the order of the Jesuits was created, the most cruel, unscrupulous, and powerful of all the champions of popery. Cut off from earthly ties and human interests, dead to the claims of natural affection, reason and conscience wholly silenced, they knew no rule, no tie, but that of their order, and no duty but to extend its power. (See Appendix.) The gospel of Christ had enabled its adherents to meet danger and endure suffering, undismayed by cold, hunger, toil, and poverty, to uphold the banner of truth in face of the rack, the dungeon, and the stake. To combat these forces, Jesuitism inspired its followers with a fanaticism that enabled them to endure like dangers, and to oppose to the power of truth all the weapons of deception. There was no crime too great for them to commit, no deception too base for them to practice, no disguise too difficult for them to assume. Vowed to perpetual poverty and humility, it was their studied aim to secure wealth and power, to be devoted to the overthrow of Protestantism, and the re-establishment of the papal supremacy….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i="1" u="sng" dirty="0" smtClean="0">
                <a:solidFill>
                  <a:srgbClr val="FF0000"/>
                </a:solidFill>
              </a:rPr>
              <a:t>Their Oath</a:t>
            </a:r>
            <a:endParaRPr lang="en-US" b="1" i="1" u="sng" dirty="0">
              <a:solidFill>
                <a:srgbClr val="FF0000"/>
              </a:solidFill>
            </a:endParaRPr>
          </a:p>
        </p:txBody>
      </p:sp>
      <p:sp>
        <p:nvSpPr>
          <p:cNvPr id="3" name="Content Placeholder 2"/>
          <p:cNvSpPr>
            <a:spLocks noGrp="1"/>
          </p:cNvSpPr>
          <p:nvPr>
            <p:ph idx="1"/>
          </p:nvPr>
        </p:nvSpPr>
        <p:spPr>
          <a:xfrm>
            <a:off x="0" y="533400"/>
            <a:ext cx="9144000" cy="6324600"/>
          </a:xfrm>
        </p:spPr>
        <p:txBody>
          <a:bodyPr>
            <a:noAutofit/>
          </a:bodyPr>
          <a:lstStyle/>
          <a:p>
            <a:r>
              <a:rPr lang="en-US" sz="2800" dirty="0" smtClean="0"/>
              <a:t>“I do further promise and declare, that I will have no opinion or will of my own, or any mental reservation whatever, even as a corpse or cadaver, but will unhesitatingly obey each and every command that I may receive from my superiors in the Militia of the Pope… I furthermore promise and declare that I will, when opportunity presents, make and wage relentless war, secretly or openly, against all heretics, Protestants and Liberals, as I am directed to do, to extirpate and exterminate them from the face of the whole earth; and that I will spare neither age, sex or condition; and that I will hang, burn, waste, boil, flay, strangle and bury alive these infamous heretics, rip up the stomachs and the wombs of their women and crush their infants heads against the walls, in order to annihilate forever their execrable race…</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4038600" cy="914400"/>
          </a:xfrm>
        </p:spPr>
        <p:txBody>
          <a:bodyPr/>
          <a:lstStyle/>
          <a:p>
            <a:r>
              <a:rPr lang="en-US" i="1" u="sng" dirty="0" smtClean="0">
                <a:solidFill>
                  <a:srgbClr val="FF0000"/>
                </a:solidFill>
              </a:rPr>
              <a:t>Deadly!!!!!!!!!!!</a:t>
            </a:r>
            <a:endParaRPr lang="en-US" i="1" u="sng" dirty="0">
              <a:solidFill>
                <a:srgbClr val="FF0000"/>
              </a:solidFill>
            </a:endParaRPr>
          </a:p>
        </p:txBody>
      </p:sp>
      <p:sp>
        <p:nvSpPr>
          <p:cNvPr id="3" name="Content Placeholder 2"/>
          <p:cNvSpPr>
            <a:spLocks noGrp="1"/>
          </p:cNvSpPr>
          <p:nvPr>
            <p:ph sz="half" idx="1"/>
          </p:nvPr>
        </p:nvSpPr>
        <p:spPr>
          <a:xfrm>
            <a:off x="0" y="0"/>
            <a:ext cx="4648200" cy="6858000"/>
          </a:xfrm>
        </p:spPr>
        <p:txBody>
          <a:bodyPr>
            <a:normAutofit fontScale="92500" lnSpcReduction="20000"/>
          </a:bodyPr>
          <a:lstStyle/>
          <a:p>
            <a:r>
              <a:rPr lang="en-US" dirty="0" smtClean="0"/>
              <a:t>…That when the same cannot be done openly, I will secretly use the poisoned cup, the strangulating cord, the steel of the poniard or the leaden bullet, regardless of the honor, rank, dignity, or authority of the person or persons, whatever may be their condition in life, either public or private, as I at any time may be directed so to do by any agent of the Pope or Superior of the Brotherhood of the Holy Faith, of the Society of Jesus.” — Edwin A. Sherman, The Engineer Corps of Hell; or Rome’s Sapper’s and Miners, Private Subscription, 1883, pp. 118-124.</a:t>
            </a:r>
          </a:p>
          <a:p>
            <a:endParaRPr lang="en-US" dirty="0"/>
          </a:p>
        </p:txBody>
      </p:sp>
      <p:pic>
        <p:nvPicPr>
          <p:cNvPr id="5" name="Content Placeholder 4" descr="index.jpg"/>
          <p:cNvPicPr>
            <a:picLocks noGrp="1" noChangeAspect="1"/>
          </p:cNvPicPr>
          <p:nvPr>
            <p:ph sz="half" idx="2"/>
          </p:nvPr>
        </p:nvPicPr>
        <p:blipFill>
          <a:blip r:embed="rId2" cstate="print"/>
          <a:stretch>
            <a:fillRect/>
          </a:stretch>
        </p:blipFill>
        <p:spPr>
          <a:xfrm>
            <a:off x="4648201" y="762000"/>
            <a:ext cx="4495800" cy="60960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FF0000"/>
                </a:solidFill>
                <a:latin typeface="Algerian" pitchFamily="82" charset="0"/>
              </a:rPr>
              <a:t>Trent-1545-1563</a:t>
            </a:r>
            <a:endParaRPr lang="en-US" b="1" i="1" u="sng" dirty="0">
              <a:solidFill>
                <a:srgbClr val="FF0000"/>
              </a:solidFill>
              <a:latin typeface="Algerian" pitchFamily="82" charset="0"/>
            </a:endParaRPr>
          </a:p>
        </p:txBody>
      </p:sp>
      <p:pic>
        <p:nvPicPr>
          <p:cNvPr id="5" name="Content Placeholder 4" descr="index.jpg"/>
          <p:cNvPicPr>
            <a:picLocks noGrp="1" noChangeAspect="1"/>
          </p:cNvPicPr>
          <p:nvPr>
            <p:ph sz="half" idx="1"/>
          </p:nvPr>
        </p:nvPicPr>
        <p:blipFill>
          <a:blip r:embed="rId2" cstate="print"/>
          <a:stretch>
            <a:fillRect/>
          </a:stretch>
        </p:blipFill>
        <p:spPr>
          <a:xfrm>
            <a:off x="0" y="838200"/>
            <a:ext cx="4648200" cy="6019799"/>
          </a:xfrm>
        </p:spPr>
      </p:pic>
      <p:sp>
        <p:nvSpPr>
          <p:cNvPr id="4" name="Content Placeholder 3"/>
          <p:cNvSpPr>
            <a:spLocks noGrp="1"/>
          </p:cNvSpPr>
          <p:nvPr>
            <p:ph sz="half" idx="2"/>
          </p:nvPr>
        </p:nvSpPr>
        <p:spPr>
          <a:xfrm>
            <a:off x="4648200" y="762000"/>
            <a:ext cx="4495800" cy="6096000"/>
          </a:xfrm>
        </p:spPr>
        <p:txBody>
          <a:bodyPr>
            <a:normAutofit/>
          </a:bodyPr>
          <a:lstStyle/>
          <a:p>
            <a:r>
              <a:rPr lang="en-US" sz="3000" dirty="0" smtClean="0"/>
              <a:t>The Jesuits first duty, after coming into power in 1540, was to lay out the groundwork for the Catholic Church for the next hundreds of years.  It was determined in this council that tradition was on par with Scripture.  Really, tradition would supersede the Bibles authority.</a:t>
            </a:r>
            <a:endParaRPr lang="en-US" sz="3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b="1" i="1" u="sng" dirty="0" smtClean="0">
                <a:solidFill>
                  <a:srgbClr val="FF0000"/>
                </a:solidFill>
                <a:latin typeface="Algerian" pitchFamily="82" charset="0"/>
              </a:rPr>
              <a:t>St. Bartholomew’s Massacre</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70000" lnSpcReduction="20000"/>
          </a:bodyPr>
          <a:lstStyle/>
          <a:p>
            <a:r>
              <a:rPr lang="en-US" dirty="0" smtClean="0"/>
              <a:t>1572/ “But blackest in the black catalogue of crime, most horrible among the fiendish deeds of all the dreadful centuries, was the St. Bartholomew Massacre. The world still recalls with shuddering horror the scenes of that most cowardly and cruel onslaught. The king of France, urged on by Romish priests and prelates, lent his sanction to the dreadful work. A bell, tolling at dead of night, was a signal for the slaughter. Protestants by thousands, sleeping quietly in their homes, trusting to the plighted honor of their king, were dragged forth without a warning and murdered in cold blood. As Christ was the invisible leader of His people from Egyptian bondage, so was Satan the unseen leader of his subjects in this horrible work of multiplying martyrs. For seven days the massacre was continued in Paris, the first three with inconceivable fury. And it was not confined to the city itself, but by special order of the king was extended to all the provinces and towns where Protestants were found. Neither age nor sex was respected. Neither the innocent babe nor the man of gray hairs was spared. Noble and peasant, old and young, mother and child, were cut down together. Throughout France the butchery continued for two months. Seventy thousand of the very flower of the nation perished. When the news of the massacre reached Rome, the exultation among the clergy knew no bounds.”  GC, pgs. 272,273</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i="1" u="sng" dirty="0" smtClean="0">
                <a:solidFill>
                  <a:srgbClr val="FF0000"/>
                </a:solidFill>
              </a:rPr>
              <a:t>Protestant Queen Elizabeth</a:t>
            </a:r>
            <a:endParaRPr lang="en-US" i="1" u="sng" dirty="0">
              <a:solidFill>
                <a:srgbClr val="FF0000"/>
              </a:solidFill>
            </a:endParaRPr>
          </a:p>
        </p:txBody>
      </p:sp>
      <p:sp>
        <p:nvSpPr>
          <p:cNvPr id="3" name="Content Placeholder 2"/>
          <p:cNvSpPr>
            <a:spLocks noGrp="1"/>
          </p:cNvSpPr>
          <p:nvPr>
            <p:ph sz="half" idx="1"/>
          </p:nvPr>
        </p:nvSpPr>
        <p:spPr>
          <a:xfrm>
            <a:off x="0" y="685800"/>
            <a:ext cx="4495800" cy="6172200"/>
          </a:xfrm>
        </p:spPr>
        <p:txBody>
          <a:bodyPr>
            <a:normAutofit fontScale="85000" lnSpcReduction="10000"/>
          </a:bodyPr>
          <a:lstStyle/>
          <a:p>
            <a:r>
              <a:rPr lang="en-US" dirty="0" smtClean="0"/>
              <a:t>Queen Elizabeth wisely rejected the assumed ‘Divine Right’ of the papacy to rule over and control the throne of England. Because of this there were at least five attempts to assassinate her. These attempts all failed because she had a superb secret service group, and her life was saved.</a:t>
            </a:r>
          </a:p>
          <a:p>
            <a:r>
              <a:rPr lang="en-US" dirty="0" smtClean="0"/>
              <a:t>When the papacy realized that all their efforts to assassinate Elizabeth had failed, they turned to one of their Catholic sons, Phillip the Second of Spain. In 1580 the papacy arranged for Spain to invade England.</a:t>
            </a:r>
          </a:p>
          <a:p>
            <a:endParaRPr lang="en-US" dirty="0"/>
          </a:p>
        </p:txBody>
      </p:sp>
      <p:pic>
        <p:nvPicPr>
          <p:cNvPr id="5" name="Content Placeholder 4" descr="index.jpg"/>
          <p:cNvPicPr>
            <a:picLocks noGrp="1" noChangeAspect="1"/>
          </p:cNvPicPr>
          <p:nvPr>
            <p:ph sz="half" idx="2"/>
          </p:nvPr>
        </p:nvPicPr>
        <p:blipFill>
          <a:blip r:embed="rId2" cstate="print"/>
          <a:stretch>
            <a:fillRect/>
          </a:stretch>
        </p:blipFill>
        <p:spPr>
          <a:xfrm>
            <a:off x="4419600" y="762000"/>
            <a:ext cx="4724400" cy="60960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Spanish Armada-1588</a:t>
            </a:r>
            <a:endParaRPr lang="en-US" b="1" i="1" u="sng" dirty="0">
              <a:solidFill>
                <a:srgbClr val="FF0000"/>
              </a:solidFill>
            </a:endParaRPr>
          </a:p>
        </p:txBody>
      </p:sp>
      <p:pic>
        <p:nvPicPr>
          <p:cNvPr id="4" name="Content Placeholder 3" descr="images.jpg"/>
          <p:cNvPicPr>
            <a:picLocks noGrp="1" noChangeAspect="1"/>
          </p:cNvPicPr>
          <p:nvPr>
            <p:ph idx="1"/>
          </p:nvPr>
        </p:nvPicPr>
        <p:blipFill>
          <a:blip r:embed="rId2" cstate="print"/>
          <a:stretch>
            <a:fillRect/>
          </a:stretch>
        </p:blipFill>
        <p:spPr>
          <a:xfrm>
            <a:off x="0" y="762000"/>
            <a:ext cx="9143999" cy="6095999"/>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lgerian" pitchFamily="82" charset="0"/>
              </a:rPr>
              <a:t>William of Orange</a:t>
            </a:r>
            <a:endParaRPr lang="en-US" b="1" i="1" u="sng" dirty="0">
              <a:solidFill>
                <a:srgbClr val="FF0000"/>
              </a:solidFill>
              <a:latin typeface="Algerian" pitchFamily="82" charset="0"/>
            </a:endParaRPr>
          </a:p>
        </p:txBody>
      </p:sp>
      <p:sp>
        <p:nvSpPr>
          <p:cNvPr id="3" name="Content Placeholder 2"/>
          <p:cNvSpPr>
            <a:spLocks noGrp="1"/>
          </p:cNvSpPr>
          <p:nvPr>
            <p:ph sz="half" idx="1"/>
          </p:nvPr>
        </p:nvSpPr>
        <p:spPr>
          <a:xfrm>
            <a:off x="0" y="685800"/>
            <a:ext cx="4495800" cy="6172200"/>
          </a:xfrm>
        </p:spPr>
        <p:txBody>
          <a:bodyPr>
            <a:normAutofit fontScale="92500"/>
          </a:bodyPr>
          <a:lstStyle/>
          <a:p>
            <a:r>
              <a:rPr lang="en-US" dirty="0" smtClean="0"/>
              <a:t>1584/ The </a:t>
            </a:r>
            <a:r>
              <a:rPr lang="en-US" dirty="0"/>
              <a:t>Prince went on to break the </a:t>
            </a:r>
            <a:r>
              <a:rPr lang="en-US" dirty="0" smtClean="0"/>
              <a:t>Pope’s </a:t>
            </a:r>
            <a:r>
              <a:rPr lang="en-US" dirty="0"/>
              <a:t>Temporal Power over the </a:t>
            </a:r>
            <a:r>
              <a:rPr lang="en-US" dirty="0" smtClean="0"/>
              <a:t> Netherlands</a:t>
            </a:r>
            <a:r>
              <a:rPr lang="en-US" dirty="0"/>
              <a:t>. He protected the </a:t>
            </a:r>
            <a:r>
              <a:rPr lang="en-US" dirty="0" smtClean="0"/>
              <a:t> Anabaptists </a:t>
            </a:r>
            <a:r>
              <a:rPr lang="en-US" dirty="0"/>
              <a:t>and Mennonites who </a:t>
            </a:r>
            <a:r>
              <a:rPr lang="en-US" dirty="0" smtClean="0"/>
              <a:t>refused to </a:t>
            </a:r>
            <a:r>
              <a:rPr lang="en-US" dirty="0"/>
              <a:t>take up the Sword of Just </a:t>
            </a:r>
            <a:r>
              <a:rPr lang="en-US" dirty="0" smtClean="0"/>
              <a:t>Defense </a:t>
            </a:r>
            <a:r>
              <a:rPr lang="en-US" dirty="0"/>
              <a:t>against the armies of Philip </a:t>
            </a:r>
            <a:r>
              <a:rPr lang="en-US" dirty="0" smtClean="0"/>
              <a:t>II</a:t>
            </a:r>
            <a:r>
              <a:rPr lang="en-US" dirty="0"/>
              <a:t>, and gave refuge to the persecuted </a:t>
            </a:r>
            <a:r>
              <a:rPr lang="en-US" dirty="0" smtClean="0"/>
              <a:t>Jews </a:t>
            </a:r>
            <a:r>
              <a:rPr lang="en-US" dirty="0"/>
              <a:t>of Europe. But he </a:t>
            </a:r>
            <a:r>
              <a:rPr lang="en-US" dirty="0" smtClean="0"/>
              <a:t> was murdered </a:t>
            </a:r>
            <a:r>
              <a:rPr lang="en-US" dirty="0"/>
              <a:t>by an assassin sent by the Jesuits, </a:t>
            </a:r>
            <a:r>
              <a:rPr lang="en-US" dirty="0" smtClean="0"/>
              <a:t>Balthazar </a:t>
            </a:r>
            <a:r>
              <a:rPr lang="en-US" dirty="0"/>
              <a:t>Gerard, in obedience to the bloody Jesuit Oath. </a:t>
            </a:r>
          </a:p>
          <a:p>
            <a:endParaRPr lang="en-US" dirty="0"/>
          </a:p>
        </p:txBody>
      </p:sp>
      <p:pic>
        <p:nvPicPr>
          <p:cNvPr id="5" name="Content Placeholder 4" descr="220px-WilliamOfOrange1580.jpg"/>
          <p:cNvPicPr>
            <a:picLocks noGrp="1" noChangeAspect="1"/>
          </p:cNvPicPr>
          <p:nvPr>
            <p:ph sz="half" idx="2"/>
          </p:nvPr>
        </p:nvPicPr>
        <p:blipFill>
          <a:blip r:embed="rId2" cstate="print"/>
          <a:stretch>
            <a:fillRect/>
          </a:stretch>
        </p:blipFill>
        <p:spPr>
          <a:xfrm>
            <a:off x="4419600" y="762000"/>
            <a:ext cx="4724400" cy="6096000"/>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TotalTime>
  <Words>2499</Words>
  <Application>Microsoft Office PowerPoint</Application>
  <PresentationFormat>Presentación en pantalla (4:3)</PresentationFormat>
  <Paragraphs>42</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Office Theme</vt:lpstr>
      <vt:lpstr>Windows from the Past to the Future, pt. 1</vt:lpstr>
      <vt:lpstr>Confront the Reformation</vt:lpstr>
      <vt:lpstr>Their Oath</vt:lpstr>
      <vt:lpstr>Deadly!!!!!!!!!!!</vt:lpstr>
      <vt:lpstr>Trent-1545-1563</vt:lpstr>
      <vt:lpstr>St. Bartholomew’s Massacre</vt:lpstr>
      <vt:lpstr>Protestant Queen Elizabeth</vt:lpstr>
      <vt:lpstr>Spanish Armada-1588</vt:lpstr>
      <vt:lpstr>William of Orange</vt:lpstr>
      <vt:lpstr>Henry III of France 1589</vt:lpstr>
      <vt:lpstr>Henry IV –Edict of Nantes</vt:lpstr>
      <vt:lpstr>Gunpowder-1605</vt:lpstr>
      <vt:lpstr>1600-1750  Reductions in Paraguay</vt:lpstr>
      <vt:lpstr>The Roots of Communism</vt:lpstr>
      <vt:lpstr>Presentación de PowerPoint</vt:lpstr>
      <vt:lpstr>Japanese Debacle!</vt:lpstr>
      <vt:lpstr>Never Again?</vt:lpstr>
      <vt:lpstr>Presentación de PowerPoint</vt:lpstr>
      <vt:lpstr>You  See?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Windows from the Past to the Future, pt. 1</dc:title>
  <dc:creator>Computer</dc:creator>
  <cp:lastModifiedBy>USUARIO</cp:lastModifiedBy>
  <cp:revision>18</cp:revision>
  <dcterms:created xsi:type="dcterms:W3CDTF">2013-06-13T22:06:53Z</dcterms:created>
  <dcterms:modified xsi:type="dcterms:W3CDTF">2014-02-08T15:52:26Z</dcterms:modified>
</cp:coreProperties>
</file>