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96"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9BD38E-0720-9F47-B83B-08CEAFF9B20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173154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BD38E-0720-9F47-B83B-08CEAFF9B20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219490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BD38E-0720-9F47-B83B-08CEAFF9B20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399127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BD38E-0720-9F47-B83B-08CEAFF9B20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318483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BD38E-0720-9F47-B83B-08CEAFF9B20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375466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9BD38E-0720-9F47-B83B-08CEAFF9B201}"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142690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9BD38E-0720-9F47-B83B-08CEAFF9B201}"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12906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9BD38E-0720-9F47-B83B-08CEAFF9B201}"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420762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BD38E-0720-9F47-B83B-08CEAFF9B201}"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82899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BD38E-0720-9F47-B83B-08CEAFF9B201}"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248243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BD38E-0720-9F47-B83B-08CEAFF9B201}"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FB30B-C2F9-0242-80FB-17C659E1A90C}" type="slidenum">
              <a:rPr lang="en-US" smtClean="0"/>
              <a:t>‹#›</a:t>
            </a:fld>
            <a:endParaRPr lang="en-US"/>
          </a:p>
        </p:txBody>
      </p:sp>
    </p:spTree>
    <p:extLst>
      <p:ext uri="{BB962C8B-B14F-4D97-AF65-F5344CB8AC3E}">
        <p14:creationId xmlns:p14="http://schemas.microsoft.com/office/powerpoint/2010/main" val="304983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BD38E-0720-9F47-B83B-08CEAFF9B201}" type="datetimeFigureOut">
              <a:rPr lang="en-US" smtClean="0"/>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FB30B-C2F9-0242-80FB-17C659E1A90C}" type="slidenum">
              <a:rPr lang="en-US" smtClean="0"/>
              <a:t>‹#›</a:t>
            </a:fld>
            <a:endParaRPr lang="en-US"/>
          </a:p>
        </p:txBody>
      </p:sp>
    </p:spTree>
    <p:extLst>
      <p:ext uri="{BB962C8B-B14F-4D97-AF65-F5344CB8AC3E}">
        <p14:creationId xmlns:p14="http://schemas.microsoft.com/office/powerpoint/2010/main" val="1572995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u="sng" dirty="0" smtClean="0">
                <a:solidFill>
                  <a:schemeClr val="accent6">
                    <a:lumMod val="75000"/>
                  </a:schemeClr>
                </a:solidFill>
              </a:rPr>
              <a:t>Carmel</a:t>
            </a:r>
            <a:endParaRPr lang="en-US" sz="4800" b="1" i="1" u="sng" dirty="0">
              <a:solidFill>
                <a:schemeClr val="accent6">
                  <a:lumMod val="75000"/>
                </a:schemeClr>
              </a:solidFill>
            </a:endParaRPr>
          </a:p>
        </p:txBody>
      </p:sp>
      <p:sp>
        <p:nvSpPr>
          <p:cNvPr id="3" name="Subtitle 2"/>
          <p:cNvSpPr>
            <a:spLocks noGrp="1"/>
          </p:cNvSpPr>
          <p:nvPr>
            <p:ph type="subTitle" idx="1"/>
          </p:nvPr>
        </p:nvSpPr>
        <p:spPr/>
        <p:txBody>
          <a:bodyPr>
            <a:normAutofit/>
          </a:bodyPr>
          <a:lstStyle/>
          <a:p>
            <a:r>
              <a:rPr lang="en-US" sz="5400" b="1" i="1" u="sng" dirty="0" smtClean="0">
                <a:solidFill>
                  <a:schemeClr val="tx1"/>
                </a:solidFill>
              </a:rPr>
              <a:t>The Missing Piece</a:t>
            </a:r>
            <a:endParaRPr lang="en-US" sz="5400" b="1" i="1" u="sng" dirty="0">
              <a:solidFill>
                <a:schemeClr val="tx1"/>
              </a:solidFill>
            </a:endParaRPr>
          </a:p>
        </p:txBody>
      </p:sp>
    </p:spTree>
    <p:extLst>
      <p:ext uri="{BB962C8B-B14F-4D97-AF65-F5344CB8AC3E}">
        <p14:creationId xmlns:p14="http://schemas.microsoft.com/office/powerpoint/2010/main" val="304356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0138" y="0"/>
            <a:ext cx="6854438" cy="1041928"/>
          </a:xfrm>
        </p:spPr>
        <p:txBody>
          <a:bodyPr/>
          <a:lstStyle/>
          <a:p>
            <a:r>
              <a:rPr lang="en-US" b="1" i="1" u="sng" dirty="0" smtClean="0">
                <a:solidFill>
                  <a:srgbClr val="FF0000"/>
                </a:solidFill>
              </a:rPr>
              <a:t>Jezebel of the Dark Ages</a:t>
            </a:r>
            <a:endParaRPr lang="en-US" b="1" i="1" u="sng" dirty="0">
              <a:solidFill>
                <a:srgbClr val="FF0000"/>
              </a:solidFill>
            </a:endParaRPr>
          </a:p>
        </p:txBody>
      </p:sp>
      <p:sp>
        <p:nvSpPr>
          <p:cNvPr id="3" name="Content Placeholder 2"/>
          <p:cNvSpPr>
            <a:spLocks noGrp="1"/>
          </p:cNvSpPr>
          <p:nvPr>
            <p:ph sz="half" idx="1"/>
          </p:nvPr>
        </p:nvSpPr>
        <p:spPr>
          <a:xfrm>
            <a:off x="0" y="895408"/>
            <a:ext cx="4648200" cy="5962592"/>
          </a:xfrm>
        </p:spPr>
        <p:txBody>
          <a:bodyPr>
            <a:normAutofit/>
          </a:bodyPr>
          <a:lstStyle/>
          <a:p>
            <a:r>
              <a:rPr lang="en-US" sz="3000" dirty="0" smtClean="0"/>
              <a:t>“Notwithstanding I have a few things against thee, because thou sufferest that woman Jezebel, which calleth herself a prophetess, to teach and to seduce my servants to commit fornication, and to eat things sacrificed unto idols.”  Rev. 2:20</a:t>
            </a:r>
            <a:endParaRPr lang="en-US" sz="3000"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5015" r="25015"/>
          <a:stretch>
            <a:fillRect/>
          </a:stretch>
        </p:blipFill>
        <p:spPr>
          <a:xfrm>
            <a:off x="4648200" y="895408"/>
            <a:ext cx="4495800" cy="5962592"/>
          </a:xfrm>
        </p:spPr>
      </p:pic>
    </p:spTree>
    <p:extLst>
      <p:ext uri="{BB962C8B-B14F-4D97-AF65-F5344CB8AC3E}">
        <p14:creationId xmlns:p14="http://schemas.microsoft.com/office/powerpoint/2010/main" val="2013605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3569"/>
          </a:xfrm>
        </p:spPr>
        <p:txBody>
          <a:bodyPr>
            <a:normAutofit fontScale="90000"/>
          </a:bodyPr>
          <a:lstStyle/>
          <a:p>
            <a:r>
              <a:rPr lang="en-US" b="1" i="1" u="sng" dirty="0" smtClean="0">
                <a:solidFill>
                  <a:srgbClr val="FF0000"/>
                </a:solidFill>
              </a:rPr>
              <a:t>Vatican’s Role Today in Key Political/Religious Issues</a:t>
            </a:r>
            <a:endParaRPr lang="en-US" b="1" i="1" u="sng" dirty="0">
              <a:solidFill>
                <a:srgbClr val="FF0000"/>
              </a:solidFill>
            </a:endParaRPr>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t="896" b="896"/>
          <a:stretch>
            <a:fillRect/>
          </a:stretch>
        </p:blipFill>
        <p:spPr>
          <a:xfrm>
            <a:off x="0" y="1253570"/>
            <a:ext cx="9144000" cy="5604430"/>
          </a:xfrm>
        </p:spPr>
      </p:pic>
    </p:spTree>
    <p:extLst>
      <p:ext uri="{BB962C8B-B14F-4D97-AF65-F5344CB8AC3E}">
        <p14:creationId xmlns:p14="http://schemas.microsoft.com/office/powerpoint/2010/main" val="593424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9270"/>
          </a:xfrm>
        </p:spPr>
        <p:txBody>
          <a:bodyPr>
            <a:normAutofit/>
          </a:bodyPr>
          <a:lstStyle/>
          <a:p>
            <a:r>
              <a:rPr lang="en-US" b="1" i="1" u="sng" dirty="0" smtClean="0">
                <a:solidFill>
                  <a:srgbClr val="FF0000"/>
                </a:solidFill>
              </a:rPr>
              <a:t>Ferguson, Illinois and New York City</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6760" r="26760"/>
          <a:stretch>
            <a:fillRect/>
          </a:stretch>
        </p:blipFill>
        <p:spPr>
          <a:xfrm>
            <a:off x="0" y="852290"/>
            <a:ext cx="4648200" cy="6005710"/>
          </a:xfrm>
        </p:spPr>
      </p:pic>
      <p:sp>
        <p:nvSpPr>
          <p:cNvPr id="4" name="Content Placeholder 3"/>
          <p:cNvSpPr>
            <a:spLocks noGrp="1"/>
          </p:cNvSpPr>
          <p:nvPr>
            <p:ph sz="half" idx="2"/>
          </p:nvPr>
        </p:nvSpPr>
        <p:spPr>
          <a:xfrm>
            <a:off x="4648200" y="852290"/>
            <a:ext cx="4495800" cy="6005710"/>
          </a:xfrm>
        </p:spPr>
        <p:txBody>
          <a:bodyPr>
            <a:normAutofit/>
          </a:bodyPr>
          <a:lstStyle/>
          <a:p>
            <a:r>
              <a:rPr lang="en-US" sz="3400" dirty="0" smtClean="0"/>
              <a:t>A concerted attempt is being made to split America in half over the issue of race.  Rioting, bloodshed, arrests, looting,………….. Where will it end?...... Has it been used before and who was behind it then?</a:t>
            </a:r>
            <a:endParaRPr lang="en-US" sz="3400" dirty="0"/>
          </a:p>
        </p:txBody>
      </p:sp>
    </p:spTree>
    <p:extLst>
      <p:ext uri="{BB962C8B-B14F-4D97-AF65-F5344CB8AC3E}">
        <p14:creationId xmlns:p14="http://schemas.microsoft.com/office/powerpoint/2010/main" val="378479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lstStyle/>
          <a:p>
            <a:r>
              <a:rPr lang="en-US" b="1" i="1" u="sng" dirty="0" smtClean="0">
                <a:solidFill>
                  <a:srgbClr val="FF0000"/>
                </a:solidFill>
              </a:rPr>
              <a:t>Rome Instigated Slavery</a:t>
            </a:r>
            <a:endParaRPr lang="en-US" b="1" i="1" u="sng" dirty="0">
              <a:solidFill>
                <a:srgbClr val="FF0000"/>
              </a:solidFill>
            </a:endParaRPr>
          </a:p>
        </p:txBody>
      </p:sp>
      <p:sp>
        <p:nvSpPr>
          <p:cNvPr id="3" name="Content Placeholder 2"/>
          <p:cNvSpPr>
            <a:spLocks noGrp="1"/>
          </p:cNvSpPr>
          <p:nvPr>
            <p:ph idx="1"/>
          </p:nvPr>
        </p:nvSpPr>
        <p:spPr>
          <a:xfrm>
            <a:off x="0" y="735308"/>
            <a:ext cx="9144000" cy="6122692"/>
          </a:xfrm>
        </p:spPr>
        <p:txBody>
          <a:bodyPr>
            <a:normAutofit/>
          </a:bodyPr>
          <a:lstStyle/>
          <a:p>
            <a:r>
              <a:rPr lang="en-US" dirty="0" smtClean="0"/>
              <a:t>“Rome </a:t>
            </a:r>
            <a:r>
              <a:rPr lang="en-US" dirty="0"/>
              <a:t>saw at once that the very existence of the United States was a formidable menace to her own life. From the very beginning </a:t>
            </a:r>
            <a:r>
              <a:rPr lang="en-US" i="1" dirty="0"/>
              <a:t>she perfidiously sowed the germs of division and hatred between the two great sections of this country</a:t>
            </a:r>
            <a:r>
              <a:rPr lang="en-US" dirty="0"/>
              <a:t> and succeeded in dividing South from North on the burning question of slavery. That division was her golden opportunity to crush one by the other, and reign over the bloody ruins of both, a favored, long-standing policy. — Charles </a:t>
            </a:r>
            <a:r>
              <a:rPr lang="en-US" dirty="0" err="1"/>
              <a:t>Chiniquy</a:t>
            </a:r>
            <a:r>
              <a:rPr lang="en-US" dirty="0"/>
              <a:t>, Fifty Years in the Church of Rome, Chick Publications, p. 291, emphasis supplied.</a:t>
            </a:r>
          </a:p>
        </p:txBody>
      </p:sp>
    </p:spTree>
    <p:extLst>
      <p:ext uri="{BB962C8B-B14F-4D97-AF65-F5344CB8AC3E}">
        <p14:creationId xmlns:p14="http://schemas.microsoft.com/office/powerpoint/2010/main" val="1880071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9270"/>
          </a:xfrm>
        </p:spPr>
        <p:txBody>
          <a:bodyPr/>
          <a:lstStyle/>
          <a:p>
            <a:r>
              <a:rPr lang="en-US" b="1" i="1" u="sng" dirty="0" smtClean="0">
                <a:solidFill>
                  <a:srgbClr val="FF0000"/>
                </a:solidFill>
              </a:rPr>
              <a:t>Civil War Destroyed Constitution</a:t>
            </a:r>
            <a:endParaRPr lang="en-US" b="1" i="1" u="sng" dirty="0">
              <a:solidFill>
                <a:srgbClr val="FF0000"/>
              </a:solidFill>
            </a:endParaRPr>
          </a:p>
        </p:txBody>
      </p:sp>
      <p:sp>
        <p:nvSpPr>
          <p:cNvPr id="3" name="Content Placeholder 2"/>
          <p:cNvSpPr>
            <a:spLocks noGrp="1"/>
          </p:cNvSpPr>
          <p:nvPr>
            <p:ph idx="1"/>
          </p:nvPr>
        </p:nvSpPr>
        <p:spPr>
          <a:xfrm>
            <a:off x="0" y="818866"/>
            <a:ext cx="9144000" cy="6039134"/>
          </a:xfrm>
        </p:spPr>
        <p:txBody>
          <a:bodyPr>
            <a:normAutofit fontScale="85000" lnSpcReduction="10000"/>
          </a:bodyPr>
          <a:lstStyle/>
          <a:p>
            <a:r>
              <a:rPr lang="en-US" dirty="0" smtClean="0"/>
              <a:t>“The </a:t>
            </a:r>
            <a:r>
              <a:rPr lang="en-US" dirty="0"/>
              <a:t>Civil War called forth a new constitutional order. At the heart of </a:t>
            </a:r>
            <a:r>
              <a:rPr lang="en-US" dirty="0" smtClean="0"/>
              <a:t>this post bellum </a:t>
            </a:r>
            <a:r>
              <a:rPr lang="en-US" dirty="0"/>
              <a:t>legal order lay the Reconstruction Amendments-the Thirteenth</a:t>
            </a:r>
            <a:r>
              <a:rPr lang="en-US" dirty="0" smtClean="0"/>
              <a:t>, Fourteenth</a:t>
            </a:r>
            <a:r>
              <a:rPr lang="en-US" dirty="0"/>
              <a:t>, and Fifteenth Amendments, ratified in the years 1865 to 1870. </a:t>
            </a:r>
            <a:r>
              <a:rPr lang="en-US" dirty="0" smtClean="0"/>
              <a:t>The principles </a:t>
            </a:r>
            <a:r>
              <a:rPr lang="en-US" dirty="0"/>
              <a:t>of this new legal regime are so radically different from our </a:t>
            </a:r>
            <a:r>
              <a:rPr lang="en-US" dirty="0" smtClean="0"/>
              <a:t>original Constitution</a:t>
            </a:r>
            <a:r>
              <a:rPr lang="en-US" dirty="0"/>
              <a:t>, drafted in 1787, that they deserve to be recognized as a </a:t>
            </a:r>
            <a:r>
              <a:rPr lang="en-US" dirty="0" smtClean="0"/>
              <a:t>second American </a:t>
            </a:r>
            <a:r>
              <a:rPr lang="en-US" dirty="0"/>
              <a:t>constitution. The new constitution established, in fact a </a:t>
            </a:r>
            <a:r>
              <a:rPr lang="en-US" dirty="0" smtClean="0"/>
              <a:t>second American </a:t>
            </a:r>
            <a:r>
              <a:rPr lang="en-US" dirty="0"/>
              <a:t>Republic. The first Constitution was based on the principles </a:t>
            </a:r>
            <a:r>
              <a:rPr lang="en-US" dirty="0" smtClean="0"/>
              <a:t>of peoplehood </a:t>
            </a:r>
            <a:r>
              <a:rPr lang="en-US" dirty="0"/>
              <a:t>as a voluntary association, individual freedom, and </a:t>
            </a:r>
            <a:r>
              <a:rPr lang="en-US" dirty="0" smtClean="0"/>
              <a:t>republican elitism</a:t>
            </a:r>
            <a:r>
              <a:rPr lang="en-US" dirty="0"/>
              <a:t>. The guiding premises of the second constitution were, in contrast</a:t>
            </a:r>
            <a:r>
              <a:rPr lang="en-US" dirty="0" smtClean="0"/>
              <a:t>, organic </a:t>
            </a:r>
            <a:r>
              <a:rPr lang="en-US" dirty="0"/>
              <a:t>nationhood, equality of all persons, and popular democracy. These </a:t>
            </a:r>
            <a:r>
              <a:rPr lang="en-US" dirty="0" smtClean="0"/>
              <a:t>are Principles </a:t>
            </a:r>
            <a:r>
              <a:rPr lang="en-US" dirty="0"/>
              <a:t>radically opposed to each other. – George P. Fletcher, Our </a:t>
            </a:r>
            <a:r>
              <a:rPr lang="en-US" dirty="0" smtClean="0"/>
              <a:t>Secret Constitution</a:t>
            </a:r>
            <a:r>
              <a:rPr lang="en-US" dirty="0"/>
              <a:t>, Oxford University Press, p. 2.</a:t>
            </a:r>
            <a:br>
              <a:rPr lang="en-US" dirty="0"/>
            </a:br>
            <a:endParaRPr lang="en-US" dirty="0"/>
          </a:p>
        </p:txBody>
      </p:sp>
    </p:spTree>
    <p:extLst>
      <p:ext uri="{BB962C8B-B14F-4D97-AF65-F5344CB8AC3E}">
        <p14:creationId xmlns:p14="http://schemas.microsoft.com/office/powerpoint/2010/main" val="361120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648200" cy="1036116"/>
          </a:xfrm>
        </p:spPr>
        <p:txBody>
          <a:bodyPr/>
          <a:lstStyle/>
          <a:p>
            <a:r>
              <a:rPr lang="en-US" b="1" i="1" u="sng" dirty="0" smtClean="0">
                <a:solidFill>
                  <a:srgbClr val="FF0000"/>
                </a:solidFill>
              </a:rPr>
              <a:t>Immigration</a:t>
            </a:r>
            <a:endParaRPr lang="en-US" b="1" i="1" u="sng" dirty="0">
              <a:solidFill>
                <a:srgbClr val="FF0000"/>
              </a:solidFill>
            </a:endParaRPr>
          </a:p>
        </p:txBody>
      </p:sp>
      <p:sp>
        <p:nvSpPr>
          <p:cNvPr id="3" name="Content Placeholder 2"/>
          <p:cNvSpPr>
            <a:spLocks noGrp="1"/>
          </p:cNvSpPr>
          <p:nvPr>
            <p:ph sz="half" idx="1"/>
          </p:nvPr>
        </p:nvSpPr>
        <p:spPr>
          <a:xfrm>
            <a:off x="0" y="0"/>
            <a:ext cx="4648200" cy="6858000"/>
          </a:xfrm>
        </p:spPr>
        <p:txBody>
          <a:bodyPr/>
          <a:lstStyle/>
          <a:p>
            <a:r>
              <a:rPr lang="en-US" dirty="0" smtClean="0"/>
              <a:t>The illegal immigrants that are flooding this nation from Central America and particularly Mexico are not only coming in illegally, but they are 98 percent of one particular religious background.  They are all Roman Catholics.  What is the point behind the bringing into this country of so many Roman Catholics?</a:t>
            </a:r>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18984" r="18984"/>
          <a:stretch>
            <a:fillRect/>
          </a:stretch>
        </p:blipFill>
        <p:spPr>
          <a:xfrm>
            <a:off x="4648200" y="818866"/>
            <a:ext cx="4495800" cy="6039134"/>
          </a:xfrm>
        </p:spPr>
      </p:pic>
    </p:spTree>
    <p:extLst>
      <p:ext uri="{BB962C8B-B14F-4D97-AF65-F5344CB8AC3E}">
        <p14:creationId xmlns:p14="http://schemas.microsoft.com/office/powerpoint/2010/main" val="524366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2558"/>
          </a:xfrm>
        </p:spPr>
        <p:txBody>
          <a:bodyPr/>
          <a:lstStyle/>
          <a:p>
            <a:r>
              <a:rPr lang="en-US" b="1" i="1" u="sng" dirty="0" smtClean="0">
                <a:solidFill>
                  <a:srgbClr val="FF0000"/>
                </a:solidFill>
              </a:rPr>
              <a:t>Catholic Vote=Catholic Politicians</a:t>
            </a:r>
            <a:endParaRPr lang="en-US" b="1" i="1" u="sng" dirty="0">
              <a:solidFill>
                <a:srgbClr val="FF0000"/>
              </a:solidFill>
            </a:endParaRPr>
          </a:p>
        </p:txBody>
      </p:sp>
      <p:sp>
        <p:nvSpPr>
          <p:cNvPr id="3" name="Content Placeholder 2"/>
          <p:cNvSpPr>
            <a:spLocks noGrp="1"/>
          </p:cNvSpPr>
          <p:nvPr>
            <p:ph idx="1"/>
          </p:nvPr>
        </p:nvSpPr>
        <p:spPr>
          <a:xfrm>
            <a:off x="0" y="785444"/>
            <a:ext cx="9144000" cy="6072556"/>
          </a:xfrm>
        </p:spPr>
        <p:txBody>
          <a:bodyPr>
            <a:normAutofit fontScale="77500" lnSpcReduction="20000"/>
          </a:bodyPr>
          <a:lstStyle/>
          <a:p>
            <a:r>
              <a:rPr lang="en-US" dirty="0"/>
              <a:t>We are also determined to take possession of the United States; but we must proceed with the utmost secrecy.</a:t>
            </a:r>
          </a:p>
          <a:p>
            <a:r>
              <a:rPr lang="en-US" dirty="0"/>
              <a:t>Silently and patiently, we must mass our Roman Catholics in the great cities of the United States, remembering that the vote of a poor journeyman, though he be covered with rags, has as much weight in the scale of powers as the millionaire Astor, and that if we have two votes against his one, he will become as powerless as an oyster. Let us then multiply our votes; let us call our poor but faithful Irish Catholics from every corner of the world, and gather them into the very hearts of the cities of Washington, New York, Boston, Chicago, Buffalo, Albany, Troy, Cincinnati.</a:t>
            </a:r>
          </a:p>
          <a:p>
            <a:r>
              <a:rPr lang="en-US" dirty="0"/>
              <a:t>Under the shadows of those great cities, the Americans consider themselves a giant unconquerable race. They look upon the poor Irish Catholics with supreme contempt, as only fit to dig their canals, sweep their streets and work in their kitchens. Let no one awake those sleeping lions, today. Let us pray God that they continue to sleep a few years longer, waking only to find their votes outnumbered as we will turn them forever, out of every position of honor, power and profit!…</a:t>
            </a:r>
          </a:p>
          <a:p>
            <a:endParaRPr lang="en-US" dirty="0"/>
          </a:p>
        </p:txBody>
      </p:sp>
    </p:spTree>
    <p:extLst>
      <p:ext uri="{BB962C8B-B14F-4D97-AF65-F5344CB8AC3E}">
        <p14:creationId xmlns:p14="http://schemas.microsoft.com/office/powerpoint/2010/main" val="38433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18058"/>
            <a:ext cx="9144000" cy="6339942"/>
          </a:xfrm>
        </p:spPr>
        <p:txBody>
          <a:bodyPr>
            <a:normAutofit fontScale="92500"/>
          </a:bodyPr>
          <a:lstStyle/>
          <a:p>
            <a:r>
              <a:rPr lang="en-US" dirty="0"/>
              <a:t>What will those so-called giants think when not a single senator or member of Congress will be chosen, unless he has submitted to our holy father the pope!</a:t>
            </a:r>
          </a:p>
          <a:p>
            <a:r>
              <a:rPr lang="en-US" dirty="0"/>
              <a:t>We will not only elect the president, but fill and command the armies, man the navies, and hold the keys of the public treasury!…</a:t>
            </a:r>
          </a:p>
          <a:p>
            <a:r>
              <a:rPr lang="en-US" dirty="0"/>
              <a:t>Then, yes! then, we will rule the United States and lay them at the feet of the Vicar of Jesus Christ, that he may put an end to their godless system of education and impious laws of liberty of conscience, which are an insult to God and man! — Charles </a:t>
            </a:r>
            <a:r>
              <a:rPr lang="en-US" dirty="0" err="1"/>
              <a:t>Chiniquy</a:t>
            </a:r>
            <a:r>
              <a:rPr lang="en-US" dirty="0"/>
              <a:t>, Fifty Years in the Church of Rome, Chick Publications, pp. 281,282.</a:t>
            </a:r>
          </a:p>
          <a:p>
            <a:endParaRPr lang="en-US" dirty="0"/>
          </a:p>
        </p:txBody>
      </p:sp>
    </p:spTree>
    <p:extLst>
      <p:ext uri="{BB962C8B-B14F-4D97-AF65-F5344CB8AC3E}">
        <p14:creationId xmlns:p14="http://schemas.microsoft.com/office/powerpoint/2010/main" val="2451541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8866"/>
          </a:xfrm>
        </p:spPr>
        <p:txBody>
          <a:bodyPr/>
          <a:lstStyle/>
          <a:p>
            <a:r>
              <a:rPr lang="en-US" b="1" i="1" u="sng" dirty="0" smtClean="0">
                <a:solidFill>
                  <a:srgbClr val="FF0000"/>
                </a:solidFill>
              </a:rPr>
              <a:t>Danger Behind and Before!!</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14880" b="14880"/>
          <a:stretch>
            <a:fillRect/>
          </a:stretch>
        </p:blipFill>
        <p:spPr>
          <a:xfrm>
            <a:off x="-167090" y="818866"/>
            <a:ext cx="4815290" cy="6039134"/>
          </a:xfrm>
        </p:spPr>
      </p:pic>
      <p:sp>
        <p:nvSpPr>
          <p:cNvPr id="4" name="Content Placeholder 3"/>
          <p:cNvSpPr>
            <a:spLocks noGrp="1"/>
          </p:cNvSpPr>
          <p:nvPr>
            <p:ph sz="half" idx="2"/>
          </p:nvPr>
        </p:nvSpPr>
        <p:spPr>
          <a:xfrm>
            <a:off x="4648200" y="818866"/>
            <a:ext cx="4495800" cy="6039134"/>
          </a:xfrm>
        </p:spPr>
        <p:txBody>
          <a:bodyPr>
            <a:normAutofit/>
          </a:bodyPr>
          <a:lstStyle/>
          <a:p>
            <a:r>
              <a:rPr lang="en-US" sz="3200" dirty="0" smtClean="0"/>
              <a:t>Samuel Morse, in 1835, wrote to America the grave dangers that would result from allowing so many Roman Catholics into America.  Today, we are bearing the results of not listening to that man of great wisdom and foresight!</a:t>
            </a:r>
            <a:endParaRPr lang="en-US" sz="3200" dirty="0"/>
          </a:p>
        </p:txBody>
      </p:sp>
    </p:spTree>
    <p:extLst>
      <p:ext uri="{BB962C8B-B14F-4D97-AF65-F5344CB8AC3E}">
        <p14:creationId xmlns:p14="http://schemas.microsoft.com/office/powerpoint/2010/main" val="3545022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2693"/>
          </a:xfrm>
        </p:spPr>
        <p:txBody>
          <a:bodyPr/>
          <a:lstStyle/>
          <a:p>
            <a:r>
              <a:rPr lang="en-US" b="1" i="1" u="sng" dirty="0" smtClean="0">
                <a:solidFill>
                  <a:srgbClr val="FF0000"/>
                </a:solidFill>
              </a:rPr>
              <a:t>Women’s Ordination</a:t>
            </a:r>
            <a:endParaRPr lang="en-US" b="1" i="1" u="sng" dirty="0">
              <a:solidFill>
                <a:srgbClr val="FF0000"/>
              </a:solidFill>
            </a:endParaRPr>
          </a:p>
        </p:txBody>
      </p:sp>
      <p:sp>
        <p:nvSpPr>
          <p:cNvPr id="6" name="Content Placeholder 5"/>
          <p:cNvSpPr>
            <a:spLocks noGrp="1"/>
          </p:cNvSpPr>
          <p:nvPr>
            <p:ph sz="half" idx="2"/>
          </p:nvPr>
        </p:nvSpPr>
        <p:spPr>
          <a:xfrm>
            <a:off x="4648200" y="785444"/>
            <a:ext cx="4495800" cy="6072556"/>
          </a:xfrm>
        </p:spPr>
        <p:txBody>
          <a:bodyPr>
            <a:normAutofit/>
          </a:bodyPr>
          <a:lstStyle/>
          <a:p>
            <a:r>
              <a:rPr lang="en-US" dirty="0"/>
              <a:t>The priest or a male member of the community represented Baal. The priestess or a female members of the community represented </a:t>
            </a:r>
            <a:r>
              <a:rPr lang="en-US" dirty="0" err="1"/>
              <a:t>Asherah</a:t>
            </a:r>
            <a:r>
              <a:rPr lang="en-US" dirty="0"/>
              <a:t>. In this way, God's incredible gift of sexuality was perverted to the most obscene public prostitution. No wonder God's anger burned against his people and their leaders</a:t>
            </a:r>
            <a:r>
              <a:rPr lang="en-US" dirty="0" smtClean="0"/>
              <a:t>.”  Internet</a:t>
            </a:r>
            <a:endParaRPr lang="en-US" dirty="0"/>
          </a:p>
        </p:txBody>
      </p:sp>
      <p:pic>
        <p:nvPicPr>
          <p:cNvPr id="11" name="Content Placeholder 10"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16538" r="16538"/>
          <a:stretch>
            <a:fillRect/>
          </a:stretch>
        </p:blipFill>
        <p:spPr>
          <a:xfrm>
            <a:off x="0" y="785444"/>
            <a:ext cx="4648200" cy="6072556"/>
          </a:xfrm>
        </p:spPr>
      </p:pic>
    </p:spTree>
    <p:extLst>
      <p:ext uri="{BB962C8B-B14F-4D97-AF65-F5344CB8AC3E}">
        <p14:creationId xmlns:p14="http://schemas.microsoft.com/office/powerpoint/2010/main" val="206963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6566"/>
          </a:xfrm>
        </p:spPr>
        <p:txBody>
          <a:bodyPr/>
          <a:lstStyle/>
          <a:p>
            <a:r>
              <a:rPr lang="en-US" b="1" i="1" u="sng" dirty="0" smtClean="0"/>
              <a:t>The Command</a:t>
            </a:r>
            <a:endParaRPr lang="en-US" b="1" i="1" u="sng" dirty="0"/>
          </a:p>
        </p:txBody>
      </p:sp>
      <p:sp>
        <p:nvSpPr>
          <p:cNvPr id="3" name="Content Placeholder 2"/>
          <p:cNvSpPr>
            <a:spLocks noGrp="1"/>
          </p:cNvSpPr>
          <p:nvPr>
            <p:ph idx="1"/>
          </p:nvPr>
        </p:nvSpPr>
        <p:spPr>
          <a:xfrm>
            <a:off x="0" y="716325"/>
            <a:ext cx="9144000" cy="6141675"/>
          </a:xfrm>
        </p:spPr>
        <p:txBody>
          <a:bodyPr>
            <a:normAutofit/>
          </a:bodyPr>
          <a:lstStyle/>
          <a:p>
            <a:r>
              <a:rPr lang="en-US" sz="4000" dirty="0" smtClean="0"/>
              <a:t>“Now therefore send, </a:t>
            </a:r>
            <a:r>
              <a:rPr lang="en-US" sz="4000" i="1" dirty="0" smtClean="0"/>
              <a:t>and</a:t>
            </a:r>
            <a:r>
              <a:rPr lang="en-US" sz="4000" dirty="0" smtClean="0"/>
              <a:t> gather to me all Israel unto mount Carmel, and the prophets of Baal four hundred and fifty, and the prophets of the groves four hundred, which eat at Jezebel's table.</a:t>
            </a:r>
            <a:r>
              <a:rPr lang="en-US" sz="4000" dirty="0"/>
              <a:t> </a:t>
            </a:r>
            <a:r>
              <a:rPr lang="en-US" sz="4000" dirty="0" smtClean="0"/>
              <a:t> So Ahab sent unto all the children of Israel, and gathered the prophets together unto mount Carmel.”  1 Kings 18:19,20</a:t>
            </a:r>
          </a:p>
          <a:p>
            <a:endParaRPr lang="en-US" dirty="0"/>
          </a:p>
        </p:txBody>
      </p:sp>
    </p:spTree>
    <p:extLst>
      <p:ext uri="{BB962C8B-B14F-4D97-AF65-F5344CB8AC3E}">
        <p14:creationId xmlns:p14="http://schemas.microsoft.com/office/powerpoint/2010/main" val="2620094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4495799" y="274638"/>
            <a:ext cx="45719"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Autofit/>
          </a:bodyPr>
          <a:lstStyle/>
          <a:p>
            <a:r>
              <a:rPr lang="en-US" sz="3400" dirty="0" smtClean="0"/>
              <a:t>In the name of unity and preserving the church, these men will bring in women’s ordination into the denomination.  It originated in Baal worship and since Adventism has united with Jezebel today, she is pushing for Baal worship in </a:t>
            </a:r>
            <a:r>
              <a:rPr lang="en-US" sz="3400" dirty="0" smtClean="0"/>
              <a:t>Adventism!</a:t>
            </a:r>
            <a:endParaRPr lang="en-US" sz="3400"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20310" r="20310"/>
          <a:stretch>
            <a:fillRect/>
          </a:stretch>
        </p:blipFill>
        <p:spPr>
          <a:xfrm>
            <a:off x="4648200" y="274638"/>
            <a:ext cx="4495800" cy="6583362"/>
          </a:xfrm>
        </p:spPr>
      </p:pic>
    </p:spTree>
    <p:extLst>
      <p:ext uri="{BB962C8B-B14F-4D97-AF65-F5344CB8AC3E}">
        <p14:creationId xmlns:p14="http://schemas.microsoft.com/office/powerpoint/2010/main" val="925878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443"/>
          </a:xfrm>
        </p:spPr>
        <p:txBody>
          <a:bodyPr>
            <a:normAutofit/>
          </a:bodyPr>
          <a:lstStyle/>
          <a:p>
            <a:endParaRPr lang="en-US" dirty="0"/>
          </a:p>
        </p:txBody>
      </p:sp>
      <p:sp>
        <p:nvSpPr>
          <p:cNvPr id="3" name="Content Placeholder 2"/>
          <p:cNvSpPr>
            <a:spLocks noGrp="1"/>
          </p:cNvSpPr>
          <p:nvPr>
            <p:ph idx="1"/>
          </p:nvPr>
        </p:nvSpPr>
        <p:spPr>
          <a:xfrm>
            <a:off x="0" y="618327"/>
            <a:ext cx="9144000" cy="6239673"/>
          </a:xfrm>
        </p:spPr>
        <p:txBody>
          <a:bodyPr>
            <a:normAutofit fontScale="85000" lnSpcReduction="20000"/>
          </a:bodyPr>
          <a:lstStyle/>
          <a:p>
            <a:r>
              <a:rPr lang="en-US" smtClean="0"/>
              <a:t>“In </a:t>
            </a:r>
            <a:r>
              <a:rPr lang="en-US" dirty="0"/>
              <a:t>the closing work of God in the earth, the standard of His law will be again exalted. False religion may prevail, </a:t>
            </a:r>
            <a:r>
              <a:rPr lang="en-US" dirty="0" smtClean="0"/>
              <a:t>iniquity </a:t>
            </a:r>
            <a:r>
              <a:rPr lang="en-US" dirty="0"/>
              <a:t>may abound, the love of many may wax cold, the cross of Calvary may be lost sight of, and darkness, like the pall of death, may spread over the world; the whole force of the popular current may be turned against the truth; plot after plot may be formed to overthrow the people of God; but in the hour of greatest peril the God of Elijah will raise up human instrumentalities to bear a message that will not be silenced. In the populous cities of the land, and in the places where men have gone to the greatest lengths in speaking against the Most High, the voice of stern rebuke will be heard. Boldly will men of God's appointment denounce the union of the church with the world. Earnestly will they call upon men and women to turn from the observance of a man-made institution to the observance of the true Sabbath</a:t>
            </a:r>
            <a:r>
              <a:rPr lang="en-US" dirty="0" smtClean="0"/>
              <a:t>.”  PK, pg. 186, 187</a:t>
            </a:r>
            <a:endParaRPr lang="en-US" dirty="0"/>
          </a:p>
        </p:txBody>
      </p:sp>
    </p:spTree>
    <p:extLst>
      <p:ext uri="{BB962C8B-B14F-4D97-AF65-F5344CB8AC3E}">
        <p14:creationId xmlns:p14="http://schemas.microsoft.com/office/powerpoint/2010/main" val="322536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5407"/>
          </a:xfrm>
        </p:spPr>
        <p:txBody>
          <a:bodyPr>
            <a:normAutofit fontScale="90000"/>
          </a:bodyPr>
          <a:lstStyle/>
          <a:p>
            <a:r>
              <a:rPr lang="en-US" sz="5400" b="1" i="1" u="sng" dirty="0" smtClean="0">
                <a:solidFill>
                  <a:srgbClr val="FF0000"/>
                </a:solidFill>
              </a:rPr>
              <a:t>Political Brass</a:t>
            </a:r>
            <a:endParaRPr lang="en-US" sz="5400"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6320" b="6320"/>
          <a:stretch>
            <a:fillRect/>
          </a:stretch>
        </p:blipFill>
        <p:spPr>
          <a:xfrm>
            <a:off x="0" y="895408"/>
            <a:ext cx="4648200" cy="5962592"/>
          </a:xfrm>
        </p:spPr>
      </p:pic>
      <p:sp>
        <p:nvSpPr>
          <p:cNvPr id="4" name="Content Placeholder 3"/>
          <p:cNvSpPr>
            <a:spLocks noGrp="1"/>
          </p:cNvSpPr>
          <p:nvPr>
            <p:ph sz="half" idx="2"/>
          </p:nvPr>
        </p:nvSpPr>
        <p:spPr>
          <a:xfrm>
            <a:off x="4648200" y="748885"/>
            <a:ext cx="4495800" cy="6109115"/>
          </a:xfrm>
        </p:spPr>
        <p:txBody>
          <a:bodyPr>
            <a:noAutofit/>
          </a:bodyPr>
          <a:lstStyle/>
          <a:p>
            <a:r>
              <a:rPr lang="en-US" sz="3600" dirty="0" smtClean="0"/>
              <a:t>Ahab and his soldiers obeyed the command to meet Elijah on Mt. Carmel.  All his leaders were there too.  Governors, politicians, they were all there.   Someone, though, was missing………………</a:t>
            </a:r>
            <a:endParaRPr lang="en-US" sz="3600" dirty="0"/>
          </a:p>
        </p:txBody>
      </p:sp>
    </p:spTree>
    <p:extLst>
      <p:ext uri="{BB962C8B-B14F-4D97-AF65-F5344CB8AC3E}">
        <p14:creationId xmlns:p14="http://schemas.microsoft.com/office/powerpoint/2010/main" val="4068317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2846"/>
          </a:xfrm>
        </p:spPr>
        <p:txBody>
          <a:bodyPr/>
          <a:lstStyle/>
          <a:p>
            <a:r>
              <a:rPr lang="en-US" b="1" i="1" u="sng" dirty="0" smtClean="0">
                <a:solidFill>
                  <a:srgbClr val="0000FF"/>
                </a:solidFill>
                <a:latin typeface="Arial Rounded MT Bold"/>
                <a:cs typeface="Arial Rounded MT Bold"/>
              </a:rPr>
              <a:t>Religious Apostates Arrive</a:t>
            </a:r>
            <a:endParaRPr lang="en-US" b="1" i="1" u="sng" dirty="0">
              <a:solidFill>
                <a:srgbClr val="0000FF"/>
              </a:solidFill>
              <a:latin typeface="Arial Rounded MT Bold"/>
              <a:cs typeface="Arial Rounded MT Bold"/>
            </a:endParaRPr>
          </a:p>
        </p:txBody>
      </p:sp>
      <p:sp>
        <p:nvSpPr>
          <p:cNvPr id="3" name="Content Placeholder 2"/>
          <p:cNvSpPr>
            <a:spLocks noGrp="1"/>
          </p:cNvSpPr>
          <p:nvPr>
            <p:ph sz="half" idx="1"/>
          </p:nvPr>
        </p:nvSpPr>
        <p:spPr>
          <a:xfrm>
            <a:off x="0" y="732606"/>
            <a:ext cx="4495800" cy="6125394"/>
          </a:xfrm>
        </p:spPr>
        <p:txBody>
          <a:bodyPr>
            <a:noAutofit/>
          </a:bodyPr>
          <a:lstStyle/>
          <a:p>
            <a:r>
              <a:rPr lang="en-US" sz="3800" dirty="0" smtClean="0"/>
              <a:t>The Baal prophets came and so did the prophets/priests of the grove; they were all there.  Someone, though, had failed to come.  Someone was missing………………….</a:t>
            </a:r>
            <a:endParaRPr lang="en-US" sz="3800"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t="11191" b="11191"/>
          <a:stretch>
            <a:fillRect/>
          </a:stretch>
        </p:blipFill>
        <p:spPr>
          <a:xfrm>
            <a:off x="4495800" y="732606"/>
            <a:ext cx="4648200" cy="6125394"/>
          </a:xfrm>
        </p:spPr>
      </p:pic>
    </p:spTree>
    <p:extLst>
      <p:ext uri="{BB962C8B-B14F-4D97-AF65-F5344CB8AC3E}">
        <p14:creationId xmlns:p14="http://schemas.microsoft.com/office/powerpoint/2010/main" val="3531637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6807"/>
          </a:xfrm>
        </p:spPr>
        <p:txBody>
          <a:bodyPr/>
          <a:lstStyle/>
          <a:p>
            <a:r>
              <a:rPr lang="en-US" b="1" i="1" u="sng" dirty="0" smtClean="0">
                <a:solidFill>
                  <a:srgbClr val="0000FF"/>
                </a:solidFill>
                <a:latin typeface="Abadi MT Condensed Extra Bold"/>
                <a:cs typeface="Abadi MT Condensed Extra Bold"/>
              </a:rPr>
              <a:t>The People Were There</a:t>
            </a:r>
            <a:endParaRPr lang="en-US" b="1" i="1" u="sng" dirty="0">
              <a:solidFill>
                <a:srgbClr val="0000FF"/>
              </a:solidFill>
              <a:latin typeface="Abadi MT Condensed Extra Bold"/>
              <a:cs typeface="Abadi MT Condensed Extra Bold"/>
            </a:endParaRPr>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26166" r="26166"/>
          <a:stretch>
            <a:fillRect/>
          </a:stretch>
        </p:blipFill>
        <p:spPr>
          <a:xfrm>
            <a:off x="0" y="814006"/>
            <a:ext cx="4648200" cy="6043994"/>
          </a:xfrm>
        </p:spPr>
      </p:pic>
      <p:sp>
        <p:nvSpPr>
          <p:cNvPr id="4" name="Content Placeholder 3"/>
          <p:cNvSpPr>
            <a:spLocks noGrp="1"/>
          </p:cNvSpPr>
          <p:nvPr>
            <p:ph sz="half" idx="2"/>
          </p:nvPr>
        </p:nvSpPr>
        <p:spPr>
          <a:xfrm>
            <a:off x="4648200" y="814006"/>
            <a:ext cx="4495800" cy="6043994"/>
          </a:xfrm>
        </p:spPr>
        <p:txBody>
          <a:bodyPr>
            <a:noAutofit/>
          </a:bodyPr>
          <a:lstStyle/>
          <a:p>
            <a:r>
              <a:rPr lang="en-US" sz="4000" dirty="0" smtClean="0"/>
              <a:t>The ignorant, the deceived, the curious, the expectant, were all there on Mt. Carmel.  In the midst of the huge throng, someone was missing……………..</a:t>
            </a:r>
            <a:endParaRPr lang="en-US" sz="4000" dirty="0"/>
          </a:p>
        </p:txBody>
      </p:sp>
    </p:spTree>
    <p:extLst>
      <p:ext uri="{BB962C8B-B14F-4D97-AF65-F5344CB8AC3E}">
        <p14:creationId xmlns:p14="http://schemas.microsoft.com/office/powerpoint/2010/main" val="4135329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1687"/>
          </a:xfrm>
        </p:spPr>
        <p:txBody>
          <a:bodyPr/>
          <a:lstStyle/>
          <a:p>
            <a:r>
              <a:rPr lang="en-US" b="1" i="1" u="sng" dirty="0" smtClean="0">
                <a:solidFill>
                  <a:srgbClr val="FF0000"/>
                </a:solidFill>
              </a:rPr>
              <a:t>Jezebel Wasn’t There!</a:t>
            </a:r>
            <a:endParaRPr lang="en-US" b="1" i="1" u="sng" dirty="0">
              <a:solidFill>
                <a:srgbClr val="FF0000"/>
              </a:solidFill>
            </a:endParaRPr>
          </a:p>
        </p:txBody>
      </p:sp>
      <p:pic>
        <p:nvPicPr>
          <p:cNvPr id="4" name="Content Placeholder 3" descr="index.jpg"/>
          <p:cNvPicPr>
            <a:picLocks noGrp="1" noChangeAspect="1"/>
          </p:cNvPicPr>
          <p:nvPr>
            <p:ph idx="1"/>
          </p:nvPr>
        </p:nvPicPr>
        <p:blipFill>
          <a:blip r:embed="rId2">
            <a:extLst>
              <a:ext uri="{28A0092B-C50C-407E-A947-70E740481C1C}">
                <a14:useLocalDpi xmlns:a14="http://schemas.microsoft.com/office/drawing/2010/main" val="0"/>
              </a:ext>
            </a:extLst>
          </a:blip>
          <a:srcRect t="7613" b="7613"/>
          <a:stretch>
            <a:fillRect/>
          </a:stretch>
        </p:blipFill>
        <p:spPr>
          <a:xfrm>
            <a:off x="0" y="748886"/>
            <a:ext cx="9144000" cy="6109114"/>
          </a:xfrm>
        </p:spPr>
      </p:pic>
    </p:spTree>
    <p:extLst>
      <p:ext uri="{BB962C8B-B14F-4D97-AF65-F5344CB8AC3E}">
        <p14:creationId xmlns:p14="http://schemas.microsoft.com/office/powerpoint/2010/main" val="4078733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967"/>
          </a:xfrm>
        </p:spPr>
        <p:txBody>
          <a:bodyPr/>
          <a:lstStyle/>
          <a:p>
            <a:r>
              <a:rPr lang="en-US" b="1" i="1" u="sng" dirty="0" smtClean="0">
                <a:solidFill>
                  <a:srgbClr val="FF0000"/>
                </a:solidFill>
              </a:rPr>
              <a:t>Controlled Everything</a:t>
            </a:r>
            <a:endParaRPr lang="en-US" b="1" i="1" u="sng" dirty="0">
              <a:solidFill>
                <a:srgbClr val="FF0000"/>
              </a:solidFill>
            </a:endParaRPr>
          </a:p>
        </p:txBody>
      </p:sp>
      <p:sp>
        <p:nvSpPr>
          <p:cNvPr id="3" name="Content Placeholder 2"/>
          <p:cNvSpPr>
            <a:spLocks noGrp="1"/>
          </p:cNvSpPr>
          <p:nvPr>
            <p:ph idx="1"/>
          </p:nvPr>
        </p:nvSpPr>
        <p:spPr>
          <a:xfrm>
            <a:off x="0" y="765166"/>
            <a:ext cx="9144000" cy="6092834"/>
          </a:xfrm>
        </p:spPr>
        <p:txBody>
          <a:bodyPr>
            <a:normAutofit/>
          </a:bodyPr>
          <a:lstStyle/>
          <a:p>
            <a:r>
              <a:rPr lang="en-US" sz="3600" dirty="0" smtClean="0"/>
              <a:t>Jezebel had her hand in everything on Mt. Carmel, but wasn’t there. </a:t>
            </a:r>
          </a:p>
          <a:p>
            <a:r>
              <a:rPr lang="en-US" sz="3600" dirty="0" smtClean="0"/>
              <a:t> She controlled the political process.</a:t>
            </a:r>
          </a:p>
          <a:p>
            <a:r>
              <a:rPr lang="en-US" sz="3600" dirty="0" smtClean="0"/>
              <a:t>She controlled the religious brass.</a:t>
            </a:r>
          </a:p>
          <a:p>
            <a:r>
              <a:rPr lang="en-US" sz="3600" dirty="0" smtClean="0"/>
              <a:t>She controlled the commoners as well.  They were told that Jezebel was vivacious, voluptuous, and virtuous.  She was made out to be wonderful, but she was seeking the destruction of all society.</a:t>
            </a:r>
            <a:endParaRPr lang="en-US" sz="3600" dirty="0"/>
          </a:p>
        </p:txBody>
      </p:sp>
    </p:spTree>
    <p:extLst>
      <p:ext uri="{BB962C8B-B14F-4D97-AF65-F5344CB8AC3E}">
        <p14:creationId xmlns:p14="http://schemas.microsoft.com/office/powerpoint/2010/main" val="1584069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2846"/>
          </a:xfrm>
        </p:spPr>
        <p:txBody>
          <a:bodyPr/>
          <a:lstStyle/>
          <a:p>
            <a:r>
              <a:rPr lang="en-US" b="1" i="1" u="sng" dirty="0" smtClean="0">
                <a:solidFill>
                  <a:srgbClr val="FF0000"/>
                </a:solidFill>
              </a:rPr>
              <a:t>The Man With the Dagger!</a:t>
            </a:r>
            <a:endParaRPr lang="en-US" b="1" i="1" u="sng" dirty="0">
              <a:solidFill>
                <a:srgbClr val="FF0000"/>
              </a:solidFill>
            </a:endParaRPr>
          </a:p>
        </p:txBody>
      </p:sp>
      <p:pic>
        <p:nvPicPr>
          <p:cNvPr id="8" name="Content Placeholder 7"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3230" r="23230"/>
          <a:stretch>
            <a:fillRect/>
          </a:stretch>
        </p:blipFill>
        <p:spPr>
          <a:xfrm>
            <a:off x="0" y="683766"/>
            <a:ext cx="4648200" cy="6174234"/>
          </a:xfrm>
        </p:spPr>
      </p:pic>
      <p:pic>
        <p:nvPicPr>
          <p:cNvPr id="7" name="Content Placeholder 6" descr="images.jpg"/>
          <p:cNvPicPr>
            <a:picLocks noGrp="1" noChangeAspect="1"/>
          </p:cNvPicPr>
          <p:nvPr>
            <p:ph sz="half" idx="2"/>
          </p:nvPr>
        </p:nvPicPr>
        <p:blipFill>
          <a:blip r:embed="rId3">
            <a:extLst>
              <a:ext uri="{28A0092B-C50C-407E-A947-70E740481C1C}">
                <a14:useLocalDpi xmlns:a14="http://schemas.microsoft.com/office/drawing/2010/main" val="0"/>
              </a:ext>
            </a:extLst>
          </a:blip>
          <a:srcRect l="20039" r="20039"/>
          <a:stretch>
            <a:fillRect/>
          </a:stretch>
        </p:blipFill>
        <p:spPr>
          <a:xfrm>
            <a:off x="4648200" y="862846"/>
            <a:ext cx="4495800" cy="5995154"/>
          </a:xfrm>
        </p:spPr>
      </p:pic>
    </p:spTree>
    <p:extLst>
      <p:ext uri="{BB962C8B-B14F-4D97-AF65-F5344CB8AC3E}">
        <p14:creationId xmlns:p14="http://schemas.microsoft.com/office/powerpoint/2010/main" val="2307573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7726"/>
          </a:xfrm>
        </p:spPr>
        <p:txBody>
          <a:bodyPr>
            <a:normAutofit/>
          </a:bodyPr>
          <a:lstStyle/>
          <a:p>
            <a:r>
              <a:rPr lang="en-US" b="1" i="1" u="sng" dirty="0" smtClean="0">
                <a:solidFill>
                  <a:srgbClr val="FF0000"/>
                </a:solidFill>
              </a:rPr>
              <a:t>Carmel’s Missing Piece</a:t>
            </a:r>
            <a:endParaRPr lang="en-US" b="1" i="1" u="sng" dirty="0">
              <a:solidFill>
                <a:srgbClr val="FF0000"/>
              </a:solidFill>
            </a:endParaRPr>
          </a:p>
        </p:txBody>
      </p:sp>
      <p:sp>
        <p:nvSpPr>
          <p:cNvPr id="3" name="Content Placeholder 2"/>
          <p:cNvSpPr>
            <a:spLocks noGrp="1"/>
          </p:cNvSpPr>
          <p:nvPr>
            <p:ph idx="1"/>
          </p:nvPr>
        </p:nvSpPr>
        <p:spPr>
          <a:xfrm>
            <a:off x="457200" y="797726"/>
            <a:ext cx="8229600" cy="6060274"/>
          </a:xfrm>
        </p:spPr>
        <p:txBody>
          <a:bodyPr>
            <a:normAutofit fontScale="92500" lnSpcReduction="20000"/>
          </a:bodyPr>
          <a:lstStyle/>
          <a:p>
            <a:r>
              <a:rPr lang="en-US" dirty="0" smtClean="0"/>
              <a:t>We hear today about the </a:t>
            </a:r>
            <a:r>
              <a:rPr lang="en-US" dirty="0" smtClean="0"/>
              <a:t>Trump</a:t>
            </a:r>
            <a:r>
              <a:rPr lang="en-US" dirty="0" smtClean="0"/>
              <a:t>’s</a:t>
            </a:r>
            <a:r>
              <a:rPr lang="en-US" dirty="0" smtClean="0"/>
              <a:t>, </a:t>
            </a:r>
            <a:r>
              <a:rPr lang="en-US" dirty="0" smtClean="0"/>
              <a:t>Putin’s</a:t>
            </a:r>
            <a:r>
              <a:rPr lang="en-US" dirty="0" smtClean="0"/>
              <a:t>, </a:t>
            </a:r>
            <a:r>
              <a:rPr lang="en-US" dirty="0" smtClean="0"/>
              <a:t>Kim Jung </a:t>
            </a:r>
            <a:r>
              <a:rPr lang="en-US" smtClean="0"/>
              <a:t>Un’s</a:t>
            </a:r>
            <a:r>
              <a:rPr lang="en-US" dirty="0" smtClean="0"/>
              <a:t>, McConnell’s.  We hear nothing about the papacy controlling them behind the scenes.  ‘Carmel’s Missing Piece.’</a:t>
            </a:r>
          </a:p>
          <a:p>
            <a:r>
              <a:rPr lang="en-US" dirty="0" smtClean="0"/>
              <a:t>We hear today of Joyce Meyer’s, </a:t>
            </a:r>
            <a:r>
              <a:rPr lang="en-US" dirty="0" smtClean="0"/>
              <a:t>Rick </a:t>
            </a:r>
            <a:r>
              <a:rPr lang="en-US" dirty="0" smtClean="0"/>
              <a:t>Warren, Joel Osteen, TD Jakes.  We hear nothing about the papacy controlling them behind the scenes.  ‘Carmel’s Missing Piece.’</a:t>
            </a:r>
          </a:p>
          <a:p>
            <a:r>
              <a:rPr lang="en-US" dirty="0" smtClean="0"/>
              <a:t>“With whom the kings of the earth have committed fornication, and the inhabitants of the earth have been made drunk with the wine of her fornication…. And upon her forehead </a:t>
            </a:r>
            <a:r>
              <a:rPr lang="en-US" i="1" dirty="0" smtClean="0"/>
              <a:t>was</a:t>
            </a:r>
            <a:r>
              <a:rPr lang="en-US" dirty="0" smtClean="0"/>
              <a:t> a name written, MYSTERY, BABYLON THE GREAT, THE MOTHER OF HARLOTS AND ABOMINATIONS OF THE EARTH.”  Rev. 17:2,5</a:t>
            </a:r>
          </a:p>
          <a:p>
            <a:endParaRPr lang="en-US" dirty="0" smtClean="0"/>
          </a:p>
          <a:p>
            <a:endParaRPr lang="en-US" dirty="0"/>
          </a:p>
        </p:txBody>
      </p:sp>
    </p:spTree>
    <p:extLst>
      <p:ext uri="{BB962C8B-B14F-4D97-AF65-F5344CB8AC3E}">
        <p14:creationId xmlns:p14="http://schemas.microsoft.com/office/powerpoint/2010/main" val="3189863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TotalTime>
  <Words>1531</Words>
  <Application>Microsoft Office PowerPoint</Application>
  <PresentationFormat>On-screen Show (4:3)</PresentationFormat>
  <Paragraphs>45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Abadi MT Condensed Extra Bold</vt:lpstr>
      <vt:lpstr>Arial</vt:lpstr>
      <vt:lpstr>Arial Rounded MT Bold</vt:lpstr>
      <vt:lpstr>Calibri</vt:lpstr>
      <vt:lpstr>Office Theme</vt:lpstr>
      <vt:lpstr>Carmel</vt:lpstr>
      <vt:lpstr>The Command</vt:lpstr>
      <vt:lpstr>Political Brass</vt:lpstr>
      <vt:lpstr>Religious Apostates Arrive</vt:lpstr>
      <vt:lpstr>The People Were There</vt:lpstr>
      <vt:lpstr>Jezebel Wasn’t There!</vt:lpstr>
      <vt:lpstr>Controlled Everything</vt:lpstr>
      <vt:lpstr>The Man With the Dagger!</vt:lpstr>
      <vt:lpstr>Carmel’s Missing Piece</vt:lpstr>
      <vt:lpstr>Jezebel of the Dark Ages</vt:lpstr>
      <vt:lpstr>Vatican’s Role Today in Key Political/Religious Issues</vt:lpstr>
      <vt:lpstr>Ferguson, Illinois and New York City</vt:lpstr>
      <vt:lpstr>Rome Instigated Slavery</vt:lpstr>
      <vt:lpstr>Civil War Destroyed Constitution</vt:lpstr>
      <vt:lpstr>Immigration</vt:lpstr>
      <vt:lpstr>Catholic Vote=Catholic Politicians</vt:lpstr>
      <vt:lpstr>PowerPoint Presentation</vt:lpstr>
      <vt:lpstr>Danger Behind and Before!!</vt:lpstr>
      <vt:lpstr>Women’s Ordination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Carmel</dc:title>
  <dc:creator>Erica Hughes</dc:creator>
  <cp:lastModifiedBy>CCL Win10.</cp:lastModifiedBy>
  <cp:revision>13</cp:revision>
  <dcterms:created xsi:type="dcterms:W3CDTF">2015-01-06T17:25:58Z</dcterms:created>
  <dcterms:modified xsi:type="dcterms:W3CDTF">2017-04-19T18:18:22Z</dcterms:modified>
</cp:coreProperties>
</file>