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85" r:id="rId3"/>
    <p:sldId id="286" r:id="rId4"/>
    <p:sldId id="287" r:id="rId5"/>
    <p:sldId id="288" r:id="rId6"/>
    <p:sldId id="256" r:id="rId7"/>
    <p:sldId id="257" r:id="rId8"/>
    <p:sldId id="258" r:id="rId9"/>
    <p:sldId id="259" r:id="rId10"/>
    <p:sldId id="260" r:id="rId11"/>
    <p:sldId id="261" r:id="rId12"/>
    <p:sldId id="262" r:id="rId13"/>
    <p:sldId id="263" r:id="rId14"/>
    <p:sldId id="264" r:id="rId15"/>
    <p:sldId id="265" r:id="rId16"/>
    <p:sldId id="279" r:id="rId17"/>
    <p:sldId id="266" r:id="rId18"/>
    <p:sldId id="268" r:id="rId19"/>
    <p:sldId id="269" r:id="rId20"/>
    <p:sldId id="270" r:id="rId21"/>
    <p:sldId id="271" r:id="rId22"/>
    <p:sldId id="272" r:id="rId23"/>
    <p:sldId id="273" r:id="rId24"/>
    <p:sldId id="274" r:id="rId25"/>
    <p:sldId id="275" r:id="rId26"/>
    <p:sldId id="276" r:id="rId27"/>
    <p:sldId id="277" r:id="rId28"/>
    <p:sldId id="278" r:id="rId29"/>
    <p:sldId id="280" r:id="rId30"/>
    <p:sldId id="281" r:id="rId31"/>
    <p:sldId id="282" r:id="rId32"/>
    <p:sldId id="28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0066"/>
    <a:srgbClr val="009900"/>
    <a:srgbClr val="FF0000"/>
    <a:srgbClr val="993300"/>
    <a:srgbClr val="FF99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3238" autoAdjust="0"/>
  </p:normalViewPr>
  <p:slideViewPr>
    <p:cSldViewPr>
      <p:cViewPr varScale="1">
        <p:scale>
          <a:sx n="77" d="100"/>
          <a:sy n="77" d="100"/>
        </p:scale>
        <p:origin x="-1314" y="-96"/>
      </p:cViewPr>
      <p:guideLst>
        <p:guide orient="horz" pos="4319"/>
        <p:guide/>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237D9B-C025-4B2A-BE45-D47070EDC0AF}" type="datetimeFigureOut">
              <a:rPr lang="en-US" smtClean="0"/>
              <a:pPr/>
              <a:t>9/7/2008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377F84-0696-48AD-A8F0-CF1B7AB99A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237D9B-C025-4B2A-BE45-D47070EDC0AF}" type="datetimeFigureOut">
              <a:rPr lang="en-US" smtClean="0"/>
              <a:pPr/>
              <a:t>9/7/2008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377F84-0696-48AD-A8F0-CF1B7AB99A4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237D9B-C025-4B2A-BE45-D47070EDC0AF}" type="datetimeFigureOut">
              <a:rPr lang="en-US" smtClean="0"/>
              <a:pPr/>
              <a:t>9/7/2008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377F84-0696-48AD-A8F0-CF1B7AB99A4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237D9B-C025-4B2A-BE45-D47070EDC0AF}" type="datetimeFigureOut">
              <a:rPr lang="en-US" smtClean="0"/>
              <a:pPr/>
              <a:t>9/7/2008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377F84-0696-48AD-A8F0-CF1B7AB99A4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37D9B-C025-4B2A-BE45-D47070EDC0AF}" type="datetimeFigureOut">
              <a:rPr lang="en-US" smtClean="0"/>
              <a:pPr/>
              <a:t>9/7/2008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377F84-0696-48AD-A8F0-CF1B7AB99A4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237D9B-C025-4B2A-BE45-D47070EDC0AF}" type="datetimeFigureOut">
              <a:rPr lang="en-US" smtClean="0"/>
              <a:pPr/>
              <a:t>9/7/2008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377F84-0696-48AD-A8F0-CF1B7AB99A4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237D9B-C025-4B2A-BE45-D47070EDC0AF}" type="datetimeFigureOut">
              <a:rPr lang="en-US" smtClean="0"/>
              <a:pPr/>
              <a:t>9/7/2008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377F84-0696-48AD-A8F0-CF1B7AB99A4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237D9B-C025-4B2A-BE45-D47070EDC0AF}" type="datetimeFigureOut">
              <a:rPr lang="en-US" smtClean="0"/>
              <a:pPr/>
              <a:t>9/7/2008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377F84-0696-48AD-A8F0-CF1B7AB99A4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237D9B-C025-4B2A-BE45-D47070EDC0AF}" type="datetimeFigureOut">
              <a:rPr lang="en-US" smtClean="0"/>
              <a:pPr/>
              <a:t>9/7/2008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5377F84-0696-48AD-A8F0-CF1B7AB99A4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237D9B-C025-4B2A-BE45-D47070EDC0AF}" type="datetimeFigureOut">
              <a:rPr lang="en-US" smtClean="0"/>
              <a:pPr/>
              <a:t>9/7/2008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377F84-0696-48AD-A8F0-CF1B7AB99A4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237D9B-C025-4B2A-BE45-D47070EDC0AF}" type="datetimeFigureOut">
              <a:rPr lang="en-US" smtClean="0"/>
              <a:pPr/>
              <a:t>9/7/2008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377F84-0696-48AD-A8F0-CF1B7AB99A4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237D9B-C025-4B2A-BE45-D47070EDC0AF}" type="datetimeFigureOut">
              <a:rPr lang="en-US" smtClean="0"/>
              <a:pPr/>
              <a:t>9/7/2008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77F84-0696-48AD-A8F0-CF1B7AB99A4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1470025"/>
          </a:xfrm>
        </p:spPr>
        <p:txBody>
          <a:bodyPr/>
          <a:lstStyle/>
          <a:p>
            <a:r>
              <a:rPr lang="en-US" dirty="0" smtClean="0">
                <a:solidFill>
                  <a:srgbClr val="FF0000"/>
                </a:solidFill>
              </a:rPr>
              <a:t>LET US BE HONEST!</a:t>
            </a:r>
            <a:endParaRPr lang="en-US" dirty="0">
              <a:solidFill>
                <a:srgbClr val="FF0000"/>
              </a:solidFill>
            </a:endParaRPr>
          </a:p>
        </p:txBody>
      </p:sp>
      <p:sp>
        <p:nvSpPr>
          <p:cNvPr id="3" name="Subtitle 2"/>
          <p:cNvSpPr>
            <a:spLocks noGrp="1"/>
          </p:cNvSpPr>
          <p:nvPr>
            <p:ph type="subTitle" idx="1"/>
          </p:nvPr>
        </p:nvSpPr>
        <p:spPr/>
        <p:txBody>
          <a:bodyPr/>
          <a:lstStyle/>
          <a:p>
            <a:r>
              <a:rPr lang="en-US" u="sng" dirty="0" smtClean="0">
                <a:solidFill>
                  <a:schemeClr val="accent1">
                    <a:lumMod val="75000"/>
                  </a:schemeClr>
                </a:solidFill>
              </a:rPr>
              <a:t>A STRAIGHT FORWARD LOOK AT ADVENTISM</a:t>
            </a:r>
            <a:endParaRPr lang="en-US" u="sng"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93300"/>
                </a:solidFill>
              </a:rPr>
              <a:t>The Horse</a:t>
            </a:r>
            <a:endParaRPr lang="en-US" dirty="0">
              <a:solidFill>
                <a:srgbClr val="993300"/>
              </a:solidFill>
            </a:endParaRPr>
          </a:p>
        </p:txBody>
      </p:sp>
      <p:sp>
        <p:nvSpPr>
          <p:cNvPr id="3" name="Content Placeholder 2"/>
          <p:cNvSpPr>
            <a:spLocks noGrp="1"/>
          </p:cNvSpPr>
          <p:nvPr>
            <p:ph idx="1"/>
          </p:nvPr>
        </p:nvSpPr>
        <p:spPr/>
        <p:txBody>
          <a:bodyPr>
            <a:normAutofit fontScale="85000" lnSpcReduction="10000"/>
          </a:bodyPr>
          <a:lstStyle/>
          <a:p>
            <a:r>
              <a:rPr lang="en-US" dirty="0" smtClean="0">
                <a:solidFill>
                  <a:srgbClr val="FF0066"/>
                </a:solidFill>
              </a:rPr>
              <a:t>Uriah Smith says, “The first symbol is a white horse, bearing a rider who carries a bow.  A crown is given to him, and he goes forth conquering and to conquer, </a:t>
            </a:r>
            <a:r>
              <a:rPr lang="en-US" u="sng" dirty="0" smtClean="0">
                <a:solidFill>
                  <a:srgbClr val="FF0066"/>
                </a:solidFill>
              </a:rPr>
              <a:t>a fit emblem of the triumphs of the gospel in the first century of the Christian Era.</a:t>
            </a:r>
            <a:r>
              <a:rPr lang="en-US" dirty="0" smtClean="0">
                <a:solidFill>
                  <a:srgbClr val="FF0066"/>
                </a:solidFill>
              </a:rPr>
              <a:t> The whiteness of the horse denotes the purity of faith in that age.”</a:t>
            </a:r>
          </a:p>
          <a:p>
            <a:r>
              <a:rPr lang="en-US" dirty="0" smtClean="0">
                <a:solidFill>
                  <a:srgbClr val="FF0066"/>
                </a:solidFill>
              </a:rPr>
              <a:t>DR, page 425</a:t>
            </a:r>
          </a:p>
          <a:p>
            <a:r>
              <a:rPr lang="en-US" dirty="0" smtClean="0">
                <a:solidFill>
                  <a:srgbClr val="000099"/>
                </a:solidFill>
              </a:rPr>
              <a:t>Where is the Inspirational support for this statement? In fact, there is not one Bible/SOP statement to support </a:t>
            </a:r>
            <a:r>
              <a:rPr lang="en-US" u="sng" dirty="0" smtClean="0">
                <a:solidFill>
                  <a:srgbClr val="000099"/>
                </a:solidFill>
              </a:rPr>
              <a:t>Daniel and Revelation’s </a:t>
            </a:r>
            <a:r>
              <a:rPr lang="en-US" dirty="0" smtClean="0">
                <a:solidFill>
                  <a:srgbClr val="000099"/>
                </a:solidFill>
              </a:rPr>
              <a:t>first four seals!!</a:t>
            </a:r>
          </a:p>
          <a:p>
            <a:r>
              <a:rPr lang="en-US" dirty="0" smtClean="0">
                <a:solidFill>
                  <a:srgbClr val="000099"/>
                </a:solidFill>
              </a:rPr>
              <a:t>Please check it for yourself.</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993300"/>
                </a:solidFill>
              </a:rPr>
              <a:t>What does the Bible/SOP teach?</a:t>
            </a:r>
            <a:endParaRPr lang="en-US" u="sng" dirty="0">
              <a:solidFill>
                <a:srgbClr val="993300"/>
              </a:solidFill>
            </a:endParaRPr>
          </a:p>
        </p:txBody>
      </p:sp>
      <p:sp>
        <p:nvSpPr>
          <p:cNvPr id="3" name="Content Placeholder 2"/>
          <p:cNvSpPr>
            <a:spLocks noGrp="1"/>
          </p:cNvSpPr>
          <p:nvPr>
            <p:ph sz="half" idx="1"/>
          </p:nvPr>
        </p:nvSpPr>
        <p:spPr/>
        <p:txBody>
          <a:bodyPr>
            <a:noAutofit/>
          </a:bodyPr>
          <a:lstStyle/>
          <a:p>
            <a:r>
              <a:rPr lang="en-US" sz="1800" dirty="0" smtClean="0">
                <a:solidFill>
                  <a:srgbClr val="993300"/>
                </a:solidFill>
              </a:rPr>
              <a:t>2Kings 2:9-11“[</a:t>
            </a:r>
            <a:r>
              <a:rPr lang="en-US" sz="1800" b="1" dirty="0" smtClean="0">
                <a:solidFill>
                  <a:srgbClr val="993300"/>
                </a:solidFill>
              </a:rPr>
              <a:t>9</a:t>
            </a:r>
            <a:r>
              <a:rPr lang="en-US" sz="1800" dirty="0" smtClean="0">
                <a:solidFill>
                  <a:srgbClr val="993300"/>
                </a:solidFill>
              </a:rPr>
              <a:t>] And it came to pass, when they were gone over, that Elijah said unto Elisha, Ask what I shall do for thee, before I be taken away from thee. And Elisha said, I pray thee, let a double portion of thy spirit be upon me.</a:t>
            </a:r>
            <a:br>
              <a:rPr lang="en-US" sz="1800" dirty="0" smtClean="0">
                <a:solidFill>
                  <a:srgbClr val="993300"/>
                </a:solidFill>
              </a:rPr>
            </a:br>
            <a:r>
              <a:rPr lang="en-US" sz="1800" dirty="0" smtClean="0">
                <a:solidFill>
                  <a:srgbClr val="993300"/>
                </a:solidFill>
              </a:rPr>
              <a:t>[</a:t>
            </a:r>
            <a:r>
              <a:rPr lang="en-US" sz="1800" b="1" dirty="0" smtClean="0">
                <a:solidFill>
                  <a:srgbClr val="993300"/>
                </a:solidFill>
              </a:rPr>
              <a:t>10</a:t>
            </a:r>
            <a:r>
              <a:rPr lang="en-US" sz="1800" dirty="0" smtClean="0">
                <a:solidFill>
                  <a:srgbClr val="993300"/>
                </a:solidFill>
              </a:rPr>
              <a:t>] And he said, Thou hast asked a hard thing: nevertheless, if thou see me when I am taken from thee, it shall be so unto thee; but if not, it shall not be so.</a:t>
            </a:r>
            <a:br>
              <a:rPr lang="en-US" sz="1800" dirty="0" smtClean="0">
                <a:solidFill>
                  <a:srgbClr val="993300"/>
                </a:solidFill>
              </a:rPr>
            </a:br>
            <a:r>
              <a:rPr lang="en-US" sz="1800" dirty="0" smtClean="0">
                <a:solidFill>
                  <a:srgbClr val="993300"/>
                </a:solidFill>
              </a:rPr>
              <a:t>[</a:t>
            </a:r>
            <a:r>
              <a:rPr lang="en-US" sz="1800" b="1" dirty="0" smtClean="0">
                <a:solidFill>
                  <a:srgbClr val="993300"/>
                </a:solidFill>
              </a:rPr>
              <a:t>11</a:t>
            </a:r>
            <a:r>
              <a:rPr lang="en-US" sz="1800" dirty="0" smtClean="0">
                <a:solidFill>
                  <a:srgbClr val="993300"/>
                </a:solidFill>
              </a:rPr>
              <a:t>] And it came to pass, as they still went on, and talked, that, behold, there appeared a chariot of fire, and horses of fire, and parted them both asunder; and Elijah went up by a whirlwind into heaven.</a:t>
            </a:r>
            <a:endParaRPr lang="en-US" sz="1800" dirty="0">
              <a:solidFill>
                <a:srgbClr val="993300"/>
              </a:solidFill>
            </a:endParaRPr>
          </a:p>
        </p:txBody>
      </p:sp>
      <p:sp>
        <p:nvSpPr>
          <p:cNvPr id="4" name="Content Placeholder 3"/>
          <p:cNvSpPr>
            <a:spLocks noGrp="1"/>
          </p:cNvSpPr>
          <p:nvPr>
            <p:ph sz="half" idx="2"/>
          </p:nvPr>
        </p:nvSpPr>
        <p:spPr/>
        <p:txBody>
          <a:bodyPr>
            <a:normAutofit fontScale="77500" lnSpcReduction="20000"/>
          </a:bodyPr>
          <a:lstStyle/>
          <a:p>
            <a:r>
              <a:rPr lang="en-US" u="sng" dirty="0" smtClean="0">
                <a:solidFill>
                  <a:srgbClr val="FF0000"/>
                </a:solidFill>
              </a:rPr>
              <a:t>Prophets and Kings</a:t>
            </a:r>
            <a:r>
              <a:rPr lang="en-US" dirty="0" smtClean="0">
                <a:solidFill>
                  <a:srgbClr val="FF0000"/>
                </a:solidFill>
              </a:rPr>
              <a:t>, page 228 “In the desert, in loneliness and discouragement, Elijah had said that he had had enough of life and had prayed that he might die. But the Lord in His mercy had not taken him at his word. There was yet a great work for Elijah to do; and when his work was done, he was not to perish in discouragement and solitude. Not for him the descent into the tomb, but the ascent with God's angels to the presence of His glory.”</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tx2">
                    <a:lumMod val="75000"/>
                  </a:schemeClr>
                </a:solidFill>
              </a:rPr>
              <a:t>Again</a:t>
            </a:r>
            <a:endParaRPr lang="en-US" u="sng" dirty="0">
              <a:solidFill>
                <a:schemeClr val="tx2">
                  <a:lumMod val="75000"/>
                </a:schemeClr>
              </a:solidFill>
            </a:endParaRPr>
          </a:p>
        </p:txBody>
      </p:sp>
      <p:sp>
        <p:nvSpPr>
          <p:cNvPr id="3" name="Content Placeholder 2"/>
          <p:cNvSpPr>
            <a:spLocks noGrp="1"/>
          </p:cNvSpPr>
          <p:nvPr>
            <p:ph sz="half" idx="1"/>
          </p:nvPr>
        </p:nvSpPr>
        <p:spPr/>
        <p:txBody>
          <a:bodyPr>
            <a:noAutofit/>
          </a:bodyPr>
          <a:lstStyle/>
          <a:p>
            <a:r>
              <a:rPr lang="en-US" sz="1600" dirty="0" smtClean="0">
                <a:solidFill>
                  <a:srgbClr val="000099"/>
                </a:solidFill>
              </a:rPr>
              <a:t>2Kings 6:13-17”[</a:t>
            </a:r>
            <a:r>
              <a:rPr lang="en-US" sz="1600" b="1" dirty="0" smtClean="0">
                <a:solidFill>
                  <a:srgbClr val="000099"/>
                </a:solidFill>
              </a:rPr>
              <a:t>13</a:t>
            </a:r>
            <a:r>
              <a:rPr lang="en-US" sz="1600" dirty="0" smtClean="0">
                <a:solidFill>
                  <a:srgbClr val="000099"/>
                </a:solidFill>
              </a:rPr>
              <a:t>] And he said, Go and spy where he is, that I may send and fetch him. And it was told him, saying, Behold, he is in Dothan.</a:t>
            </a:r>
            <a:br>
              <a:rPr lang="en-US" sz="1600" dirty="0" smtClean="0">
                <a:solidFill>
                  <a:srgbClr val="000099"/>
                </a:solidFill>
              </a:rPr>
            </a:br>
            <a:r>
              <a:rPr lang="en-US" sz="1600" dirty="0" smtClean="0">
                <a:solidFill>
                  <a:srgbClr val="000099"/>
                </a:solidFill>
              </a:rPr>
              <a:t>[</a:t>
            </a:r>
            <a:r>
              <a:rPr lang="en-US" sz="1600" b="1" dirty="0" smtClean="0">
                <a:solidFill>
                  <a:srgbClr val="000099"/>
                </a:solidFill>
              </a:rPr>
              <a:t>14</a:t>
            </a:r>
            <a:r>
              <a:rPr lang="en-US" sz="1600" dirty="0" smtClean="0">
                <a:solidFill>
                  <a:srgbClr val="000099"/>
                </a:solidFill>
              </a:rPr>
              <a:t>] Therefore sent he thither horses, and chariots, and a great host: and they came by night, and compassed the city about.</a:t>
            </a:r>
            <a:br>
              <a:rPr lang="en-US" sz="1600" dirty="0" smtClean="0">
                <a:solidFill>
                  <a:srgbClr val="000099"/>
                </a:solidFill>
              </a:rPr>
            </a:br>
            <a:r>
              <a:rPr lang="en-US" sz="1600" dirty="0" smtClean="0">
                <a:solidFill>
                  <a:srgbClr val="000099"/>
                </a:solidFill>
              </a:rPr>
              <a:t>[</a:t>
            </a:r>
            <a:r>
              <a:rPr lang="en-US" sz="1600" b="1" dirty="0" smtClean="0">
                <a:solidFill>
                  <a:srgbClr val="000099"/>
                </a:solidFill>
              </a:rPr>
              <a:t>15</a:t>
            </a:r>
            <a:r>
              <a:rPr lang="en-US" sz="1600" dirty="0" smtClean="0">
                <a:solidFill>
                  <a:srgbClr val="000099"/>
                </a:solidFill>
              </a:rPr>
              <a:t>] And when the servant of the man of God was risen early, and gone forth, behold, an host compassed the city both with horses and chariots. And his servant said unto him, Alas, my master! how shall we do?</a:t>
            </a:r>
            <a:br>
              <a:rPr lang="en-US" sz="1600" dirty="0" smtClean="0">
                <a:solidFill>
                  <a:srgbClr val="000099"/>
                </a:solidFill>
              </a:rPr>
            </a:br>
            <a:r>
              <a:rPr lang="en-US" sz="1600" dirty="0" smtClean="0">
                <a:solidFill>
                  <a:srgbClr val="000099"/>
                </a:solidFill>
              </a:rPr>
              <a:t>[</a:t>
            </a:r>
            <a:r>
              <a:rPr lang="en-US" sz="1600" b="1" dirty="0" smtClean="0">
                <a:solidFill>
                  <a:srgbClr val="000099"/>
                </a:solidFill>
              </a:rPr>
              <a:t>16</a:t>
            </a:r>
            <a:r>
              <a:rPr lang="en-US" sz="1600" dirty="0" smtClean="0">
                <a:solidFill>
                  <a:srgbClr val="000099"/>
                </a:solidFill>
              </a:rPr>
              <a:t>] And he answered, Fear not: for they that be with us are more than they that be with them.</a:t>
            </a:r>
            <a:br>
              <a:rPr lang="en-US" sz="1600" dirty="0" smtClean="0">
                <a:solidFill>
                  <a:srgbClr val="000099"/>
                </a:solidFill>
              </a:rPr>
            </a:br>
            <a:r>
              <a:rPr lang="en-US" sz="1600" dirty="0" smtClean="0">
                <a:solidFill>
                  <a:srgbClr val="000099"/>
                </a:solidFill>
              </a:rPr>
              <a:t>[</a:t>
            </a:r>
            <a:r>
              <a:rPr lang="en-US" sz="1600" b="1" dirty="0" smtClean="0">
                <a:solidFill>
                  <a:srgbClr val="000099"/>
                </a:solidFill>
              </a:rPr>
              <a:t>17</a:t>
            </a:r>
            <a:r>
              <a:rPr lang="en-US" sz="1600" dirty="0" smtClean="0">
                <a:solidFill>
                  <a:srgbClr val="000099"/>
                </a:solidFill>
              </a:rPr>
              <a:t>] And Elisha prayed, and said, LORD, I pray thee, open his eyes, that he may see</a:t>
            </a:r>
            <a:r>
              <a:rPr lang="en-US" sz="1600" u="sng" dirty="0" smtClean="0">
                <a:solidFill>
                  <a:srgbClr val="000099"/>
                </a:solidFill>
              </a:rPr>
              <a:t>. And the LORD opened the eyes of the young man; and he saw: and, behold, the mountain was full of horses and chariots of fire round about Elisha</a:t>
            </a:r>
            <a:r>
              <a:rPr lang="en-US" sz="1400" u="sng" dirty="0" smtClean="0">
                <a:solidFill>
                  <a:srgbClr val="000099"/>
                </a:solidFill>
              </a:rPr>
              <a:t>.</a:t>
            </a:r>
            <a:endParaRPr lang="en-US" sz="1400" u="sng" dirty="0">
              <a:solidFill>
                <a:srgbClr val="000099"/>
              </a:solidFill>
            </a:endParaRPr>
          </a:p>
        </p:txBody>
      </p:sp>
      <p:sp>
        <p:nvSpPr>
          <p:cNvPr id="4" name="Content Placeholder 3"/>
          <p:cNvSpPr>
            <a:spLocks noGrp="1"/>
          </p:cNvSpPr>
          <p:nvPr>
            <p:ph sz="half" idx="2"/>
          </p:nvPr>
        </p:nvSpPr>
        <p:spPr/>
        <p:txBody>
          <a:bodyPr>
            <a:normAutofit fontScale="77500" lnSpcReduction="20000"/>
          </a:bodyPr>
          <a:lstStyle/>
          <a:p>
            <a:r>
              <a:rPr lang="en-US" dirty="0" smtClean="0"/>
              <a:t> </a:t>
            </a:r>
            <a:r>
              <a:rPr lang="en-US" u="sng" dirty="0" smtClean="0"/>
              <a:t>Prophets and Kings</a:t>
            </a:r>
            <a:r>
              <a:rPr lang="en-US" dirty="0" smtClean="0"/>
              <a:t>, pages 590,591 </a:t>
            </a:r>
            <a:r>
              <a:rPr lang="en-US" dirty="0" smtClean="0">
                <a:solidFill>
                  <a:srgbClr val="FF0066"/>
                </a:solidFill>
              </a:rPr>
              <a:t>”God's faithful, praying ones are, as it were, shut in with Him. They themselves know not how securely they are shielded. Urged on by Satan, the rulers of this world are seeking to destroy them; but could the eyes of God's children be opened as were the eyes of Elisha's servant at </a:t>
            </a:r>
            <a:endParaRPr lang="en-US" b="1" dirty="0" smtClean="0">
              <a:solidFill>
                <a:srgbClr val="FF0066"/>
              </a:solidFill>
            </a:endParaRPr>
          </a:p>
          <a:p>
            <a:r>
              <a:rPr lang="en-US" dirty="0" smtClean="0">
                <a:solidFill>
                  <a:srgbClr val="FF0066"/>
                </a:solidFill>
              </a:rPr>
              <a:t>Dothan, they would see angels of God encamped about them, holding in check the hosts of darkness.”</a:t>
            </a:r>
            <a:endParaRPr lang="en-US" dirty="0">
              <a:solidFill>
                <a:srgbClr val="FF0066"/>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00"/>
                </a:solidFill>
              </a:rPr>
              <a:t>Again</a:t>
            </a:r>
            <a:endParaRPr lang="en-US" u="sng"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Zechariah </a:t>
            </a:r>
            <a:r>
              <a:rPr lang="en-US" sz="3400" dirty="0" smtClean="0"/>
              <a:t>1:8-11  </a:t>
            </a:r>
            <a:r>
              <a:rPr lang="en-US" sz="3400" dirty="0" smtClean="0">
                <a:solidFill>
                  <a:srgbClr val="FF0000"/>
                </a:solidFill>
              </a:rPr>
              <a:t>“[</a:t>
            </a:r>
            <a:r>
              <a:rPr lang="en-US" sz="3400" b="1" dirty="0" smtClean="0">
                <a:solidFill>
                  <a:srgbClr val="FF0000"/>
                </a:solidFill>
              </a:rPr>
              <a:t>8</a:t>
            </a:r>
            <a:r>
              <a:rPr lang="en-US" sz="3400" dirty="0" smtClean="0">
                <a:solidFill>
                  <a:srgbClr val="FF0000"/>
                </a:solidFill>
              </a:rPr>
              <a:t>] I saw by night, and behold a man riding upon a red horse, and he stood among the myrtle trees that were in the bottom; and behind him were there red horses, speckled, and white.</a:t>
            </a:r>
            <a:br>
              <a:rPr lang="en-US" sz="3400" dirty="0" smtClean="0">
                <a:solidFill>
                  <a:srgbClr val="FF0000"/>
                </a:solidFill>
              </a:rPr>
            </a:br>
            <a:r>
              <a:rPr lang="en-US" sz="3400" dirty="0" smtClean="0">
                <a:solidFill>
                  <a:srgbClr val="FF0000"/>
                </a:solidFill>
              </a:rPr>
              <a:t>[</a:t>
            </a:r>
            <a:r>
              <a:rPr lang="en-US" sz="3400" b="1" dirty="0" smtClean="0">
                <a:solidFill>
                  <a:srgbClr val="FF0000"/>
                </a:solidFill>
              </a:rPr>
              <a:t>9</a:t>
            </a:r>
            <a:r>
              <a:rPr lang="en-US" sz="3400" dirty="0" smtClean="0">
                <a:solidFill>
                  <a:srgbClr val="FF0000"/>
                </a:solidFill>
              </a:rPr>
              <a:t>] Then said I, O my lord, what are these? And the angel that talked with me said unto me, I will </a:t>
            </a:r>
            <a:r>
              <a:rPr lang="en-US" sz="3400" dirty="0" err="1" smtClean="0">
                <a:solidFill>
                  <a:srgbClr val="FF0000"/>
                </a:solidFill>
              </a:rPr>
              <a:t>shew</a:t>
            </a:r>
            <a:r>
              <a:rPr lang="en-US" sz="3400" dirty="0" smtClean="0">
                <a:solidFill>
                  <a:srgbClr val="FF0000"/>
                </a:solidFill>
              </a:rPr>
              <a:t> thee what these be.</a:t>
            </a:r>
            <a:br>
              <a:rPr lang="en-US" sz="3400" dirty="0" smtClean="0">
                <a:solidFill>
                  <a:srgbClr val="FF0000"/>
                </a:solidFill>
              </a:rPr>
            </a:br>
            <a:r>
              <a:rPr lang="en-US" sz="3400" dirty="0" smtClean="0">
                <a:solidFill>
                  <a:srgbClr val="FF0000"/>
                </a:solidFill>
              </a:rPr>
              <a:t>[</a:t>
            </a:r>
            <a:r>
              <a:rPr lang="en-US" sz="3400" b="1" dirty="0" smtClean="0">
                <a:solidFill>
                  <a:srgbClr val="FF0000"/>
                </a:solidFill>
              </a:rPr>
              <a:t>10</a:t>
            </a:r>
            <a:r>
              <a:rPr lang="en-US" sz="3400" dirty="0" smtClean="0">
                <a:solidFill>
                  <a:srgbClr val="FF0000"/>
                </a:solidFill>
              </a:rPr>
              <a:t>] And the man that stood among the myrtle trees answered and said, These are they whom the LORD hath sent to walk to and fro through the earth.</a:t>
            </a:r>
            <a:br>
              <a:rPr lang="en-US" sz="3400" dirty="0" smtClean="0">
                <a:solidFill>
                  <a:srgbClr val="FF0000"/>
                </a:solidFill>
              </a:rPr>
            </a:br>
            <a:r>
              <a:rPr lang="en-US" sz="3400" dirty="0" smtClean="0">
                <a:solidFill>
                  <a:srgbClr val="FF0000"/>
                </a:solidFill>
              </a:rPr>
              <a:t>[</a:t>
            </a:r>
            <a:r>
              <a:rPr lang="en-US" sz="3400" b="1" dirty="0" smtClean="0">
                <a:solidFill>
                  <a:srgbClr val="FF0000"/>
                </a:solidFill>
              </a:rPr>
              <a:t>11</a:t>
            </a:r>
            <a:r>
              <a:rPr lang="en-US" sz="3400" dirty="0" smtClean="0">
                <a:solidFill>
                  <a:srgbClr val="FF0000"/>
                </a:solidFill>
              </a:rPr>
              <a:t>] And they answered the angel of the LORD that stood among the myrtle trees, and said, We have walked to and fro through the earth, and, behold, all the earth </a:t>
            </a:r>
            <a:r>
              <a:rPr lang="en-US" sz="3400" dirty="0" err="1" smtClean="0">
                <a:solidFill>
                  <a:srgbClr val="FF0000"/>
                </a:solidFill>
              </a:rPr>
              <a:t>sitteth</a:t>
            </a:r>
            <a:r>
              <a:rPr lang="en-US" sz="3400" dirty="0" smtClean="0">
                <a:solidFill>
                  <a:srgbClr val="FF0000"/>
                </a:solidFill>
              </a:rPr>
              <a:t> still, and is at rest.”</a:t>
            </a:r>
          </a:p>
          <a:p>
            <a:r>
              <a:rPr lang="en-US" sz="3400" dirty="0" smtClean="0">
                <a:solidFill>
                  <a:srgbClr val="FF0000"/>
                </a:solidFill>
              </a:rPr>
              <a:t>Who does the Lord send to walk to and fro through the earth?</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66"/>
                </a:solidFill>
              </a:rPr>
              <a:t>Horses are Angels and……………….</a:t>
            </a:r>
            <a:endParaRPr lang="en-US" dirty="0">
              <a:solidFill>
                <a:srgbClr val="FF0066"/>
              </a:solidFill>
            </a:endParaRPr>
          </a:p>
        </p:txBody>
      </p:sp>
      <p:sp>
        <p:nvSpPr>
          <p:cNvPr id="3" name="Content Placeholder 2"/>
          <p:cNvSpPr>
            <a:spLocks noGrp="1"/>
          </p:cNvSpPr>
          <p:nvPr>
            <p:ph sz="half" idx="1"/>
          </p:nvPr>
        </p:nvSpPr>
        <p:spPr/>
        <p:txBody>
          <a:bodyPr>
            <a:normAutofit fontScale="85000" lnSpcReduction="20000"/>
          </a:bodyPr>
          <a:lstStyle/>
          <a:p>
            <a:r>
              <a:rPr lang="en-US" sz="3400" u="sng" dirty="0" smtClean="0"/>
              <a:t>Zechariah 10:3 </a:t>
            </a:r>
            <a:r>
              <a:rPr lang="en-US" sz="3400" dirty="0" smtClean="0">
                <a:solidFill>
                  <a:srgbClr val="009900"/>
                </a:solidFill>
              </a:rPr>
              <a:t>“Mine anger was kindled against the shepherds, and I punished the goats: </a:t>
            </a:r>
            <a:r>
              <a:rPr lang="en-US" sz="3400" u="sng" dirty="0" smtClean="0">
                <a:solidFill>
                  <a:srgbClr val="009900"/>
                </a:solidFill>
              </a:rPr>
              <a:t>for the LORD of hosts hath visited his flock the house of Judah, and hath made them as his goodly horse in the battle.”</a:t>
            </a:r>
          </a:p>
          <a:p>
            <a:pPr>
              <a:buNone/>
            </a:pPr>
            <a:r>
              <a:rPr lang="en-US" dirty="0" smtClean="0">
                <a:solidFill>
                  <a:srgbClr val="C00000"/>
                </a:solidFill>
              </a:rPr>
              <a:t>     God’s people are also considered to be horses.</a:t>
            </a:r>
            <a:endParaRPr lang="en-US" dirty="0">
              <a:solidFill>
                <a:srgbClr val="C00000"/>
              </a:solidFill>
            </a:endParaRPr>
          </a:p>
        </p:txBody>
      </p:sp>
      <p:sp>
        <p:nvSpPr>
          <p:cNvPr id="4" name="Content Placeholder 3"/>
          <p:cNvSpPr>
            <a:spLocks noGrp="1"/>
          </p:cNvSpPr>
          <p:nvPr>
            <p:ph sz="half" idx="2"/>
          </p:nvPr>
        </p:nvSpPr>
        <p:spPr/>
        <p:txBody>
          <a:bodyPr>
            <a:normAutofit fontScale="85000" lnSpcReduction="20000"/>
          </a:bodyPr>
          <a:lstStyle/>
          <a:p>
            <a:r>
              <a:rPr lang="en-US" dirty="0" smtClean="0">
                <a:solidFill>
                  <a:srgbClr val="000099"/>
                </a:solidFill>
              </a:rPr>
              <a:t>What do angels and God’s people do together that has an effect on the destiny of mankind?  What have they been commissioned to give and by how people respond to what they give determines their destiny?</a:t>
            </a:r>
          </a:p>
          <a:p>
            <a:endParaRPr lang="en-US" dirty="0"/>
          </a:p>
          <a:p>
            <a:r>
              <a:rPr lang="en-US" dirty="0" smtClean="0">
                <a:solidFill>
                  <a:srgbClr val="FF0066"/>
                </a:solidFill>
              </a:rPr>
              <a:t>MESSAGES!!!</a:t>
            </a:r>
            <a:endParaRPr lang="en-US" dirty="0">
              <a:solidFill>
                <a:srgbClr val="FF0066"/>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993300"/>
                </a:solidFill>
              </a:rPr>
              <a:t>White, Red, Black, and Pale</a:t>
            </a:r>
            <a:endParaRPr lang="en-US" u="sng" dirty="0">
              <a:solidFill>
                <a:srgbClr val="993300"/>
              </a:solidFill>
            </a:endParaRPr>
          </a:p>
        </p:txBody>
      </p:sp>
      <p:sp>
        <p:nvSpPr>
          <p:cNvPr id="3" name="Content Placeholder 2"/>
          <p:cNvSpPr>
            <a:spLocks noGrp="1"/>
          </p:cNvSpPr>
          <p:nvPr>
            <p:ph idx="1"/>
          </p:nvPr>
        </p:nvSpPr>
        <p:spPr/>
        <p:txBody>
          <a:bodyPr>
            <a:normAutofit/>
          </a:bodyPr>
          <a:lstStyle/>
          <a:p>
            <a:r>
              <a:rPr lang="en-US" dirty="0" smtClean="0">
                <a:solidFill>
                  <a:srgbClr val="000099"/>
                </a:solidFill>
              </a:rPr>
              <a:t>These horses represent messages that angels and God’s people have been giving since the beginning of time.  By how people respond to God’s messages determine their eternal destiny.</a:t>
            </a:r>
          </a:p>
          <a:p>
            <a:r>
              <a:rPr lang="en-US" dirty="0" smtClean="0">
                <a:solidFill>
                  <a:srgbClr val="000099"/>
                </a:solidFill>
              </a:rPr>
              <a:t>Let us now proceed with a look at the four horses………………………...............</a:t>
            </a:r>
            <a:endParaRPr lang="en-US" dirty="0">
              <a:solidFill>
                <a:srgbClr val="00009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00B050"/>
                </a:solidFill>
              </a:rPr>
              <a:t>The  Horses</a:t>
            </a:r>
            <a:endParaRPr lang="en-US" u="sng" dirty="0">
              <a:solidFill>
                <a:srgbClr val="00B050"/>
              </a:solidFill>
            </a:endParaRPr>
          </a:p>
        </p:txBody>
      </p:sp>
      <p:pic>
        <p:nvPicPr>
          <p:cNvPr id="1026" name="Picture 2"/>
          <p:cNvPicPr>
            <a:picLocks noGrp="1" noChangeAspect="1" noChangeArrowheads="1"/>
          </p:cNvPicPr>
          <p:nvPr>
            <p:ph idx="1"/>
          </p:nvPr>
        </p:nvPicPr>
        <p:blipFill>
          <a:blip r:embed="rId2"/>
          <a:srcRect/>
          <a:stretch>
            <a:fillRect/>
          </a:stretch>
        </p:blipFill>
        <p:spPr bwMode="auto">
          <a:xfrm>
            <a:off x="990600" y="1219200"/>
            <a:ext cx="7467600" cy="5105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The White Horse</a:t>
            </a:r>
            <a:endParaRPr lang="en-US" u="sng"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00B050"/>
                </a:solidFill>
              </a:rPr>
              <a:t>Throughout the Bible, white is symbolic of the righteousness of Christ.  </a:t>
            </a:r>
          </a:p>
          <a:p>
            <a:r>
              <a:rPr lang="en-US" dirty="0" smtClean="0">
                <a:solidFill>
                  <a:srgbClr val="FF0000"/>
                </a:solidFill>
              </a:rPr>
              <a:t>Revelation 3:4,5; Revelation 3:18; </a:t>
            </a:r>
          </a:p>
          <a:p>
            <a:r>
              <a:rPr lang="en-US" dirty="0" smtClean="0">
                <a:solidFill>
                  <a:srgbClr val="FF0000"/>
                </a:solidFill>
              </a:rPr>
              <a:t>Revelation 4:4; Revelation7:14, and Revelation 19:8 “And to her was granted that she be arrayed in fine linen, clean and white, for the fine linen is the righteousness of the saints.”</a:t>
            </a:r>
          </a:p>
          <a:p>
            <a:r>
              <a:rPr lang="en-US" dirty="0" smtClean="0"/>
              <a:t>“</a:t>
            </a:r>
            <a:r>
              <a:rPr lang="en-US" u="sng" dirty="0" smtClean="0"/>
              <a:t>The white raiment is the righteousness of Christ that may be wrought into the character.</a:t>
            </a:r>
            <a:r>
              <a:rPr lang="en-US" dirty="0" smtClean="0"/>
              <a:t>  Purity of heart, purity of motive, will characterize everyone who is washing his robe, and making it white in the blood of the Lamb.’  7A, page 965</a:t>
            </a:r>
            <a:endParaRPr lang="en-US" dirty="0"/>
          </a:p>
          <a:p>
            <a:endParaRPr lang="en-US" dirty="0" smtClean="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000099"/>
                </a:solidFill>
              </a:rPr>
              <a:t>The White Horse-Message of Christ’s Righteousness</a:t>
            </a:r>
            <a:endParaRPr lang="en-US" u="sng" dirty="0">
              <a:solidFill>
                <a:srgbClr val="000099"/>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000099"/>
                </a:solidFill>
              </a:rPr>
              <a:t>This message has been preached since the beginning of time.  It was heard by Adam and Eve in Eden. Genesis 3:15  It was preached and known by Noah.  Hebrews 11:7</a:t>
            </a:r>
          </a:p>
          <a:p>
            <a:r>
              <a:rPr lang="en-US" dirty="0" smtClean="0">
                <a:solidFill>
                  <a:srgbClr val="FF0000"/>
                </a:solidFill>
              </a:rPr>
              <a:t>It is a message of victory through faith in Jesus. </a:t>
            </a:r>
          </a:p>
          <a:p>
            <a:r>
              <a:rPr lang="en-US" dirty="0" smtClean="0">
                <a:solidFill>
                  <a:srgbClr val="FF0000"/>
                </a:solidFill>
              </a:rPr>
              <a:t>As the symbols indicate in Revelation 6:2, “a </a:t>
            </a:r>
            <a:r>
              <a:rPr lang="en-US" u="sng" dirty="0" smtClean="0">
                <a:solidFill>
                  <a:srgbClr val="FF0000"/>
                </a:solidFill>
              </a:rPr>
              <a:t>crown</a:t>
            </a:r>
            <a:r>
              <a:rPr lang="en-US" dirty="0" smtClean="0">
                <a:solidFill>
                  <a:srgbClr val="FF0000"/>
                </a:solidFill>
              </a:rPr>
              <a:t> was given him, and he went forth </a:t>
            </a:r>
            <a:r>
              <a:rPr lang="en-US" u="sng" dirty="0" smtClean="0">
                <a:solidFill>
                  <a:srgbClr val="FF0000"/>
                </a:solidFill>
              </a:rPr>
              <a:t>conquering and to conquer.” </a:t>
            </a:r>
            <a:r>
              <a:rPr lang="en-US" dirty="0" smtClean="0">
                <a:solidFill>
                  <a:srgbClr val="FF0000"/>
                </a:solidFill>
              </a:rPr>
              <a:t>  A crown is symbolic of victory (James 1:12, 2Timothy 4:8, 1Corinthians 9:25) which only comes through faith in the power of Jesus Christ.  </a:t>
            </a:r>
            <a:endParaRPr lang="en-US" u="sng"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00"/>
                </a:solidFill>
              </a:rPr>
              <a:t>The Red Horse</a:t>
            </a:r>
            <a:endParaRPr lang="en-US" u="sng"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Christ presents the first angel’s message, the white horse, but not everyone receives it.  In fact, the great bulk of humanity reject it.  Does God stop there in trying to reach fallen man?  No, He sends another message, a second angel’s message.</a:t>
            </a:r>
          </a:p>
          <a:p>
            <a:r>
              <a:rPr lang="en-US" dirty="0" smtClean="0">
                <a:solidFill>
                  <a:srgbClr val="FF0000"/>
                </a:solidFill>
              </a:rPr>
              <a:t>Revelation 6:4 “And there went out another horse that was red: and power was given him that sat thereon to take peace from the earth, and that they should kill one another…………..”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LET US LOOK AT THE PILLARS</a:t>
            </a:r>
            <a:endParaRPr lang="en-US" dirty="0">
              <a:solidFill>
                <a:schemeClr val="accent6"/>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92D050"/>
                </a:solidFill>
              </a:rPr>
              <a:t>Is there a Bible/Spirit of Prophecy for:</a:t>
            </a:r>
          </a:p>
          <a:p>
            <a:r>
              <a:rPr lang="en-US" dirty="0" smtClean="0"/>
              <a:t>1. </a:t>
            </a:r>
            <a:r>
              <a:rPr lang="en-US" dirty="0" smtClean="0">
                <a:solidFill>
                  <a:srgbClr val="FF0000"/>
                </a:solidFill>
              </a:rPr>
              <a:t>Christ as our Savior/Priest/King?  YES!</a:t>
            </a:r>
          </a:p>
          <a:p>
            <a:r>
              <a:rPr lang="en-US" dirty="0" smtClean="0"/>
              <a:t>2. </a:t>
            </a:r>
            <a:r>
              <a:rPr lang="en-US" dirty="0" smtClean="0">
                <a:solidFill>
                  <a:srgbClr val="00B0F0"/>
                </a:solidFill>
              </a:rPr>
              <a:t>the binding claims of the law of God? </a:t>
            </a:r>
            <a:r>
              <a:rPr lang="en-US" dirty="0" smtClean="0"/>
              <a:t> </a:t>
            </a:r>
            <a:r>
              <a:rPr lang="en-US" dirty="0" smtClean="0">
                <a:solidFill>
                  <a:srgbClr val="00B0F0"/>
                </a:solidFill>
              </a:rPr>
              <a:t>YES!</a:t>
            </a:r>
          </a:p>
          <a:p>
            <a:r>
              <a:rPr lang="en-US" dirty="0" smtClean="0"/>
              <a:t>3. </a:t>
            </a:r>
            <a:r>
              <a:rPr lang="en-US" dirty="0" smtClean="0">
                <a:solidFill>
                  <a:srgbClr val="FFC000"/>
                </a:solidFill>
              </a:rPr>
              <a:t>the investigative judgment and a final atonement in 1844? YES!</a:t>
            </a:r>
          </a:p>
          <a:p>
            <a:r>
              <a:rPr lang="en-US" dirty="0" smtClean="0"/>
              <a:t>4.</a:t>
            </a:r>
            <a:r>
              <a:rPr lang="en-US" dirty="0" smtClean="0">
                <a:solidFill>
                  <a:srgbClr val="00B050"/>
                </a:solidFill>
              </a:rPr>
              <a:t> the perpetuity of the Sabbath as seal of God?  YES!</a:t>
            </a:r>
          </a:p>
          <a:p>
            <a:r>
              <a:rPr lang="en-US" dirty="0" smtClean="0"/>
              <a:t>5. </a:t>
            </a:r>
            <a:r>
              <a:rPr lang="en-US" dirty="0" smtClean="0">
                <a:solidFill>
                  <a:srgbClr val="0070C0"/>
                </a:solidFill>
              </a:rPr>
              <a:t>Babylon identifying the papacy before 1844 and apostate Protestantism/papacy since 1844? YES!</a:t>
            </a:r>
          </a:p>
          <a:p>
            <a:endParaRPr lang="en-US" dirty="0" smtClean="0">
              <a:solidFill>
                <a:srgbClr val="00B05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993300"/>
                </a:solidFill>
              </a:rPr>
              <a:t>Heaven Pleads with Humanity</a:t>
            </a:r>
            <a:endParaRPr lang="en-US" u="sng" dirty="0">
              <a:solidFill>
                <a:srgbClr val="993300"/>
              </a:solidFill>
            </a:endParaRPr>
          </a:p>
        </p:txBody>
      </p:sp>
      <p:sp>
        <p:nvSpPr>
          <p:cNvPr id="3" name="Content Placeholder 2"/>
          <p:cNvSpPr>
            <a:spLocks noGrp="1"/>
          </p:cNvSpPr>
          <p:nvPr>
            <p:ph idx="1"/>
          </p:nvPr>
        </p:nvSpPr>
        <p:spPr/>
        <p:txBody>
          <a:bodyPr>
            <a:normAutofit fontScale="85000" lnSpcReduction="10000"/>
          </a:bodyPr>
          <a:lstStyle/>
          <a:p>
            <a:r>
              <a:rPr lang="en-US" dirty="0" smtClean="0"/>
              <a:t>What does red represent in Scripture?</a:t>
            </a:r>
          </a:p>
          <a:p>
            <a:r>
              <a:rPr lang="en-US" dirty="0" smtClean="0"/>
              <a:t>Isaiah 1:18,19 “Come now and let us reason together, saith the Lord.  </a:t>
            </a:r>
            <a:r>
              <a:rPr lang="en-US" u="sng" dirty="0" smtClean="0"/>
              <a:t>Though your sins be as scarlet, they shall be as white as snow.  Though they be red as crimson,</a:t>
            </a:r>
            <a:r>
              <a:rPr lang="en-US" dirty="0" smtClean="0"/>
              <a:t> they shall be as wool.  If ye be willing and obedient, then shall ye eat the good of the land, but if you refuse……………”</a:t>
            </a:r>
          </a:p>
          <a:p>
            <a:r>
              <a:rPr lang="en-US" dirty="0" smtClean="0">
                <a:solidFill>
                  <a:srgbClr val="FF0000"/>
                </a:solidFill>
              </a:rPr>
              <a:t>Red in Scripture represents sin, fallen into sin.  When the first angel’s message of the righteousness of Christ is rejected, then God sends a second angel’s message—fallen into sin, turn back to Me, and repent.</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u="sng" dirty="0" smtClean="0">
                <a:solidFill>
                  <a:srgbClr val="002060"/>
                </a:solidFill>
              </a:rPr>
              <a:t>Peace is taken from the earth!</a:t>
            </a:r>
            <a:endParaRPr lang="en-US" u="sng"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009900"/>
                </a:solidFill>
              </a:rPr>
              <a:t>When the message of Christ’s righteousness is rejected, there is no peace.  In the home, at church, peace is gone.  </a:t>
            </a:r>
          </a:p>
          <a:p>
            <a:r>
              <a:rPr lang="en-US" dirty="0" smtClean="0">
                <a:solidFill>
                  <a:srgbClr val="009900"/>
                </a:solidFill>
              </a:rPr>
              <a:t>Christ has brought us two messages throughout the history of mankind.  When man rejects the first two messages, what does God do?  Does He give up?  Does He send one more message?  The black horse gives us the answer…...............</a:t>
            </a:r>
            <a:endParaRPr lang="en-US" dirty="0">
              <a:solidFill>
                <a:srgbClr val="0099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2">
                    <a:lumMod val="10000"/>
                  </a:schemeClr>
                </a:solidFill>
              </a:rPr>
              <a:t>The Black Horse-Final Warning </a:t>
            </a:r>
            <a:endParaRPr lang="en-US" u="sng" dirty="0">
              <a:solidFill>
                <a:schemeClr val="bg2">
                  <a:lumMod val="10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smtClean="0"/>
              <a:t>Revelation 6:5 “And I beheld, and lo a black horse; and he that sat on him had a pair of balances in his hand.”</a:t>
            </a:r>
          </a:p>
          <a:p>
            <a:r>
              <a:rPr lang="en-US" dirty="0" smtClean="0"/>
              <a:t>Black in Scripture represents final warning/judgment.  When in Egypt, God was about to slay the Egyptian firstborn, He sent a final warning beforehand.  What was it?</a:t>
            </a:r>
          </a:p>
          <a:p>
            <a:r>
              <a:rPr lang="en-US" dirty="0" smtClean="0"/>
              <a:t>Exodus 10:21,22 “And the Lord said unto Moses,’ Stretch out </a:t>
            </a:r>
            <a:r>
              <a:rPr lang="en-US" dirty="0" err="1" smtClean="0"/>
              <a:t>thine</a:t>
            </a:r>
            <a:r>
              <a:rPr lang="en-US" dirty="0" smtClean="0"/>
              <a:t> hand toward heaven, that there maybe </a:t>
            </a:r>
            <a:r>
              <a:rPr lang="en-US" u="sng" dirty="0" smtClean="0"/>
              <a:t>darkness</a:t>
            </a:r>
            <a:r>
              <a:rPr lang="en-US" dirty="0" smtClean="0"/>
              <a:t> over the land of Egypt, even </a:t>
            </a:r>
            <a:r>
              <a:rPr lang="en-US" u="sng" dirty="0" smtClean="0"/>
              <a:t>darkness</a:t>
            </a:r>
            <a:r>
              <a:rPr lang="en-US" dirty="0" smtClean="0"/>
              <a:t> which maybe felt.’ And Moses stretched forth his hand toward heaven; and there was a thick </a:t>
            </a:r>
            <a:r>
              <a:rPr lang="en-US" u="sng" dirty="0" smtClean="0"/>
              <a:t>darkness</a:t>
            </a:r>
            <a:r>
              <a:rPr lang="en-US" dirty="0" smtClean="0"/>
              <a:t> in all the land of Egypt three days:”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accent6">
                    <a:lumMod val="75000"/>
                  </a:schemeClr>
                </a:solidFill>
              </a:rPr>
              <a:t>Repent or Else!!!!!</a:t>
            </a:r>
            <a:endParaRPr lang="en-US" u="sng" dirty="0">
              <a:solidFill>
                <a:schemeClr val="accent6">
                  <a:lumMod val="75000"/>
                </a:schemeClr>
              </a:solidFill>
            </a:endParaRPr>
          </a:p>
        </p:txBody>
      </p:sp>
      <p:sp>
        <p:nvSpPr>
          <p:cNvPr id="3" name="Content Placeholder 2"/>
          <p:cNvSpPr>
            <a:spLocks noGrp="1"/>
          </p:cNvSpPr>
          <p:nvPr>
            <p:ph idx="1"/>
          </p:nvPr>
        </p:nvSpPr>
        <p:spPr/>
        <p:txBody>
          <a:bodyPr>
            <a:normAutofit fontScale="70000" lnSpcReduction="20000"/>
          </a:bodyPr>
          <a:lstStyle/>
          <a:p>
            <a:r>
              <a:rPr lang="en-US" dirty="0" smtClean="0">
                <a:solidFill>
                  <a:srgbClr val="000099"/>
                </a:solidFill>
              </a:rPr>
              <a:t>The blackness over the land of Egypt  was a final warning to the people.  </a:t>
            </a:r>
          </a:p>
          <a:p>
            <a:r>
              <a:rPr lang="en-US" u="sng" dirty="0" smtClean="0">
                <a:solidFill>
                  <a:srgbClr val="000099"/>
                </a:solidFill>
              </a:rPr>
              <a:t>The pair of balances in the rider’s hand………….</a:t>
            </a:r>
          </a:p>
          <a:p>
            <a:r>
              <a:rPr lang="en-US" u="sng" dirty="0" smtClean="0">
                <a:solidFill>
                  <a:srgbClr val="000099"/>
                </a:solidFill>
              </a:rPr>
              <a:t>JUDGMENT</a:t>
            </a:r>
          </a:p>
          <a:p>
            <a:r>
              <a:rPr lang="en-US" dirty="0" smtClean="0"/>
              <a:t>Daniel 5:27 “And this is the writing that was written, MENE, MENE, TEKEL, UPHARSIN.</a:t>
            </a:r>
            <a:br>
              <a:rPr lang="en-US" dirty="0" smtClean="0"/>
            </a:br>
            <a:r>
              <a:rPr lang="en-US" dirty="0" smtClean="0"/>
              <a:t>[</a:t>
            </a:r>
            <a:r>
              <a:rPr lang="en-US" b="1" dirty="0" smtClean="0"/>
              <a:t>26</a:t>
            </a:r>
            <a:r>
              <a:rPr lang="en-US" dirty="0" smtClean="0"/>
              <a:t>] This is the interpretation of the thing: MENE; God hath numbered thy kingdom, and finished it.</a:t>
            </a:r>
            <a:br>
              <a:rPr lang="en-US" dirty="0" smtClean="0"/>
            </a:br>
            <a:r>
              <a:rPr lang="en-US" dirty="0" smtClean="0"/>
              <a:t>[</a:t>
            </a:r>
            <a:r>
              <a:rPr lang="en-US" b="1" dirty="0" smtClean="0"/>
              <a:t>27</a:t>
            </a:r>
            <a:r>
              <a:rPr lang="en-US" dirty="0" smtClean="0"/>
              <a:t>] TEKEL; Thou art weighed in the balances, and art found wanting.”</a:t>
            </a:r>
          </a:p>
          <a:p>
            <a:endParaRPr lang="en-US" dirty="0" smtClean="0"/>
          </a:p>
          <a:p>
            <a:endParaRPr lang="en-US" dirty="0" smtClean="0"/>
          </a:p>
          <a:p>
            <a:r>
              <a:rPr lang="en-US" dirty="0" smtClean="0">
                <a:solidFill>
                  <a:srgbClr val="C00000"/>
                </a:solidFill>
              </a:rPr>
              <a:t>The white horse, the red horse, and the black horse; all three messages sent from Heaven since the beginning of time to try and save humanity.  Does this sound familiar?</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solidFill>
                  <a:srgbClr val="FF0000"/>
                </a:solidFill>
              </a:rPr>
              <a:t> </a:t>
            </a:r>
            <a:r>
              <a:rPr lang="en-US" u="sng" dirty="0" smtClean="0">
                <a:solidFill>
                  <a:srgbClr val="FF0000"/>
                </a:solidFill>
                <a:latin typeface="Algerian" pitchFamily="82" charset="0"/>
              </a:rPr>
              <a:t>The Three Angel’s Messages in History and Now!</a:t>
            </a:r>
            <a:endParaRPr lang="en-US" u="sng" dirty="0">
              <a:solidFill>
                <a:srgbClr val="FF0000"/>
              </a:solidFill>
              <a:latin typeface="Algerian" pitchFamily="82" charset="0"/>
            </a:endParaRPr>
          </a:p>
        </p:txBody>
      </p:sp>
      <p:sp>
        <p:nvSpPr>
          <p:cNvPr id="3" name="Text Placeholder 2"/>
          <p:cNvSpPr>
            <a:spLocks noGrp="1"/>
          </p:cNvSpPr>
          <p:nvPr>
            <p:ph type="body" idx="1"/>
          </p:nvPr>
        </p:nvSpPr>
        <p:spPr>
          <a:xfrm>
            <a:off x="457200" y="1524000"/>
            <a:ext cx="4040188" cy="639762"/>
          </a:xfrm>
        </p:spPr>
        <p:txBody>
          <a:bodyPr/>
          <a:lstStyle/>
          <a:p>
            <a:r>
              <a:rPr lang="en-US" u="sng" dirty="0" smtClean="0"/>
              <a:t>From Adam until 1844 </a:t>
            </a:r>
            <a:endParaRPr lang="en-US" u="sng" dirty="0"/>
          </a:p>
        </p:txBody>
      </p:sp>
      <p:sp>
        <p:nvSpPr>
          <p:cNvPr id="4" name="Content Placeholder 3"/>
          <p:cNvSpPr>
            <a:spLocks noGrp="1"/>
          </p:cNvSpPr>
          <p:nvPr>
            <p:ph sz="half" idx="2"/>
          </p:nvPr>
        </p:nvSpPr>
        <p:spPr/>
        <p:txBody>
          <a:bodyPr>
            <a:noAutofit/>
          </a:bodyPr>
          <a:lstStyle/>
          <a:p>
            <a:r>
              <a:rPr lang="en-US" sz="2800" dirty="0" smtClean="0">
                <a:solidFill>
                  <a:srgbClr val="FF0066"/>
                </a:solidFill>
              </a:rPr>
              <a:t>1.  </a:t>
            </a:r>
            <a:r>
              <a:rPr lang="en-US" sz="2800" dirty="0" smtClean="0">
                <a:solidFill>
                  <a:srgbClr val="FF0066"/>
                </a:solidFill>
                <a:latin typeface="Arial Black" pitchFamily="34" charset="0"/>
              </a:rPr>
              <a:t>The white horse- message of righteousness by faith.</a:t>
            </a:r>
          </a:p>
          <a:p>
            <a:r>
              <a:rPr lang="en-US" sz="2800" dirty="0" smtClean="0">
                <a:solidFill>
                  <a:srgbClr val="993300"/>
                </a:solidFill>
              </a:rPr>
              <a:t>2. </a:t>
            </a:r>
            <a:r>
              <a:rPr lang="en-US" sz="2800" dirty="0" smtClean="0">
                <a:solidFill>
                  <a:srgbClr val="993300"/>
                </a:solidFill>
                <a:latin typeface="Franklin Gothic Medium Cond" pitchFamily="34" charset="0"/>
                <a:cs typeface="Andalus" pitchFamily="2" charset="-78"/>
              </a:rPr>
              <a:t>The red horse-message of warning, fallen into sin.</a:t>
            </a:r>
          </a:p>
          <a:p>
            <a:r>
              <a:rPr lang="en-US" sz="2800" dirty="0" smtClean="0">
                <a:solidFill>
                  <a:srgbClr val="009900"/>
                </a:solidFill>
              </a:rPr>
              <a:t>3. </a:t>
            </a:r>
            <a:r>
              <a:rPr lang="en-US" sz="2800" dirty="0" smtClean="0">
                <a:solidFill>
                  <a:srgbClr val="002060"/>
                </a:solidFill>
                <a:latin typeface="Bernard MT Condensed" pitchFamily="18" charset="0"/>
              </a:rPr>
              <a:t>The black horse-message of final warning, judgment.</a:t>
            </a:r>
            <a:endParaRPr lang="en-US" sz="2800" dirty="0">
              <a:solidFill>
                <a:srgbClr val="002060"/>
              </a:solidFill>
              <a:latin typeface="Bernard MT Condensed" pitchFamily="18" charset="0"/>
            </a:endParaRPr>
          </a:p>
        </p:txBody>
      </p:sp>
      <p:sp>
        <p:nvSpPr>
          <p:cNvPr id="5" name="Text Placeholder 4"/>
          <p:cNvSpPr>
            <a:spLocks noGrp="1"/>
          </p:cNvSpPr>
          <p:nvPr>
            <p:ph type="body" sz="quarter" idx="3"/>
          </p:nvPr>
        </p:nvSpPr>
        <p:spPr>
          <a:xfrm>
            <a:off x="4648200" y="1524000"/>
            <a:ext cx="4041775" cy="639762"/>
          </a:xfrm>
        </p:spPr>
        <p:txBody>
          <a:bodyPr>
            <a:normAutofit fontScale="92500" lnSpcReduction="20000"/>
          </a:bodyPr>
          <a:lstStyle/>
          <a:p>
            <a:r>
              <a:rPr lang="en-US" u="sng" dirty="0" smtClean="0"/>
              <a:t>From 1844 until the close of probation</a:t>
            </a:r>
            <a:endParaRPr lang="en-US" u="sng" dirty="0"/>
          </a:p>
        </p:txBody>
      </p:sp>
      <p:sp>
        <p:nvSpPr>
          <p:cNvPr id="6" name="Content Placeholder 5"/>
          <p:cNvSpPr>
            <a:spLocks noGrp="1"/>
          </p:cNvSpPr>
          <p:nvPr>
            <p:ph sz="quarter" idx="4"/>
          </p:nvPr>
        </p:nvSpPr>
        <p:spPr/>
        <p:txBody>
          <a:bodyPr/>
          <a:lstStyle/>
          <a:p>
            <a:pPr marL="457200" indent="-457200">
              <a:buAutoNum type="arabicPeriod"/>
            </a:pPr>
            <a:r>
              <a:rPr lang="en-US" dirty="0" smtClean="0">
                <a:solidFill>
                  <a:srgbClr val="009900"/>
                </a:solidFill>
                <a:latin typeface="Algerian" pitchFamily="82" charset="0"/>
              </a:rPr>
              <a:t>First Angel’s message- accept the righteousness of Christ.</a:t>
            </a:r>
          </a:p>
          <a:p>
            <a:pPr marL="457200" indent="-457200">
              <a:buNone/>
            </a:pPr>
            <a:r>
              <a:rPr lang="en-US" dirty="0" smtClean="0"/>
              <a:t>2.  </a:t>
            </a:r>
            <a:r>
              <a:rPr lang="en-US" dirty="0" smtClean="0">
                <a:solidFill>
                  <a:srgbClr val="FF0000"/>
                </a:solidFill>
                <a:latin typeface="Bernard MT Condensed" pitchFamily="18" charset="0"/>
              </a:rPr>
              <a:t>Second Angel’s message- message of warning, fallen  is Babylon.</a:t>
            </a:r>
          </a:p>
          <a:p>
            <a:pPr marL="457200" indent="-457200">
              <a:buNone/>
            </a:pPr>
            <a:r>
              <a:rPr lang="en-US" dirty="0" smtClean="0"/>
              <a:t>3</a:t>
            </a:r>
            <a:r>
              <a:rPr lang="en-US" dirty="0" smtClean="0">
                <a:solidFill>
                  <a:schemeClr val="tx1">
                    <a:lumMod val="95000"/>
                    <a:lumOff val="5000"/>
                  </a:schemeClr>
                </a:solidFill>
                <a:latin typeface="Copperplate Gothic Bold" pitchFamily="34" charset="0"/>
              </a:rPr>
              <a:t>.  Third Angel’s message- final warning, judgment.</a:t>
            </a:r>
            <a:endParaRPr lang="en-US" dirty="0">
              <a:solidFill>
                <a:schemeClr val="tx1">
                  <a:lumMod val="95000"/>
                  <a:lumOff val="5000"/>
                </a:schemeClr>
              </a:solidFill>
              <a:latin typeface="Copperplate Gothic Bold"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latin typeface="Bernard MT Condensed" pitchFamily="18" charset="0"/>
              </a:rPr>
              <a:t>The Fourth Horse</a:t>
            </a:r>
            <a:endParaRPr lang="en-US" dirty="0">
              <a:solidFill>
                <a:srgbClr val="C00000"/>
              </a:solidFill>
              <a:latin typeface="Bernard MT Condensed" pitchFamily="18" charset="0"/>
            </a:endParaRPr>
          </a:p>
        </p:txBody>
      </p:sp>
      <p:sp>
        <p:nvSpPr>
          <p:cNvPr id="3" name="Content Placeholder 2"/>
          <p:cNvSpPr>
            <a:spLocks noGrp="1"/>
          </p:cNvSpPr>
          <p:nvPr>
            <p:ph idx="1"/>
          </p:nvPr>
        </p:nvSpPr>
        <p:spPr/>
        <p:txBody>
          <a:bodyPr>
            <a:normAutofit fontScale="85000" lnSpcReduction="10000"/>
          </a:bodyPr>
          <a:lstStyle/>
          <a:p>
            <a:r>
              <a:rPr lang="en-US" dirty="0" smtClean="0">
                <a:solidFill>
                  <a:srgbClr val="FF9900"/>
                </a:solidFill>
              </a:rPr>
              <a:t>Revelation 6:8”And I looked, and behold a pale horse: and his name that sat on him was Death, and Hell followed with him.”</a:t>
            </a:r>
          </a:p>
          <a:p>
            <a:r>
              <a:rPr lang="en-US" dirty="0" smtClean="0">
                <a:solidFill>
                  <a:srgbClr val="000099"/>
                </a:solidFill>
              </a:rPr>
              <a:t>This is the result of rejecting God’s three angel’s messages.  Heaven’s resources, which are infinite, are exhausted.  Heaven can do more.  The result is eternal separation from Heaven.  When these messages are rejected, ‘the same shall drink of the wine of the wrath of God, which is poured out without mixture into the cup of His indignation; and he shall be tormented………….”Revelation 14:10</a:t>
            </a:r>
            <a:endParaRPr lang="en-US" dirty="0">
              <a:solidFill>
                <a:srgbClr val="000099"/>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Fifth Seal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Revelation 6:9-11 depicts souls under the altar, persecuted for the faith in Christ.  They were slain for the word of God.  Notice how the SOP applies this passage</a:t>
            </a:r>
            <a:r>
              <a:rPr lang="en-US" u="sng" dirty="0" smtClean="0">
                <a:solidFill>
                  <a:srgbClr val="009900"/>
                </a:solidFill>
              </a:rPr>
              <a:t>.  “When the fifth seal was opened, John the Revelator in vision saw beneath the altar the company that were slain for the Word of God and the testimony of Jesus Christ.  After this came the scenes described in the 18</a:t>
            </a:r>
            <a:r>
              <a:rPr lang="en-US" u="sng" baseline="30000" dirty="0" smtClean="0">
                <a:solidFill>
                  <a:srgbClr val="009900"/>
                </a:solidFill>
              </a:rPr>
              <a:t>th</a:t>
            </a:r>
            <a:r>
              <a:rPr lang="en-US" u="sng" dirty="0" smtClean="0">
                <a:solidFill>
                  <a:srgbClr val="009900"/>
                </a:solidFill>
              </a:rPr>
              <a:t> of Revelation, when those who are faithful and true are called out of Babylon.’</a:t>
            </a:r>
            <a:r>
              <a:rPr lang="en-US" dirty="0" smtClean="0"/>
              <a:t>  7A, page 968</a:t>
            </a:r>
          </a:p>
          <a:p>
            <a:r>
              <a:rPr lang="en-US" dirty="0" smtClean="0"/>
              <a:t>How does persecution fit in with the book of destiny?  How does persecution relate to people making decisions for Heaven or against Her? When people are persecuted for their faith, many wavering souls make decisions for Christ.</a:t>
            </a:r>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Stephen and Saul</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Acts 7:58,59 “And cast him out of the city, and stoned him: and the witnesses laid down their clothes at a young man’s feet, whose name was Saul. And they stoned Stephen, calling upon God, and saying, ‘Lord Jesus, receive my spirit.”</a:t>
            </a:r>
            <a:endParaRPr lang="en-US" dirty="0"/>
          </a:p>
        </p:txBody>
      </p:sp>
      <p:pic>
        <p:nvPicPr>
          <p:cNvPr id="1026" name="Picture 2"/>
          <p:cNvPicPr>
            <a:picLocks noGrp="1" noChangeAspect="1" noChangeArrowheads="1"/>
          </p:cNvPicPr>
          <p:nvPr>
            <p:ph sz="half" idx="2"/>
          </p:nvPr>
        </p:nvPicPr>
        <p:blipFill>
          <a:blip r:embed="rId2"/>
          <a:srcRect/>
          <a:stretch>
            <a:fillRect/>
          </a:stretch>
        </p:blipFill>
        <p:spPr bwMode="auto">
          <a:xfrm>
            <a:off x="4572000" y="1676400"/>
            <a:ext cx="4343399" cy="43433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Copperplate Gothic Bold" pitchFamily="34" charset="0"/>
              </a:rPr>
              <a:t>The Lord uses persecution to bring undecided ones to the Light!</a:t>
            </a:r>
            <a:endParaRPr lang="en-US" dirty="0">
              <a:solidFill>
                <a:srgbClr val="FF0000"/>
              </a:solidFill>
              <a:latin typeface="Copperplate Gothic Bold" pitchFamily="34" charset="0"/>
            </a:endParaRPr>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AA, page 101 “His death was a sore trial for the church, but it resulted in the conviction of Saul, who could not efface from his memory the faith and constancy of the martyr and the glory that rested upon his countenance.”</a:t>
            </a:r>
          </a:p>
          <a:p>
            <a:pPr>
              <a:buNone/>
            </a:pPr>
            <a:r>
              <a:rPr lang="en-US" dirty="0" smtClean="0"/>
              <a:t>    The Lord used persecution and martyrdom to save the greatest apostle.  The blood of Christians is seed………………………………………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6">
                    <a:lumMod val="50000"/>
                  </a:schemeClr>
                </a:solidFill>
                <a:latin typeface="Copperplate Gothic Bold" pitchFamily="34" charset="0"/>
              </a:rPr>
              <a:t>The 6</a:t>
            </a:r>
            <a:r>
              <a:rPr lang="en-US" baseline="30000" dirty="0" smtClean="0">
                <a:solidFill>
                  <a:schemeClr val="accent6">
                    <a:lumMod val="50000"/>
                  </a:schemeClr>
                </a:solidFill>
                <a:latin typeface="Copperplate Gothic Bold" pitchFamily="34" charset="0"/>
              </a:rPr>
              <a:t>th</a:t>
            </a:r>
            <a:r>
              <a:rPr lang="en-US" dirty="0" smtClean="0">
                <a:solidFill>
                  <a:schemeClr val="accent6">
                    <a:lumMod val="50000"/>
                  </a:schemeClr>
                </a:solidFill>
                <a:latin typeface="Copperplate Gothic Bold" pitchFamily="34" charset="0"/>
              </a:rPr>
              <a:t> Seal-Convulsions in Nature</a:t>
            </a:r>
            <a:endParaRPr lang="en-US" dirty="0">
              <a:solidFill>
                <a:schemeClr val="accent6">
                  <a:lumMod val="50000"/>
                </a:schemeClr>
              </a:solidFill>
              <a:latin typeface="Copperplate Gothic Bold" pitchFamily="34" charset="0"/>
            </a:endParaRPr>
          </a:p>
        </p:txBody>
      </p:sp>
      <p:sp>
        <p:nvSpPr>
          <p:cNvPr id="3" name="Content Placeholder 2"/>
          <p:cNvSpPr>
            <a:spLocks noGrp="1"/>
          </p:cNvSpPr>
          <p:nvPr>
            <p:ph idx="1"/>
          </p:nvPr>
        </p:nvSpPr>
        <p:spPr/>
        <p:txBody>
          <a:bodyPr>
            <a:normAutofit lnSpcReduction="10000"/>
          </a:bodyPr>
          <a:lstStyle/>
          <a:p>
            <a:r>
              <a:rPr lang="en-US" dirty="0" smtClean="0"/>
              <a:t>Revelation 6:12,13 “And I beheld when he had opened the sixth seal, and lo, there was a great earthquake; and the sun became black as sackcloth of hair, and the moon became as blood; and the stars of heaven fell unto the earth……………”  These events were fulfilled in:</a:t>
            </a:r>
          </a:p>
          <a:p>
            <a:r>
              <a:rPr lang="en-US" dirty="0" smtClean="0"/>
              <a:t>1.  </a:t>
            </a:r>
            <a:r>
              <a:rPr lang="en-US" dirty="0" smtClean="0">
                <a:solidFill>
                  <a:srgbClr val="00B0F0"/>
                </a:solidFill>
              </a:rPr>
              <a:t>The Lisbon earthquake-November 1,1755</a:t>
            </a:r>
          </a:p>
          <a:p>
            <a:r>
              <a:rPr lang="en-US" dirty="0" smtClean="0">
                <a:solidFill>
                  <a:srgbClr val="00B0F0"/>
                </a:solidFill>
              </a:rPr>
              <a:t>2.  The Dark Day- May 19,1780</a:t>
            </a:r>
          </a:p>
          <a:p>
            <a:r>
              <a:rPr lang="en-US" dirty="0" smtClean="0">
                <a:solidFill>
                  <a:srgbClr val="00B0F0"/>
                </a:solidFill>
              </a:rPr>
              <a:t>3.  The falling of the stars- November 13,1833</a:t>
            </a:r>
            <a:endParaRPr lang="en-US" dirty="0">
              <a:solidFill>
                <a:srgbClr val="00B0F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The Pillars Continued</a:t>
            </a:r>
            <a:endParaRPr lang="en-US" dirty="0">
              <a:solidFill>
                <a:schemeClr val="accent6"/>
              </a:solidFill>
            </a:endParaRPr>
          </a:p>
        </p:txBody>
      </p:sp>
      <p:sp>
        <p:nvSpPr>
          <p:cNvPr id="3" name="Content Placeholder 2"/>
          <p:cNvSpPr>
            <a:spLocks noGrp="1"/>
          </p:cNvSpPr>
          <p:nvPr>
            <p:ph idx="1"/>
          </p:nvPr>
        </p:nvSpPr>
        <p:spPr/>
        <p:txBody>
          <a:bodyPr>
            <a:normAutofit fontScale="92500" lnSpcReduction="20000"/>
          </a:bodyPr>
          <a:lstStyle/>
          <a:p>
            <a:r>
              <a:rPr lang="en-US" dirty="0" smtClean="0"/>
              <a:t>6. </a:t>
            </a:r>
            <a:r>
              <a:rPr lang="en-US" dirty="0" smtClean="0">
                <a:solidFill>
                  <a:schemeClr val="tx1">
                    <a:lumMod val="85000"/>
                    <a:lumOff val="15000"/>
                  </a:schemeClr>
                </a:solidFill>
              </a:rPr>
              <a:t>The papacy is the antichrist/man of sin/beast power that seeks world dominion?  YES!</a:t>
            </a:r>
          </a:p>
          <a:p>
            <a:r>
              <a:rPr lang="en-US" dirty="0" smtClean="0">
                <a:solidFill>
                  <a:schemeClr val="tx1">
                    <a:lumMod val="85000"/>
                    <a:lumOff val="15000"/>
                  </a:schemeClr>
                </a:solidFill>
              </a:rPr>
              <a:t>7. </a:t>
            </a:r>
            <a:r>
              <a:rPr lang="en-US" dirty="0" smtClean="0">
                <a:solidFill>
                  <a:srgbClr val="7030A0"/>
                </a:solidFill>
              </a:rPr>
              <a:t>Sunday is the papacy’s mark of her ‘authority’?  YES!</a:t>
            </a:r>
          </a:p>
          <a:p>
            <a:pPr>
              <a:buNone/>
            </a:pPr>
            <a:r>
              <a:rPr lang="en-US" dirty="0">
                <a:solidFill>
                  <a:srgbClr val="7030A0"/>
                </a:solidFill>
              </a:rPr>
              <a:t> </a:t>
            </a:r>
            <a:r>
              <a:rPr lang="en-US" dirty="0" smtClean="0">
                <a:solidFill>
                  <a:srgbClr val="7030A0"/>
                </a:solidFill>
              </a:rPr>
              <a:t>   </a:t>
            </a:r>
            <a:r>
              <a:rPr lang="en-US" dirty="0" smtClean="0"/>
              <a:t>8. </a:t>
            </a:r>
            <a:r>
              <a:rPr lang="en-US" dirty="0" smtClean="0">
                <a:solidFill>
                  <a:srgbClr val="C00000"/>
                </a:solidFill>
              </a:rPr>
              <a:t>Death is considered a sleep.  The body turns to dust; the spirit or breathe returns to God, who gave it. YES!</a:t>
            </a:r>
          </a:p>
          <a:p>
            <a:pPr>
              <a:buNone/>
            </a:pPr>
            <a:r>
              <a:rPr lang="en-US" dirty="0">
                <a:solidFill>
                  <a:srgbClr val="C00000"/>
                </a:solidFill>
              </a:rPr>
              <a:t> </a:t>
            </a:r>
            <a:r>
              <a:rPr lang="en-US" dirty="0" smtClean="0">
                <a:solidFill>
                  <a:srgbClr val="C00000"/>
                </a:solidFill>
              </a:rPr>
              <a:t>   </a:t>
            </a:r>
            <a:r>
              <a:rPr lang="en-US" dirty="0" smtClean="0"/>
              <a:t>9. </a:t>
            </a:r>
            <a:r>
              <a:rPr lang="en-US" dirty="0" smtClean="0">
                <a:solidFill>
                  <a:srgbClr val="FFC000"/>
                </a:solidFill>
              </a:rPr>
              <a:t>The latter day gift of prophecy is found in the writings of Ellen White? YES!</a:t>
            </a:r>
          </a:p>
          <a:p>
            <a:pPr>
              <a:buNone/>
            </a:pPr>
            <a:r>
              <a:rPr lang="en-US" dirty="0">
                <a:solidFill>
                  <a:srgbClr val="C00000"/>
                </a:solidFill>
              </a:rPr>
              <a:t> </a:t>
            </a:r>
            <a:r>
              <a:rPr lang="en-US" dirty="0" smtClean="0">
                <a:solidFill>
                  <a:srgbClr val="C00000"/>
                </a:solidFill>
              </a:rPr>
              <a:t>   </a:t>
            </a:r>
            <a:r>
              <a:rPr lang="en-US" dirty="0" smtClean="0"/>
              <a:t>10. </a:t>
            </a:r>
            <a:r>
              <a:rPr lang="en-US" dirty="0" smtClean="0">
                <a:solidFill>
                  <a:schemeClr val="tx2">
                    <a:lumMod val="60000"/>
                    <a:lumOff val="40000"/>
                  </a:schemeClr>
                </a:solidFill>
              </a:rPr>
              <a:t>Christ’s soon return will be visible to all?  YES!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latin typeface="Algerian" pitchFamily="82" charset="0"/>
              </a:rPr>
              <a:t>Their Purpose</a:t>
            </a:r>
            <a:endParaRPr lang="en-US" dirty="0">
              <a:solidFill>
                <a:schemeClr val="tx2">
                  <a:lumMod val="75000"/>
                </a:schemeClr>
              </a:solidFill>
              <a:latin typeface="Algerian" pitchFamily="82" charset="0"/>
            </a:endParaRPr>
          </a:p>
        </p:txBody>
      </p:sp>
      <p:sp>
        <p:nvSpPr>
          <p:cNvPr id="3" name="Content Placeholder 2"/>
          <p:cNvSpPr>
            <a:spLocks noGrp="1"/>
          </p:cNvSpPr>
          <p:nvPr>
            <p:ph idx="1"/>
          </p:nvPr>
        </p:nvSpPr>
        <p:spPr/>
        <p:txBody>
          <a:bodyPr>
            <a:normAutofit fontScale="85000" lnSpcReduction="10000"/>
          </a:bodyPr>
          <a:lstStyle/>
          <a:p>
            <a:r>
              <a:rPr lang="en-US" dirty="0" smtClean="0">
                <a:solidFill>
                  <a:srgbClr val="FF0066"/>
                </a:solidFill>
              </a:rPr>
              <a:t>These cataclysmic occurrences in nature were sent by Heaven to try and awaken the inhabitants of earth to the nearness of Christ’s coming and the necessity of heart preparation.   Again, natural disasters were used to try and reach mankind with a message.</a:t>
            </a:r>
          </a:p>
          <a:p>
            <a:r>
              <a:rPr lang="en-US" dirty="0" smtClean="0">
                <a:latin typeface="Copperplate Gothic Bold" pitchFamily="34" charset="0"/>
              </a:rPr>
              <a:t>This has happened through all time. From the flood, to the plagues in Egypt, to the disasters of today, we can see Heaven pleading with humanity to prepare to meet thy God!  Are we listening? </a:t>
            </a:r>
            <a:endParaRPr lang="en-US" dirty="0">
              <a:latin typeface="Copperplate Gothic Bold"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latin typeface="Algerian" pitchFamily="82" charset="0"/>
              </a:rPr>
              <a:t>The Seventh Seal</a:t>
            </a:r>
            <a:endParaRPr lang="en-US" dirty="0">
              <a:solidFill>
                <a:schemeClr val="accent6">
                  <a:lumMod val="50000"/>
                </a:schemeClr>
              </a:solidFill>
              <a:latin typeface="Algerian" pitchFamily="82" charset="0"/>
            </a:endParaRPr>
          </a:p>
        </p:txBody>
      </p:sp>
      <p:sp>
        <p:nvSpPr>
          <p:cNvPr id="3" name="Content Placeholder 2"/>
          <p:cNvSpPr>
            <a:spLocks noGrp="1"/>
          </p:cNvSpPr>
          <p:nvPr>
            <p:ph idx="1"/>
          </p:nvPr>
        </p:nvSpPr>
        <p:spPr/>
        <p:txBody>
          <a:bodyPr>
            <a:normAutofit fontScale="40000" lnSpcReduction="20000"/>
          </a:bodyPr>
          <a:lstStyle/>
          <a:p>
            <a:r>
              <a:rPr lang="en-US" dirty="0" smtClean="0"/>
              <a:t>Revelation 8:1 “And when he had opened the seventh seal, there was silence in heaven about the space of half an hour.”  </a:t>
            </a:r>
          </a:p>
          <a:p>
            <a:r>
              <a:rPr lang="en-US" sz="3800" dirty="0" smtClean="0">
                <a:solidFill>
                  <a:srgbClr val="C00000"/>
                </a:solidFill>
              </a:rPr>
              <a:t>The sixth seal had ended with the second coming of Christ.  (Revelation 6:15-17) After the second advent, there is the silence in heaven for a short period of time.  Half an hour of time, prophetically, represents about 7 literal days.  Following the advent of Christ, and the gathering of the saints, from that point to the actual ushering of the saints into their heavenly home, it will take a period of 7 days.  </a:t>
            </a:r>
          </a:p>
          <a:p>
            <a:r>
              <a:rPr lang="en-US" sz="3800" dirty="0" smtClean="0">
                <a:solidFill>
                  <a:srgbClr val="C00000"/>
                </a:solidFill>
              </a:rPr>
              <a:t>First Testimonies, page 60 “Then all faces gathered paleness, and those that God had rejected gathered blackness. Then we all cried out: "Who shall be able to stand? Is my robe spotless?" The angels ceased to sing, and there was a time of awful silence, when Jesus spoke: "Those who have clean hands and pure hearts shall be able to stand; My grace is sufficient for you." At this, our faces lighted up, and joy filled every heart. And the angels struck a note higher and sang again, while the cloud drew still nearer the earth. Then Jesus' silver trumpet sounded, as He descended on the cloud, wrapped in flames of fire. He gazed on the graves of the sleeping saints, then raised His eyes and hands to heaven, and cried: "Awake! Awake! Awake! ye that sleep in the dust, and arise." Then there was a mighty earthquake. The graves opened, and the dead came up clothed with immortality. The 144,000 shouted, "Alleluia!" as they recognized their friends who had been torn from them by death, and in the same moment we were changed, and caught up together with them to meet the Lord in the air. {1T 60.2}</a:t>
            </a:r>
          </a:p>
          <a:p>
            <a:r>
              <a:rPr lang="en-US" sz="3800" dirty="0" smtClean="0">
                <a:solidFill>
                  <a:srgbClr val="C00000"/>
                </a:solidFill>
              </a:rPr>
              <a:t>   </a:t>
            </a:r>
            <a:r>
              <a:rPr lang="en-US" sz="3800" u="sng" dirty="0" smtClean="0">
                <a:solidFill>
                  <a:srgbClr val="C00000"/>
                </a:solidFill>
              </a:rPr>
              <a:t>  We all entered the cloud together, and were seven days ascending to the sea of glass, when Jesus brought the crowns, </a:t>
            </a:r>
          </a:p>
          <a:p>
            <a:endParaRPr lang="en-US" sz="3800" dirty="0">
              <a:solidFill>
                <a:srgbClr val="C0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99"/>
                </a:solidFill>
                <a:latin typeface="Goudy Stout" pitchFamily="18" charset="0"/>
              </a:rPr>
              <a:t>The Seven Seals</a:t>
            </a:r>
            <a:endParaRPr lang="en-US" dirty="0">
              <a:solidFill>
                <a:srgbClr val="000099"/>
              </a:solidFill>
              <a:latin typeface="Goudy Stout" pitchFamily="18" charset="0"/>
            </a:endParaRPr>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The seals, wrapped around the book of destiny, reveal Heaven’s untiring efforts to save humanity from sin and eternal ruin.  In every seal, we depict one of Heaven’s ordained methods of trying to reach lost humanity</a:t>
            </a:r>
            <a:r>
              <a:rPr lang="en-US" u="sng" dirty="0" smtClean="0">
                <a:solidFill>
                  <a:srgbClr val="000099"/>
                </a:solidFill>
                <a:latin typeface="Algerian" pitchFamily="82" charset="0"/>
              </a:rPr>
              <a:t>.  Are you part of this work today?  To be a part of this work is to know the Father’s heart that aches to redeem His children.  May we be about our Father’s business!</a:t>
            </a:r>
            <a:endParaRPr lang="en-US" u="sng" dirty="0">
              <a:solidFill>
                <a:srgbClr val="000099"/>
              </a:solidFill>
              <a:latin typeface="Algerian" pitchFamily="8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6">
                    <a:lumMod val="75000"/>
                  </a:schemeClr>
                </a:solidFill>
              </a:rPr>
              <a:t>Those Teachings That Are Not Correct!</a:t>
            </a:r>
            <a:endParaRPr lang="en-US" dirty="0">
              <a:solidFill>
                <a:schemeClr val="accent6">
                  <a:lumMod val="75000"/>
                </a:schemeClr>
              </a:solidFill>
            </a:endParaRPr>
          </a:p>
        </p:txBody>
      </p:sp>
      <p:sp>
        <p:nvSpPr>
          <p:cNvPr id="3" name="Content Placeholder 2"/>
          <p:cNvSpPr>
            <a:spLocks noGrp="1"/>
          </p:cNvSpPr>
          <p:nvPr>
            <p:ph idx="1"/>
          </p:nvPr>
        </p:nvSpPr>
        <p:spPr/>
        <p:txBody>
          <a:bodyPr>
            <a:normAutofit fontScale="92500"/>
          </a:bodyPr>
          <a:lstStyle/>
          <a:p>
            <a:r>
              <a:rPr lang="en-US" dirty="0" smtClean="0">
                <a:solidFill>
                  <a:srgbClr val="FF0000"/>
                </a:solidFill>
              </a:rPr>
              <a:t>1. The fundamental teaching of Adventism on the seals of Revelation 6 and 8:1 can not be substantiated in the Bible or the Spirit of Prophecy.</a:t>
            </a:r>
          </a:p>
          <a:p>
            <a:r>
              <a:rPr lang="en-US" dirty="0" smtClean="0">
                <a:solidFill>
                  <a:srgbClr val="00B050"/>
                </a:solidFill>
              </a:rPr>
              <a:t>2.  The teaching on the trumpets is also incorrect, save for Ellen White’s confirmation that the fifth and 6</a:t>
            </a:r>
            <a:r>
              <a:rPr lang="en-US" baseline="30000" dirty="0" smtClean="0">
                <a:solidFill>
                  <a:srgbClr val="00B050"/>
                </a:solidFill>
              </a:rPr>
              <a:t>th</a:t>
            </a:r>
            <a:r>
              <a:rPr lang="en-US" dirty="0" smtClean="0">
                <a:solidFill>
                  <a:srgbClr val="00B050"/>
                </a:solidFill>
              </a:rPr>
              <a:t> trumpets represent Islam.</a:t>
            </a:r>
          </a:p>
          <a:p>
            <a:r>
              <a:rPr lang="en-US" dirty="0" smtClean="0">
                <a:solidFill>
                  <a:srgbClr val="FFC000"/>
                </a:solidFill>
              </a:rPr>
              <a:t>3.  Our understanding of the king of the north as Turkey is wrong as well.</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00B0F0"/>
                </a:solidFill>
              </a:rPr>
              <a:t>An Analysis of the Seals of Revelation 6-8:1</a:t>
            </a:r>
            <a:endParaRPr lang="en-US" u="sng" dirty="0">
              <a:solidFill>
                <a:srgbClr val="00B0F0"/>
              </a:solidFill>
            </a:endParaRPr>
          </a:p>
        </p:txBody>
      </p:sp>
      <p:sp>
        <p:nvSpPr>
          <p:cNvPr id="3" name="Content Placeholder 2"/>
          <p:cNvSpPr>
            <a:spLocks noGrp="1"/>
          </p:cNvSpPr>
          <p:nvPr>
            <p:ph sz="half" idx="1"/>
          </p:nvPr>
        </p:nvSpPr>
        <p:spPr/>
        <p:txBody>
          <a:bodyPr/>
          <a:lstStyle/>
          <a:p>
            <a:pPr>
              <a:buNone/>
            </a:pPr>
            <a:r>
              <a:rPr lang="en-US" dirty="0" smtClean="0">
                <a:solidFill>
                  <a:schemeClr val="accent5">
                    <a:lumMod val="50000"/>
                  </a:schemeClr>
                </a:solidFill>
              </a:rPr>
              <a:t>    Our basic teaching on the seals is that they represent time periods of church history, beginning in 31 AD and ending with the last days.</a:t>
            </a:r>
          </a:p>
          <a:p>
            <a:pPr>
              <a:buNone/>
            </a:pPr>
            <a:r>
              <a:rPr lang="en-US" dirty="0" smtClean="0">
                <a:solidFill>
                  <a:schemeClr val="accent5">
                    <a:lumMod val="50000"/>
                  </a:schemeClr>
                </a:solidFill>
              </a:rPr>
              <a:t>     </a:t>
            </a:r>
            <a:endParaRPr lang="en-US" dirty="0" smtClean="0">
              <a:solidFill>
                <a:srgbClr val="C00000"/>
              </a:solidFill>
            </a:endParaRPr>
          </a:p>
          <a:p>
            <a:endParaRPr lang="en-US" dirty="0">
              <a:solidFill>
                <a:schemeClr val="accent5">
                  <a:lumMod val="50000"/>
                </a:schemeClr>
              </a:solidFill>
            </a:endParaRPr>
          </a:p>
        </p:txBody>
      </p:sp>
      <p:sp>
        <p:nvSpPr>
          <p:cNvPr id="4" name="Content Placeholder 3"/>
          <p:cNvSpPr>
            <a:spLocks noGrp="1"/>
          </p:cNvSpPr>
          <p:nvPr>
            <p:ph sz="half" idx="2"/>
          </p:nvPr>
        </p:nvSpPr>
        <p:spPr/>
        <p:txBody>
          <a:bodyPr/>
          <a:lstStyle/>
          <a:p>
            <a:r>
              <a:rPr lang="en-US" dirty="0" smtClean="0">
                <a:solidFill>
                  <a:schemeClr val="accent2">
                    <a:lumMod val="75000"/>
                  </a:schemeClr>
                </a:solidFill>
              </a:rPr>
              <a:t>However, there is no basis in Inspiration for this position. The primary symbol connected to the first four seals is a horse and the horse symbol has clear meaning from the Bible/SOP.</a:t>
            </a:r>
            <a:endParaRPr lang="en-US"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85000"/>
                    <a:lumOff val="15000"/>
                  </a:schemeClr>
                </a:solidFill>
              </a:rPr>
              <a:t>Traditional Teaching on the Seals</a:t>
            </a:r>
            <a:endParaRPr lang="en-US" dirty="0">
              <a:solidFill>
                <a:schemeClr val="tx1">
                  <a:lumMod val="85000"/>
                  <a:lumOff val="15000"/>
                </a:schemeClr>
              </a:solidFill>
            </a:endParaRPr>
          </a:p>
        </p:txBody>
      </p:sp>
      <p:sp>
        <p:nvSpPr>
          <p:cNvPr id="3" name="Content Placeholder 2"/>
          <p:cNvSpPr>
            <a:spLocks noGrp="1"/>
          </p:cNvSpPr>
          <p:nvPr>
            <p:ph idx="1"/>
          </p:nvPr>
        </p:nvSpPr>
        <p:spPr/>
        <p:txBody>
          <a:bodyPr/>
          <a:lstStyle/>
          <a:p>
            <a:r>
              <a:rPr lang="en-US" dirty="0" smtClean="0">
                <a:solidFill>
                  <a:srgbClr val="C00000"/>
                </a:solidFill>
              </a:rPr>
              <a:t>“The seven seals represent events of a religious character, and contain the history of the church from the opening of the Christian Era to the second coming of Christ.”  Uriah Smith, Daniel and the Revelation, page 425</a:t>
            </a:r>
          </a:p>
          <a:p>
            <a:r>
              <a:rPr lang="en-US" dirty="0" smtClean="0">
                <a:solidFill>
                  <a:srgbClr val="C00000"/>
                </a:solidFill>
              </a:rPr>
              <a:t>There is no Scriptural support, nor Spirit of Prophecy backing for this statement. </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5">
                    <a:lumMod val="75000"/>
                  </a:schemeClr>
                </a:solidFill>
              </a:rPr>
              <a:t>The Book in the Hands of the Father</a:t>
            </a:r>
            <a:endParaRPr lang="en-US" dirty="0">
              <a:solidFill>
                <a:schemeClr val="accent5">
                  <a:lumMod val="75000"/>
                </a:schemeClr>
              </a:solidFill>
            </a:endParaRPr>
          </a:p>
        </p:txBody>
      </p:sp>
      <p:sp>
        <p:nvSpPr>
          <p:cNvPr id="3" name="Content Placeholder 2"/>
          <p:cNvSpPr>
            <a:spLocks noGrp="1"/>
          </p:cNvSpPr>
          <p:nvPr>
            <p:ph idx="1"/>
          </p:nvPr>
        </p:nvSpPr>
        <p:spPr/>
        <p:txBody>
          <a:bodyPr>
            <a:normAutofit fontScale="77500" lnSpcReduction="20000"/>
          </a:bodyPr>
          <a:lstStyle/>
          <a:p>
            <a:r>
              <a:rPr lang="en-US" dirty="0" smtClean="0">
                <a:solidFill>
                  <a:srgbClr val="00B050"/>
                </a:solidFill>
              </a:rPr>
              <a:t>Revelation 5:1 “And I saw in the right hand of Him that sat on the throne a book written within and on the backside, sealed with seven seals.”</a:t>
            </a:r>
          </a:p>
          <a:p>
            <a:r>
              <a:rPr lang="en-US" dirty="0" smtClean="0">
                <a:solidFill>
                  <a:srgbClr val="00B050"/>
                </a:solidFill>
              </a:rPr>
              <a:t>12MR pages 296,297 “Revelation 5:1-3 quoted…In symbolic language was contained in that roll the influence of every nation, tongue, and people from the beginning of earth’s history to its close….The destiny of every nation was contained in that book.”</a:t>
            </a:r>
          </a:p>
          <a:p>
            <a:r>
              <a:rPr lang="en-US" dirty="0" smtClean="0">
                <a:solidFill>
                  <a:srgbClr val="C00000"/>
                </a:solidFill>
              </a:rPr>
              <a:t>“The book which John here saw, contained a revelation of scenes that were to be enacted in the history of the church to the end of time.” DR, page 415</a:t>
            </a:r>
          </a:p>
          <a:p>
            <a:r>
              <a:rPr lang="en-US" dirty="0" smtClean="0"/>
              <a:t>Obviously, the statement from the SOP is different than Uriah Smith.</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Book of Destiny</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According to the SOP, this book contains the name of every human being that has ever lived  from the beginning of time until now.  If the book encompasses humanity from the beginning, then the seals, which are around that book, must have bearing on all humanity.  They encompass all time as well.  </a:t>
            </a:r>
          </a:p>
          <a:p>
            <a:r>
              <a:rPr lang="en-US" dirty="0" smtClean="0"/>
              <a:t>The view that they only involve the church from the Christian era until the close of time doesn’t fit with the SOP.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000099"/>
                </a:solidFill>
              </a:rPr>
              <a:t>The Seals around that Book of Destiny</a:t>
            </a:r>
            <a:endParaRPr lang="en-US" u="sng" dirty="0">
              <a:solidFill>
                <a:srgbClr val="000099"/>
              </a:solidFill>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dirty="0" smtClean="0">
                <a:solidFill>
                  <a:srgbClr val="009900"/>
                </a:solidFill>
              </a:rPr>
              <a:t>1. Since the Book of Destiny encompasses mankind from the beginning, then the seals must relate to mankind from the beginning.</a:t>
            </a:r>
          </a:p>
          <a:p>
            <a:pPr>
              <a:buNone/>
            </a:pPr>
            <a:r>
              <a:rPr lang="en-US" dirty="0" smtClean="0"/>
              <a:t>   </a:t>
            </a:r>
            <a:r>
              <a:rPr lang="en-US" dirty="0" smtClean="0">
                <a:solidFill>
                  <a:srgbClr val="FF0000"/>
                </a:solidFill>
              </a:rPr>
              <a:t>2.  Since the book has to do with man’s destiny, then the seals, which are around the book, must also have to do with man’s destiny.</a:t>
            </a:r>
          </a:p>
          <a:p>
            <a:pPr>
              <a:buNone/>
            </a:pPr>
            <a:r>
              <a:rPr lang="en-US" dirty="0" smtClean="0">
                <a:solidFill>
                  <a:srgbClr val="FF0066"/>
                </a:solidFill>
              </a:rPr>
              <a:t>3.  In order to rightly understand the seals and their connection to the book of destiny, the most prominent symbol in the seals must be analyzed.  What symbol is that?</a:t>
            </a:r>
          </a:p>
          <a:p>
            <a:pPr>
              <a:buNone/>
            </a:pPr>
            <a:endParaRPr lang="en-US" dirty="0" smtClean="0">
              <a:solidFill>
                <a:srgbClr val="FF0000"/>
              </a:solidFill>
            </a:endParaRPr>
          </a:p>
          <a:p>
            <a:pPr>
              <a:buNone/>
            </a:pPr>
            <a:endParaRPr lang="en-US" dirty="0" smtClean="0">
              <a:solidFill>
                <a:srgbClr val="FF0000"/>
              </a:solidFill>
            </a:endParaRP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TotalTime>
  <Words>3036</Words>
  <Application>Microsoft Office PowerPoint</Application>
  <PresentationFormat>On-screen Show (4:3)</PresentationFormat>
  <Paragraphs>131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LET US BE HONEST!</vt:lpstr>
      <vt:lpstr>LET US LOOK AT THE PILLARS</vt:lpstr>
      <vt:lpstr>The Pillars Continued</vt:lpstr>
      <vt:lpstr>Those Teachings That Are Not Correct!</vt:lpstr>
      <vt:lpstr>An Analysis of the Seals of Revelation 6-8:1</vt:lpstr>
      <vt:lpstr>Traditional Teaching on the Seals</vt:lpstr>
      <vt:lpstr>The Book in the Hands of the Father</vt:lpstr>
      <vt:lpstr>The Book of Destiny</vt:lpstr>
      <vt:lpstr>The Seals around that Book of Destiny</vt:lpstr>
      <vt:lpstr>The Horse</vt:lpstr>
      <vt:lpstr>What does the Bible/SOP teach?</vt:lpstr>
      <vt:lpstr>Again</vt:lpstr>
      <vt:lpstr>Again</vt:lpstr>
      <vt:lpstr>Horses are Angels and……………….</vt:lpstr>
      <vt:lpstr>White, Red, Black, and Pale</vt:lpstr>
      <vt:lpstr>The  Horses</vt:lpstr>
      <vt:lpstr>The White Horse</vt:lpstr>
      <vt:lpstr>The White Horse-Message of Christ’s Righteousness</vt:lpstr>
      <vt:lpstr>The Red Horse</vt:lpstr>
      <vt:lpstr>Heaven Pleads with Humanity</vt:lpstr>
      <vt:lpstr> Peace is taken from the earth!</vt:lpstr>
      <vt:lpstr>The Black Horse-Final Warning </vt:lpstr>
      <vt:lpstr>Repent or Else!!!!!</vt:lpstr>
      <vt:lpstr> The Three Angel’s Messages in History and Now!</vt:lpstr>
      <vt:lpstr>The Fourth Horse</vt:lpstr>
      <vt:lpstr>The Fifth Seal</vt:lpstr>
      <vt:lpstr>Stephen and Saul</vt:lpstr>
      <vt:lpstr>The Lord uses persecution to bring undecided ones to the Light!</vt:lpstr>
      <vt:lpstr>The 6th Seal-Convulsions in Nature</vt:lpstr>
      <vt:lpstr>Their Purpose</vt:lpstr>
      <vt:lpstr>The Seventh Seal</vt:lpstr>
      <vt:lpstr>The Seven Seals</vt:lpstr>
    </vt:vector>
  </TitlesOfParts>
  <Company>Southern Adventist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Traditional Teaching on the Seals</dc:title>
  <dc:creator>Dad</dc:creator>
  <cp:lastModifiedBy>Dad</cp:lastModifiedBy>
  <cp:revision>33</cp:revision>
  <dcterms:created xsi:type="dcterms:W3CDTF">2008-07-17T16:06:50Z</dcterms:created>
  <dcterms:modified xsi:type="dcterms:W3CDTF">2008-09-07T09:34:39Z</dcterms:modified>
</cp:coreProperties>
</file>