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912" r:id="rId3"/>
    <p:sldId id="690" r:id="rId4"/>
    <p:sldId id="722" r:id="rId5"/>
    <p:sldId id="728" r:id="rId6"/>
    <p:sldId id="989" r:id="rId7"/>
    <p:sldId id="990" r:id="rId8"/>
    <p:sldId id="687" r:id="rId9"/>
    <p:sldId id="688" r:id="rId10"/>
    <p:sldId id="691" r:id="rId11"/>
    <p:sldId id="692" r:id="rId12"/>
    <p:sldId id="693" r:id="rId13"/>
    <p:sldId id="694" r:id="rId14"/>
    <p:sldId id="695" r:id="rId15"/>
    <p:sldId id="696" r:id="rId16"/>
    <p:sldId id="700" r:id="rId17"/>
    <p:sldId id="701" r:id="rId18"/>
    <p:sldId id="988" r:id="rId19"/>
    <p:sldId id="85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11/7/2025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11/7/2025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95D4-86B2-406C-AA0F-D2E7B74DE6BB}"/>
              </a:ext>
            </a:extLst>
          </p:cNvPr>
          <p:cNvSpPr>
            <a:spLocks noGrp="1"/>
          </p:cNvSpPr>
          <p:nvPr>
            <p:ph type="title"/>
          </p:nvPr>
        </p:nvSpPr>
        <p:spPr>
          <a:xfrm>
            <a:off x="838200" y="-325340"/>
            <a:ext cx="10515600" cy="1325563"/>
          </a:xfrm>
        </p:spPr>
        <p:txBody>
          <a:bodyPr/>
          <a:lstStyle/>
          <a:p>
            <a:r>
              <a:rPr lang="en-US" dirty="0"/>
              <a:t>Fear God!</a:t>
            </a:r>
          </a:p>
        </p:txBody>
      </p:sp>
      <p:sp>
        <p:nvSpPr>
          <p:cNvPr id="3" name="TextBox 2">
            <a:extLst>
              <a:ext uri="{FF2B5EF4-FFF2-40B4-BE49-F238E27FC236}">
                <a16:creationId xmlns:a16="http://schemas.microsoft.com/office/drawing/2014/main" id="{86EB0FB2-61F0-4CF5-8DDC-05C6ADC3766E}"/>
              </a:ext>
            </a:extLst>
          </p:cNvPr>
          <p:cNvSpPr txBox="1"/>
          <p:nvPr/>
        </p:nvSpPr>
        <p:spPr>
          <a:xfrm>
            <a:off x="5570376" y="1079533"/>
            <a:ext cx="6503436" cy="5262979"/>
          </a:xfrm>
          <a:prstGeom prst="rect">
            <a:avLst/>
          </a:prstGeom>
          <a:noFill/>
        </p:spPr>
        <p:txBody>
          <a:bodyPr wrap="square" rtlCol="0">
            <a:spAutoFit/>
          </a:bodyPr>
          <a:lstStyle/>
          <a:p>
            <a:r>
              <a:rPr lang="en-US" sz="2800" dirty="0"/>
              <a:t>Strong’s Concordance: </a:t>
            </a:r>
            <a:r>
              <a:rPr lang="en-US" sz="2800" dirty="0" err="1"/>
              <a:t>phobeo</a:t>
            </a:r>
            <a:r>
              <a:rPr lang="en-US" sz="2800" dirty="0"/>
              <a:t> (fob-eh’-o)- </a:t>
            </a:r>
            <a:r>
              <a:rPr lang="en-US" sz="2800" b="1" u="sng" dirty="0"/>
              <a:t>fear, be afraid, be afraid of, reverence</a:t>
            </a:r>
            <a:r>
              <a:rPr lang="en-US" sz="2800" dirty="0"/>
              <a:t>, 1) to </a:t>
            </a:r>
            <a:r>
              <a:rPr lang="en-US" sz="2800" b="1" u="sng" dirty="0"/>
              <a:t>put to flight by terrifying (to scare away</a:t>
            </a:r>
            <a:r>
              <a:rPr lang="en-US" sz="2800" dirty="0"/>
              <a:t>), 1a) to put to flight, </a:t>
            </a:r>
            <a:r>
              <a:rPr lang="en-US" sz="2800" b="1" u="sng" dirty="0"/>
              <a:t>to flee</a:t>
            </a:r>
            <a:r>
              <a:rPr lang="en-US" sz="2800" dirty="0"/>
              <a:t>, 1b) to fear, be afraid, 1) to be struck with fear, </a:t>
            </a:r>
            <a:r>
              <a:rPr lang="en-US" sz="2800" b="1" dirty="0"/>
              <a:t>to be seized with alarm of those started by strange occurrences, of those struck with amazement</a:t>
            </a:r>
            <a:r>
              <a:rPr lang="en-US" sz="2800" dirty="0"/>
              <a:t>, 2) to fear, to be afraid of one, 3) </a:t>
            </a:r>
            <a:r>
              <a:rPr lang="en-US" sz="2800" b="1" u="sng" dirty="0"/>
              <a:t>to fear (i.e. hesitate) to do something (for fear of harm)</a:t>
            </a:r>
            <a:r>
              <a:rPr lang="en-US" sz="2800" dirty="0"/>
              <a:t>, 1c) </a:t>
            </a:r>
            <a:r>
              <a:rPr lang="en-US" sz="2800" b="1" dirty="0"/>
              <a:t>to reverence, venerate, to treat  with deference or </a:t>
            </a:r>
            <a:r>
              <a:rPr lang="en-US" sz="2800" b="1" u="sng" dirty="0"/>
              <a:t>reverential obedience </a:t>
            </a:r>
          </a:p>
        </p:txBody>
      </p:sp>
      <p:pic>
        <p:nvPicPr>
          <p:cNvPr id="4" name="Picture 3">
            <a:extLst>
              <a:ext uri="{FF2B5EF4-FFF2-40B4-BE49-F238E27FC236}">
                <a16:creationId xmlns:a16="http://schemas.microsoft.com/office/drawing/2014/main" id="{4FB2A4F3-597F-439A-A853-A387ABEF96FD}"/>
              </a:ext>
            </a:extLst>
          </p:cNvPr>
          <p:cNvPicPr>
            <a:picLocks noChangeAspect="1"/>
          </p:cNvPicPr>
          <p:nvPr/>
        </p:nvPicPr>
        <p:blipFill rotWithShape="1">
          <a:blip r:embed="rId2"/>
          <a:srcRect t="6800"/>
          <a:stretch/>
        </p:blipFill>
        <p:spPr>
          <a:xfrm>
            <a:off x="514350" y="1548882"/>
            <a:ext cx="4762500" cy="4438650"/>
          </a:xfrm>
          <a:prstGeom prst="rect">
            <a:avLst/>
          </a:prstGeom>
        </p:spPr>
      </p:pic>
    </p:spTree>
    <p:extLst>
      <p:ext uri="{BB962C8B-B14F-4D97-AF65-F5344CB8AC3E}">
        <p14:creationId xmlns:p14="http://schemas.microsoft.com/office/powerpoint/2010/main" val="118252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4909-B8B4-49B9-BC0A-7119FD92F39B}"/>
              </a:ext>
            </a:extLst>
          </p:cNvPr>
          <p:cNvSpPr>
            <a:spLocks noGrp="1"/>
          </p:cNvSpPr>
          <p:nvPr>
            <p:ph type="title"/>
          </p:nvPr>
        </p:nvSpPr>
        <p:spPr>
          <a:xfrm>
            <a:off x="912845" y="-344002"/>
            <a:ext cx="10515600" cy="1325563"/>
          </a:xfrm>
        </p:spPr>
        <p:txBody>
          <a:bodyPr/>
          <a:lstStyle/>
          <a:p>
            <a:r>
              <a:rPr lang="en-US" b="1" i="1" dirty="0">
                <a:solidFill>
                  <a:srgbClr val="7030A0"/>
                </a:solidFill>
              </a:rPr>
              <a:t>OT: We are Not to Fear False Gods</a:t>
            </a:r>
          </a:p>
        </p:txBody>
      </p:sp>
      <p:sp>
        <p:nvSpPr>
          <p:cNvPr id="4" name="TextBox 3">
            <a:extLst>
              <a:ext uri="{FF2B5EF4-FFF2-40B4-BE49-F238E27FC236}">
                <a16:creationId xmlns:a16="http://schemas.microsoft.com/office/drawing/2014/main" id="{558A57B5-AC43-43DD-A6F1-94A944314565}"/>
              </a:ext>
            </a:extLst>
          </p:cNvPr>
          <p:cNvSpPr txBox="1"/>
          <p:nvPr/>
        </p:nvSpPr>
        <p:spPr>
          <a:xfrm>
            <a:off x="74645" y="692313"/>
            <a:ext cx="6344816" cy="6555641"/>
          </a:xfrm>
          <a:prstGeom prst="rect">
            <a:avLst/>
          </a:prstGeom>
          <a:noFill/>
        </p:spPr>
        <p:txBody>
          <a:bodyPr wrap="square">
            <a:spAutoFit/>
          </a:bodyPr>
          <a:lstStyle/>
          <a:p>
            <a:r>
              <a:rPr lang="en-US" sz="2800" dirty="0"/>
              <a:t>2 Kings 17:35 “With whom the LORD had made a covenant, and charged them, saying, </a:t>
            </a:r>
            <a:r>
              <a:rPr lang="en-US" sz="2800" b="1" u="sng" dirty="0"/>
              <a:t>Ye shall not fear other gods</a:t>
            </a:r>
            <a:r>
              <a:rPr lang="en-US" sz="2800" dirty="0"/>
              <a:t>, </a:t>
            </a:r>
            <a:r>
              <a:rPr lang="en-US" sz="2800" b="1" u="sng" dirty="0"/>
              <a:t>nor bow yourselves to them, nor serve them, nor sacrifice to them”</a:t>
            </a:r>
          </a:p>
          <a:p>
            <a:endParaRPr lang="en-US" sz="2800" b="1" u="sng" dirty="0"/>
          </a:p>
          <a:p>
            <a:r>
              <a:rPr lang="en-US" sz="2800" dirty="0"/>
              <a:t>Deut. 7:17-18,21 “If thou shalt say in thine heart, These nations are more than I; how can I dispossess them?</a:t>
            </a:r>
            <a:r>
              <a:rPr lang="en-US" sz="2800" baseline="30000" dirty="0"/>
              <a:t> </a:t>
            </a:r>
            <a:r>
              <a:rPr lang="en-US" sz="2800" b="1" u="sng" dirty="0"/>
              <a:t>Thou shalt not be afraid of them: but shalt well remember what the </a:t>
            </a:r>
            <a:r>
              <a:rPr lang="en-US" sz="2800" b="1" u="sng" cap="small" dirty="0">
                <a:effectLst/>
              </a:rPr>
              <a:t>Lord</a:t>
            </a:r>
            <a:r>
              <a:rPr lang="en-US" sz="2800" b="1" u="sng" dirty="0"/>
              <a:t> thy God did unto Pharaoh, and unto all Egypt.</a:t>
            </a:r>
            <a:r>
              <a:rPr lang="en-US" sz="2800" dirty="0"/>
              <a:t> </a:t>
            </a:r>
            <a:r>
              <a:rPr lang="en-US" sz="2800" b="1" u="sng" dirty="0"/>
              <a:t>Thou shalt not be affrighted at them</a:t>
            </a:r>
            <a:r>
              <a:rPr lang="en-US" sz="2800" dirty="0"/>
              <a:t>: for the </a:t>
            </a:r>
            <a:r>
              <a:rPr lang="en-US" sz="2800" cap="small" dirty="0">
                <a:effectLst/>
              </a:rPr>
              <a:t>Lord</a:t>
            </a:r>
            <a:r>
              <a:rPr lang="en-US" sz="2800" dirty="0"/>
              <a:t> thy God is among you, a mighty God and terrible.”</a:t>
            </a:r>
            <a:endParaRPr lang="en-US" sz="2800" b="1" u="sng" dirty="0"/>
          </a:p>
          <a:p>
            <a:endParaRPr lang="en-US" sz="2800" dirty="0"/>
          </a:p>
        </p:txBody>
      </p:sp>
      <p:pic>
        <p:nvPicPr>
          <p:cNvPr id="5" name="Picture 4">
            <a:extLst>
              <a:ext uri="{FF2B5EF4-FFF2-40B4-BE49-F238E27FC236}">
                <a16:creationId xmlns:a16="http://schemas.microsoft.com/office/drawing/2014/main" id="{EB31C677-6E32-44FF-9AC3-0BECD535FFAC}"/>
              </a:ext>
            </a:extLst>
          </p:cNvPr>
          <p:cNvPicPr>
            <a:picLocks noChangeAspect="1"/>
          </p:cNvPicPr>
          <p:nvPr/>
        </p:nvPicPr>
        <p:blipFill>
          <a:blip r:embed="rId2"/>
          <a:stretch>
            <a:fillRect/>
          </a:stretch>
        </p:blipFill>
        <p:spPr>
          <a:xfrm>
            <a:off x="6963747" y="814290"/>
            <a:ext cx="4315408" cy="5668544"/>
          </a:xfrm>
          <a:prstGeom prst="rect">
            <a:avLst/>
          </a:prstGeom>
        </p:spPr>
      </p:pic>
    </p:spTree>
    <p:extLst>
      <p:ext uri="{BB962C8B-B14F-4D97-AF65-F5344CB8AC3E}">
        <p14:creationId xmlns:p14="http://schemas.microsoft.com/office/powerpoint/2010/main" val="13317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5BBF3-246B-4FF8-9623-C4A50906DCAA}"/>
              </a:ext>
            </a:extLst>
          </p:cNvPr>
          <p:cNvSpPr>
            <a:spLocks noGrp="1"/>
          </p:cNvSpPr>
          <p:nvPr>
            <p:ph type="title"/>
          </p:nvPr>
        </p:nvSpPr>
        <p:spPr>
          <a:xfrm>
            <a:off x="1034143" y="-344002"/>
            <a:ext cx="10515600" cy="1325563"/>
          </a:xfrm>
        </p:spPr>
        <p:txBody>
          <a:bodyPr/>
          <a:lstStyle/>
          <a:p>
            <a:r>
              <a:rPr lang="en-US" dirty="0"/>
              <a:t>Cursed are those who trust in man</a:t>
            </a:r>
          </a:p>
        </p:txBody>
      </p:sp>
      <p:sp>
        <p:nvSpPr>
          <p:cNvPr id="4" name="TextBox 3">
            <a:extLst>
              <a:ext uri="{FF2B5EF4-FFF2-40B4-BE49-F238E27FC236}">
                <a16:creationId xmlns:a16="http://schemas.microsoft.com/office/drawing/2014/main" id="{C52B71A6-45BC-493A-8985-5B62045C7E03}"/>
              </a:ext>
            </a:extLst>
          </p:cNvPr>
          <p:cNvSpPr txBox="1"/>
          <p:nvPr/>
        </p:nvSpPr>
        <p:spPr>
          <a:xfrm>
            <a:off x="4133461" y="612242"/>
            <a:ext cx="7977674" cy="6555641"/>
          </a:xfrm>
          <a:prstGeom prst="rect">
            <a:avLst/>
          </a:prstGeom>
          <a:noFill/>
        </p:spPr>
        <p:txBody>
          <a:bodyPr wrap="square">
            <a:spAutoFit/>
          </a:bodyPr>
          <a:lstStyle/>
          <a:p>
            <a:r>
              <a:rPr lang="en-US" sz="2800" dirty="0"/>
              <a:t>Jer. 17:5-7 “Thus saith the Lord; </a:t>
            </a:r>
            <a:r>
              <a:rPr lang="en-US" sz="2800" b="1" u="sng" dirty="0"/>
              <a:t>Cursed be the man that </a:t>
            </a:r>
            <a:r>
              <a:rPr lang="en-US" sz="2800" b="1" u="sng" dirty="0" err="1"/>
              <a:t>trusteth</a:t>
            </a:r>
            <a:r>
              <a:rPr lang="en-US" sz="2800" b="1" u="sng" dirty="0"/>
              <a:t> in man, and </a:t>
            </a:r>
            <a:r>
              <a:rPr lang="en-US" sz="2800" b="1" u="sng" dirty="0" err="1"/>
              <a:t>maketh</a:t>
            </a:r>
            <a:r>
              <a:rPr lang="en-US" sz="2800" b="1" u="sng" dirty="0"/>
              <a:t> flesh his arm, and whose heart </a:t>
            </a:r>
            <a:r>
              <a:rPr lang="en-US" sz="2800" b="1" u="sng" dirty="0" err="1"/>
              <a:t>departeth</a:t>
            </a:r>
            <a:r>
              <a:rPr lang="en-US" sz="2800" b="1" u="sng" dirty="0"/>
              <a:t> from the Lord.</a:t>
            </a:r>
            <a:r>
              <a:rPr lang="en-US" sz="2800" dirty="0"/>
              <a:t> For he shall be like the heath in the desert, and shall not see when good cometh; but shall inhabit the parched places in the wilderness, in a salt land and not inhabited. Blessed is the man that </a:t>
            </a:r>
            <a:r>
              <a:rPr lang="en-US" sz="2800" dirty="0" err="1"/>
              <a:t>trusteth</a:t>
            </a:r>
            <a:r>
              <a:rPr lang="en-US" sz="2800" dirty="0"/>
              <a:t> in the Lord, and whose hope the Lord is.”</a:t>
            </a:r>
          </a:p>
          <a:p>
            <a:endParaRPr lang="en-US" sz="2800" dirty="0"/>
          </a:p>
          <a:p>
            <a:r>
              <a:rPr lang="en-US" sz="2800" dirty="0"/>
              <a:t>Ps. 146:3-5 “</a:t>
            </a:r>
            <a:r>
              <a:rPr lang="en-US" sz="2800" b="1" u="sng" dirty="0"/>
              <a:t>Put not your trust in princes, nor in the son of man, in whom there is no help</a:t>
            </a:r>
            <a:r>
              <a:rPr lang="en-US" sz="2800" dirty="0"/>
              <a:t>.</a:t>
            </a:r>
            <a:r>
              <a:rPr lang="en-US" sz="2800" baseline="30000" dirty="0"/>
              <a:t> </a:t>
            </a:r>
            <a:r>
              <a:rPr lang="en-US" sz="2800" dirty="0"/>
              <a:t>His breath </a:t>
            </a:r>
            <a:r>
              <a:rPr lang="en-US" sz="2800" dirty="0" err="1"/>
              <a:t>goeth</a:t>
            </a:r>
            <a:r>
              <a:rPr lang="en-US" sz="2800" dirty="0"/>
              <a:t> forth, he </a:t>
            </a:r>
            <a:r>
              <a:rPr lang="en-US" sz="2800" dirty="0" err="1"/>
              <a:t>returneth</a:t>
            </a:r>
            <a:r>
              <a:rPr lang="en-US" sz="2800" dirty="0"/>
              <a:t> to his earth; in that very day his thoughts perish.</a:t>
            </a:r>
            <a:r>
              <a:rPr lang="en-US" sz="2800" baseline="30000" dirty="0"/>
              <a:t> </a:t>
            </a:r>
            <a:r>
              <a:rPr lang="en-US" sz="2800" dirty="0"/>
              <a:t>Happy is he that hath the God of Jacob for his help, whose hope is in the </a:t>
            </a:r>
            <a:r>
              <a:rPr lang="en-US" sz="2800" cap="small" dirty="0">
                <a:effectLst/>
              </a:rPr>
              <a:t>Lord</a:t>
            </a:r>
            <a:r>
              <a:rPr lang="en-US" sz="2800" dirty="0"/>
              <a:t> his God:</a:t>
            </a:r>
          </a:p>
          <a:p>
            <a:endParaRPr lang="en-US" sz="2800" dirty="0"/>
          </a:p>
        </p:txBody>
      </p:sp>
      <p:pic>
        <p:nvPicPr>
          <p:cNvPr id="5" name="Picture 4">
            <a:extLst>
              <a:ext uri="{FF2B5EF4-FFF2-40B4-BE49-F238E27FC236}">
                <a16:creationId xmlns:a16="http://schemas.microsoft.com/office/drawing/2014/main" id="{13FAC543-FD6D-41B8-99BB-7908D1487129}"/>
              </a:ext>
            </a:extLst>
          </p:cNvPr>
          <p:cNvPicPr>
            <a:picLocks noChangeAspect="1"/>
          </p:cNvPicPr>
          <p:nvPr/>
        </p:nvPicPr>
        <p:blipFill>
          <a:blip r:embed="rId2"/>
          <a:stretch>
            <a:fillRect/>
          </a:stretch>
        </p:blipFill>
        <p:spPr>
          <a:xfrm>
            <a:off x="280696" y="765110"/>
            <a:ext cx="3484983" cy="2323322"/>
          </a:xfrm>
          <a:prstGeom prst="rect">
            <a:avLst/>
          </a:prstGeom>
        </p:spPr>
      </p:pic>
      <p:pic>
        <p:nvPicPr>
          <p:cNvPr id="6" name="Picture 5">
            <a:extLst>
              <a:ext uri="{FF2B5EF4-FFF2-40B4-BE49-F238E27FC236}">
                <a16:creationId xmlns:a16="http://schemas.microsoft.com/office/drawing/2014/main" id="{A1B3678D-513E-4F3C-A2CA-F428C17293EF}"/>
              </a:ext>
            </a:extLst>
          </p:cNvPr>
          <p:cNvPicPr>
            <a:picLocks noChangeAspect="1"/>
          </p:cNvPicPr>
          <p:nvPr/>
        </p:nvPicPr>
        <p:blipFill>
          <a:blip r:embed="rId3"/>
          <a:stretch>
            <a:fillRect/>
          </a:stretch>
        </p:blipFill>
        <p:spPr>
          <a:xfrm>
            <a:off x="169214" y="2563823"/>
            <a:ext cx="3707946" cy="2411492"/>
          </a:xfrm>
          <a:prstGeom prst="rect">
            <a:avLst/>
          </a:prstGeom>
        </p:spPr>
      </p:pic>
      <p:pic>
        <p:nvPicPr>
          <p:cNvPr id="7" name="Picture 6">
            <a:extLst>
              <a:ext uri="{FF2B5EF4-FFF2-40B4-BE49-F238E27FC236}">
                <a16:creationId xmlns:a16="http://schemas.microsoft.com/office/drawing/2014/main" id="{7A86BB28-E7F5-42C2-9732-3179C837784F}"/>
              </a:ext>
            </a:extLst>
          </p:cNvPr>
          <p:cNvPicPr>
            <a:picLocks noChangeAspect="1"/>
          </p:cNvPicPr>
          <p:nvPr/>
        </p:nvPicPr>
        <p:blipFill>
          <a:blip r:embed="rId4"/>
          <a:stretch>
            <a:fillRect/>
          </a:stretch>
        </p:blipFill>
        <p:spPr>
          <a:xfrm>
            <a:off x="259703" y="4562668"/>
            <a:ext cx="3727323" cy="2096619"/>
          </a:xfrm>
          <a:prstGeom prst="rect">
            <a:avLst/>
          </a:prstGeom>
        </p:spPr>
      </p:pic>
    </p:spTree>
    <p:extLst>
      <p:ext uri="{BB962C8B-B14F-4D97-AF65-F5344CB8AC3E}">
        <p14:creationId xmlns:p14="http://schemas.microsoft.com/office/powerpoint/2010/main" val="1236124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FE1F-F596-4548-8A25-1B3C256D01E6}"/>
              </a:ext>
            </a:extLst>
          </p:cNvPr>
          <p:cNvSpPr>
            <a:spLocks noGrp="1"/>
          </p:cNvSpPr>
          <p:nvPr>
            <p:ph type="title"/>
          </p:nvPr>
        </p:nvSpPr>
        <p:spPr>
          <a:xfrm>
            <a:off x="838200" y="-278687"/>
            <a:ext cx="10515600" cy="1325563"/>
          </a:xfrm>
        </p:spPr>
        <p:txBody>
          <a:bodyPr/>
          <a:lstStyle/>
          <a:p>
            <a:pPr algn="r"/>
            <a:r>
              <a:rPr lang="en-US" b="1" u="sng" dirty="0">
                <a:solidFill>
                  <a:srgbClr val="FFC000"/>
                </a:solidFill>
                <a:effectLst>
                  <a:outerShdw blurRad="38100" dist="38100" dir="2700000" algn="tl">
                    <a:srgbClr val="000000">
                      <a:alpha val="43137"/>
                    </a:srgbClr>
                  </a:outerShdw>
                </a:effectLst>
              </a:rPr>
              <a:t>NT Fearing God</a:t>
            </a:r>
          </a:p>
        </p:txBody>
      </p:sp>
      <p:sp>
        <p:nvSpPr>
          <p:cNvPr id="4" name="TextBox 3">
            <a:extLst>
              <a:ext uri="{FF2B5EF4-FFF2-40B4-BE49-F238E27FC236}">
                <a16:creationId xmlns:a16="http://schemas.microsoft.com/office/drawing/2014/main" id="{8295D8AF-FB48-4428-8246-B6100C7B6F1D}"/>
              </a:ext>
            </a:extLst>
          </p:cNvPr>
          <p:cNvSpPr txBox="1"/>
          <p:nvPr/>
        </p:nvSpPr>
        <p:spPr>
          <a:xfrm>
            <a:off x="128296" y="515732"/>
            <a:ext cx="5796642" cy="6494085"/>
          </a:xfrm>
          <a:prstGeom prst="rect">
            <a:avLst/>
          </a:prstGeom>
          <a:noFill/>
        </p:spPr>
        <p:txBody>
          <a:bodyPr wrap="square">
            <a:spAutoFit/>
          </a:bodyPr>
          <a:lstStyle/>
          <a:p>
            <a:r>
              <a:rPr lang="en-US" sz="3200" dirty="0"/>
              <a:t>Matt. 10:28-31 “And </a:t>
            </a:r>
            <a:r>
              <a:rPr lang="en-US" sz="3200" b="1" u="sng" dirty="0"/>
              <a:t>fear not them which kill the body, but are not able to kill the soul: but rather fear him which is able to destroy both soul and body in hell</a:t>
            </a:r>
            <a:r>
              <a:rPr lang="en-US" sz="3200" dirty="0"/>
              <a:t>. Are not two sparrows sold for a farthing? and one of them shall not fall on the ground without your Father. But the very hairs of your head are all numbered. Fear ye not therefore, ye are of more value than many sparrows.”</a:t>
            </a:r>
          </a:p>
        </p:txBody>
      </p:sp>
      <p:pic>
        <p:nvPicPr>
          <p:cNvPr id="5" name="Picture 4">
            <a:extLst>
              <a:ext uri="{FF2B5EF4-FFF2-40B4-BE49-F238E27FC236}">
                <a16:creationId xmlns:a16="http://schemas.microsoft.com/office/drawing/2014/main" id="{38173721-52F3-471C-B4A6-AE59770C2715}"/>
              </a:ext>
            </a:extLst>
          </p:cNvPr>
          <p:cNvPicPr>
            <a:picLocks noChangeAspect="1"/>
          </p:cNvPicPr>
          <p:nvPr/>
        </p:nvPicPr>
        <p:blipFill>
          <a:blip r:embed="rId2"/>
          <a:stretch>
            <a:fillRect/>
          </a:stretch>
        </p:blipFill>
        <p:spPr>
          <a:xfrm>
            <a:off x="6076950" y="1390650"/>
            <a:ext cx="6115050" cy="4076700"/>
          </a:xfrm>
          <a:prstGeom prst="rect">
            <a:avLst/>
          </a:prstGeom>
        </p:spPr>
      </p:pic>
    </p:spTree>
    <p:extLst>
      <p:ext uri="{BB962C8B-B14F-4D97-AF65-F5344CB8AC3E}">
        <p14:creationId xmlns:p14="http://schemas.microsoft.com/office/powerpoint/2010/main" val="871488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C30A-846B-44F1-B97A-09D5D2240BE2}"/>
              </a:ext>
            </a:extLst>
          </p:cNvPr>
          <p:cNvSpPr>
            <a:spLocks noGrp="1"/>
          </p:cNvSpPr>
          <p:nvPr>
            <p:ph type="title"/>
          </p:nvPr>
        </p:nvSpPr>
        <p:spPr>
          <a:xfrm>
            <a:off x="838200" y="-288018"/>
            <a:ext cx="10515600" cy="1325563"/>
          </a:xfrm>
        </p:spPr>
        <p:txBody>
          <a:bodyPr/>
          <a:lstStyle/>
          <a:p>
            <a:r>
              <a:rPr lang="en-US" dirty="0"/>
              <a:t>Fear God=Keep the Commandments</a:t>
            </a:r>
          </a:p>
        </p:txBody>
      </p:sp>
      <p:sp>
        <p:nvSpPr>
          <p:cNvPr id="4" name="TextBox 3">
            <a:extLst>
              <a:ext uri="{FF2B5EF4-FFF2-40B4-BE49-F238E27FC236}">
                <a16:creationId xmlns:a16="http://schemas.microsoft.com/office/drawing/2014/main" id="{0C8E8DD4-264A-4A57-83EC-D471A44552ED}"/>
              </a:ext>
            </a:extLst>
          </p:cNvPr>
          <p:cNvSpPr txBox="1"/>
          <p:nvPr/>
        </p:nvSpPr>
        <p:spPr>
          <a:xfrm>
            <a:off x="5047862" y="803194"/>
            <a:ext cx="7032171" cy="5693866"/>
          </a:xfrm>
          <a:prstGeom prst="rect">
            <a:avLst/>
          </a:prstGeom>
          <a:noFill/>
        </p:spPr>
        <p:txBody>
          <a:bodyPr wrap="square">
            <a:spAutoFit/>
          </a:bodyPr>
          <a:lstStyle/>
          <a:p>
            <a:r>
              <a:rPr lang="en-US" sz="2800" dirty="0"/>
              <a:t>Deut. 5:29 “</a:t>
            </a:r>
            <a:r>
              <a:rPr lang="en-US" sz="2800" b="1" u="sng" dirty="0"/>
              <a:t>O that there were such an heart in them, that they would fear me, and keep all my commandments always</a:t>
            </a:r>
            <a:r>
              <a:rPr lang="en-US" sz="2800" dirty="0"/>
              <a:t>, that it might be well with them, and with their children for ever!”</a:t>
            </a:r>
          </a:p>
          <a:p>
            <a:endParaRPr lang="en-US" sz="2800" dirty="0"/>
          </a:p>
          <a:p>
            <a:r>
              <a:rPr lang="en-US" sz="2800" dirty="0"/>
              <a:t>Prov. 8:13 “</a:t>
            </a:r>
            <a:r>
              <a:rPr lang="en-US" sz="2800" b="1" u="sng" dirty="0"/>
              <a:t>The fear of the </a:t>
            </a:r>
            <a:r>
              <a:rPr lang="en-US" sz="2800" b="1" u="sng" cap="small" dirty="0">
                <a:effectLst/>
              </a:rPr>
              <a:t>Lord</a:t>
            </a:r>
            <a:r>
              <a:rPr lang="en-US" sz="2800" b="1" u="sng" dirty="0"/>
              <a:t> is to hate evil: pride, and arrogancy, and the evil way, and the froward mouth, do I hate</a:t>
            </a:r>
            <a:r>
              <a:rPr lang="en-US" sz="2800" dirty="0"/>
              <a:t>.”</a:t>
            </a:r>
          </a:p>
          <a:p>
            <a:endParaRPr lang="en-US" sz="2800" dirty="0"/>
          </a:p>
          <a:p>
            <a:r>
              <a:rPr lang="en-US" sz="2800" dirty="0"/>
              <a:t>Job 28:28 “And unto man he said, Behold, the </a:t>
            </a:r>
            <a:r>
              <a:rPr lang="en-US" sz="2800" b="1" u="sng" dirty="0"/>
              <a:t>fear of the </a:t>
            </a:r>
            <a:r>
              <a:rPr lang="en-US" sz="2800" b="1" u="sng" cap="small" dirty="0">
                <a:effectLst/>
              </a:rPr>
              <a:t>Lord</a:t>
            </a:r>
            <a:r>
              <a:rPr lang="en-US" sz="2800" b="1" u="sng" dirty="0"/>
              <a:t>, that is wisdom; and to depart from evil is understanding</a:t>
            </a:r>
            <a:r>
              <a:rPr lang="en-US" sz="2800" dirty="0"/>
              <a:t>.”</a:t>
            </a:r>
          </a:p>
        </p:txBody>
      </p:sp>
      <p:pic>
        <p:nvPicPr>
          <p:cNvPr id="5" name="Picture 4">
            <a:extLst>
              <a:ext uri="{FF2B5EF4-FFF2-40B4-BE49-F238E27FC236}">
                <a16:creationId xmlns:a16="http://schemas.microsoft.com/office/drawing/2014/main" id="{82BEF436-F2C1-45C9-8BCA-7A64B251E22D}"/>
              </a:ext>
            </a:extLst>
          </p:cNvPr>
          <p:cNvPicPr>
            <a:picLocks noChangeAspect="1"/>
          </p:cNvPicPr>
          <p:nvPr/>
        </p:nvPicPr>
        <p:blipFill>
          <a:blip r:embed="rId2"/>
          <a:stretch>
            <a:fillRect/>
          </a:stretch>
        </p:blipFill>
        <p:spPr>
          <a:xfrm>
            <a:off x="689590" y="869587"/>
            <a:ext cx="4143667" cy="5627473"/>
          </a:xfrm>
          <a:prstGeom prst="rect">
            <a:avLst/>
          </a:prstGeom>
        </p:spPr>
      </p:pic>
    </p:spTree>
    <p:extLst>
      <p:ext uri="{BB962C8B-B14F-4D97-AF65-F5344CB8AC3E}">
        <p14:creationId xmlns:p14="http://schemas.microsoft.com/office/powerpoint/2010/main" val="399268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907F-0ABC-4A61-B87C-92FD5BF3846F}"/>
              </a:ext>
            </a:extLst>
          </p:cNvPr>
          <p:cNvSpPr>
            <a:spLocks noGrp="1"/>
          </p:cNvSpPr>
          <p:nvPr>
            <p:ph type="title"/>
          </p:nvPr>
        </p:nvSpPr>
        <p:spPr>
          <a:xfrm>
            <a:off x="754225" y="-297348"/>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Give Glory to Him!</a:t>
            </a:r>
          </a:p>
        </p:txBody>
      </p:sp>
      <p:sp>
        <p:nvSpPr>
          <p:cNvPr id="4" name="TextBox 3">
            <a:extLst>
              <a:ext uri="{FF2B5EF4-FFF2-40B4-BE49-F238E27FC236}">
                <a16:creationId xmlns:a16="http://schemas.microsoft.com/office/drawing/2014/main" id="{889A0D30-268D-4757-924F-5515BB7D4677}"/>
              </a:ext>
            </a:extLst>
          </p:cNvPr>
          <p:cNvSpPr txBox="1"/>
          <p:nvPr/>
        </p:nvSpPr>
        <p:spPr>
          <a:xfrm>
            <a:off x="0" y="539915"/>
            <a:ext cx="9619861" cy="6124754"/>
          </a:xfrm>
          <a:prstGeom prst="rect">
            <a:avLst/>
          </a:prstGeom>
          <a:noFill/>
        </p:spPr>
        <p:txBody>
          <a:bodyPr wrap="square">
            <a:spAutoFit/>
          </a:bodyPr>
          <a:lstStyle/>
          <a:p>
            <a:r>
              <a:rPr lang="en-US" sz="2800" dirty="0"/>
              <a:t>1 Cor. 10:31 “</a:t>
            </a:r>
            <a:r>
              <a:rPr lang="en-US" sz="2800" b="1" u="sng" dirty="0"/>
              <a:t>Whether therefore ye eat, or drink, or whatsoever ye do, do all to the glory of God</a:t>
            </a:r>
            <a:r>
              <a:rPr lang="en-US" sz="2800" dirty="0"/>
              <a:t>.”</a:t>
            </a:r>
          </a:p>
          <a:p>
            <a:endParaRPr lang="en-US" sz="2800" dirty="0"/>
          </a:p>
          <a:p>
            <a:r>
              <a:rPr lang="en-US" sz="2800" dirty="0"/>
              <a:t>John 15:1-2,5-8 “I am the true vine, and my Father is the husbandman.</a:t>
            </a:r>
            <a:r>
              <a:rPr lang="en-US" sz="2800" baseline="30000" dirty="0"/>
              <a:t> </a:t>
            </a:r>
            <a:r>
              <a:rPr lang="en-US" sz="2800" b="1" u="sng" dirty="0"/>
              <a:t>Every branch in me that </a:t>
            </a:r>
            <a:r>
              <a:rPr lang="en-US" sz="2800" b="1" u="sng" dirty="0" err="1"/>
              <a:t>beareth</a:t>
            </a:r>
            <a:r>
              <a:rPr lang="en-US" sz="2800" b="1" u="sng" dirty="0"/>
              <a:t> not fruit he taketh away: and every branch that </a:t>
            </a:r>
            <a:r>
              <a:rPr lang="en-US" sz="2800" b="1" u="sng" dirty="0" err="1"/>
              <a:t>beareth</a:t>
            </a:r>
            <a:r>
              <a:rPr lang="en-US" sz="2800" b="1" u="sng" dirty="0"/>
              <a:t> fruit, he </a:t>
            </a:r>
            <a:r>
              <a:rPr lang="en-US" sz="2800" b="1" u="sng" dirty="0" err="1"/>
              <a:t>purgeth</a:t>
            </a:r>
            <a:r>
              <a:rPr lang="en-US" sz="2800" b="1" u="sng" dirty="0"/>
              <a:t> it, that it may bring forth more fruit</a:t>
            </a:r>
            <a:r>
              <a:rPr lang="en-US" sz="2800" dirty="0"/>
              <a:t>. . . . I am the vine, ye are the branches: He that </a:t>
            </a:r>
            <a:r>
              <a:rPr lang="en-US" sz="2800" dirty="0" err="1"/>
              <a:t>abideth</a:t>
            </a:r>
            <a:r>
              <a:rPr lang="en-US" sz="2800" dirty="0"/>
              <a:t> in me, and I in him, the same bringeth forth much fruit: for without me ye can do nothing.</a:t>
            </a:r>
            <a:r>
              <a:rPr lang="en-US" sz="2800" baseline="30000" dirty="0"/>
              <a:t> </a:t>
            </a:r>
            <a:r>
              <a:rPr lang="en-US" sz="2800" dirty="0"/>
              <a:t>If a man abide not in me, he is cast forth as a branch, and is withered; and men gather them, and cast them into the fire, and they are burned.</a:t>
            </a:r>
            <a:r>
              <a:rPr lang="en-US" sz="2800" baseline="30000" dirty="0"/>
              <a:t> </a:t>
            </a:r>
            <a:r>
              <a:rPr lang="en-US" sz="2800" dirty="0"/>
              <a:t>If ye abide in me, and my words abide in you, ye shall ask what ye will, and it shall be done unto you. </a:t>
            </a:r>
            <a:r>
              <a:rPr lang="en-US" sz="2800" b="1" u="sng" dirty="0"/>
              <a:t>Herein is my Father glorified, that ye bear much fruit; so shall ye be my disciples</a:t>
            </a:r>
            <a:r>
              <a:rPr lang="en-US" sz="2800" dirty="0"/>
              <a:t>.”</a:t>
            </a:r>
          </a:p>
        </p:txBody>
      </p:sp>
      <p:pic>
        <p:nvPicPr>
          <p:cNvPr id="5" name="Picture 4">
            <a:extLst>
              <a:ext uri="{FF2B5EF4-FFF2-40B4-BE49-F238E27FC236}">
                <a16:creationId xmlns:a16="http://schemas.microsoft.com/office/drawing/2014/main" id="{B395088C-805C-4CB9-A4B5-4E13BC399C74}"/>
              </a:ext>
            </a:extLst>
          </p:cNvPr>
          <p:cNvPicPr>
            <a:picLocks noChangeAspect="1"/>
          </p:cNvPicPr>
          <p:nvPr/>
        </p:nvPicPr>
        <p:blipFill rotWithShape="1">
          <a:blip r:embed="rId2"/>
          <a:srcRect b="5460"/>
          <a:stretch/>
        </p:blipFill>
        <p:spPr>
          <a:xfrm>
            <a:off x="9594357" y="0"/>
            <a:ext cx="2563429" cy="4544008"/>
          </a:xfrm>
          <a:prstGeom prst="rect">
            <a:avLst/>
          </a:prstGeom>
        </p:spPr>
      </p:pic>
      <p:pic>
        <p:nvPicPr>
          <p:cNvPr id="6" name="Picture 5">
            <a:extLst>
              <a:ext uri="{FF2B5EF4-FFF2-40B4-BE49-F238E27FC236}">
                <a16:creationId xmlns:a16="http://schemas.microsoft.com/office/drawing/2014/main" id="{FAC684DB-9ABB-44AE-A7E6-0F9F4D6EA513}"/>
              </a:ext>
            </a:extLst>
          </p:cNvPr>
          <p:cNvPicPr>
            <a:picLocks noChangeAspect="1"/>
          </p:cNvPicPr>
          <p:nvPr/>
        </p:nvPicPr>
        <p:blipFill>
          <a:blip r:embed="rId3"/>
          <a:stretch>
            <a:fillRect/>
          </a:stretch>
        </p:blipFill>
        <p:spPr>
          <a:xfrm>
            <a:off x="9853127" y="4550852"/>
            <a:ext cx="2307148" cy="2307148"/>
          </a:xfrm>
          <a:prstGeom prst="rect">
            <a:avLst/>
          </a:prstGeom>
        </p:spPr>
      </p:pic>
    </p:spTree>
    <p:extLst>
      <p:ext uri="{BB962C8B-B14F-4D97-AF65-F5344CB8AC3E}">
        <p14:creationId xmlns:p14="http://schemas.microsoft.com/office/powerpoint/2010/main" val="4178130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53D-A91E-45D5-8612-28C9186C6896}"/>
              </a:ext>
            </a:extLst>
          </p:cNvPr>
          <p:cNvSpPr>
            <a:spLocks noGrp="1"/>
          </p:cNvSpPr>
          <p:nvPr>
            <p:ph type="title"/>
          </p:nvPr>
        </p:nvSpPr>
        <p:spPr>
          <a:xfrm>
            <a:off x="838200" y="-260026"/>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Worship the Creator</a:t>
            </a:r>
          </a:p>
        </p:txBody>
      </p:sp>
      <p:sp>
        <p:nvSpPr>
          <p:cNvPr id="4" name="TextBox 3">
            <a:extLst>
              <a:ext uri="{FF2B5EF4-FFF2-40B4-BE49-F238E27FC236}">
                <a16:creationId xmlns:a16="http://schemas.microsoft.com/office/drawing/2014/main" id="{BED91933-3626-4CB4-B3C8-4DB4745CE9D0}"/>
              </a:ext>
            </a:extLst>
          </p:cNvPr>
          <p:cNvSpPr txBox="1"/>
          <p:nvPr/>
        </p:nvSpPr>
        <p:spPr>
          <a:xfrm>
            <a:off x="5987921" y="605230"/>
            <a:ext cx="6097554" cy="6124754"/>
          </a:xfrm>
          <a:prstGeom prst="rect">
            <a:avLst/>
          </a:prstGeom>
          <a:noFill/>
        </p:spPr>
        <p:txBody>
          <a:bodyPr wrap="square">
            <a:spAutoFit/>
          </a:bodyPr>
          <a:lstStyle/>
          <a:p>
            <a:r>
              <a:rPr lang="en-US" sz="2800" dirty="0"/>
              <a:t>Rev. 14:7 “</a:t>
            </a:r>
            <a:r>
              <a:rPr lang="en-US" sz="2800" b="1" u="sng" dirty="0"/>
              <a:t>and worship him that made heaven, and earth, and the sea, and the fountains of waters”</a:t>
            </a:r>
          </a:p>
          <a:p>
            <a:endParaRPr lang="en-US" sz="2800" b="1" u="sng" dirty="0"/>
          </a:p>
          <a:p>
            <a:r>
              <a:rPr lang="en-US" sz="2800" dirty="0"/>
              <a:t>Gen. 2:1-3 “Thus the heavens and the earth were finished, and all the host of them.</a:t>
            </a:r>
            <a:r>
              <a:rPr lang="en-US" sz="2800" baseline="30000" dirty="0"/>
              <a:t> </a:t>
            </a:r>
            <a:r>
              <a:rPr lang="en-US" sz="2800" b="1" u="sng" dirty="0"/>
              <a:t>And on the seventh day God ended his work which he had made; and he rested on the seventh day from all his work which he had made</a:t>
            </a:r>
            <a:r>
              <a:rPr lang="en-US" sz="2800" dirty="0"/>
              <a:t>.</a:t>
            </a:r>
            <a:r>
              <a:rPr lang="en-US" sz="2800" baseline="30000" dirty="0"/>
              <a:t> </a:t>
            </a:r>
            <a:r>
              <a:rPr lang="en-US" sz="2800" dirty="0"/>
              <a:t>And </a:t>
            </a:r>
            <a:r>
              <a:rPr lang="en-US" sz="2800" b="1" u="sng" dirty="0"/>
              <a:t>God blessed the seventh day, and sanctified it</a:t>
            </a:r>
            <a:r>
              <a:rPr lang="en-US" sz="2800" dirty="0"/>
              <a:t>: because that in it he had rested from all his work which God created and made.”</a:t>
            </a:r>
          </a:p>
        </p:txBody>
      </p:sp>
      <p:pic>
        <p:nvPicPr>
          <p:cNvPr id="5" name="Picture 4">
            <a:extLst>
              <a:ext uri="{FF2B5EF4-FFF2-40B4-BE49-F238E27FC236}">
                <a16:creationId xmlns:a16="http://schemas.microsoft.com/office/drawing/2014/main" id="{931211DF-4F6D-460B-AE8C-825751C19172}"/>
              </a:ext>
            </a:extLst>
          </p:cNvPr>
          <p:cNvPicPr>
            <a:picLocks noChangeAspect="1"/>
          </p:cNvPicPr>
          <p:nvPr/>
        </p:nvPicPr>
        <p:blipFill>
          <a:blip r:embed="rId2"/>
          <a:stretch>
            <a:fillRect/>
          </a:stretch>
        </p:blipFill>
        <p:spPr>
          <a:xfrm>
            <a:off x="106525" y="698338"/>
            <a:ext cx="5794058" cy="2819304"/>
          </a:xfrm>
          <a:prstGeom prst="rect">
            <a:avLst/>
          </a:prstGeom>
        </p:spPr>
      </p:pic>
      <p:pic>
        <p:nvPicPr>
          <p:cNvPr id="6" name="Picture 5">
            <a:extLst>
              <a:ext uri="{FF2B5EF4-FFF2-40B4-BE49-F238E27FC236}">
                <a16:creationId xmlns:a16="http://schemas.microsoft.com/office/drawing/2014/main" id="{50502FAE-0B3D-4BA4-A8B0-9DE3693B49BB}"/>
              </a:ext>
            </a:extLst>
          </p:cNvPr>
          <p:cNvPicPr>
            <a:picLocks noChangeAspect="1"/>
          </p:cNvPicPr>
          <p:nvPr/>
        </p:nvPicPr>
        <p:blipFill>
          <a:blip r:embed="rId3"/>
          <a:stretch>
            <a:fillRect/>
          </a:stretch>
        </p:blipFill>
        <p:spPr>
          <a:xfrm>
            <a:off x="998667" y="3619500"/>
            <a:ext cx="4391025" cy="3238500"/>
          </a:xfrm>
          <a:prstGeom prst="rect">
            <a:avLst/>
          </a:prstGeom>
        </p:spPr>
      </p:pic>
    </p:spTree>
    <p:extLst>
      <p:ext uri="{BB962C8B-B14F-4D97-AF65-F5344CB8AC3E}">
        <p14:creationId xmlns:p14="http://schemas.microsoft.com/office/powerpoint/2010/main" val="2724754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1AF9-9506-46F5-9816-EC6B3EC1C35E}"/>
              </a:ext>
            </a:extLst>
          </p:cNvPr>
          <p:cNvSpPr>
            <a:spLocks noGrp="1"/>
          </p:cNvSpPr>
          <p:nvPr>
            <p:ph type="title"/>
          </p:nvPr>
        </p:nvSpPr>
        <p:spPr>
          <a:xfrm>
            <a:off x="838200" y="-232035"/>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Lost Commandment Restored!</a:t>
            </a:r>
          </a:p>
        </p:txBody>
      </p:sp>
      <p:sp>
        <p:nvSpPr>
          <p:cNvPr id="4" name="TextBox 3">
            <a:extLst>
              <a:ext uri="{FF2B5EF4-FFF2-40B4-BE49-F238E27FC236}">
                <a16:creationId xmlns:a16="http://schemas.microsoft.com/office/drawing/2014/main" id="{32B1970A-4296-4245-BA3D-08DD880A4AC9}"/>
              </a:ext>
            </a:extLst>
          </p:cNvPr>
          <p:cNvSpPr txBox="1"/>
          <p:nvPr/>
        </p:nvSpPr>
        <p:spPr>
          <a:xfrm>
            <a:off x="249595" y="1093528"/>
            <a:ext cx="6412462" cy="5262979"/>
          </a:xfrm>
          <a:prstGeom prst="rect">
            <a:avLst/>
          </a:prstGeom>
          <a:noFill/>
        </p:spPr>
        <p:txBody>
          <a:bodyPr wrap="square">
            <a:spAutoFit/>
          </a:bodyPr>
          <a:lstStyle/>
          <a:p>
            <a:r>
              <a:rPr lang="en-US" sz="2800" dirty="0"/>
              <a:t>Ex. 20:8-11 “</a:t>
            </a:r>
            <a:r>
              <a:rPr lang="en-US" sz="2800" b="1" u="sng" dirty="0"/>
              <a:t>Remember the sabbath day, to keep it holy</a:t>
            </a:r>
            <a:r>
              <a:rPr lang="en-US" sz="2800" dirty="0"/>
              <a:t>. Six days shalt thou </a:t>
            </a:r>
            <a:r>
              <a:rPr lang="en-US" sz="2800" dirty="0" err="1"/>
              <a:t>labour</a:t>
            </a:r>
            <a:r>
              <a:rPr lang="en-US" sz="2800" dirty="0"/>
              <a:t>, and do all thy work: </a:t>
            </a:r>
            <a:r>
              <a:rPr lang="en-US" sz="2800" b="1" u="sng" dirty="0"/>
              <a:t>But the seventh day is the sabbath of the Lord thy God: in it thou shalt not do any work, thou, nor thy son, nor thy daughter, thy manservant, nor thy maidservant, nor thy cattle, nor thy stranger that is within thy gates</a:t>
            </a:r>
            <a:r>
              <a:rPr lang="en-US" sz="2800" dirty="0"/>
              <a:t>: </a:t>
            </a:r>
            <a:r>
              <a:rPr lang="en-US" sz="2800" b="1" u="sng" dirty="0"/>
              <a:t>For in six days the Lord made heaven and earth, the sea, and all that in them is, and rested the seventh day: wherefore the Lord blessed the sabbath day, and hallowed it.”</a:t>
            </a:r>
          </a:p>
        </p:txBody>
      </p:sp>
      <p:pic>
        <p:nvPicPr>
          <p:cNvPr id="5" name="Picture 4">
            <a:extLst>
              <a:ext uri="{FF2B5EF4-FFF2-40B4-BE49-F238E27FC236}">
                <a16:creationId xmlns:a16="http://schemas.microsoft.com/office/drawing/2014/main" id="{364D46E3-19B0-456D-89E0-0EF785E3615D}"/>
              </a:ext>
            </a:extLst>
          </p:cNvPr>
          <p:cNvPicPr>
            <a:picLocks noChangeAspect="1"/>
          </p:cNvPicPr>
          <p:nvPr/>
        </p:nvPicPr>
        <p:blipFill>
          <a:blip r:embed="rId2"/>
          <a:stretch>
            <a:fillRect/>
          </a:stretch>
        </p:blipFill>
        <p:spPr>
          <a:xfrm>
            <a:off x="7250661" y="1085850"/>
            <a:ext cx="4505909" cy="5542268"/>
          </a:xfrm>
          <a:prstGeom prst="rect">
            <a:avLst/>
          </a:prstGeom>
        </p:spPr>
      </p:pic>
    </p:spTree>
    <p:extLst>
      <p:ext uri="{BB962C8B-B14F-4D97-AF65-F5344CB8AC3E}">
        <p14:creationId xmlns:p14="http://schemas.microsoft.com/office/powerpoint/2010/main" val="42093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9AB67-F923-5E43-F0A7-6139D405A00E}"/>
              </a:ext>
            </a:extLst>
          </p:cNvPr>
          <p:cNvSpPr>
            <a:spLocks noGrp="1"/>
          </p:cNvSpPr>
          <p:nvPr>
            <p:ph type="title"/>
          </p:nvPr>
        </p:nvSpPr>
        <p:spPr>
          <a:xfrm>
            <a:off x="735169" y="-162909"/>
            <a:ext cx="10515600" cy="1325563"/>
          </a:xfrm>
        </p:spPr>
        <p:txBody>
          <a:bodyPr/>
          <a:lstStyle/>
          <a:p>
            <a:pPr algn="ctr"/>
            <a:r>
              <a:rPr lang="en-US" b="1" dirty="0">
                <a:effectLst>
                  <a:outerShdw blurRad="38100" dist="38100" dir="2700000" algn="tl">
                    <a:srgbClr val="000000">
                      <a:alpha val="43137"/>
                    </a:srgbClr>
                  </a:outerShdw>
                </a:effectLst>
              </a:rPr>
              <a:t>What Will We Choose?</a:t>
            </a:r>
          </a:p>
        </p:txBody>
      </p:sp>
      <p:pic>
        <p:nvPicPr>
          <p:cNvPr id="3" name="Picture 2">
            <a:extLst>
              <a:ext uri="{FF2B5EF4-FFF2-40B4-BE49-F238E27FC236}">
                <a16:creationId xmlns:a16="http://schemas.microsoft.com/office/drawing/2014/main" id="{3DDD419E-236A-5049-6F17-8429EE13D533}"/>
              </a:ext>
            </a:extLst>
          </p:cNvPr>
          <p:cNvPicPr>
            <a:picLocks noChangeAspect="1"/>
          </p:cNvPicPr>
          <p:nvPr/>
        </p:nvPicPr>
        <p:blipFill>
          <a:blip r:embed="rId2"/>
          <a:srcRect t="6831" b="32605"/>
          <a:stretch>
            <a:fillRect/>
          </a:stretch>
        </p:blipFill>
        <p:spPr>
          <a:xfrm>
            <a:off x="-14181" y="1162654"/>
            <a:ext cx="12206181" cy="5544356"/>
          </a:xfrm>
          <a:prstGeom prst="rect">
            <a:avLst/>
          </a:prstGeom>
        </p:spPr>
      </p:pic>
      <p:pic>
        <p:nvPicPr>
          <p:cNvPr id="4" name="Picture 3">
            <a:extLst>
              <a:ext uri="{FF2B5EF4-FFF2-40B4-BE49-F238E27FC236}">
                <a16:creationId xmlns:a16="http://schemas.microsoft.com/office/drawing/2014/main" id="{900B9311-D843-BF0F-36CC-8334855DD383}"/>
              </a:ext>
            </a:extLst>
          </p:cNvPr>
          <p:cNvPicPr>
            <a:picLocks noChangeAspect="1"/>
          </p:cNvPicPr>
          <p:nvPr/>
        </p:nvPicPr>
        <p:blipFill>
          <a:blip r:embed="rId3"/>
          <a:srcRect l="10867" t="7700" r="9981" b="38300"/>
          <a:stretch>
            <a:fillRect/>
          </a:stretch>
        </p:blipFill>
        <p:spPr>
          <a:xfrm>
            <a:off x="6310649" y="1275008"/>
            <a:ext cx="5629318" cy="5432002"/>
          </a:xfrm>
          <a:prstGeom prst="rect">
            <a:avLst/>
          </a:prstGeom>
        </p:spPr>
      </p:pic>
    </p:spTree>
    <p:extLst>
      <p:ext uri="{BB962C8B-B14F-4D97-AF65-F5344CB8AC3E}">
        <p14:creationId xmlns:p14="http://schemas.microsoft.com/office/powerpoint/2010/main" val="217233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585323"/>
          </a:xfrm>
          <a:prstGeom prst="rect">
            <a:avLst/>
          </a:prstGeom>
          <a:noFill/>
        </p:spPr>
        <p:txBody>
          <a:bodyPr wrap="square" rtlCol="0">
            <a:spAutoFit/>
          </a:bodyPr>
          <a:lstStyle/>
          <a:p>
            <a:pPr marL="342900" indent="-342900">
              <a:buAutoNum type="arabicPeriod"/>
            </a:pPr>
            <a:r>
              <a:rPr lang="en-US" strike="sngStrike" dirty="0"/>
              <a:t>Explain the time of the end and the Reformation, restoring the Sanctuary</a:t>
            </a:r>
          </a:p>
          <a:p>
            <a:pPr marL="342900" indent="-342900">
              <a:buAutoNum type="arabicPeriod"/>
            </a:pPr>
            <a:r>
              <a:rPr lang="en-US" strike="sngStrike" dirty="0"/>
              <a:t>Elijah and the restoration of the altar</a:t>
            </a:r>
          </a:p>
          <a:p>
            <a:pPr marL="342900" indent="-342900">
              <a:buAutoNum type="arabicPeriod"/>
            </a:pPr>
            <a:r>
              <a:rPr lang="en-US" strike="sngStrike" dirty="0"/>
              <a:t>Explain the Millerite movement and the 2300 days as the only ones who understood the significance of this passage</a:t>
            </a:r>
          </a:p>
          <a:p>
            <a:pPr marL="342900" indent="-342900">
              <a:buAutoNum type="arabicPeriod"/>
            </a:pPr>
            <a:r>
              <a:rPr lang="en-US" strike="sngStrike" dirty="0"/>
              <a:t>Walk through the events and the errors, highlight the importance of the sanctuary throughout</a:t>
            </a:r>
          </a:p>
          <a:p>
            <a:pPr marL="342900" indent="-342900">
              <a:buAutoNum type="arabicPeriod"/>
            </a:pPr>
            <a:r>
              <a:rPr lang="en-US" dirty="0"/>
              <a:t>Loughborough’s account, etc. </a:t>
            </a:r>
          </a:p>
          <a:p>
            <a:pPr marL="342900" indent="-342900">
              <a:buAutoNum type="arabicPeriod"/>
            </a:pPr>
            <a:r>
              <a:rPr lang="en-US" dirty="0"/>
              <a:t>3 Angel’s Messages—the worldwide message, the Second Great Awakening, Great Disappointment of the disciples</a:t>
            </a:r>
          </a:p>
        </p:txBody>
      </p:sp>
    </p:spTree>
    <p:extLst>
      <p:ext uri="{BB962C8B-B14F-4D97-AF65-F5344CB8AC3E}">
        <p14:creationId xmlns:p14="http://schemas.microsoft.com/office/powerpoint/2010/main" val="105788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4677-53E9-70A1-678B-72E0326A2A72}"/>
              </a:ext>
            </a:extLst>
          </p:cNvPr>
          <p:cNvSpPr>
            <a:spLocks noGrp="1"/>
          </p:cNvSpPr>
          <p:nvPr>
            <p:ph type="title"/>
          </p:nvPr>
        </p:nvSpPr>
        <p:spPr>
          <a:xfrm>
            <a:off x="651077" y="-464515"/>
            <a:ext cx="10515600" cy="1325563"/>
          </a:xfrm>
        </p:spPr>
        <p:txBody>
          <a:bodyPr/>
          <a:lstStyle/>
          <a:p>
            <a:r>
              <a:rPr lang="en-US" b="1" dirty="0">
                <a:effectLst>
                  <a:outerShdw blurRad="38100" dist="38100" dir="2700000" algn="tl">
                    <a:srgbClr val="000000">
                      <a:alpha val="43137"/>
                    </a:srgbClr>
                  </a:outerShdw>
                </a:effectLst>
              </a:rPr>
              <a:t>Recap…</a:t>
            </a:r>
          </a:p>
        </p:txBody>
      </p:sp>
      <p:sp>
        <p:nvSpPr>
          <p:cNvPr id="3" name="TextBox 2">
            <a:extLst>
              <a:ext uri="{FF2B5EF4-FFF2-40B4-BE49-F238E27FC236}">
                <a16:creationId xmlns:a16="http://schemas.microsoft.com/office/drawing/2014/main" id="{36D8F9A0-217D-FA90-6109-58CF0D0CA2F1}"/>
              </a:ext>
            </a:extLst>
          </p:cNvPr>
          <p:cNvSpPr txBox="1"/>
          <p:nvPr/>
        </p:nvSpPr>
        <p:spPr>
          <a:xfrm>
            <a:off x="89647" y="282118"/>
            <a:ext cx="8230105" cy="6740307"/>
          </a:xfrm>
          <a:prstGeom prst="rect">
            <a:avLst/>
          </a:prstGeom>
          <a:noFill/>
        </p:spPr>
        <p:txBody>
          <a:bodyPr wrap="square" rtlCol="0">
            <a:spAutoFit/>
          </a:bodyPr>
          <a:lstStyle/>
          <a:p>
            <a:r>
              <a:rPr lang="en-US" sz="2400" dirty="0"/>
              <a:t>So far we have found that the Millerite Movement of 1844 was ordained of God to: </a:t>
            </a:r>
          </a:p>
          <a:p>
            <a:endParaRPr lang="en-US" sz="2400" dirty="0"/>
          </a:p>
          <a:p>
            <a:pPr marL="457200" indent="-457200">
              <a:buAutoNum type="arabicPeriod"/>
            </a:pPr>
            <a:r>
              <a:rPr lang="en-US" sz="2400" dirty="0"/>
              <a:t>Complete the work of the Reformation in “restoring” the Sanctuary</a:t>
            </a:r>
          </a:p>
          <a:p>
            <a:pPr marL="457200" indent="-457200">
              <a:buAutoNum type="arabicPeriod"/>
            </a:pPr>
            <a:r>
              <a:rPr lang="en-US" sz="2400" dirty="0"/>
              <a:t>Fulfills to the day the prophetic time periods of Daniel 8, from 457BC-1844</a:t>
            </a:r>
          </a:p>
          <a:p>
            <a:pPr marL="457200" indent="-457200">
              <a:buAutoNum type="arabicPeriod"/>
            </a:pPr>
            <a:r>
              <a:rPr lang="en-US" sz="2400" dirty="0"/>
              <a:t>Fulfills the event to take place, which was the cleansing of the Sanctuary (Day of Atonement)</a:t>
            </a:r>
          </a:p>
          <a:p>
            <a:pPr marL="457200" indent="-457200">
              <a:buAutoNum type="arabicPeriod"/>
            </a:pPr>
            <a:r>
              <a:rPr lang="en-US" sz="2400" dirty="0"/>
              <a:t>Fulfills the time period of the “blessed” in Daniel 12, from 508AD-1843</a:t>
            </a:r>
          </a:p>
          <a:p>
            <a:pPr marL="457200" indent="-457200">
              <a:buAutoNum type="arabicPeriod"/>
            </a:pPr>
            <a:r>
              <a:rPr lang="en-US" sz="2400" dirty="0"/>
              <a:t>Fulfills the prophetic events of the Midnight Cry from the Parable of the Ten Virgins</a:t>
            </a:r>
          </a:p>
          <a:p>
            <a:pPr marL="457200" indent="-457200">
              <a:buAutoNum type="arabicPeriod"/>
            </a:pPr>
            <a:r>
              <a:rPr lang="en-US" sz="2400" dirty="0"/>
              <a:t>Is the only movement to share in the identical experience of the Disciples Great Disappointment</a:t>
            </a:r>
          </a:p>
          <a:p>
            <a:pPr marL="457200" indent="-457200">
              <a:buAutoNum type="arabicPeriod"/>
            </a:pPr>
            <a:r>
              <a:rPr lang="en-US" sz="2400" dirty="0"/>
              <a:t>Fulfills the prophetic experience from Revelation 10</a:t>
            </a:r>
          </a:p>
          <a:p>
            <a:r>
              <a:rPr lang="en-US" sz="2400" dirty="0"/>
              <a:t>But Let’s take a deeper look at the prophecies of Revelation and the Millerite experience </a:t>
            </a:r>
          </a:p>
        </p:txBody>
      </p:sp>
      <p:pic>
        <p:nvPicPr>
          <p:cNvPr id="4" name="Picture 3">
            <a:extLst>
              <a:ext uri="{FF2B5EF4-FFF2-40B4-BE49-F238E27FC236}">
                <a16:creationId xmlns:a16="http://schemas.microsoft.com/office/drawing/2014/main" id="{2C0DE77C-7A42-4BC0-2B07-26F5A57A490F}"/>
              </a:ext>
            </a:extLst>
          </p:cNvPr>
          <p:cNvPicPr>
            <a:picLocks noChangeAspect="1"/>
          </p:cNvPicPr>
          <p:nvPr/>
        </p:nvPicPr>
        <p:blipFill>
          <a:blip r:embed="rId2"/>
          <a:stretch>
            <a:fillRect/>
          </a:stretch>
        </p:blipFill>
        <p:spPr>
          <a:xfrm>
            <a:off x="8146555" y="170558"/>
            <a:ext cx="3923050" cy="2611280"/>
          </a:xfrm>
          <a:prstGeom prst="rect">
            <a:avLst/>
          </a:prstGeom>
        </p:spPr>
      </p:pic>
      <p:pic>
        <p:nvPicPr>
          <p:cNvPr id="5" name="Picture 4">
            <a:extLst>
              <a:ext uri="{FF2B5EF4-FFF2-40B4-BE49-F238E27FC236}">
                <a16:creationId xmlns:a16="http://schemas.microsoft.com/office/drawing/2014/main" id="{F601DB3D-0C0D-A093-C74E-D410B9DEDFBF}"/>
              </a:ext>
            </a:extLst>
          </p:cNvPr>
          <p:cNvPicPr>
            <a:picLocks noChangeAspect="1"/>
          </p:cNvPicPr>
          <p:nvPr/>
        </p:nvPicPr>
        <p:blipFill>
          <a:blip r:embed="rId3"/>
          <a:stretch>
            <a:fillRect/>
          </a:stretch>
        </p:blipFill>
        <p:spPr>
          <a:xfrm>
            <a:off x="8259362" y="3188281"/>
            <a:ext cx="3697436" cy="2523500"/>
          </a:xfrm>
          <a:prstGeom prst="rect">
            <a:avLst/>
          </a:prstGeom>
        </p:spPr>
      </p:pic>
    </p:spTree>
    <p:extLst>
      <p:ext uri="{BB962C8B-B14F-4D97-AF65-F5344CB8AC3E}">
        <p14:creationId xmlns:p14="http://schemas.microsoft.com/office/powerpoint/2010/main" val="333562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0BAB-6EFD-410B-9549-38A8094A71D5}"/>
              </a:ext>
            </a:extLst>
          </p:cNvPr>
          <p:cNvSpPr>
            <a:spLocks noGrp="1"/>
          </p:cNvSpPr>
          <p:nvPr>
            <p:ph type="title"/>
          </p:nvPr>
        </p:nvSpPr>
        <p:spPr>
          <a:xfrm>
            <a:off x="838200" y="-353332"/>
            <a:ext cx="10515600" cy="1325563"/>
          </a:xfrm>
        </p:spPr>
        <p:txBody>
          <a:bodyPr/>
          <a:lstStyle/>
          <a:p>
            <a:r>
              <a:rPr lang="en-US" b="1" dirty="0">
                <a:effectLst>
                  <a:outerShdw blurRad="38100" dist="38100" dir="2700000" algn="tl">
                    <a:srgbClr val="000000">
                      <a:alpha val="43137"/>
                    </a:srgbClr>
                  </a:outerShdw>
                </a:effectLst>
              </a:rPr>
              <a:t>What Are the Three Angel’s Messages?</a:t>
            </a:r>
          </a:p>
        </p:txBody>
      </p:sp>
      <p:sp>
        <p:nvSpPr>
          <p:cNvPr id="4" name="TextBox 3">
            <a:extLst>
              <a:ext uri="{FF2B5EF4-FFF2-40B4-BE49-F238E27FC236}">
                <a16:creationId xmlns:a16="http://schemas.microsoft.com/office/drawing/2014/main" id="{745F011A-BD6B-4226-A393-5E1E106D06AA}"/>
              </a:ext>
            </a:extLst>
          </p:cNvPr>
          <p:cNvSpPr txBox="1"/>
          <p:nvPr/>
        </p:nvSpPr>
        <p:spPr>
          <a:xfrm>
            <a:off x="221602" y="715166"/>
            <a:ext cx="6097554" cy="6001643"/>
          </a:xfrm>
          <a:prstGeom prst="rect">
            <a:avLst/>
          </a:prstGeom>
          <a:noFill/>
        </p:spPr>
        <p:txBody>
          <a:bodyPr wrap="square">
            <a:spAutoFit/>
          </a:bodyPr>
          <a:lstStyle/>
          <a:p>
            <a:r>
              <a:rPr lang="en-US" sz="3200" b="1" dirty="0"/>
              <a:t>FIRST: </a:t>
            </a:r>
            <a:r>
              <a:rPr lang="en-US" sz="3200" dirty="0"/>
              <a:t>Rev. 14:6-7 “And I saw another angel fly in the midst of heaven, </a:t>
            </a:r>
            <a:r>
              <a:rPr lang="en-US" sz="3200" b="1" u="sng" dirty="0"/>
              <a:t>having the everlasting gospel</a:t>
            </a:r>
            <a:r>
              <a:rPr lang="en-US" sz="3200" dirty="0"/>
              <a:t> to </a:t>
            </a:r>
            <a:r>
              <a:rPr lang="en-US" sz="3200" b="1" u="sng" dirty="0"/>
              <a:t>preach unto them that dwell on the earth, and to every nation, and kindred, and tongue, and people</a:t>
            </a:r>
            <a:r>
              <a:rPr lang="en-US" sz="3200" dirty="0"/>
              <a:t>, Saying with a loud voice, </a:t>
            </a:r>
            <a:r>
              <a:rPr lang="en-US" sz="3200" b="1" u="sng" dirty="0"/>
              <a:t>Fear God</a:t>
            </a:r>
            <a:r>
              <a:rPr lang="en-US" sz="3200" dirty="0"/>
              <a:t>, and </a:t>
            </a:r>
            <a:r>
              <a:rPr lang="en-US" sz="3200" b="1" u="sng" dirty="0"/>
              <a:t>give glory to him</a:t>
            </a:r>
            <a:r>
              <a:rPr lang="en-US" sz="3200" dirty="0"/>
              <a:t>; for </a:t>
            </a:r>
            <a:r>
              <a:rPr lang="en-US" sz="3200" b="1" u="sng" dirty="0"/>
              <a:t>the hour of his judgment is come</a:t>
            </a:r>
            <a:r>
              <a:rPr lang="en-US" sz="3200" dirty="0"/>
              <a:t>: and </a:t>
            </a:r>
            <a:r>
              <a:rPr lang="en-US" sz="3200" b="1" u="sng" dirty="0"/>
              <a:t>worship him that made heaven, and earth, and the sea, and the fountains of waters.”</a:t>
            </a:r>
          </a:p>
        </p:txBody>
      </p:sp>
      <p:pic>
        <p:nvPicPr>
          <p:cNvPr id="5" name="Picture 4">
            <a:extLst>
              <a:ext uri="{FF2B5EF4-FFF2-40B4-BE49-F238E27FC236}">
                <a16:creationId xmlns:a16="http://schemas.microsoft.com/office/drawing/2014/main" id="{7913E8F5-AFB7-4825-8575-B065F3020ACD}"/>
              </a:ext>
            </a:extLst>
          </p:cNvPr>
          <p:cNvPicPr>
            <a:picLocks noChangeAspect="1"/>
          </p:cNvPicPr>
          <p:nvPr/>
        </p:nvPicPr>
        <p:blipFill>
          <a:blip r:embed="rId2"/>
          <a:stretch>
            <a:fillRect/>
          </a:stretch>
        </p:blipFill>
        <p:spPr>
          <a:xfrm>
            <a:off x="6420531" y="1818596"/>
            <a:ext cx="5549867" cy="3794781"/>
          </a:xfrm>
          <a:prstGeom prst="rect">
            <a:avLst/>
          </a:prstGeom>
        </p:spPr>
      </p:pic>
    </p:spTree>
    <p:extLst>
      <p:ext uri="{BB962C8B-B14F-4D97-AF65-F5344CB8AC3E}">
        <p14:creationId xmlns:p14="http://schemas.microsoft.com/office/powerpoint/2010/main" val="86895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D902-478E-41CD-9C67-01BEC8DE8B7D}"/>
              </a:ext>
            </a:extLst>
          </p:cNvPr>
          <p:cNvSpPr>
            <a:spLocks noGrp="1"/>
          </p:cNvSpPr>
          <p:nvPr>
            <p:ph type="title"/>
          </p:nvPr>
        </p:nvSpPr>
        <p:spPr>
          <a:xfrm>
            <a:off x="838200" y="-278687"/>
            <a:ext cx="10515600" cy="1325563"/>
          </a:xfrm>
        </p:spPr>
        <p:txBody>
          <a:bodyPr/>
          <a:lstStyle/>
          <a:p>
            <a:r>
              <a:rPr lang="en-US" b="1" u="sng" dirty="0">
                <a:effectLst>
                  <a:outerShdw blurRad="38100" dist="38100" dir="2700000" algn="tl">
                    <a:srgbClr val="000000">
                      <a:alpha val="43137"/>
                    </a:srgbClr>
                  </a:outerShdw>
                </a:effectLst>
              </a:rPr>
              <a:t>The Second Angel’s Message…</a:t>
            </a:r>
          </a:p>
        </p:txBody>
      </p:sp>
      <p:sp>
        <p:nvSpPr>
          <p:cNvPr id="4" name="TextBox 3">
            <a:extLst>
              <a:ext uri="{FF2B5EF4-FFF2-40B4-BE49-F238E27FC236}">
                <a16:creationId xmlns:a16="http://schemas.microsoft.com/office/drawing/2014/main" id="{E4DF85A9-FF40-4B31-B369-BDC4D6A8CDA8}"/>
              </a:ext>
            </a:extLst>
          </p:cNvPr>
          <p:cNvSpPr txBox="1"/>
          <p:nvPr/>
        </p:nvSpPr>
        <p:spPr>
          <a:xfrm>
            <a:off x="305579" y="1530420"/>
            <a:ext cx="609755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Rev. 14:8 “And there followed another angel, saying, </a:t>
            </a: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Babylon is fallen, is fallen, that great city, because she made all nations drink of the wine of the wrath of her fornication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DA0F6009-2732-4A65-A4C9-7988AB9108B8}"/>
              </a:ext>
            </a:extLst>
          </p:cNvPr>
          <p:cNvPicPr>
            <a:picLocks noChangeAspect="1"/>
          </p:cNvPicPr>
          <p:nvPr/>
        </p:nvPicPr>
        <p:blipFill rotWithShape="1">
          <a:blip r:embed="rId2"/>
          <a:srcRect l="17109" r="42656"/>
          <a:stretch/>
        </p:blipFill>
        <p:spPr>
          <a:xfrm>
            <a:off x="6877049" y="917865"/>
            <a:ext cx="4229101" cy="5502050"/>
          </a:xfrm>
          <a:prstGeom prst="rect">
            <a:avLst/>
          </a:prstGeom>
        </p:spPr>
      </p:pic>
    </p:spTree>
    <p:extLst>
      <p:ext uri="{BB962C8B-B14F-4D97-AF65-F5344CB8AC3E}">
        <p14:creationId xmlns:p14="http://schemas.microsoft.com/office/powerpoint/2010/main" val="321343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43B5-8161-4E11-991A-DF47D1C3E9B0}"/>
              </a:ext>
            </a:extLst>
          </p:cNvPr>
          <p:cNvSpPr>
            <a:spLocks noGrp="1"/>
          </p:cNvSpPr>
          <p:nvPr>
            <p:ph type="title"/>
          </p:nvPr>
        </p:nvSpPr>
        <p:spPr>
          <a:xfrm>
            <a:off x="903514" y="-306679"/>
            <a:ext cx="10515600" cy="1325563"/>
          </a:xfrm>
        </p:spPr>
        <p:txBody>
          <a:bodyPr/>
          <a:lstStyle/>
          <a:p>
            <a:r>
              <a:rPr lang="en-US" b="1" dirty="0">
                <a:solidFill>
                  <a:srgbClr val="FFC000"/>
                </a:solidFill>
                <a:effectLst>
                  <a:outerShdw blurRad="38100" dist="38100" dir="2700000" algn="tl">
                    <a:srgbClr val="000000">
                      <a:alpha val="43137"/>
                    </a:srgbClr>
                  </a:outerShdw>
                </a:effectLst>
              </a:rPr>
              <a:t>The Third Angel’s Message!!!</a:t>
            </a:r>
          </a:p>
        </p:txBody>
      </p:sp>
      <p:sp>
        <p:nvSpPr>
          <p:cNvPr id="4" name="TextBox 3">
            <a:extLst>
              <a:ext uri="{FF2B5EF4-FFF2-40B4-BE49-F238E27FC236}">
                <a16:creationId xmlns:a16="http://schemas.microsoft.com/office/drawing/2014/main" id="{5B22B47F-67F3-42E1-8358-3A1F62E665FA}"/>
              </a:ext>
            </a:extLst>
          </p:cNvPr>
          <p:cNvSpPr txBox="1"/>
          <p:nvPr/>
        </p:nvSpPr>
        <p:spPr>
          <a:xfrm>
            <a:off x="63759" y="704977"/>
            <a:ext cx="6290387" cy="6001643"/>
          </a:xfrm>
          <a:prstGeom prst="rect">
            <a:avLst/>
          </a:prstGeom>
          <a:noFill/>
        </p:spPr>
        <p:txBody>
          <a:bodyPr wrap="square">
            <a:spAutoFit/>
          </a:bodyPr>
          <a:lstStyle/>
          <a:p>
            <a:r>
              <a:rPr lang="en-US" sz="2400" dirty="0"/>
              <a:t>Rev. 14:9-12 “And the </a:t>
            </a:r>
            <a:r>
              <a:rPr lang="en-US" sz="2400" b="1" u="sng" dirty="0"/>
              <a:t>third angel</a:t>
            </a:r>
            <a:r>
              <a:rPr lang="en-US" sz="2400" dirty="0"/>
              <a:t> followed them, saying with a loud voice, If any </a:t>
            </a:r>
            <a:r>
              <a:rPr lang="en-US" sz="2400" b="1" u="sng" dirty="0"/>
              <a:t>man worship the beast and his image</a:t>
            </a:r>
            <a:r>
              <a:rPr lang="en-US" sz="2400" dirty="0"/>
              <a:t>, and </a:t>
            </a:r>
            <a:r>
              <a:rPr lang="en-US" sz="2400" b="1" u="sng" dirty="0"/>
              <a:t>receive his mark in his forehead, or in his hand, The same shall drink of the wine of the wrath of God</a:t>
            </a:r>
            <a:r>
              <a:rPr lang="en-US" sz="2400" dirty="0"/>
              <a:t>, which is poured out without mixture into the cup of his indignation; and </a:t>
            </a:r>
            <a:r>
              <a:rPr lang="en-US" sz="2400" b="1" u="sng" dirty="0"/>
              <a:t>he shall be tormented with fire and brimstone in the presence of the holy angels, and in the presence of the Lamb</a:t>
            </a:r>
            <a:r>
              <a:rPr lang="en-US" sz="2400" dirty="0"/>
              <a:t>: And the smoke of their torment </a:t>
            </a:r>
            <a:r>
              <a:rPr lang="en-US" sz="2400" dirty="0" err="1"/>
              <a:t>ascendeth</a:t>
            </a:r>
            <a:r>
              <a:rPr lang="en-US" sz="2400" dirty="0"/>
              <a:t> up for ever and ever: and </a:t>
            </a:r>
            <a:r>
              <a:rPr lang="en-US" sz="2400" b="1" u="sng" dirty="0"/>
              <a:t>they have no rest day nor night, who worship the beast and his image, and whosoever </a:t>
            </a:r>
            <a:r>
              <a:rPr lang="en-US" sz="2400" b="1" u="sng" dirty="0" err="1"/>
              <a:t>receiveth</a:t>
            </a:r>
            <a:r>
              <a:rPr lang="en-US" sz="2400" b="1" u="sng" dirty="0"/>
              <a:t> the mark of his name</a:t>
            </a:r>
            <a:r>
              <a:rPr lang="en-US" sz="2400" dirty="0"/>
              <a:t>. </a:t>
            </a:r>
            <a:r>
              <a:rPr lang="en-US" sz="2400" b="1" u="sng" dirty="0"/>
              <a:t>Here is the patience of the saints: here are they that keep the commandments of God, and the faith of Jesus</a:t>
            </a:r>
            <a:r>
              <a:rPr lang="en-US" sz="2400" dirty="0"/>
              <a:t>.”</a:t>
            </a:r>
          </a:p>
        </p:txBody>
      </p:sp>
      <p:pic>
        <p:nvPicPr>
          <p:cNvPr id="5" name="Picture 4">
            <a:extLst>
              <a:ext uri="{FF2B5EF4-FFF2-40B4-BE49-F238E27FC236}">
                <a16:creationId xmlns:a16="http://schemas.microsoft.com/office/drawing/2014/main" id="{D10E4C96-3FD5-42FB-85A7-1387C5C62A26}"/>
              </a:ext>
            </a:extLst>
          </p:cNvPr>
          <p:cNvPicPr>
            <a:picLocks noChangeAspect="1"/>
          </p:cNvPicPr>
          <p:nvPr/>
        </p:nvPicPr>
        <p:blipFill>
          <a:blip r:embed="rId2"/>
          <a:stretch>
            <a:fillRect/>
          </a:stretch>
        </p:blipFill>
        <p:spPr>
          <a:xfrm>
            <a:off x="7132864" y="664900"/>
            <a:ext cx="4286250" cy="2990850"/>
          </a:xfrm>
          <a:prstGeom prst="rect">
            <a:avLst/>
          </a:prstGeom>
        </p:spPr>
      </p:pic>
      <p:pic>
        <p:nvPicPr>
          <p:cNvPr id="6" name="Picture 5">
            <a:extLst>
              <a:ext uri="{FF2B5EF4-FFF2-40B4-BE49-F238E27FC236}">
                <a16:creationId xmlns:a16="http://schemas.microsoft.com/office/drawing/2014/main" id="{821804BA-EBB8-49F4-9EBF-48A63F454FC6}"/>
              </a:ext>
            </a:extLst>
          </p:cNvPr>
          <p:cNvPicPr>
            <a:picLocks noChangeAspect="1"/>
          </p:cNvPicPr>
          <p:nvPr/>
        </p:nvPicPr>
        <p:blipFill>
          <a:blip r:embed="rId3"/>
          <a:stretch>
            <a:fillRect/>
          </a:stretch>
        </p:blipFill>
        <p:spPr>
          <a:xfrm>
            <a:off x="6354146" y="3655750"/>
            <a:ext cx="5595257" cy="3147332"/>
          </a:xfrm>
          <a:prstGeom prst="rect">
            <a:avLst/>
          </a:prstGeom>
        </p:spPr>
      </p:pic>
    </p:spTree>
    <p:extLst>
      <p:ext uri="{BB962C8B-B14F-4D97-AF65-F5344CB8AC3E}">
        <p14:creationId xmlns:p14="http://schemas.microsoft.com/office/powerpoint/2010/main" val="377255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C766-2765-8BAA-E467-BE715C09C50D}"/>
              </a:ext>
            </a:extLst>
          </p:cNvPr>
          <p:cNvSpPr>
            <a:spLocks noGrp="1"/>
          </p:cNvSpPr>
          <p:nvPr>
            <p:ph type="title"/>
          </p:nvPr>
        </p:nvSpPr>
        <p:spPr>
          <a:xfrm>
            <a:off x="838200" y="-214425"/>
            <a:ext cx="10515600" cy="1325563"/>
          </a:xfrm>
        </p:spPr>
        <p:txBody>
          <a:bodyPr/>
          <a:lstStyle/>
          <a:p>
            <a:r>
              <a:rPr lang="en-US" dirty="0"/>
              <a:t>What Happens After These Messages?</a:t>
            </a:r>
          </a:p>
        </p:txBody>
      </p:sp>
      <p:sp>
        <p:nvSpPr>
          <p:cNvPr id="4" name="TextBox 3">
            <a:extLst>
              <a:ext uri="{FF2B5EF4-FFF2-40B4-BE49-F238E27FC236}">
                <a16:creationId xmlns:a16="http://schemas.microsoft.com/office/drawing/2014/main" id="{35710B92-3D68-AB73-A716-5BD772DBEF1A}"/>
              </a:ext>
            </a:extLst>
          </p:cNvPr>
          <p:cNvSpPr txBox="1"/>
          <p:nvPr/>
        </p:nvSpPr>
        <p:spPr>
          <a:xfrm>
            <a:off x="2930211" y="705597"/>
            <a:ext cx="9261788" cy="5847755"/>
          </a:xfrm>
          <a:prstGeom prst="rect">
            <a:avLst/>
          </a:prstGeom>
          <a:noFill/>
        </p:spPr>
        <p:txBody>
          <a:bodyPr wrap="square">
            <a:spAutoFit/>
          </a:bodyPr>
          <a:lstStyle/>
          <a:p>
            <a:r>
              <a:rPr lang="en-US" sz="2200" dirty="0"/>
              <a:t>Rev. 14:13-20 “And I heard a voice from heaven saying unto me, Write, Blessed are the dead which die in the Lord from henceforth: Yea, saith the Spirit, that they may rest from their </a:t>
            </a:r>
            <a:r>
              <a:rPr lang="en-US" sz="2200" dirty="0" err="1"/>
              <a:t>labours</a:t>
            </a:r>
            <a:r>
              <a:rPr lang="en-US" sz="2200" dirty="0"/>
              <a:t>; and their works do follow them. And I looked, and behold a white cloud, and upon the cloud one sat like unto the Son of man, having on his head a golden crown, and in his hand a sharp sickle. And another angel came out of the temple, crying with a loud voice to him that sat on the cloud, </a:t>
            </a:r>
            <a:r>
              <a:rPr lang="en-US" sz="2200" b="1" u="sng" dirty="0"/>
              <a:t>Thrust in thy sickle, and reap: for the time is come for thee to reap; for the harvest of the earth is ripe</a:t>
            </a:r>
            <a:r>
              <a:rPr lang="en-US" sz="2200" dirty="0"/>
              <a:t>. And he that sat on the cloud thrust in his sickle on the earth; and the earth was reaped. And another angel came out of the temple which is in heaven, he also having a sharp sickle. And another angel came out from the altar, which had power over fire; and cried with a loud cry to him that had the sharp sickle, saying</a:t>
            </a:r>
            <a:r>
              <a:rPr lang="en-US" sz="2200" b="1" dirty="0"/>
              <a:t>, Thrust in thy sharp sickle, and gather the clusters of the vine of the earth; for her grapes are fully ripe</a:t>
            </a:r>
            <a:r>
              <a:rPr lang="en-US" sz="2200" dirty="0"/>
              <a:t>. And the angel thrust in his sickle into the earth, and gathered the vine of the earth, </a:t>
            </a:r>
            <a:r>
              <a:rPr lang="en-US" sz="2200" b="1" u="sng" dirty="0"/>
              <a:t>and cast it into the great winepress of the wrath of God</a:t>
            </a:r>
            <a:r>
              <a:rPr lang="en-US" sz="2200" dirty="0"/>
              <a:t>. And the winepress was trodden without the city, and blood came out of the winepress, even unto the horse bridles, by the space of a thousand and six hundred furlongs.”</a:t>
            </a:r>
          </a:p>
        </p:txBody>
      </p:sp>
      <p:pic>
        <p:nvPicPr>
          <p:cNvPr id="5" name="Picture 4">
            <a:extLst>
              <a:ext uri="{FF2B5EF4-FFF2-40B4-BE49-F238E27FC236}">
                <a16:creationId xmlns:a16="http://schemas.microsoft.com/office/drawing/2014/main" id="{0A8689AB-8530-57F9-ECE6-CA8F40B83C9D}"/>
              </a:ext>
            </a:extLst>
          </p:cNvPr>
          <p:cNvPicPr>
            <a:picLocks noChangeAspect="1"/>
          </p:cNvPicPr>
          <p:nvPr/>
        </p:nvPicPr>
        <p:blipFill>
          <a:blip r:embed="rId2"/>
          <a:stretch>
            <a:fillRect/>
          </a:stretch>
        </p:blipFill>
        <p:spPr>
          <a:xfrm>
            <a:off x="149269" y="1418465"/>
            <a:ext cx="2769494" cy="1846329"/>
          </a:xfrm>
          <a:prstGeom prst="rect">
            <a:avLst/>
          </a:prstGeom>
        </p:spPr>
      </p:pic>
      <p:pic>
        <p:nvPicPr>
          <p:cNvPr id="6" name="Picture 5">
            <a:extLst>
              <a:ext uri="{FF2B5EF4-FFF2-40B4-BE49-F238E27FC236}">
                <a16:creationId xmlns:a16="http://schemas.microsoft.com/office/drawing/2014/main" id="{41396F6B-CBB6-D5C4-B5C4-15F1ED14FCA6}"/>
              </a:ext>
            </a:extLst>
          </p:cNvPr>
          <p:cNvPicPr>
            <a:picLocks noChangeAspect="1"/>
          </p:cNvPicPr>
          <p:nvPr/>
        </p:nvPicPr>
        <p:blipFill>
          <a:blip r:embed="rId3"/>
          <a:stretch>
            <a:fillRect/>
          </a:stretch>
        </p:blipFill>
        <p:spPr>
          <a:xfrm>
            <a:off x="149269" y="4069381"/>
            <a:ext cx="2780942" cy="2083022"/>
          </a:xfrm>
          <a:prstGeom prst="rect">
            <a:avLst/>
          </a:prstGeom>
        </p:spPr>
      </p:pic>
    </p:spTree>
    <p:extLst>
      <p:ext uri="{BB962C8B-B14F-4D97-AF65-F5344CB8AC3E}">
        <p14:creationId xmlns:p14="http://schemas.microsoft.com/office/powerpoint/2010/main" val="194591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6D95-5E68-36F1-340E-7A774017A5AD}"/>
              </a:ext>
            </a:extLst>
          </p:cNvPr>
          <p:cNvSpPr>
            <a:spLocks noGrp="1"/>
          </p:cNvSpPr>
          <p:nvPr>
            <p:ph type="title"/>
          </p:nvPr>
        </p:nvSpPr>
        <p:spPr>
          <a:xfrm>
            <a:off x="838200" y="-240182"/>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What is the Harvest?</a:t>
            </a:r>
          </a:p>
        </p:txBody>
      </p:sp>
      <p:sp>
        <p:nvSpPr>
          <p:cNvPr id="4" name="TextBox 3">
            <a:extLst>
              <a:ext uri="{FF2B5EF4-FFF2-40B4-BE49-F238E27FC236}">
                <a16:creationId xmlns:a16="http://schemas.microsoft.com/office/drawing/2014/main" id="{020FAEAC-CC35-7221-471D-96E18156DB83}"/>
              </a:ext>
            </a:extLst>
          </p:cNvPr>
          <p:cNvSpPr txBox="1"/>
          <p:nvPr/>
        </p:nvSpPr>
        <p:spPr>
          <a:xfrm>
            <a:off x="167425" y="728496"/>
            <a:ext cx="7688688" cy="6001643"/>
          </a:xfrm>
          <a:prstGeom prst="rect">
            <a:avLst/>
          </a:prstGeom>
          <a:noFill/>
        </p:spPr>
        <p:txBody>
          <a:bodyPr wrap="square">
            <a:spAutoFit/>
          </a:bodyPr>
          <a:lstStyle/>
          <a:p>
            <a:r>
              <a:rPr lang="en-US" sz="2400" dirty="0"/>
              <a:t>Matt. 13:36-43 “Then Jesus sent the multitude away, and went into the house: and his disciples came unto him, saying, </a:t>
            </a:r>
            <a:r>
              <a:rPr lang="en-US" sz="2400" b="1" u="sng" dirty="0"/>
              <a:t>Declare unto us the parable of the tares of the field</a:t>
            </a:r>
            <a:r>
              <a:rPr lang="en-US" sz="2400" dirty="0"/>
              <a:t>. He answered and said unto them, He that soweth the good seed is the Son of man; </a:t>
            </a:r>
            <a:r>
              <a:rPr lang="en-US" sz="2400" b="1" u="sng" dirty="0"/>
              <a:t>The field is the world; the good seed are the children of the kingdom; but the tares are the children of the wicked one; The enemy that sowed them is the devil; the harvest is the end of the world; and the reapers are the angels. As therefore the tares are gathered and burned in the fire; so shall it be in the end of this world</a:t>
            </a:r>
            <a:r>
              <a:rPr lang="en-US" sz="2400" dirty="0"/>
              <a:t>. The Son of man shall send forth his angels, and they shall gather out of his kingdom all things that offend, and them which do iniquity; And shall cast them into a furnace of fire: there shall be wailing and gnashing of teeth. Then shall the righteous shine forth as the sun in the kingdom of their Father. Who hath ears to hear, let him hear.</a:t>
            </a:r>
          </a:p>
        </p:txBody>
      </p:sp>
      <p:pic>
        <p:nvPicPr>
          <p:cNvPr id="5" name="Picture 4">
            <a:extLst>
              <a:ext uri="{FF2B5EF4-FFF2-40B4-BE49-F238E27FC236}">
                <a16:creationId xmlns:a16="http://schemas.microsoft.com/office/drawing/2014/main" id="{7C87835E-6D34-6184-FD8C-BF9A069B3EA0}"/>
              </a:ext>
            </a:extLst>
          </p:cNvPr>
          <p:cNvPicPr>
            <a:picLocks noChangeAspect="1"/>
          </p:cNvPicPr>
          <p:nvPr/>
        </p:nvPicPr>
        <p:blipFill>
          <a:blip r:embed="rId2"/>
          <a:stretch>
            <a:fillRect/>
          </a:stretch>
        </p:blipFill>
        <p:spPr>
          <a:xfrm>
            <a:off x="8080552" y="872544"/>
            <a:ext cx="3858631" cy="5232042"/>
          </a:xfrm>
          <a:prstGeom prst="rect">
            <a:avLst/>
          </a:prstGeom>
        </p:spPr>
      </p:pic>
    </p:spTree>
    <p:extLst>
      <p:ext uri="{BB962C8B-B14F-4D97-AF65-F5344CB8AC3E}">
        <p14:creationId xmlns:p14="http://schemas.microsoft.com/office/powerpoint/2010/main" val="282714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5C8F-58BB-40E7-BDC5-C0EFC5D68A19}"/>
              </a:ext>
            </a:extLst>
          </p:cNvPr>
          <p:cNvSpPr>
            <a:spLocks noGrp="1"/>
          </p:cNvSpPr>
          <p:nvPr>
            <p:ph type="title"/>
          </p:nvPr>
        </p:nvSpPr>
        <p:spPr>
          <a:xfrm>
            <a:off x="838200" y="-381324"/>
            <a:ext cx="10515600" cy="1325563"/>
          </a:xfrm>
        </p:spPr>
        <p:txBody>
          <a:bodyPr/>
          <a:lstStyle/>
          <a:p>
            <a:r>
              <a:rPr lang="en-US" b="1" u="sng" dirty="0">
                <a:solidFill>
                  <a:srgbClr val="FF0000"/>
                </a:solidFill>
                <a:effectLst>
                  <a:outerShdw blurRad="38100" dist="38100" dir="2700000" algn="tl">
                    <a:srgbClr val="000000">
                      <a:alpha val="43137"/>
                    </a:srgbClr>
                  </a:outerShdw>
                </a:effectLst>
              </a:rPr>
              <a:t>Revelation 18</a:t>
            </a:r>
          </a:p>
        </p:txBody>
      </p:sp>
      <p:sp>
        <p:nvSpPr>
          <p:cNvPr id="4" name="TextBox 3">
            <a:extLst>
              <a:ext uri="{FF2B5EF4-FFF2-40B4-BE49-F238E27FC236}">
                <a16:creationId xmlns:a16="http://schemas.microsoft.com/office/drawing/2014/main" id="{01A0DD31-3CE0-4C80-BF8C-22589F42AC2D}"/>
              </a:ext>
            </a:extLst>
          </p:cNvPr>
          <p:cNvSpPr txBox="1"/>
          <p:nvPr/>
        </p:nvSpPr>
        <p:spPr>
          <a:xfrm>
            <a:off x="4217437" y="366623"/>
            <a:ext cx="7974563" cy="6555641"/>
          </a:xfrm>
          <a:prstGeom prst="rect">
            <a:avLst/>
          </a:prstGeom>
          <a:noFill/>
        </p:spPr>
        <p:txBody>
          <a:bodyPr wrap="square">
            <a:spAutoFit/>
          </a:bodyPr>
          <a:lstStyle/>
          <a:p>
            <a:r>
              <a:rPr lang="en-US" sz="2800" dirty="0"/>
              <a:t>Rev. 18:1-4 “And after these things </a:t>
            </a:r>
            <a:r>
              <a:rPr lang="en-US" sz="2800" b="1" u="sng" dirty="0"/>
              <a:t>I saw another angel come down from heaven</a:t>
            </a:r>
            <a:r>
              <a:rPr lang="en-US" sz="2800" dirty="0"/>
              <a:t>, </a:t>
            </a:r>
            <a:r>
              <a:rPr lang="en-US" sz="2800" b="1" u="sng" dirty="0"/>
              <a:t>having great power; and the earth was lightened with his glory</a:t>
            </a:r>
            <a:r>
              <a:rPr lang="en-US" sz="2800" dirty="0"/>
              <a:t>. And he </a:t>
            </a:r>
            <a:r>
              <a:rPr lang="en-US" sz="2800" b="1" u="sng" dirty="0"/>
              <a:t>cried mightily with a strong voice</a:t>
            </a:r>
            <a:r>
              <a:rPr lang="en-US" sz="2800" dirty="0"/>
              <a:t>, saying, </a:t>
            </a:r>
            <a:r>
              <a:rPr lang="en-US" sz="2800" b="1" u="sng" dirty="0"/>
              <a:t>Babylon the great is fallen, is fallen, and is become the habitation of devils, and the hold of every foul spirit, and a cage of every unclean and hateful bird</a:t>
            </a:r>
            <a:r>
              <a:rPr lang="en-US" sz="2800" dirty="0"/>
              <a:t>. For all nations have drunk of the wine of the wrath of her fornication, and </a:t>
            </a:r>
            <a:r>
              <a:rPr lang="en-US" sz="2800" b="1" u="sng" dirty="0"/>
              <a:t>the kings of the earth have committed fornication with her, and the merchants of the earth are waxed rich through the abundance of her delicacies</a:t>
            </a:r>
            <a:r>
              <a:rPr lang="en-US" sz="2800" dirty="0"/>
              <a:t>. And I heard another voice from heaven, saying, </a:t>
            </a:r>
            <a:r>
              <a:rPr lang="en-US" sz="2800" b="1" u="sng" dirty="0"/>
              <a:t>Come out of her, my people, that ye be not partakers of her sins, and that ye receive not of her plagues</a:t>
            </a:r>
            <a:r>
              <a:rPr lang="en-US" sz="2800" dirty="0"/>
              <a:t>.”</a:t>
            </a:r>
          </a:p>
        </p:txBody>
      </p:sp>
      <p:pic>
        <p:nvPicPr>
          <p:cNvPr id="5" name="Picture 4">
            <a:extLst>
              <a:ext uri="{FF2B5EF4-FFF2-40B4-BE49-F238E27FC236}">
                <a16:creationId xmlns:a16="http://schemas.microsoft.com/office/drawing/2014/main" id="{853F82FA-2B71-42A7-9EE5-6DCFEAB62D39}"/>
              </a:ext>
            </a:extLst>
          </p:cNvPr>
          <p:cNvPicPr>
            <a:picLocks noChangeAspect="1"/>
          </p:cNvPicPr>
          <p:nvPr/>
        </p:nvPicPr>
        <p:blipFill rotWithShape="1">
          <a:blip r:embed="rId2"/>
          <a:srcRect l="15669" t="7483" r="17665" b="5170"/>
          <a:stretch/>
        </p:blipFill>
        <p:spPr>
          <a:xfrm>
            <a:off x="133739" y="944239"/>
            <a:ext cx="3985117" cy="5221316"/>
          </a:xfrm>
          <a:prstGeom prst="rect">
            <a:avLst/>
          </a:prstGeom>
        </p:spPr>
      </p:pic>
    </p:spTree>
    <p:extLst>
      <p:ext uri="{BB962C8B-B14F-4D97-AF65-F5344CB8AC3E}">
        <p14:creationId xmlns:p14="http://schemas.microsoft.com/office/powerpoint/2010/main" val="2028015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3DFF-3796-476E-B3C5-A059CA6E50B0}"/>
              </a:ext>
            </a:extLst>
          </p:cNvPr>
          <p:cNvSpPr>
            <a:spLocks noGrp="1"/>
          </p:cNvSpPr>
          <p:nvPr>
            <p:ph type="title"/>
          </p:nvPr>
        </p:nvSpPr>
        <p:spPr>
          <a:xfrm>
            <a:off x="614265" y="-334670"/>
            <a:ext cx="10515600" cy="1325563"/>
          </a:xfrm>
        </p:spPr>
        <p:txBody>
          <a:bodyPr/>
          <a:lstStyle/>
          <a:p>
            <a:r>
              <a:rPr lang="en-US" dirty="0">
                <a:solidFill>
                  <a:srgbClr val="002060"/>
                </a:solidFill>
              </a:rPr>
              <a:t>Revelation 18’s Fourth Angel:</a:t>
            </a:r>
          </a:p>
        </p:txBody>
      </p:sp>
      <p:sp>
        <p:nvSpPr>
          <p:cNvPr id="3" name="TextBox 2">
            <a:extLst>
              <a:ext uri="{FF2B5EF4-FFF2-40B4-BE49-F238E27FC236}">
                <a16:creationId xmlns:a16="http://schemas.microsoft.com/office/drawing/2014/main" id="{E2B690FA-3EF4-46D2-9288-87F6115D2898}"/>
              </a:ext>
            </a:extLst>
          </p:cNvPr>
          <p:cNvSpPr txBox="1"/>
          <p:nvPr/>
        </p:nvSpPr>
        <p:spPr>
          <a:xfrm>
            <a:off x="242595" y="653143"/>
            <a:ext cx="6596744" cy="6001643"/>
          </a:xfrm>
          <a:prstGeom prst="rect">
            <a:avLst/>
          </a:prstGeom>
          <a:noFill/>
        </p:spPr>
        <p:txBody>
          <a:bodyPr wrap="square" rtlCol="0">
            <a:spAutoFit/>
          </a:bodyPr>
          <a:lstStyle/>
          <a:p>
            <a:pPr marL="342900" indent="-342900">
              <a:buAutoNum type="arabicPeriod"/>
            </a:pPr>
            <a:r>
              <a:rPr lang="en-US" sz="2400" dirty="0"/>
              <a:t>This Messenger is superior to the other three in power, voice, authority—when He shows up everything stops to listen</a:t>
            </a:r>
          </a:p>
          <a:p>
            <a:pPr marL="342900" indent="-342900">
              <a:buAutoNum type="arabicPeriod"/>
            </a:pPr>
            <a:r>
              <a:rPr lang="en-US" sz="2400" dirty="0"/>
              <a:t>The Fourth Angel’s message will be worldwide (“the earth is lightened with his glory”)</a:t>
            </a:r>
          </a:p>
          <a:p>
            <a:pPr marL="342900" indent="-342900">
              <a:buAutoNum type="arabicPeriod"/>
            </a:pPr>
            <a:r>
              <a:rPr lang="en-US" sz="2400" dirty="0"/>
              <a:t>Cried mightily, the message has a powerful effect in the world—a Loud Cry</a:t>
            </a:r>
          </a:p>
          <a:p>
            <a:pPr marL="342900" indent="-342900">
              <a:buAutoNum type="arabicPeriod"/>
            </a:pPr>
            <a:r>
              <a:rPr lang="en-US" sz="2400" dirty="0"/>
              <a:t>The Fourth Angel gives the same message as the three angel’s—(1</a:t>
            </a:r>
            <a:r>
              <a:rPr lang="en-US" sz="2400" baseline="30000" dirty="0"/>
              <a:t>st</a:t>
            </a:r>
            <a:r>
              <a:rPr lang="en-US" sz="2400" dirty="0"/>
              <a:t> Angel’s Message is connected closely via comparing Rev. 10 with 18, 2</a:t>
            </a:r>
            <a:r>
              <a:rPr lang="en-US" sz="2400" baseline="30000" dirty="0"/>
              <a:t>nd</a:t>
            </a:r>
            <a:r>
              <a:rPr lang="en-US" sz="2400" dirty="0"/>
              <a:t> Angel’s Message is connected to 18 via the repeated “Babylon . . . Is fallen”, and 3</a:t>
            </a:r>
            <a:r>
              <a:rPr lang="en-US" sz="2400" baseline="30000" dirty="0"/>
              <a:t>rd</a:t>
            </a:r>
            <a:r>
              <a:rPr lang="en-US" sz="2400" dirty="0"/>
              <a:t> Angel’s Message is repeated via comparing the warning not to receive the Mark of the Beast lest you receive the wrath of God in Rev. 14 with “Come out of her . . . That ye receive not of her plagues”)</a:t>
            </a:r>
          </a:p>
        </p:txBody>
      </p:sp>
      <p:pic>
        <p:nvPicPr>
          <p:cNvPr id="4" name="Picture 3">
            <a:extLst>
              <a:ext uri="{FF2B5EF4-FFF2-40B4-BE49-F238E27FC236}">
                <a16:creationId xmlns:a16="http://schemas.microsoft.com/office/drawing/2014/main" id="{3097FC70-FA01-4AF3-8581-2A36EF511F22}"/>
              </a:ext>
            </a:extLst>
          </p:cNvPr>
          <p:cNvPicPr>
            <a:picLocks noChangeAspect="1"/>
          </p:cNvPicPr>
          <p:nvPr/>
        </p:nvPicPr>
        <p:blipFill>
          <a:blip r:embed="rId2"/>
          <a:stretch>
            <a:fillRect/>
          </a:stretch>
        </p:blipFill>
        <p:spPr>
          <a:xfrm>
            <a:off x="7361853" y="639573"/>
            <a:ext cx="4587552" cy="6015213"/>
          </a:xfrm>
          <a:prstGeom prst="rect">
            <a:avLst/>
          </a:prstGeom>
        </p:spPr>
      </p:pic>
    </p:spTree>
    <p:extLst>
      <p:ext uri="{BB962C8B-B14F-4D97-AF65-F5344CB8AC3E}">
        <p14:creationId xmlns:p14="http://schemas.microsoft.com/office/powerpoint/2010/main" val="1535677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5730</TotalTime>
  <Words>2375</Words>
  <Application>Microsoft Office PowerPoint</Application>
  <PresentationFormat>Widescreen</PresentationFormat>
  <Paragraphs>64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The 2300 Days</vt:lpstr>
      <vt:lpstr>Recap…</vt:lpstr>
      <vt:lpstr>What Are the Three Angel’s Messages?</vt:lpstr>
      <vt:lpstr>The Second Angel’s Message…</vt:lpstr>
      <vt:lpstr>The Third Angel’s Message!!!</vt:lpstr>
      <vt:lpstr>What Happens After These Messages?</vt:lpstr>
      <vt:lpstr>What is the Harvest?</vt:lpstr>
      <vt:lpstr>Revelation 18</vt:lpstr>
      <vt:lpstr>Revelation 18’s Fourth Angel:</vt:lpstr>
      <vt:lpstr>Fear God!</vt:lpstr>
      <vt:lpstr>OT: We are Not to Fear False Gods</vt:lpstr>
      <vt:lpstr>Cursed are those who trust in man</vt:lpstr>
      <vt:lpstr>NT Fearing God</vt:lpstr>
      <vt:lpstr>Fear God=Keep the Commandments</vt:lpstr>
      <vt:lpstr>Give Glory to Him!</vt:lpstr>
      <vt:lpstr>Worship the Creator</vt:lpstr>
      <vt:lpstr>The Lost Commandment Restored!</vt:lpstr>
      <vt:lpstr>What Will We Choose?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167</cp:revision>
  <dcterms:created xsi:type="dcterms:W3CDTF">2019-08-16T21:01:12Z</dcterms:created>
  <dcterms:modified xsi:type="dcterms:W3CDTF">2025-11-07T23:00:11Z</dcterms:modified>
</cp:coreProperties>
</file>