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836" r:id="rId2"/>
    <p:sldId id="856" r:id="rId3"/>
    <p:sldId id="855" r:id="rId4"/>
    <p:sldId id="857" r:id="rId5"/>
    <p:sldId id="858" r:id="rId6"/>
    <p:sldId id="859" r:id="rId7"/>
    <p:sldId id="860" r:id="rId8"/>
    <p:sldId id="861" r:id="rId9"/>
    <p:sldId id="862" r:id="rId10"/>
    <p:sldId id="863" r:id="rId11"/>
    <p:sldId id="864" r:id="rId12"/>
    <p:sldId id="865" r:id="rId13"/>
    <p:sldId id="866" r:id="rId14"/>
    <p:sldId id="867" r:id="rId15"/>
    <p:sldId id="868" r:id="rId16"/>
    <p:sldId id="869" r:id="rId17"/>
    <p:sldId id="870" r:id="rId18"/>
    <p:sldId id="871" r:id="rId19"/>
    <p:sldId id="910" r:id="rId20"/>
    <p:sldId id="811" r:id="rId21"/>
    <p:sldId id="900" r:id="rId22"/>
    <p:sldId id="902" r:id="rId23"/>
    <p:sldId id="909" r:id="rId24"/>
    <p:sldId id="854" r:id="rId25"/>
    <p:sldId id="355" r:id="rId26"/>
    <p:sldId id="280" r:id="rId27"/>
    <p:sldId id="281" r:id="rId28"/>
    <p:sldId id="81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24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5010C-44FD-4131-829D-30736CF580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A2C163-46DE-49A1-99E3-4D83C446B9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FDAE08-3D86-459C-8911-0066E8DC7BF3}"/>
              </a:ext>
            </a:extLst>
          </p:cNvPr>
          <p:cNvSpPr>
            <a:spLocks noGrp="1"/>
          </p:cNvSpPr>
          <p:nvPr>
            <p:ph type="dt" sz="half" idx="10"/>
          </p:nvPr>
        </p:nvSpPr>
        <p:spPr/>
        <p:txBody>
          <a:bodyPr/>
          <a:lstStyle/>
          <a:p>
            <a:fld id="{E03631BC-5E36-4EC3-8317-67E6BB78CF35}" type="datetimeFigureOut">
              <a:rPr lang="en-US" smtClean="0"/>
              <a:t>8/4/2025</a:t>
            </a:fld>
            <a:endParaRPr lang="en-US"/>
          </a:p>
        </p:txBody>
      </p:sp>
      <p:sp>
        <p:nvSpPr>
          <p:cNvPr id="5" name="Footer Placeholder 4">
            <a:extLst>
              <a:ext uri="{FF2B5EF4-FFF2-40B4-BE49-F238E27FC236}">
                <a16:creationId xmlns:a16="http://schemas.microsoft.com/office/drawing/2014/main" id="{06575F7D-DC8C-4257-B3BB-F40AE6A76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9A0CE-C6FA-4B9D-97EF-31D7AF1FF64A}"/>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654826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5654-03F4-40BD-8165-8D07BF6EC5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563B7A-F84C-4384-8573-19698902B4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13AE3-8581-464D-A3D7-69FEB2901DDB}"/>
              </a:ext>
            </a:extLst>
          </p:cNvPr>
          <p:cNvSpPr>
            <a:spLocks noGrp="1"/>
          </p:cNvSpPr>
          <p:nvPr>
            <p:ph type="dt" sz="half" idx="10"/>
          </p:nvPr>
        </p:nvSpPr>
        <p:spPr/>
        <p:txBody>
          <a:bodyPr/>
          <a:lstStyle/>
          <a:p>
            <a:fld id="{E03631BC-5E36-4EC3-8317-67E6BB78CF35}" type="datetimeFigureOut">
              <a:rPr lang="en-US" smtClean="0"/>
              <a:t>8/4/2025</a:t>
            </a:fld>
            <a:endParaRPr lang="en-US"/>
          </a:p>
        </p:txBody>
      </p:sp>
      <p:sp>
        <p:nvSpPr>
          <p:cNvPr id="5" name="Footer Placeholder 4">
            <a:extLst>
              <a:ext uri="{FF2B5EF4-FFF2-40B4-BE49-F238E27FC236}">
                <a16:creationId xmlns:a16="http://schemas.microsoft.com/office/drawing/2014/main" id="{FA34942C-ECAA-4ECE-8DF5-E388F285A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BDEB60-99C0-4F28-B10E-683ACBBEA680}"/>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272705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7EF725-B06F-4F7B-A60D-8E3136408A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3C5A64-E9CD-4860-A808-A7863D9CAA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0EF1E-978B-484D-9FEB-465B3986645F}"/>
              </a:ext>
            </a:extLst>
          </p:cNvPr>
          <p:cNvSpPr>
            <a:spLocks noGrp="1"/>
          </p:cNvSpPr>
          <p:nvPr>
            <p:ph type="dt" sz="half" idx="10"/>
          </p:nvPr>
        </p:nvSpPr>
        <p:spPr/>
        <p:txBody>
          <a:bodyPr/>
          <a:lstStyle/>
          <a:p>
            <a:fld id="{E03631BC-5E36-4EC3-8317-67E6BB78CF35}" type="datetimeFigureOut">
              <a:rPr lang="en-US" smtClean="0"/>
              <a:t>8/4/2025</a:t>
            </a:fld>
            <a:endParaRPr lang="en-US"/>
          </a:p>
        </p:txBody>
      </p:sp>
      <p:sp>
        <p:nvSpPr>
          <p:cNvPr id="5" name="Footer Placeholder 4">
            <a:extLst>
              <a:ext uri="{FF2B5EF4-FFF2-40B4-BE49-F238E27FC236}">
                <a16:creationId xmlns:a16="http://schemas.microsoft.com/office/drawing/2014/main" id="{9352557B-5E6E-4E82-B731-A96386083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C6DF8-EBEF-442F-A969-CC50FF21758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1085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0C48F-62AE-4B80-8894-3EA3A9CD2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2375A-E539-480E-A62D-B429763C69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F0CEA-0A67-4872-828F-0B22396883A8}"/>
              </a:ext>
            </a:extLst>
          </p:cNvPr>
          <p:cNvSpPr>
            <a:spLocks noGrp="1"/>
          </p:cNvSpPr>
          <p:nvPr>
            <p:ph type="dt" sz="half" idx="10"/>
          </p:nvPr>
        </p:nvSpPr>
        <p:spPr/>
        <p:txBody>
          <a:bodyPr/>
          <a:lstStyle/>
          <a:p>
            <a:fld id="{E03631BC-5E36-4EC3-8317-67E6BB78CF35}" type="datetimeFigureOut">
              <a:rPr lang="en-US" smtClean="0"/>
              <a:t>8/4/2025</a:t>
            </a:fld>
            <a:endParaRPr lang="en-US"/>
          </a:p>
        </p:txBody>
      </p:sp>
      <p:sp>
        <p:nvSpPr>
          <p:cNvPr id="5" name="Footer Placeholder 4">
            <a:extLst>
              <a:ext uri="{FF2B5EF4-FFF2-40B4-BE49-F238E27FC236}">
                <a16:creationId xmlns:a16="http://schemas.microsoft.com/office/drawing/2014/main" id="{8553F0D6-04EB-4113-8421-18FE55990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A983E-637F-4F53-B2E4-78FBE5F8180B}"/>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30751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688C-FC60-4F9F-895E-30574556A8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359D38-C032-42FA-91A7-B57FB92F49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329D0-B911-4A6C-814E-D8E74E775977}"/>
              </a:ext>
            </a:extLst>
          </p:cNvPr>
          <p:cNvSpPr>
            <a:spLocks noGrp="1"/>
          </p:cNvSpPr>
          <p:nvPr>
            <p:ph type="dt" sz="half" idx="10"/>
          </p:nvPr>
        </p:nvSpPr>
        <p:spPr/>
        <p:txBody>
          <a:bodyPr/>
          <a:lstStyle/>
          <a:p>
            <a:fld id="{E03631BC-5E36-4EC3-8317-67E6BB78CF35}" type="datetimeFigureOut">
              <a:rPr lang="en-US" smtClean="0"/>
              <a:t>8/4/2025</a:t>
            </a:fld>
            <a:endParaRPr lang="en-US"/>
          </a:p>
        </p:txBody>
      </p:sp>
      <p:sp>
        <p:nvSpPr>
          <p:cNvPr id="5" name="Footer Placeholder 4">
            <a:extLst>
              <a:ext uri="{FF2B5EF4-FFF2-40B4-BE49-F238E27FC236}">
                <a16:creationId xmlns:a16="http://schemas.microsoft.com/office/drawing/2014/main" id="{6F46BB34-15E4-4CF6-A6AE-2C345223A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84301-564E-4208-BB66-411A4C601FBC}"/>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794540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391F-3550-4514-9BBF-D26E2B3C8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371DF4-0CF4-430F-80F8-039738A264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BE1B9D-724B-450A-95FC-3D1D442A3E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94338-6E02-4A1C-8E2D-3675CD6B9B88}"/>
              </a:ext>
            </a:extLst>
          </p:cNvPr>
          <p:cNvSpPr>
            <a:spLocks noGrp="1"/>
          </p:cNvSpPr>
          <p:nvPr>
            <p:ph type="dt" sz="half" idx="10"/>
          </p:nvPr>
        </p:nvSpPr>
        <p:spPr/>
        <p:txBody>
          <a:bodyPr/>
          <a:lstStyle/>
          <a:p>
            <a:fld id="{E03631BC-5E36-4EC3-8317-67E6BB78CF35}" type="datetimeFigureOut">
              <a:rPr lang="en-US" smtClean="0"/>
              <a:t>8/4/2025</a:t>
            </a:fld>
            <a:endParaRPr lang="en-US"/>
          </a:p>
        </p:txBody>
      </p:sp>
      <p:sp>
        <p:nvSpPr>
          <p:cNvPr id="6" name="Footer Placeholder 5">
            <a:extLst>
              <a:ext uri="{FF2B5EF4-FFF2-40B4-BE49-F238E27FC236}">
                <a16:creationId xmlns:a16="http://schemas.microsoft.com/office/drawing/2014/main" id="{21851B42-4317-41AB-8497-025CE556AF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64E6D-E079-4783-AD50-44D399F342F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5896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2592-A6A0-4D3E-80DF-AC00C2E85E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84FF3-B92B-48DC-BCF3-128658DC90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6E3079-81EB-4D5B-8BFD-0AE026AA56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6DDCE9-26A0-4D9A-AF96-932DFF15ED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743B15-6451-403E-A53C-014C11CA57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016C1C-CED6-4235-BD84-1E1EDC057286}"/>
              </a:ext>
            </a:extLst>
          </p:cNvPr>
          <p:cNvSpPr>
            <a:spLocks noGrp="1"/>
          </p:cNvSpPr>
          <p:nvPr>
            <p:ph type="dt" sz="half" idx="10"/>
          </p:nvPr>
        </p:nvSpPr>
        <p:spPr/>
        <p:txBody>
          <a:bodyPr/>
          <a:lstStyle/>
          <a:p>
            <a:fld id="{E03631BC-5E36-4EC3-8317-67E6BB78CF35}" type="datetimeFigureOut">
              <a:rPr lang="en-US" smtClean="0"/>
              <a:t>8/4/2025</a:t>
            </a:fld>
            <a:endParaRPr lang="en-US"/>
          </a:p>
        </p:txBody>
      </p:sp>
      <p:sp>
        <p:nvSpPr>
          <p:cNvPr id="8" name="Footer Placeholder 7">
            <a:extLst>
              <a:ext uri="{FF2B5EF4-FFF2-40B4-BE49-F238E27FC236}">
                <a16:creationId xmlns:a16="http://schemas.microsoft.com/office/drawing/2014/main" id="{77CAEF8A-F725-4892-B50C-6A9A785568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A1349B-0A2F-44C9-B24A-D6314117C2C7}"/>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61377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B071-81FE-41D1-A664-7D5AD87333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60DD2C-6C2A-41FE-B5A9-0534FEA70662}"/>
              </a:ext>
            </a:extLst>
          </p:cNvPr>
          <p:cNvSpPr>
            <a:spLocks noGrp="1"/>
          </p:cNvSpPr>
          <p:nvPr>
            <p:ph type="dt" sz="half" idx="10"/>
          </p:nvPr>
        </p:nvSpPr>
        <p:spPr/>
        <p:txBody>
          <a:bodyPr/>
          <a:lstStyle/>
          <a:p>
            <a:fld id="{E03631BC-5E36-4EC3-8317-67E6BB78CF35}" type="datetimeFigureOut">
              <a:rPr lang="en-US" smtClean="0"/>
              <a:t>8/4/2025</a:t>
            </a:fld>
            <a:endParaRPr lang="en-US"/>
          </a:p>
        </p:txBody>
      </p:sp>
      <p:sp>
        <p:nvSpPr>
          <p:cNvPr id="4" name="Footer Placeholder 3">
            <a:extLst>
              <a:ext uri="{FF2B5EF4-FFF2-40B4-BE49-F238E27FC236}">
                <a16:creationId xmlns:a16="http://schemas.microsoft.com/office/drawing/2014/main" id="{785AA584-6830-4C96-BD2B-5932F46148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5EBE68-8BC7-42A9-BD1E-826B0BCFC912}"/>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3343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1A0DE8-AA5F-4B86-9D62-234AF25BBF2D}"/>
              </a:ext>
            </a:extLst>
          </p:cNvPr>
          <p:cNvSpPr>
            <a:spLocks noGrp="1"/>
          </p:cNvSpPr>
          <p:nvPr>
            <p:ph type="dt" sz="half" idx="10"/>
          </p:nvPr>
        </p:nvSpPr>
        <p:spPr/>
        <p:txBody>
          <a:bodyPr/>
          <a:lstStyle/>
          <a:p>
            <a:fld id="{E03631BC-5E36-4EC3-8317-67E6BB78CF35}" type="datetimeFigureOut">
              <a:rPr lang="en-US" smtClean="0"/>
              <a:t>8/4/2025</a:t>
            </a:fld>
            <a:endParaRPr lang="en-US"/>
          </a:p>
        </p:txBody>
      </p:sp>
      <p:sp>
        <p:nvSpPr>
          <p:cNvPr id="3" name="Footer Placeholder 2">
            <a:extLst>
              <a:ext uri="{FF2B5EF4-FFF2-40B4-BE49-F238E27FC236}">
                <a16:creationId xmlns:a16="http://schemas.microsoft.com/office/drawing/2014/main" id="{5C7BF912-8A33-400C-B2D5-53506423DC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14373B-E786-4EDF-8BAF-84F0950BD211}"/>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0502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F4C6A-A003-4396-95E9-68442EE98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8BB383-6DA6-483C-B985-DE60B2977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AE58FE-376E-4455-A53E-192F865EE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63EEF-AB5F-468B-8E61-9F56990A835F}"/>
              </a:ext>
            </a:extLst>
          </p:cNvPr>
          <p:cNvSpPr>
            <a:spLocks noGrp="1"/>
          </p:cNvSpPr>
          <p:nvPr>
            <p:ph type="dt" sz="half" idx="10"/>
          </p:nvPr>
        </p:nvSpPr>
        <p:spPr/>
        <p:txBody>
          <a:bodyPr/>
          <a:lstStyle/>
          <a:p>
            <a:fld id="{E03631BC-5E36-4EC3-8317-67E6BB78CF35}" type="datetimeFigureOut">
              <a:rPr lang="en-US" smtClean="0"/>
              <a:t>8/4/2025</a:t>
            </a:fld>
            <a:endParaRPr lang="en-US"/>
          </a:p>
        </p:txBody>
      </p:sp>
      <p:sp>
        <p:nvSpPr>
          <p:cNvPr id="6" name="Footer Placeholder 5">
            <a:extLst>
              <a:ext uri="{FF2B5EF4-FFF2-40B4-BE49-F238E27FC236}">
                <a16:creationId xmlns:a16="http://schemas.microsoft.com/office/drawing/2014/main" id="{2A8CAC2C-3166-4BA2-A036-2937ECE5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36058-FB4E-4A21-87B2-1C968AA46314}"/>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73822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A6493-D6F7-4DEB-A270-10F2D9B0E9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944314-01C1-4574-A39E-230EA2382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A6DB88-E7B5-46D2-831D-5BD157309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87048E-8160-4743-A4ED-0468DA235DF6}"/>
              </a:ext>
            </a:extLst>
          </p:cNvPr>
          <p:cNvSpPr>
            <a:spLocks noGrp="1"/>
          </p:cNvSpPr>
          <p:nvPr>
            <p:ph type="dt" sz="half" idx="10"/>
          </p:nvPr>
        </p:nvSpPr>
        <p:spPr/>
        <p:txBody>
          <a:bodyPr/>
          <a:lstStyle/>
          <a:p>
            <a:fld id="{E03631BC-5E36-4EC3-8317-67E6BB78CF35}" type="datetimeFigureOut">
              <a:rPr lang="en-US" smtClean="0"/>
              <a:t>8/4/2025</a:t>
            </a:fld>
            <a:endParaRPr lang="en-US"/>
          </a:p>
        </p:txBody>
      </p:sp>
      <p:sp>
        <p:nvSpPr>
          <p:cNvPr id="6" name="Footer Placeholder 5">
            <a:extLst>
              <a:ext uri="{FF2B5EF4-FFF2-40B4-BE49-F238E27FC236}">
                <a16:creationId xmlns:a16="http://schemas.microsoft.com/office/drawing/2014/main" id="{C17EDA18-49BA-4190-B256-4BEEB91CD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27A98-3CDD-442F-97FC-47E9A4D1833D}"/>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22163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DCDAC3-AE6C-4B39-A2FD-6B52D2AA58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FC8579-D493-42BE-853E-C2772DE14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2A28F-ABDB-4B5B-A3BD-7B7F3D169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3631BC-5E36-4EC3-8317-67E6BB78CF35}" type="datetimeFigureOut">
              <a:rPr lang="en-US" smtClean="0"/>
              <a:t>8/4/2025</a:t>
            </a:fld>
            <a:endParaRPr lang="en-US"/>
          </a:p>
        </p:txBody>
      </p:sp>
      <p:sp>
        <p:nvSpPr>
          <p:cNvPr id="5" name="Footer Placeholder 4">
            <a:extLst>
              <a:ext uri="{FF2B5EF4-FFF2-40B4-BE49-F238E27FC236}">
                <a16:creationId xmlns:a16="http://schemas.microsoft.com/office/drawing/2014/main" id="{2FE8E877-5C12-4372-A0D6-63F33B0BDF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5E6182-455A-4434-839A-BDBEEFCF7A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5EBB94-C80D-4945-827D-D59473B8F6E3}" type="slidenum">
              <a:rPr lang="en-US" smtClean="0"/>
              <a:t>‹#›</a:t>
            </a:fld>
            <a:endParaRPr lang="en-US"/>
          </a:p>
        </p:txBody>
      </p:sp>
    </p:spTree>
    <p:extLst>
      <p:ext uri="{BB962C8B-B14F-4D97-AF65-F5344CB8AC3E}">
        <p14:creationId xmlns:p14="http://schemas.microsoft.com/office/powerpoint/2010/main" val="466464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EF4B8E2-AD3E-083C-E1F0-E9F81DBC52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656D2D-D778-3789-4ACD-835CA9A28B4B}"/>
              </a:ext>
            </a:extLst>
          </p:cNvPr>
          <p:cNvSpPr>
            <a:spLocks noGrp="1"/>
          </p:cNvSpPr>
          <p:nvPr>
            <p:ph type="ctrTitle"/>
          </p:nvPr>
        </p:nvSpPr>
        <p:spPr>
          <a:xfrm>
            <a:off x="1524000" y="-1341859"/>
            <a:ext cx="9144000" cy="2387600"/>
          </a:xfrm>
        </p:spPr>
        <p:txBody>
          <a:bodyPr/>
          <a:lstStyle/>
          <a:p>
            <a:r>
              <a:rPr lang="en-US" b="1" dirty="0">
                <a:solidFill>
                  <a:schemeClr val="bg1"/>
                </a:solidFill>
                <a:effectLst>
                  <a:outerShdw blurRad="38100" dist="38100" dir="2700000" algn="tl">
                    <a:srgbClr val="000000">
                      <a:alpha val="43137"/>
                    </a:srgbClr>
                  </a:outerShdw>
                </a:effectLst>
              </a:rPr>
              <a:t>The 2300 Days</a:t>
            </a:r>
          </a:p>
        </p:txBody>
      </p:sp>
      <p:pic>
        <p:nvPicPr>
          <p:cNvPr id="4" name="Picture 3">
            <a:extLst>
              <a:ext uri="{FF2B5EF4-FFF2-40B4-BE49-F238E27FC236}">
                <a16:creationId xmlns:a16="http://schemas.microsoft.com/office/drawing/2014/main" id="{DEEFE38E-EC94-6070-FBC6-F60B87E61F77}"/>
              </a:ext>
            </a:extLst>
          </p:cNvPr>
          <p:cNvPicPr>
            <a:picLocks noChangeAspect="1"/>
          </p:cNvPicPr>
          <p:nvPr/>
        </p:nvPicPr>
        <p:blipFill>
          <a:blip r:embed="rId2"/>
          <a:stretch>
            <a:fillRect/>
          </a:stretch>
        </p:blipFill>
        <p:spPr>
          <a:xfrm>
            <a:off x="239431" y="1476515"/>
            <a:ext cx="5206627" cy="3904970"/>
          </a:xfrm>
          <a:prstGeom prst="rect">
            <a:avLst/>
          </a:prstGeom>
        </p:spPr>
      </p:pic>
      <p:pic>
        <p:nvPicPr>
          <p:cNvPr id="5" name="Picture 4">
            <a:extLst>
              <a:ext uri="{FF2B5EF4-FFF2-40B4-BE49-F238E27FC236}">
                <a16:creationId xmlns:a16="http://schemas.microsoft.com/office/drawing/2014/main" id="{7ED2999E-6212-07BA-B243-6389B22717C6}"/>
              </a:ext>
            </a:extLst>
          </p:cNvPr>
          <p:cNvPicPr>
            <a:picLocks noChangeAspect="1"/>
          </p:cNvPicPr>
          <p:nvPr/>
        </p:nvPicPr>
        <p:blipFill>
          <a:blip r:embed="rId3"/>
          <a:stretch>
            <a:fillRect/>
          </a:stretch>
        </p:blipFill>
        <p:spPr>
          <a:xfrm>
            <a:off x="5879425" y="1209006"/>
            <a:ext cx="2771041" cy="2056728"/>
          </a:xfrm>
          <a:prstGeom prst="rect">
            <a:avLst/>
          </a:prstGeom>
        </p:spPr>
      </p:pic>
      <p:pic>
        <p:nvPicPr>
          <p:cNvPr id="6" name="Picture 5">
            <a:extLst>
              <a:ext uri="{FF2B5EF4-FFF2-40B4-BE49-F238E27FC236}">
                <a16:creationId xmlns:a16="http://schemas.microsoft.com/office/drawing/2014/main" id="{BB924345-A204-D9F5-E5A5-DD29A9CA7DE0}"/>
              </a:ext>
            </a:extLst>
          </p:cNvPr>
          <p:cNvPicPr>
            <a:picLocks noChangeAspect="1"/>
          </p:cNvPicPr>
          <p:nvPr/>
        </p:nvPicPr>
        <p:blipFill>
          <a:blip r:embed="rId4"/>
          <a:stretch>
            <a:fillRect/>
          </a:stretch>
        </p:blipFill>
        <p:spPr>
          <a:xfrm>
            <a:off x="5841056" y="4020671"/>
            <a:ext cx="2847777" cy="2056728"/>
          </a:xfrm>
          <a:prstGeom prst="rect">
            <a:avLst/>
          </a:prstGeom>
        </p:spPr>
      </p:pic>
      <p:pic>
        <p:nvPicPr>
          <p:cNvPr id="7" name="Picture 6">
            <a:extLst>
              <a:ext uri="{FF2B5EF4-FFF2-40B4-BE49-F238E27FC236}">
                <a16:creationId xmlns:a16="http://schemas.microsoft.com/office/drawing/2014/main" id="{B41BBF63-5493-8EB2-5B49-46D026452E79}"/>
              </a:ext>
            </a:extLst>
          </p:cNvPr>
          <p:cNvPicPr>
            <a:picLocks noChangeAspect="1"/>
          </p:cNvPicPr>
          <p:nvPr/>
        </p:nvPicPr>
        <p:blipFill>
          <a:blip r:embed="rId5"/>
          <a:stretch>
            <a:fillRect/>
          </a:stretch>
        </p:blipFill>
        <p:spPr>
          <a:xfrm>
            <a:off x="9197788" y="957658"/>
            <a:ext cx="2559424" cy="2559424"/>
          </a:xfrm>
          <a:prstGeom prst="rect">
            <a:avLst/>
          </a:prstGeom>
        </p:spPr>
      </p:pic>
      <p:pic>
        <p:nvPicPr>
          <p:cNvPr id="8" name="Picture 7">
            <a:extLst>
              <a:ext uri="{FF2B5EF4-FFF2-40B4-BE49-F238E27FC236}">
                <a16:creationId xmlns:a16="http://schemas.microsoft.com/office/drawing/2014/main" id="{34172989-58D0-B900-00DB-DF2EDC705407}"/>
              </a:ext>
            </a:extLst>
          </p:cNvPr>
          <p:cNvPicPr>
            <a:picLocks noChangeAspect="1"/>
          </p:cNvPicPr>
          <p:nvPr/>
        </p:nvPicPr>
        <p:blipFill>
          <a:blip r:embed="rId6"/>
          <a:stretch>
            <a:fillRect/>
          </a:stretch>
        </p:blipFill>
        <p:spPr>
          <a:xfrm>
            <a:off x="9429750" y="4020671"/>
            <a:ext cx="2095500" cy="2095500"/>
          </a:xfrm>
          <a:prstGeom prst="rect">
            <a:avLst/>
          </a:prstGeom>
        </p:spPr>
      </p:pic>
    </p:spTree>
    <p:extLst>
      <p:ext uri="{BB962C8B-B14F-4D97-AF65-F5344CB8AC3E}">
        <p14:creationId xmlns:p14="http://schemas.microsoft.com/office/powerpoint/2010/main" val="610521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FB7ED-FB85-EC83-D8A7-82629E215696}"/>
              </a:ext>
            </a:extLst>
          </p:cNvPr>
          <p:cNvSpPr>
            <a:spLocks noGrp="1"/>
          </p:cNvSpPr>
          <p:nvPr>
            <p:ph type="title"/>
          </p:nvPr>
        </p:nvSpPr>
        <p:spPr>
          <a:xfrm>
            <a:off x="838200" y="-199652"/>
            <a:ext cx="10515600" cy="1325563"/>
          </a:xfrm>
        </p:spPr>
        <p:txBody>
          <a:bodyPr/>
          <a:lstStyle/>
          <a:p>
            <a:r>
              <a:rPr lang="en-US" b="1" u="sng" dirty="0">
                <a:effectLst>
                  <a:outerShdw blurRad="38100" dist="38100" dir="2700000" algn="tl">
                    <a:srgbClr val="000000">
                      <a:alpha val="43137"/>
                    </a:srgbClr>
                  </a:outerShdw>
                </a:effectLst>
              </a:rPr>
              <a:t>Not of This Building…</a:t>
            </a:r>
          </a:p>
        </p:txBody>
      </p:sp>
      <p:sp>
        <p:nvSpPr>
          <p:cNvPr id="3" name="Content Placeholder 2">
            <a:extLst>
              <a:ext uri="{FF2B5EF4-FFF2-40B4-BE49-F238E27FC236}">
                <a16:creationId xmlns:a16="http://schemas.microsoft.com/office/drawing/2014/main" id="{E9DD2F65-E85F-16EC-28D7-C34D7E039FDD}"/>
              </a:ext>
            </a:extLst>
          </p:cNvPr>
          <p:cNvSpPr>
            <a:spLocks noGrp="1"/>
          </p:cNvSpPr>
          <p:nvPr>
            <p:ph idx="1"/>
          </p:nvPr>
        </p:nvSpPr>
        <p:spPr>
          <a:xfrm>
            <a:off x="3738281" y="779928"/>
            <a:ext cx="8453719" cy="6078071"/>
          </a:xfrm>
        </p:spPr>
        <p:txBody>
          <a:bodyPr>
            <a:normAutofit lnSpcReduction="10000"/>
          </a:bodyPr>
          <a:lstStyle/>
          <a:p>
            <a:pPr marL="0" indent="0">
              <a:buNone/>
            </a:pPr>
            <a:r>
              <a:rPr lang="en-US" sz="2400" dirty="0"/>
              <a:t>Heb. 9:10-15 “Which stood only in meats and drinks, and divers washings, and carnal ordinances, imposed on them until the time of reformation.</a:t>
            </a:r>
            <a:r>
              <a:rPr lang="en-US" sz="2400" baseline="30000" dirty="0"/>
              <a:t> </a:t>
            </a:r>
            <a:r>
              <a:rPr lang="en-US" sz="2400" b="1" u="sng" dirty="0"/>
              <a:t>But Christ being come an high priest of good things to come, by a greater and more perfect tabernacle, not made with hands, that is to say, not of this building</a:t>
            </a:r>
            <a:r>
              <a:rPr lang="en-US" sz="2400" dirty="0"/>
              <a:t>; </a:t>
            </a:r>
            <a:r>
              <a:rPr lang="en-US" sz="2400" baseline="30000" dirty="0"/>
              <a:t> </a:t>
            </a:r>
            <a:r>
              <a:rPr lang="en-US" sz="2400" dirty="0"/>
              <a:t>Neither by the blood of goats and calves, but by his own blood he entered in </a:t>
            </a:r>
            <a:r>
              <a:rPr lang="en-US" sz="2400" b="1" u="sng" dirty="0"/>
              <a:t>once into the holy place****</a:t>
            </a:r>
            <a:r>
              <a:rPr lang="en-US" sz="2400" dirty="0"/>
              <a:t>, having obtained eternal redemption for us.</a:t>
            </a:r>
            <a:r>
              <a:rPr lang="en-US" sz="2400" baseline="30000" dirty="0"/>
              <a:t> </a:t>
            </a:r>
            <a:r>
              <a:rPr lang="en-US" sz="2400" dirty="0"/>
              <a:t>For if the blood of bulls and of goats, and the ashes of an heifer sprinkling the unclean, </a:t>
            </a:r>
            <a:r>
              <a:rPr lang="en-US" sz="2400" dirty="0" err="1"/>
              <a:t>sanctifieth</a:t>
            </a:r>
            <a:r>
              <a:rPr lang="en-US" sz="2400" dirty="0"/>
              <a:t> to the purifying of the flesh:</a:t>
            </a:r>
            <a:r>
              <a:rPr lang="en-US" sz="2400" baseline="30000" dirty="0"/>
              <a:t> </a:t>
            </a:r>
            <a:r>
              <a:rPr lang="en-US" sz="2400" dirty="0"/>
              <a:t>How much more shall the blood of Christ, who through the eternal Spirit offered himself without spot to God, purge your conscience from dead works to serve the living God?</a:t>
            </a:r>
            <a:r>
              <a:rPr lang="en-US" sz="2400" baseline="30000" dirty="0"/>
              <a:t> </a:t>
            </a:r>
            <a:r>
              <a:rPr lang="en-US" sz="2400" dirty="0"/>
              <a:t>And for this cause he is the mediator of the new testament, that by means of death, for the redemption of the transgressions that were under the first testament, they which are called might receive the promise of eternal inheritance.”</a:t>
            </a:r>
          </a:p>
          <a:p>
            <a:pPr marL="0" indent="0">
              <a:buNone/>
            </a:pPr>
            <a:r>
              <a:rPr lang="en-US" sz="2400" dirty="0"/>
              <a:t>(Heb. 9:12 interprets “most holy place” in NKJV, NLT, </a:t>
            </a:r>
            <a:r>
              <a:rPr lang="en-US" sz="2400" dirty="0" err="1"/>
              <a:t>BereanSV</a:t>
            </a:r>
            <a:r>
              <a:rPr lang="en-US" sz="2400" dirty="0"/>
              <a:t>, Holman </a:t>
            </a:r>
            <a:r>
              <a:rPr lang="en-US" sz="2400" dirty="0" err="1"/>
              <a:t>ChristianSB</a:t>
            </a:r>
            <a:r>
              <a:rPr lang="en-US" sz="2400" dirty="0"/>
              <a:t>, Contemporary English Version, God’s Word, Good News, ISV, NET, Majority </a:t>
            </a:r>
            <a:r>
              <a:rPr lang="en-US" sz="2400" dirty="0" err="1"/>
              <a:t>StandardB</a:t>
            </a:r>
            <a:r>
              <a:rPr lang="en-US" sz="2400" dirty="0"/>
              <a:t>)</a:t>
            </a:r>
          </a:p>
        </p:txBody>
      </p:sp>
      <p:pic>
        <p:nvPicPr>
          <p:cNvPr id="4" name="Picture 3">
            <a:extLst>
              <a:ext uri="{FF2B5EF4-FFF2-40B4-BE49-F238E27FC236}">
                <a16:creationId xmlns:a16="http://schemas.microsoft.com/office/drawing/2014/main" id="{9B057364-23A4-928E-D02D-F7F0C53A35D6}"/>
              </a:ext>
            </a:extLst>
          </p:cNvPr>
          <p:cNvPicPr>
            <a:picLocks noChangeAspect="1"/>
          </p:cNvPicPr>
          <p:nvPr/>
        </p:nvPicPr>
        <p:blipFill>
          <a:blip r:embed="rId2"/>
          <a:srcRect l="29373" r="26039"/>
          <a:stretch>
            <a:fillRect/>
          </a:stretch>
        </p:blipFill>
        <p:spPr>
          <a:xfrm>
            <a:off x="107576" y="1380370"/>
            <a:ext cx="3556751" cy="4486994"/>
          </a:xfrm>
          <a:prstGeom prst="rect">
            <a:avLst/>
          </a:prstGeom>
        </p:spPr>
      </p:pic>
    </p:spTree>
    <p:extLst>
      <p:ext uri="{BB962C8B-B14F-4D97-AF65-F5344CB8AC3E}">
        <p14:creationId xmlns:p14="http://schemas.microsoft.com/office/powerpoint/2010/main" val="1238698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47C42-72B5-C7BA-1859-28F9EB45E3D3}"/>
              </a:ext>
            </a:extLst>
          </p:cNvPr>
          <p:cNvSpPr>
            <a:spLocks noGrp="1"/>
          </p:cNvSpPr>
          <p:nvPr>
            <p:ph type="title"/>
          </p:nvPr>
        </p:nvSpPr>
        <p:spPr>
          <a:xfrm>
            <a:off x="838200" y="-266887"/>
            <a:ext cx="10515600" cy="1325563"/>
          </a:xfrm>
        </p:spPr>
        <p:txBody>
          <a:bodyPr/>
          <a:lstStyle/>
          <a:p>
            <a:pPr algn="ctr"/>
            <a:r>
              <a:rPr lang="en-US" b="1" u="sng" dirty="0">
                <a:solidFill>
                  <a:srgbClr val="008000"/>
                </a:solidFill>
                <a:effectLst>
                  <a:outerShdw blurRad="38100" dist="38100" dir="2700000" algn="tl">
                    <a:srgbClr val="000000">
                      <a:alpha val="43137"/>
                    </a:srgbClr>
                  </a:outerShdw>
                </a:effectLst>
              </a:rPr>
              <a:t>Figures of the True</a:t>
            </a:r>
          </a:p>
        </p:txBody>
      </p:sp>
      <p:sp>
        <p:nvSpPr>
          <p:cNvPr id="3" name="Content Placeholder 2">
            <a:extLst>
              <a:ext uri="{FF2B5EF4-FFF2-40B4-BE49-F238E27FC236}">
                <a16:creationId xmlns:a16="http://schemas.microsoft.com/office/drawing/2014/main" id="{29AD2A46-214B-6833-E0E5-1BCFD3F0B189}"/>
              </a:ext>
            </a:extLst>
          </p:cNvPr>
          <p:cNvSpPr>
            <a:spLocks noGrp="1"/>
          </p:cNvSpPr>
          <p:nvPr>
            <p:ph idx="1"/>
          </p:nvPr>
        </p:nvSpPr>
        <p:spPr>
          <a:xfrm>
            <a:off x="0" y="645459"/>
            <a:ext cx="12192000" cy="6333565"/>
          </a:xfrm>
        </p:spPr>
        <p:txBody>
          <a:bodyPr>
            <a:normAutofit fontScale="92500" lnSpcReduction="10000"/>
          </a:bodyPr>
          <a:lstStyle/>
          <a:p>
            <a:pPr marL="0" indent="0">
              <a:buNone/>
            </a:pPr>
            <a:r>
              <a:rPr lang="en-US" dirty="0"/>
              <a:t>Heb. 9:16-28 “For where a testament is, there must also of necessity be the death of the testator.</a:t>
            </a:r>
            <a:r>
              <a:rPr lang="en-US" baseline="30000" dirty="0"/>
              <a:t> </a:t>
            </a:r>
            <a:r>
              <a:rPr lang="en-US" dirty="0"/>
              <a:t>For a testament is of force after men are dead: otherwise it is of no strength at all while the testator </a:t>
            </a:r>
            <a:r>
              <a:rPr lang="en-US" dirty="0" err="1"/>
              <a:t>liveth</a:t>
            </a:r>
            <a:r>
              <a:rPr lang="en-US" dirty="0"/>
              <a:t>.</a:t>
            </a:r>
            <a:r>
              <a:rPr lang="en-US" baseline="30000" dirty="0"/>
              <a:t> </a:t>
            </a:r>
            <a:r>
              <a:rPr lang="en-US" dirty="0"/>
              <a:t>Whereupon neither the first testament was dedicated without blood.</a:t>
            </a:r>
            <a:r>
              <a:rPr lang="en-US" baseline="30000" dirty="0"/>
              <a:t> </a:t>
            </a:r>
            <a:r>
              <a:rPr lang="en-US" dirty="0"/>
              <a:t>For when Moses had spoken every precept to all the people according to the law, he took the blood of calves and of goats, with water, and scarlet wool, and hyssop, and sprinkled both the book, and all the people,</a:t>
            </a:r>
            <a:r>
              <a:rPr lang="en-US" baseline="30000" dirty="0"/>
              <a:t> </a:t>
            </a:r>
            <a:r>
              <a:rPr lang="en-US" dirty="0"/>
              <a:t>Saying, This is the blood of the testament which God hath enjoined unto you.</a:t>
            </a:r>
            <a:r>
              <a:rPr lang="en-US" baseline="30000" dirty="0"/>
              <a:t> </a:t>
            </a:r>
            <a:r>
              <a:rPr lang="en-US" dirty="0"/>
              <a:t>Moreover he sprinkled with blood both the tabernacle, and all the vessels of the ministry.</a:t>
            </a:r>
            <a:r>
              <a:rPr lang="en-US" baseline="30000" dirty="0"/>
              <a:t> </a:t>
            </a:r>
            <a:r>
              <a:rPr lang="en-US" dirty="0"/>
              <a:t>And almost all things are by the law purged with blood; and without shedding of blood is no remission.</a:t>
            </a:r>
            <a:r>
              <a:rPr lang="en-US" baseline="30000" dirty="0"/>
              <a:t> </a:t>
            </a:r>
            <a:r>
              <a:rPr lang="en-US" dirty="0"/>
              <a:t>It was therefore necessary </a:t>
            </a:r>
            <a:r>
              <a:rPr lang="en-US" b="1" u="sng" dirty="0"/>
              <a:t>that the patterns of things in the heavens</a:t>
            </a:r>
            <a:r>
              <a:rPr lang="en-US" dirty="0"/>
              <a:t> should be purified with these; but the heavenly things themselves with better sacrifices than these.</a:t>
            </a:r>
            <a:r>
              <a:rPr lang="en-US" baseline="30000" dirty="0"/>
              <a:t> </a:t>
            </a:r>
            <a:r>
              <a:rPr lang="en-US" b="1" u="sng" dirty="0"/>
              <a:t>For Christ is not entered into the holy places made with hands, which are the figures of the true; but into heaven itself, now to appear in the presence of God for us</a:t>
            </a:r>
            <a:r>
              <a:rPr lang="en-US" dirty="0"/>
              <a:t>:</a:t>
            </a:r>
            <a:r>
              <a:rPr lang="en-US" baseline="30000" dirty="0"/>
              <a:t> </a:t>
            </a:r>
            <a:r>
              <a:rPr lang="en-US" dirty="0"/>
              <a:t>Nor yet that he should offer himself often, as the high priest </a:t>
            </a:r>
            <a:r>
              <a:rPr lang="en-US" dirty="0" err="1"/>
              <a:t>entereth</a:t>
            </a:r>
            <a:r>
              <a:rPr lang="en-US" dirty="0"/>
              <a:t> into the holy place every year with blood of others;</a:t>
            </a:r>
            <a:r>
              <a:rPr lang="en-US" baseline="30000" dirty="0"/>
              <a:t> </a:t>
            </a:r>
            <a:r>
              <a:rPr lang="en-US" dirty="0"/>
              <a:t>For then must he often have suffered since the foundation of the world: but now once in the end of the world hath he appeared to put away sin by the sacrifice of himself.</a:t>
            </a:r>
            <a:r>
              <a:rPr lang="en-US" baseline="30000" dirty="0"/>
              <a:t> </a:t>
            </a:r>
            <a:r>
              <a:rPr lang="en-US" dirty="0"/>
              <a:t>And as it is appointed unto men once to die, </a:t>
            </a:r>
            <a:r>
              <a:rPr lang="en-US" b="1" dirty="0"/>
              <a:t>but after this the judgment:</a:t>
            </a:r>
            <a:r>
              <a:rPr lang="en-US" b="1" baseline="30000" dirty="0"/>
              <a:t> </a:t>
            </a:r>
            <a:r>
              <a:rPr lang="en-US" b="1" dirty="0"/>
              <a:t>So Christ was once offered to bear the sins of many; and unto them that look for him shall he appear the second time without sin unto salvation</a:t>
            </a:r>
            <a:r>
              <a:rPr lang="en-US" dirty="0"/>
              <a:t>.”</a:t>
            </a:r>
          </a:p>
        </p:txBody>
      </p:sp>
    </p:spTree>
    <p:extLst>
      <p:ext uri="{BB962C8B-B14F-4D97-AF65-F5344CB8AC3E}">
        <p14:creationId xmlns:p14="http://schemas.microsoft.com/office/powerpoint/2010/main" val="1632646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6746C-F972-1334-7E2F-CAD65C3A9EB4}"/>
              </a:ext>
            </a:extLst>
          </p:cNvPr>
          <p:cNvSpPr>
            <a:spLocks noGrp="1"/>
          </p:cNvSpPr>
          <p:nvPr>
            <p:ph type="title"/>
          </p:nvPr>
        </p:nvSpPr>
        <p:spPr>
          <a:xfrm>
            <a:off x="179294" y="-401356"/>
            <a:ext cx="11833411" cy="1325563"/>
          </a:xfrm>
        </p:spPr>
        <p:txBody>
          <a:bodyPr/>
          <a:lstStyle/>
          <a:p>
            <a:pPr algn="ctr"/>
            <a:r>
              <a:rPr lang="en-US" b="1" dirty="0">
                <a:solidFill>
                  <a:srgbClr val="00B0F0"/>
                </a:solidFill>
                <a:effectLst>
                  <a:outerShdw blurRad="38100" dist="38100" dir="2700000" algn="tl">
                    <a:srgbClr val="000000">
                      <a:alpha val="43137"/>
                    </a:srgbClr>
                  </a:outerShdw>
                </a:effectLst>
              </a:rPr>
              <a:t>Separation Between the Law of God and Moses</a:t>
            </a:r>
          </a:p>
        </p:txBody>
      </p:sp>
      <p:sp>
        <p:nvSpPr>
          <p:cNvPr id="3" name="Content Placeholder 2">
            <a:extLst>
              <a:ext uri="{FF2B5EF4-FFF2-40B4-BE49-F238E27FC236}">
                <a16:creationId xmlns:a16="http://schemas.microsoft.com/office/drawing/2014/main" id="{2308FBEA-1BC2-F507-A324-3423B4CC98BE}"/>
              </a:ext>
            </a:extLst>
          </p:cNvPr>
          <p:cNvSpPr>
            <a:spLocks noGrp="1"/>
          </p:cNvSpPr>
          <p:nvPr>
            <p:ph idx="1"/>
          </p:nvPr>
        </p:nvSpPr>
        <p:spPr>
          <a:xfrm>
            <a:off x="0" y="575048"/>
            <a:ext cx="12192000" cy="6430870"/>
          </a:xfrm>
        </p:spPr>
        <p:txBody>
          <a:bodyPr>
            <a:normAutofit/>
          </a:bodyPr>
          <a:lstStyle/>
          <a:p>
            <a:pPr marL="0" indent="0">
              <a:buNone/>
            </a:pPr>
            <a:r>
              <a:rPr lang="en-US" dirty="0"/>
              <a:t>-Ex. 31:18 “And he gave unto Moses, when he had made an end of communing with him upon mount Sinai, </a:t>
            </a:r>
            <a:r>
              <a:rPr lang="en-US" b="1" u="sng" dirty="0"/>
              <a:t>two tables of testimony, tables of stone, written with the finger of God</a:t>
            </a:r>
            <a:r>
              <a:rPr lang="en-US" dirty="0"/>
              <a:t>.”</a:t>
            </a:r>
          </a:p>
          <a:p>
            <a:pPr marL="0" indent="0">
              <a:buNone/>
            </a:pPr>
            <a:endParaRPr lang="en-US" dirty="0"/>
          </a:p>
          <a:p>
            <a:pPr marL="0" indent="0">
              <a:buNone/>
            </a:pPr>
            <a:r>
              <a:rPr lang="en-US" dirty="0"/>
              <a:t>-Deut. 10:1-2 “At that time the </a:t>
            </a:r>
            <a:r>
              <a:rPr lang="en-US" cap="small" dirty="0"/>
              <a:t>Lord</a:t>
            </a:r>
            <a:r>
              <a:rPr lang="en-US" dirty="0"/>
              <a:t> said unto me, Hew thee two tables of stone like unto the first, and come up unto me into the mount, and make thee an ark of wood.</a:t>
            </a:r>
            <a:r>
              <a:rPr lang="en-US" baseline="30000" dirty="0"/>
              <a:t> </a:t>
            </a:r>
            <a:r>
              <a:rPr lang="en-US" dirty="0"/>
              <a:t>And I will write on the tables the words that were in the first tables which thou </a:t>
            </a:r>
            <a:r>
              <a:rPr lang="en-US" dirty="0" err="1"/>
              <a:t>brakest</a:t>
            </a:r>
            <a:r>
              <a:rPr lang="en-US" dirty="0"/>
              <a:t>, and thou shalt put them in the ark.”</a:t>
            </a:r>
          </a:p>
          <a:p>
            <a:pPr marL="0" indent="0">
              <a:buNone/>
            </a:pPr>
            <a:endParaRPr lang="en-US" dirty="0"/>
          </a:p>
          <a:p>
            <a:pPr marL="0" indent="0">
              <a:buNone/>
            </a:pPr>
            <a:r>
              <a:rPr lang="en-US" dirty="0"/>
              <a:t>-Deut. 31:24-26 “And it came to pass, when Moses had made an end of writing the words of this law in a book, until they were finished,</a:t>
            </a:r>
            <a:r>
              <a:rPr lang="en-US" baseline="30000" dirty="0"/>
              <a:t> </a:t>
            </a:r>
            <a:r>
              <a:rPr lang="en-US" dirty="0"/>
              <a:t>That Moses commanded the Levites, which bare the ark of the covenant of the </a:t>
            </a:r>
            <a:r>
              <a:rPr lang="en-US" cap="small" dirty="0"/>
              <a:t>Lord</a:t>
            </a:r>
            <a:r>
              <a:rPr lang="en-US" dirty="0"/>
              <a:t>, saying,</a:t>
            </a:r>
            <a:r>
              <a:rPr lang="en-US" baseline="30000" dirty="0"/>
              <a:t> </a:t>
            </a:r>
            <a:r>
              <a:rPr lang="en-US" b="1" u="sng" dirty="0"/>
              <a:t>Take this book of the law, and put it in the side of the ark of the covenant of the </a:t>
            </a:r>
            <a:r>
              <a:rPr lang="en-US" b="1" u="sng" cap="small" dirty="0"/>
              <a:t>Lord</a:t>
            </a:r>
            <a:r>
              <a:rPr lang="en-US" b="1" u="sng" dirty="0"/>
              <a:t> your God, that it may be there for a witness against thee</a:t>
            </a:r>
            <a:r>
              <a:rPr lang="en-US" dirty="0"/>
              <a:t>.”</a:t>
            </a:r>
          </a:p>
          <a:p>
            <a:pPr marL="0" indent="0">
              <a:buNone/>
            </a:pPr>
            <a:endParaRPr lang="en-US" dirty="0"/>
          </a:p>
        </p:txBody>
      </p:sp>
    </p:spTree>
    <p:extLst>
      <p:ext uri="{BB962C8B-B14F-4D97-AF65-F5344CB8AC3E}">
        <p14:creationId xmlns:p14="http://schemas.microsoft.com/office/powerpoint/2010/main" val="2893046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5B919-95B0-C68D-FDF8-4353DEC1AF28}"/>
              </a:ext>
            </a:extLst>
          </p:cNvPr>
          <p:cNvSpPr>
            <a:spLocks noGrp="1"/>
          </p:cNvSpPr>
          <p:nvPr>
            <p:ph type="title"/>
          </p:nvPr>
        </p:nvSpPr>
        <p:spPr>
          <a:xfrm>
            <a:off x="838200" y="-213098"/>
            <a:ext cx="10515600" cy="1325563"/>
          </a:xfrm>
        </p:spPr>
        <p:txBody>
          <a:bodyPr/>
          <a:lstStyle/>
          <a:p>
            <a:r>
              <a:rPr lang="en-US" b="1" u="sng" dirty="0">
                <a:effectLst>
                  <a:outerShdw blurRad="38100" dist="38100" dir="2700000" algn="tl">
                    <a:srgbClr val="000000">
                      <a:alpha val="43137"/>
                    </a:srgbClr>
                  </a:outerShdw>
                </a:effectLst>
              </a:rPr>
              <a:t>Elijah and the Restoration</a:t>
            </a:r>
          </a:p>
        </p:txBody>
      </p:sp>
      <p:sp>
        <p:nvSpPr>
          <p:cNvPr id="3" name="Content Placeholder 2">
            <a:extLst>
              <a:ext uri="{FF2B5EF4-FFF2-40B4-BE49-F238E27FC236}">
                <a16:creationId xmlns:a16="http://schemas.microsoft.com/office/drawing/2014/main" id="{EB5E709E-9589-2DDF-A50C-B21419A25ED2}"/>
              </a:ext>
            </a:extLst>
          </p:cNvPr>
          <p:cNvSpPr>
            <a:spLocks noGrp="1"/>
          </p:cNvSpPr>
          <p:nvPr>
            <p:ph idx="1"/>
          </p:nvPr>
        </p:nvSpPr>
        <p:spPr>
          <a:xfrm>
            <a:off x="502024" y="1718049"/>
            <a:ext cx="5414682" cy="4351338"/>
          </a:xfrm>
        </p:spPr>
        <p:txBody>
          <a:bodyPr>
            <a:normAutofit/>
          </a:bodyPr>
          <a:lstStyle/>
          <a:p>
            <a:pPr marL="0" indent="0">
              <a:buNone/>
            </a:pPr>
            <a:r>
              <a:rPr lang="en-US" sz="3600" dirty="0"/>
              <a:t>Mal. 4:5 “Behold, </a:t>
            </a:r>
            <a:r>
              <a:rPr lang="en-US" sz="3600" b="1" u="sng" dirty="0"/>
              <a:t>I will send you Elijah the prophet before the coming of the great and dreadful day of the </a:t>
            </a:r>
            <a:r>
              <a:rPr lang="en-US" sz="3600" b="1" u="sng" cap="small" dirty="0"/>
              <a:t>Lord</a:t>
            </a:r>
            <a:r>
              <a:rPr lang="en-US" sz="3600" cap="small" dirty="0"/>
              <a:t>”</a:t>
            </a:r>
            <a:endParaRPr lang="en-US" sz="3600" dirty="0"/>
          </a:p>
        </p:txBody>
      </p:sp>
      <p:pic>
        <p:nvPicPr>
          <p:cNvPr id="5" name="Picture 4">
            <a:extLst>
              <a:ext uri="{FF2B5EF4-FFF2-40B4-BE49-F238E27FC236}">
                <a16:creationId xmlns:a16="http://schemas.microsoft.com/office/drawing/2014/main" id="{F112D093-50FE-AF52-7682-BA11BBAD4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760" y="0"/>
            <a:ext cx="5349240" cy="6858000"/>
          </a:xfrm>
          <a:prstGeom prst="rect">
            <a:avLst/>
          </a:prstGeom>
        </p:spPr>
      </p:pic>
    </p:spTree>
    <p:extLst>
      <p:ext uri="{BB962C8B-B14F-4D97-AF65-F5344CB8AC3E}">
        <p14:creationId xmlns:p14="http://schemas.microsoft.com/office/powerpoint/2010/main" val="3339959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E36A9-00B9-43CF-A791-3CBA816BC062}"/>
              </a:ext>
            </a:extLst>
          </p:cNvPr>
          <p:cNvSpPr>
            <a:spLocks noGrp="1"/>
          </p:cNvSpPr>
          <p:nvPr>
            <p:ph type="title"/>
          </p:nvPr>
        </p:nvSpPr>
        <p:spPr>
          <a:xfrm>
            <a:off x="838200" y="-239992"/>
            <a:ext cx="10515600" cy="1325563"/>
          </a:xfrm>
        </p:spPr>
        <p:txBody>
          <a:bodyPr/>
          <a:lstStyle/>
          <a:p>
            <a:pPr algn="r"/>
            <a:r>
              <a:rPr lang="en-US" b="1" dirty="0">
                <a:solidFill>
                  <a:srgbClr val="FF0000"/>
                </a:solidFill>
                <a:effectLst>
                  <a:outerShdw blurRad="38100" dist="38100" dir="2700000" algn="tl">
                    <a:srgbClr val="000000">
                      <a:alpha val="43137"/>
                    </a:srgbClr>
                  </a:outerShdw>
                </a:effectLst>
              </a:rPr>
              <a:t>Elijah’s Works and Message</a:t>
            </a:r>
          </a:p>
        </p:txBody>
      </p:sp>
      <p:sp>
        <p:nvSpPr>
          <p:cNvPr id="3" name="Content Placeholder 2">
            <a:extLst>
              <a:ext uri="{FF2B5EF4-FFF2-40B4-BE49-F238E27FC236}">
                <a16:creationId xmlns:a16="http://schemas.microsoft.com/office/drawing/2014/main" id="{82958FE6-E871-42DD-0F22-48CF9E51F527}"/>
              </a:ext>
            </a:extLst>
          </p:cNvPr>
          <p:cNvSpPr>
            <a:spLocks noGrp="1"/>
          </p:cNvSpPr>
          <p:nvPr>
            <p:ph idx="1"/>
          </p:nvPr>
        </p:nvSpPr>
        <p:spPr>
          <a:xfrm>
            <a:off x="4410635" y="588495"/>
            <a:ext cx="7781365" cy="6269505"/>
          </a:xfrm>
        </p:spPr>
        <p:txBody>
          <a:bodyPr>
            <a:normAutofit/>
          </a:bodyPr>
          <a:lstStyle/>
          <a:p>
            <a:pPr marL="0" indent="0">
              <a:buNone/>
            </a:pPr>
            <a:r>
              <a:rPr lang="en-US" dirty="0"/>
              <a:t>1 Kings 18:17-21 “And it came to pass, when Ahab saw Elijah, that Ahab said unto him, Art thou he that </a:t>
            </a:r>
            <a:r>
              <a:rPr lang="en-US" dirty="0" err="1"/>
              <a:t>troubleth</a:t>
            </a:r>
            <a:r>
              <a:rPr lang="en-US" dirty="0"/>
              <a:t> Israel?</a:t>
            </a:r>
            <a:r>
              <a:rPr lang="en-US" baseline="30000" dirty="0"/>
              <a:t> </a:t>
            </a:r>
            <a:r>
              <a:rPr lang="en-US" dirty="0"/>
              <a:t>And he answered, </a:t>
            </a:r>
            <a:r>
              <a:rPr lang="en-US" b="1" u="sng" dirty="0"/>
              <a:t>[1] I have not troubled Israel; but thou, and thy father's house, in that ye have forsaken the commandments of the </a:t>
            </a:r>
            <a:r>
              <a:rPr lang="en-US" b="1" u="sng" cap="small" dirty="0"/>
              <a:t>Lord</a:t>
            </a:r>
            <a:r>
              <a:rPr lang="en-US" b="1" u="sng" dirty="0"/>
              <a:t>, and thou hast followed </a:t>
            </a:r>
            <a:r>
              <a:rPr lang="en-US" b="1" u="sng" dirty="0" err="1"/>
              <a:t>Baalim</a:t>
            </a:r>
            <a:r>
              <a:rPr lang="en-US" dirty="0"/>
              <a:t>.</a:t>
            </a:r>
            <a:r>
              <a:rPr lang="en-US" baseline="30000" dirty="0"/>
              <a:t> </a:t>
            </a:r>
            <a:r>
              <a:rPr lang="en-US" dirty="0"/>
              <a:t>Now therefore send, and gather to me all Israel unto mount Carmel, and the prophets of Baal four hundred and fifty, and the prophets of the groves four hundred, which eat at Jezebel's table.</a:t>
            </a:r>
            <a:r>
              <a:rPr lang="en-US" baseline="30000" dirty="0"/>
              <a:t> </a:t>
            </a:r>
            <a:r>
              <a:rPr lang="en-US" dirty="0"/>
              <a:t>So Ahab sent unto all the children of Israel, and gathered the prophets together unto mount Carmel.</a:t>
            </a:r>
            <a:r>
              <a:rPr lang="en-US" baseline="30000" dirty="0"/>
              <a:t> </a:t>
            </a:r>
            <a:r>
              <a:rPr lang="en-US" dirty="0"/>
              <a:t>And Elijah came unto all the people, and said, </a:t>
            </a:r>
            <a:r>
              <a:rPr lang="en-US" b="1" u="sng" dirty="0"/>
              <a:t>[2] How long halt ye between two opinions? if the </a:t>
            </a:r>
            <a:r>
              <a:rPr lang="en-US" b="1" u="sng" cap="small" dirty="0"/>
              <a:t>Lord</a:t>
            </a:r>
            <a:r>
              <a:rPr lang="en-US" b="1" u="sng" dirty="0"/>
              <a:t> be God, follow him: but if Baal, then follow him. And the people answered him not a word</a:t>
            </a:r>
            <a:r>
              <a:rPr lang="en-US" dirty="0"/>
              <a:t>.”</a:t>
            </a:r>
          </a:p>
          <a:p>
            <a:pPr marL="0" indent="0">
              <a:buNone/>
            </a:pPr>
            <a:endParaRPr lang="en-US" dirty="0"/>
          </a:p>
        </p:txBody>
      </p:sp>
      <p:pic>
        <p:nvPicPr>
          <p:cNvPr id="4" name="Picture 3">
            <a:extLst>
              <a:ext uri="{FF2B5EF4-FFF2-40B4-BE49-F238E27FC236}">
                <a16:creationId xmlns:a16="http://schemas.microsoft.com/office/drawing/2014/main" id="{D63C4453-206D-9B9F-2251-494B2864F897}"/>
              </a:ext>
            </a:extLst>
          </p:cNvPr>
          <p:cNvPicPr>
            <a:picLocks noChangeAspect="1"/>
          </p:cNvPicPr>
          <p:nvPr/>
        </p:nvPicPr>
        <p:blipFill>
          <a:blip r:embed="rId2"/>
          <a:stretch>
            <a:fillRect/>
          </a:stretch>
        </p:blipFill>
        <p:spPr>
          <a:xfrm>
            <a:off x="243728" y="3639589"/>
            <a:ext cx="4166908" cy="2976363"/>
          </a:xfrm>
          <a:prstGeom prst="rect">
            <a:avLst/>
          </a:prstGeom>
        </p:spPr>
      </p:pic>
      <p:pic>
        <p:nvPicPr>
          <p:cNvPr id="6" name="Picture 5">
            <a:extLst>
              <a:ext uri="{FF2B5EF4-FFF2-40B4-BE49-F238E27FC236}">
                <a16:creationId xmlns:a16="http://schemas.microsoft.com/office/drawing/2014/main" id="{B346BF58-AE13-00AB-AE7D-8424AA8A6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0"/>
            <a:ext cx="2979310" cy="3639589"/>
          </a:xfrm>
          <a:prstGeom prst="rect">
            <a:avLst/>
          </a:prstGeom>
        </p:spPr>
      </p:pic>
    </p:spTree>
    <p:extLst>
      <p:ext uri="{BB962C8B-B14F-4D97-AF65-F5344CB8AC3E}">
        <p14:creationId xmlns:p14="http://schemas.microsoft.com/office/powerpoint/2010/main" val="1954162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BA669-E3FF-66D3-1F90-9A0977D23185}"/>
              </a:ext>
            </a:extLst>
          </p:cNvPr>
          <p:cNvSpPr>
            <a:spLocks noGrp="1"/>
          </p:cNvSpPr>
          <p:nvPr>
            <p:ph type="title"/>
          </p:nvPr>
        </p:nvSpPr>
        <p:spPr>
          <a:xfrm>
            <a:off x="838200" y="-266886"/>
            <a:ext cx="10515600" cy="1325563"/>
          </a:xfrm>
        </p:spPr>
        <p:txBody>
          <a:bodyPr/>
          <a:lstStyle/>
          <a:p>
            <a:r>
              <a:rPr lang="en-US" b="1" u="sng" dirty="0">
                <a:solidFill>
                  <a:srgbClr val="C00000"/>
                </a:solidFill>
                <a:effectLst>
                  <a:outerShdw blurRad="38100" dist="38100" dir="2700000" algn="tl">
                    <a:srgbClr val="000000">
                      <a:alpha val="43137"/>
                    </a:srgbClr>
                  </a:outerShdw>
                </a:effectLst>
              </a:rPr>
              <a:t>Elijah Restores the Sanctuary???</a:t>
            </a:r>
          </a:p>
        </p:txBody>
      </p:sp>
      <p:sp>
        <p:nvSpPr>
          <p:cNvPr id="3" name="Content Placeholder 2">
            <a:extLst>
              <a:ext uri="{FF2B5EF4-FFF2-40B4-BE49-F238E27FC236}">
                <a16:creationId xmlns:a16="http://schemas.microsoft.com/office/drawing/2014/main" id="{718DB1E1-41BF-E065-3A50-A21194C5794B}"/>
              </a:ext>
            </a:extLst>
          </p:cNvPr>
          <p:cNvSpPr>
            <a:spLocks noGrp="1"/>
          </p:cNvSpPr>
          <p:nvPr>
            <p:ph idx="1"/>
          </p:nvPr>
        </p:nvSpPr>
        <p:spPr>
          <a:xfrm>
            <a:off x="0" y="739588"/>
            <a:ext cx="7176247" cy="6118412"/>
          </a:xfrm>
        </p:spPr>
        <p:txBody>
          <a:bodyPr>
            <a:normAutofit/>
          </a:bodyPr>
          <a:lstStyle/>
          <a:p>
            <a:pPr marL="0" indent="0">
              <a:buNone/>
            </a:pPr>
            <a:r>
              <a:rPr lang="en-US" dirty="0"/>
              <a:t>1 Kings 18:29-32 “And it came to pass, when midday was past, and they prophesied </a:t>
            </a:r>
            <a:r>
              <a:rPr lang="en-US" b="1" u="sng" dirty="0"/>
              <a:t>until the time of the offering of the evening sacrifice</a:t>
            </a:r>
            <a:r>
              <a:rPr lang="en-US" dirty="0"/>
              <a:t>, that there was neither voice, nor any to answer, nor any that regarded.</a:t>
            </a:r>
            <a:r>
              <a:rPr lang="en-US" baseline="30000" dirty="0"/>
              <a:t> </a:t>
            </a:r>
            <a:r>
              <a:rPr lang="en-US" dirty="0"/>
              <a:t>And Elijah said unto all the people, Come near unto me. And all the people came near unto him. </a:t>
            </a:r>
            <a:r>
              <a:rPr lang="en-US" b="1" u="sng" dirty="0"/>
              <a:t>[3] And he repaired the altar of the </a:t>
            </a:r>
            <a:r>
              <a:rPr lang="en-US" b="1" u="sng" cap="small" dirty="0"/>
              <a:t>Lord</a:t>
            </a:r>
            <a:r>
              <a:rPr lang="en-US" b="1" u="sng" dirty="0"/>
              <a:t> that was broken down.</a:t>
            </a:r>
            <a:r>
              <a:rPr lang="en-US" b="1" u="sng" baseline="30000" dirty="0"/>
              <a:t> </a:t>
            </a:r>
            <a:r>
              <a:rPr lang="en-US" b="1" u="sng" dirty="0"/>
              <a:t>And Elijah took twelve stones, according to the number of the tribes of the sons of Jacob, unto whom the word of the </a:t>
            </a:r>
            <a:r>
              <a:rPr lang="en-US" b="1" u="sng" cap="small" dirty="0"/>
              <a:t>Lord</a:t>
            </a:r>
            <a:r>
              <a:rPr lang="en-US" b="1" u="sng" dirty="0"/>
              <a:t> came, saying, Israel shall be thy name:</a:t>
            </a:r>
            <a:r>
              <a:rPr lang="en-US" b="1" u="sng" baseline="30000" dirty="0"/>
              <a:t> </a:t>
            </a:r>
            <a:r>
              <a:rPr lang="en-US" b="1" u="sng" dirty="0"/>
              <a:t>And with the stones he built an altar in the name of the </a:t>
            </a:r>
            <a:r>
              <a:rPr lang="en-US" b="1" u="sng" cap="small" dirty="0"/>
              <a:t>Lord</a:t>
            </a:r>
            <a:r>
              <a:rPr lang="en-US" dirty="0"/>
              <a:t>: and he made a trench about the altar, as great as would contain two measures of seed.”</a:t>
            </a:r>
          </a:p>
          <a:p>
            <a:pPr marL="0" indent="0">
              <a:buNone/>
            </a:pPr>
            <a:endParaRPr lang="en-US" dirty="0"/>
          </a:p>
        </p:txBody>
      </p:sp>
      <p:pic>
        <p:nvPicPr>
          <p:cNvPr id="4" name="Picture 3">
            <a:extLst>
              <a:ext uri="{FF2B5EF4-FFF2-40B4-BE49-F238E27FC236}">
                <a16:creationId xmlns:a16="http://schemas.microsoft.com/office/drawing/2014/main" id="{91AEE0DA-3F4B-22BC-33D9-3910316754E3}"/>
              </a:ext>
            </a:extLst>
          </p:cNvPr>
          <p:cNvPicPr>
            <a:picLocks noChangeAspect="1"/>
          </p:cNvPicPr>
          <p:nvPr/>
        </p:nvPicPr>
        <p:blipFill>
          <a:blip r:embed="rId2"/>
          <a:stretch>
            <a:fillRect/>
          </a:stretch>
        </p:blipFill>
        <p:spPr>
          <a:xfrm>
            <a:off x="7422217" y="739588"/>
            <a:ext cx="4286250" cy="3038475"/>
          </a:xfrm>
          <a:prstGeom prst="rect">
            <a:avLst/>
          </a:prstGeom>
        </p:spPr>
      </p:pic>
      <p:pic>
        <p:nvPicPr>
          <p:cNvPr id="5" name="Picture 4">
            <a:extLst>
              <a:ext uri="{FF2B5EF4-FFF2-40B4-BE49-F238E27FC236}">
                <a16:creationId xmlns:a16="http://schemas.microsoft.com/office/drawing/2014/main" id="{8769190C-2729-D47F-0968-3FAC7D8C80A0}"/>
              </a:ext>
            </a:extLst>
          </p:cNvPr>
          <p:cNvPicPr>
            <a:picLocks noChangeAspect="1"/>
          </p:cNvPicPr>
          <p:nvPr/>
        </p:nvPicPr>
        <p:blipFill>
          <a:blip r:embed="rId3"/>
          <a:stretch>
            <a:fillRect/>
          </a:stretch>
        </p:blipFill>
        <p:spPr>
          <a:xfrm>
            <a:off x="7642973" y="3778063"/>
            <a:ext cx="4065494" cy="3049121"/>
          </a:xfrm>
          <a:prstGeom prst="rect">
            <a:avLst/>
          </a:prstGeom>
        </p:spPr>
      </p:pic>
    </p:spTree>
    <p:extLst>
      <p:ext uri="{BB962C8B-B14F-4D97-AF65-F5344CB8AC3E}">
        <p14:creationId xmlns:p14="http://schemas.microsoft.com/office/powerpoint/2010/main" val="813571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FDE3A-2287-42D7-E366-50701C8842C9}"/>
              </a:ext>
            </a:extLst>
          </p:cNvPr>
          <p:cNvSpPr>
            <a:spLocks noGrp="1"/>
          </p:cNvSpPr>
          <p:nvPr>
            <p:ph type="title"/>
          </p:nvPr>
        </p:nvSpPr>
        <p:spPr>
          <a:xfrm>
            <a:off x="838200" y="-239992"/>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When Was the Sanctuary “Cleansed”?</a:t>
            </a:r>
          </a:p>
        </p:txBody>
      </p:sp>
      <p:sp>
        <p:nvSpPr>
          <p:cNvPr id="3" name="Content Placeholder 2">
            <a:extLst>
              <a:ext uri="{FF2B5EF4-FFF2-40B4-BE49-F238E27FC236}">
                <a16:creationId xmlns:a16="http://schemas.microsoft.com/office/drawing/2014/main" id="{39D64A0A-A410-F4C9-7080-43CA87F3C642}"/>
              </a:ext>
            </a:extLst>
          </p:cNvPr>
          <p:cNvSpPr>
            <a:spLocks noGrp="1"/>
          </p:cNvSpPr>
          <p:nvPr>
            <p:ph idx="1"/>
          </p:nvPr>
        </p:nvSpPr>
        <p:spPr>
          <a:xfrm>
            <a:off x="107576" y="874058"/>
            <a:ext cx="8081684" cy="5983941"/>
          </a:xfrm>
        </p:spPr>
        <p:txBody>
          <a:bodyPr>
            <a:normAutofit fontScale="92500" lnSpcReduction="10000"/>
          </a:bodyPr>
          <a:lstStyle/>
          <a:p>
            <a:pPr marL="0" indent="0">
              <a:buNone/>
            </a:pPr>
            <a:r>
              <a:rPr lang="en-US" dirty="0"/>
              <a:t>Lev. 16:15-18 “Then shall he kill the goat of the sin offering, that is for the people, and bring his blood within the vail, and do with that blood as he did with the blood of the bullock, and sprinkle it upon the mercy seat, and before the mercy seat:</a:t>
            </a:r>
            <a:r>
              <a:rPr lang="en-US" baseline="30000" dirty="0"/>
              <a:t> </a:t>
            </a:r>
            <a:r>
              <a:rPr lang="en-US" dirty="0"/>
              <a:t>And </a:t>
            </a:r>
            <a:r>
              <a:rPr lang="en-US" b="1" u="sng" dirty="0"/>
              <a:t>he shall make an atonement for the holy place, because of the uncleanness of the children of Israel, and because of their transgressions in all their sins: and so shall he do for the tabernacle of the congregation, that </a:t>
            </a:r>
            <a:r>
              <a:rPr lang="en-US" b="1" u="sng" dirty="0" err="1"/>
              <a:t>remaineth</a:t>
            </a:r>
            <a:r>
              <a:rPr lang="en-US" b="1" u="sng" dirty="0"/>
              <a:t> among them in the midst of their uncleanness</a:t>
            </a:r>
            <a:r>
              <a:rPr lang="en-US" dirty="0"/>
              <a:t>.</a:t>
            </a:r>
            <a:r>
              <a:rPr lang="en-US" baseline="30000" dirty="0"/>
              <a:t> </a:t>
            </a:r>
            <a:r>
              <a:rPr lang="en-US" dirty="0"/>
              <a:t>And there shall be no man in the tabernacle of the congregation when he </a:t>
            </a:r>
            <a:r>
              <a:rPr lang="en-US" dirty="0" err="1"/>
              <a:t>goeth</a:t>
            </a:r>
            <a:r>
              <a:rPr lang="en-US" dirty="0"/>
              <a:t> in to make an atonement in the holy place, until he come out, and </a:t>
            </a:r>
            <a:r>
              <a:rPr lang="en-US" b="1" dirty="0"/>
              <a:t>have made an atonement for himself, and for his household, and for all the congregation of Israel</a:t>
            </a:r>
            <a:r>
              <a:rPr lang="en-US" dirty="0"/>
              <a:t>.</a:t>
            </a:r>
            <a:r>
              <a:rPr lang="en-US" baseline="30000" dirty="0"/>
              <a:t> </a:t>
            </a:r>
            <a:r>
              <a:rPr lang="en-US" dirty="0"/>
              <a:t>And he shall go out unto the altar that is before the </a:t>
            </a:r>
            <a:r>
              <a:rPr lang="en-US" cap="small" dirty="0"/>
              <a:t>Lord</a:t>
            </a:r>
            <a:r>
              <a:rPr lang="en-US" dirty="0"/>
              <a:t>, and make an atonement for it; and shall take of the blood of the bullock, and of the blood of the goat, and put it upon the horns of the altar round about.”</a:t>
            </a:r>
          </a:p>
        </p:txBody>
      </p:sp>
      <p:pic>
        <p:nvPicPr>
          <p:cNvPr id="4" name="Picture 3">
            <a:extLst>
              <a:ext uri="{FF2B5EF4-FFF2-40B4-BE49-F238E27FC236}">
                <a16:creationId xmlns:a16="http://schemas.microsoft.com/office/drawing/2014/main" id="{8273E3BF-4FF3-76EC-6282-4A94024EFC8E}"/>
              </a:ext>
            </a:extLst>
          </p:cNvPr>
          <p:cNvPicPr>
            <a:picLocks noChangeAspect="1"/>
          </p:cNvPicPr>
          <p:nvPr/>
        </p:nvPicPr>
        <p:blipFill>
          <a:blip r:embed="rId2"/>
          <a:srcRect l="25762" r="25290"/>
          <a:stretch>
            <a:fillRect/>
          </a:stretch>
        </p:blipFill>
        <p:spPr>
          <a:xfrm>
            <a:off x="8364070" y="1251696"/>
            <a:ext cx="3517943" cy="4826374"/>
          </a:xfrm>
          <a:prstGeom prst="rect">
            <a:avLst/>
          </a:prstGeom>
        </p:spPr>
      </p:pic>
    </p:spTree>
    <p:extLst>
      <p:ext uri="{BB962C8B-B14F-4D97-AF65-F5344CB8AC3E}">
        <p14:creationId xmlns:p14="http://schemas.microsoft.com/office/powerpoint/2010/main" val="1080612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5F308-5A39-2E6C-DDFA-A183225AB269}"/>
              </a:ext>
            </a:extLst>
          </p:cNvPr>
          <p:cNvSpPr>
            <a:spLocks noGrp="1"/>
          </p:cNvSpPr>
          <p:nvPr>
            <p:ph type="title"/>
          </p:nvPr>
        </p:nvSpPr>
        <p:spPr>
          <a:xfrm>
            <a:off x="838200" y="-199651"/>
            <a:ext cx="10515600" cy="1325563"/>
          </a:xfrm>
        </p:spPr>
        <p:txBody>
          <a:bodyPr/>
          <a:lstStyle/>
          <a:p>
            <a:r>
              <a:rPr lang="en-US" b="1" dirty="0">
                <a:effectLst>
                  <a:outerShdw blurRad="38100" dist="38100" dir="2700000" algn="tl">
                    <a:srgbClr val="000000">
                      <a:alpha val="43137"/>
                    </a:srgbClr>
                  </a:outerShdw>
                </a:effectLst>
              </a:rPr>
              <a:t>“And Cleanse it”</a:t>
            </a:r>
          </a:p>
        </p:txBody>
      </p:sp>
      <p:sp>
        <p:nvSpPr>
          <p:cNvPr id="3" name="Content Placeholder 2">
            <a:extLst>
              <a:ext uri="{FF2B5EF4-FFF2-40B4-BE49-F238E27FC236}">
                <a16:creationId xmlns:a16="http://schemas.microsoft.com/office/drawing/2014/main" id="{B1D897F5-0C33-F095-29BD-7BC5EFCB0134}"/>
              </a:ext>
            </a:extLst>
          </p:cNvPr>
          <p:cNvSpPr>
            <a:spLocks noGrp="1"/>
          </p:cNvSpPr>
          <p:nvPr>
            <p:ph idx="1"/>
          </p:nvPr>
        </p:nvSpPr>
        <p:spPr>
          <a:xfrm>
            <a:off x="5338482" y="857436"/>
            <a:ext cx="6853518" cy="6000563"/>
          </a:xfrm>
        </p:spPr>
        <p:txBody>
          <a:bodyPr>
            <a:normAutofit/>
          </a:bodyPr>
          <a:lstStyle/>
          <a:p>
            <a:pPr marL="0" indent="0">
              <a:buNone/>
            </a:pPr>
            <a:r>
              <a:rPr lang="en-US" dirty="0"/>
              <a:t>Lev. 16:19-21 “And he shall sprinkle of the blood upon it with his finger seven times, </a:t>
            </a:r>
            <a:r>
              <a:rPr lang="en-US" b="1" u="sng" dirty="0"/>
              <a:t>and cleanse it, and hallow it from the uncleanness of the children of Israel</a:t>
            </a:r>
            <a:r>
              <a:rPr lang="en-US" dirty="0"/>
              <a:t>.</a:t>
            </a:r>
            <a:r>
              <a:rPr lang="en-US" baseline="30000" dirty="0"/>
              <a:t> </a:t>
            </a:r>
            <a:r>
              <a:rPr lang="en-US" b="1" u="sng" dirty="0"/>
              <a:t>And when he hath made an end of reconciling the holy place, and the tabernacle of the congregation, and the altar</a:t>
            </a:r>
            <a:r>
              <a:rPr lang="en-US" dirty="0"/>
              <a:t>, he shall bring the live goat:</a:t>
            </a:r>
            <a:r>
              <a:rPr lang="en-US" baseline="30000" dirty="0"/>
              <a:t> </a:t>
            </a:r>
            <a:r>
              <a:rPr lang="en-US" dirty="0"/>
              <a:t>And Aaron shall lay both his hands upon the head of the live goat, and confess over him all the iniquities of the children of Israel, and all their transgressions in all their sins, putting them upon the head of the goat, and shall send him away by the hand of a fit man into the wilderness:”</a:t>
            </a:r>
          </a:p>
        </p:txBody>
      </p:sp>
      <p:pic>
        <p:nvPicPr>
          <p:cNvPr id="4" name="Picture 3">
            <a:extLst>
              <a:ext uri="{FF2B5EF4-FFF2-40B4-BE49-F238E27FC236}">
                <a16:creationId xmlns:a16="http://schemas.microsoft.com/office/drawing/2014/main" id="{2C44578B-7C97-DEDF-1B29-8DC2418C5D60}"/>
              </a:ext>
            </a:extLst>
          </p:cNvPr>
          <p:cNvPicPr>
            <a:picLocks noChangeAspect="1"/>
          </p:cNvPicPr>
          <p:nvPr/>
        </p:nvPicPr>
        <p:blipFill>
          <a:blip r:embed="rId2"/>
          <a:stretch>
            <a:fillRect/>
          </a:stretch>
        </p:blipFill>
        <p:spPr>
          <a:xfrm>
            <a:off x="136523" y="1478265"/>
            <a:ext cx="5201959" cy="3901469"/>
          </a:xfrm>
          <a:prstGeom prst="rect">
            <a:avLst/>
          </a:prstGeom>
        </p:spPr>
      </p:pic>
    </p:spTree>
    <p:extLst>
      <p:ext uri="{BB962C8B-B14F-4D97-AF65-F5344CB8AC3E}">
        <p14:creationId xmlns:p14="http://schemas.microsoft.com/office/powerpoint/2010/main" val="1528451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C62E2-5B04-801A-3DCD-479EB2192467}"/>
              </a:ext>
            </a:extLst>
          </p:cNvPr>
          <p:cNvSpPr>
            <a:spLocks noGrp="1"/>
          </p:cNvSpPr>
          <p:nvPr>
            <p:ph type="title"/>
          </p:nvPr>
        </p:nvSpPr>
        <p:spPr>
          <a:xfrm>
            <a:off x="838200" y="-132416"/>
            <a:ext cx="10515600" cy="1325563"/>
          </a:xfrm>
        </p:spPr>
        <p:txBody>
          <a:bodyPr/>
          <a:lstStyle/>
          <a:p>
            <a:r>
              <a:rPr lang="en-US" b="1" dirty="0">
                <a:solidFill>
                  <a:srgbClr val="FF0000"/>
                </a:solidFill>
              </a:rPr>
              <a:t>A “Judgment” Was Made???</a:t>
            </a:r>
          </a:p>
        </p:txBody>
      </p:sp>
      <p:sp>
        <p:nvSpPr>
          <p:cNvPr id="3" name="Content Placeholder 2">
            <a:extLst>
              <a:ext uri="{FF2B5EF4-FFF2-40B4-BE49-F238E27FC236}">
                <a16:creationId xmlns:a16="http://schemas.microsoft.com/office/drawing/2014/main" id="{FDC53A23-FF26-EB3B-4B46-497E37BD5BEF}"/>
              </a:ext>
            </a:extLst>
          </p:cNvPr>
          <p:cNvSpPr>
            <a:spLocks noGrp="1"/>
          </p:cNvSpPr>
          <p:nvPr>
            <p:ph idx="1"/>
          </p:nvPr>
        </p:nvSpPr>
        <p:spPr>
          <a:xfrm>
            <a:off x="2877670" y="911224"/>
            <a:ext cx="9314329" cy="5946775"/>
          </a:xfrm>
        </p:spPr>
        <p:txBody>
          <a:bodyPr>
            <a:normAutofit/>
          </a:bodyPr>
          <a:lstStyle/>
          <a:p>
            <a:pPr marL="0" indent="0">
              <a:buNone/>
            </a:pPr>
            <a:r>
              <a:rPr lang="en-US" dirty="0"/>
              <a:t>Lev. 23: 27-29 “Also on the tenth day of this seventh month there shall </a:t>
            </a:r>
            <a:r>
              <a:rPr lang="en-US" b="1" u="sng" dirty="0"/>
              <a:t>be a day of atonement</a:t>
            </a:r>
            <a:r>
              <a:rPr lang="en-US" dirty="0"/>
              <a:t>: it shall be an holy convocation unto you; and </a:t>
            </a:r>
            <a:r>
              <a:rPr lang="en-US" b="1" u="sng" dirty="0"/>
              <a:t>ye shall afflict your souls</a:t>
            </a:r>
            <a:r>
              <a:rPr lang="en-US" dirty="0"/>
              <a:t>, and offer an offering made by fire unto the </a:t>
            </a:r>
            <a:r>
              <a:rPr lang="en-US" cap="small" dirty="0"/>
              <a:t>Lord</a:t>
            </a:r>
            <a:r>
              <a:rPr lang="en-US" dirty="0"/>
              <a:t>.</a:t>
            </a:r>
            <a:r>
              <a:rPr lang="en-US" baseline="30000" dirty="0"/>
              <a:t> </a:t>
            </a:r>
            <a:r>
              <a:rPr lang="en-US" dirty="0"/>
              <a:t>And ye shall do no work in that same day: for it is a day of atonement, to make an atonement for you before the </a:t>
            </a:r>
            <a:r>
              <a:rPr lang="en-US" cap="small" dirty="0"/>
              <a:t>Lord</a:t>
            </a:r>
            <a:r>
              <a:rPr lang="en-US" dirty="0"/>
              <a:t> your God.</a:t>
            </a:r>
            <a:r>
              <a:rPr lang="en-US" baseline="30000" dirty="0"/>
              <a:t> </a:t>
            </a:r>
            <a:r>
              <a:rPr lang="en-US" b="1" u="sng" dirty="0"/>
              <a:t>For whatsoever soul it be that shall not be afflicted in that same day, he shall be cut off from among his people</a:t>
            </a:r>
            <a:r>
              <a:rPr lang="en-US" dirty="0"/>
              <a:t>.”</a:t>
            </a:r>
          </a:p>
          <a:p>
            <a:pPr marL="0" indent="0">
              <a:buNone/>
            </a:pPr>
            <a:endParaRPr lang="en-US" dirty="0"/>
          </a:p>
          <a:p>
            <a:pPr marL="0" indent="0">
              <a:buNone/>
            </a:pPr>
            <a:r>
              <a:rPr lang="en-US" dirty="0"/>
              <a:t>Ex. 25:22 “And there I will meet with thee, and </a:t>
            </a:r>
            <a:r>
              <a:rPr lang="en-US" b="1" u="sng" dirty="0"/>
              <a:t>I will commune with thee from above the mercy seat, from between the two </a:t>
            </a:r>
            <a:r>
              <a:rPr lang="en-US" b="1" u="sng" dirty="0" err="1"/>
              <a:t>cherubims</a:t>
            </a:r>
            <a:r>
              <a:rPr lang="en-US" b="1" u="sng" dirty="0"/>
              <a:t> which are upon the ark of the testimony</a:t>
            </a:r>
            <a:r>
              <a:rPr lang="en-US" dirty="0"/>
              <a:t>, of all things which I will give thee in commandment unto the children of Israel.</a:t>
            </a:r>
          </a:p>
        </p:txBody>
      </p:sp>
      <p:pic>
        <p:nvPicPr>
          <p:cNvPr id="4" name="Picture 3">
            <a:extLst>
              <a:ext uri="{FF2B5EF4-FFF2-40B4-BE49-F238E27FC236}">
                <a16:creationId xmlns:a16="http://schemas.microsoft.com/office/drawing/2014/main" id="{63ABD310-51B2-1A62-6B39-5C0D3671BF07}"/>
              </a:ext>
            </a:extLst>
          </p:cNvPr>
          <p:cNvPicPr>
            <a:picLocks noChangeAspect="1"/>
          </p:cNvPicPr>
          <p:nvPr/>
        </p:nvPicPr>
        <p:blipFill>
          <a:blip r:embed="rId2"/>
          <a:stretch>
            <a:fillRect/>
          </a:stretch>
        </p:blipFill>
        <p:spPr>
          <a:xfrm>
            <a:off x="91747" y="1571718"/>
            <a:ext cx="2785923" cy="3714564"/>
          </a:xfrm>
          <a:prstGeom prst="rect">
            <a:avLst/>
          </a:prstGeom>
        </p:spPr>
      </p:pic>
    </p:spTree>
    <p:extLst>
      <p:ext uri="{BB962C8B-B14F-4D97-AF65-F5344CB8AC3E}">
        <p14:creationId xmlns:p14="http://schemas.microsoft.com/office/powerpoint/2010/main" val="1484890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C6705-F3D6-FA29-4BFA-FE9F29EAC099}"/>
              </a:ext>
            </a:extLst>
          </p:cNvPr>
          <p:cNvSpPr>
            <a:spLocks noGrp="1"/>
          </p:cNvSpPr>
          <p:nvPr>
            <p:ph type="title"/>
          </p:nvPr>
        </p:nvSpPr>
        <p:spPr>
          <a:xfrm>
            <a:off x="253253" y="-226545"/>
            <a:ext cx="11685494" cy="1325563"/>
          </a:xfrm>
        </p:spPr>
        <p:txBody>
          <a:bodyPr/>
          <a:lstStyle/>
          <a:p>
            <a:r>
              <a:rPr lang="en-US" b="1" dirty="0">
                <a:effectLst>
                  <a:outerShdw blurRad="38100" dist="38100" dir="2700000" algn="tl">
                    <a:srgbClr val="000000">
                      <a:alpha val="43137"/>
                    </a:srgbClr>
                  </a:outerShdw>
                </a:effectLst>
              </a:rPr>
              <a:t>There’s An Investigation and a Judgment Coming…</a:t>
            </a:r>
          </a:p>
        </p:txBody>
      </p:sp>
      <p:sp>
        <p:nvSpPr>
          <p:cNvPr id="4" name="TextBox 3">
            <a:extLst>
              <a:ext uri="{FF2B5EF4-FFF2-40B4-BE49-F238E27FC236}">
                <a16:creationId xmlns:a16="http://schemas.microsoft.com/office/drawing/2014/main" id="{6F91B377-345B-8732-9528-15B256236E76}"/>
              </a:ext>
            </a:extLst>
          </p:cNvPr>
          <p:cNvSpPr txBox="1"/>
          <p:nvPr/>
        </p:nvSpPr>
        <p:spPr>
          <a:xfrm>
            <a:off x="4798359" y="856278"/>
            <a:ext cx="7140388" cy="5632311"/>
          </a:xfrm>
          <a:prstGeom prst="rect">
            <a:avLst/>
          </a:prstGeom>
          <a:noFill/>
        </p:spPr>
        <p:txBody>
          <a:bodyPr wrap="square">
            <a:spAutoFit/>
          </a:bodyPr>
          <a:lstStyle/>
          <a:p>
            <a:r>
              <a:rPr lang="en-US" sz="2400" dirty="0"/>
              <a:t> Ps. 73:8-17 “They are corrupt, and speak wickedly concerning oppression: they speak loftily. They set their mouth against the heavens, and their tongue walketh through the earth. Therefore his people return hither: and waters of a full cup are wrung out to them. </a:t>
            </a:r>
            <a:r>
              <a:rPr lang="en-US" sz="2400" b="1" u="sng" dirty="0"/>
              <a:t>And they say, How doth God know? and is there knowledge in the most High</a:t>
            </a:r>
            <a:r>
              <a:rPr lang="en-US" sz="2400" dirty="0"/>
              <a:t>? Behold, these are the ungodly, who prosper in the world; they increase in riches. Verily I have cleansed my heart in vain, and washed my hands in </a:t>
            </a:r>
            <a:r>
              <a:rPr lang="en-US" sz="2400" dirty="0" err="1"/>
              <a:t>innocency</a:t>
            </a:r>
            <a:r>
              <a:rPr lang="en-US" sz="2400" dirty="0"/>
              <a:t>. For all the day long have I been plagued, and chastened every morning. If I say, I will speak thus; behold, I should offend against the generation of thy children. When I thought to know this, it was too painful for me; </a:t>
            </a:r>
            <a:r>
              <a:rPr lang="en-US" sz="2400" b="1" u="sng" dirty="0"/>
              <a:t>Until I went into the sanctuary of God; then understood I their end</a:t>
            </a:r>
            <a:r>
              <a:rPr lang="en-US" sz="2400" dirty="0"/>
              <a:t>.”</a:t>
            </a:r>
          </a:p>
        </p:txBody>
      </p:sp>
      <p:pic>
        <p:nvPicPr>
          <p:cNvPr id="5" name="Picture 4">
            <a:extLst>
              <a:ext uri="{FF2B5EF4-FFF2-40B4-BE49-F238E27FC236}">
                <a16:creationId xmlns:a16="http://schemas.microsoft.com/office/drawing/2014/main" id="{161DCF91-7A1A-4549-3324-2954A7694D8C}"/>
              </a:ext>
            </a:extLst>
          </p:cNvPr>
          <p:cNvPicPr>
            <a:picLocks noChangeAspect="1"/>
          </p:cNvPicPr>
          <p:nvPr/>
        </p:nvPicPr>
        <p:blipFill>
          <a:blip r:embed="rId2"/>
          <a:stretch>
            <a:fillRect/>
          </a:stretch>
        </p:blipFill>
        <p:spPr>
          <a:xfrm>
            <a:off x="253253" y="856278"/>
            <a:ext cx="4459422" cy="5632311"/>
          </a:xfrm>
          <a:prstGeom prst="rect">
            <a:avLst/>
          </a:prstGeom>
        </p:spPr>
      </p:pic>
    </p:spTree>
    <p:extLst>
      <p:ext uri="{BB962C8B-B14F-4D97-AF65-F5344CB8AC3E}">
        <p14:creationId xmlns:p14="http://schemas.microsoft.com/office/powerpoint/2010/main" val="2230583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2ACD3-7A09-297C-44DC-DAC42C265597}"/>
              </a:ext>
            </a:extLst>
          </p:cNvPr>
          <p:cNvSpPr>
            <a:spLocks noGrp="1"/>
          </p:cNvSpPr>
          <p:nvPr>
            <p:ph type="title"/>
          </p:nvPr>
        </p:nvSpPr>
        <p:spPr>
          <a:xfrm>
            <a:off x="838200" y="-72232"/>
            <a:ext cx="10515600" cy="1325563"/>
          </a:xfrm>
        </p:spPr>
        <p:txBody>
          <a:bodyPr/>
          <a:lstStyle/>
          <a:p>
            <a:r>
              <a:rPr lang="en-US" b="1" dirty="0">
                <a:effectLst>
                  <a:outerShdw blurRad="38100" dist="38100" dir="2700000" algn="tl">
                    <a:srgbClr val="000000">
                      <a:alpha val="43137"/>
                    </a:srgbClr>
                  </a:outerShdw>
                </a:effectLst>
              </a:rPr>
              <a:t>Recap</a:t>
            </a:r>
          </a:p>
        </p:txBody>
      </p:sp>
      <p:sp>
        <p:nvSpPr>
          <p:cNvPr id="3" name="Content Placeholder 2">
            <a:extLst>
              <a:ext uri="{FF2B5EF4-FFF2-40B4-BE49-F238E27FC236}">
                <a16:creationId xmlns:a16="http://schemas.microsoft.com/office/drawing/2014/main" id="{8C39C9C1-7AE0-A487-EA8E-DF1154E882D3}"/>
              </a:ext>
            </a:extLst>
          </p:cNvPr>
          <p:cNvSpPr>
            <a:spLocks noGrp="1"/>
          </p:cNvSpPr>
          <p:nvPr>
            <p:ph idx="1"/>
          </p:nvPr>
        </p:nvSpPr>
        <p:spPr>
          <a:xfrm>
            <a:off x="286871" y="1253331"/>
            <a:ext cx="5239870" cy="4351338"/>
          </a:xfrm>
        </p:spPr>
        <p:txBody>
          <a:bodyPr/>
          <a:lstStyle/>
          <a:p>
            <a:pPr marL="0" indent="0">
              <a:buNone/>
            </a:pPr>
            <a:r>
              <a:rPr lang="en-US" dirty="0"/>
              <a:t>Now that we have looked at the beginning of the 70 week prophecy both in its objectives and fulfillment in the life and mission of Jesus Christ, let’s return to the 2300 day/year prophecy to try to understand what it is saying will happen the close of the 2300 days, then we can look at the end of the prophecy to see if something significant happened…</a:t>
            </a:r>
          </a:p>
        </p:txBody>
      </p:sp>
      <p:pic>
        <p:nvPicPr>
          <p:cNvPr id="4" name="Picture 3">
            <a:extLst>
              <a:ext uri="{FF2B5EF4-FFF2-40B4-BE49-F238E27FC236}">
                <a16:creationId xmlns:a16="http://schemas.microsoft.com/office/drawing/2014/main" id="{40FF7803-C67A-E6C6-858C-B2D79862C33B}"/>
              </a:ext>
            </a:extLst>
          </p:cNvPr>
          <p:cNvPicPr>
            <a:picLocks noChangeAspect="1"/>
          </p:cNvPicPr>
          <p:nvPr/>
        </p:nvPicPr>
        <p:blipFill>
          <a:blip r:embed="rId2"/>
          <a:stretch>
            <a:fillRect/>
          </a:stretch>
        </p:blipFill>
        <p:spPr>
          <a:xfrm>
            <a:off x="5688932" y="1253331"/>
            <a:ext cx="6216197" cy="4351338"/>
          </a:xfrm>
          <a:prstGeom prst="rect">
            <a:avLst/>
          </a:prstGeom>
        </p:spPr>
      </p:pic>
    </p:spTree>
    <p:extLst>
      <p:ext uri="{BB962C8B-B14F-4D97-AF65-F5344CB8AC3E}">
        <p14:creationId xmlns:p14="http://schemas.microsoft.com/office/powerpoint/2010/main" val="222027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4F67C-5B68-1B5E-2E5C-7FDD3907EE3F}"/>
              </a:ext>
            </a:extLst>
          </p:cNvPr>
          <p:cNvSpPr>
            <a:spLocks noGrp="1"/>
          </p:cNvSpPr>
          <p:nvPr>
            <p:ph type="title"/>
          </p:nvPr>
        </p:nvSpPr>
        <p:spPr>
          <a:xfrm>
            <a:off x="0" y="35533"/>
            <a:ext cx="12192000" cy="1325563"/>
          </a:xfrm>
        </p:spPr>
        <p:txBody>
          <a:bodyPr/>
          <a:lstStyle/>
          <a:p>
            <a:r>
              <a:rPr lang="en-US" u="sng" dirty="0">
                <a:solidFill>
                  <a:srgbClr val="0070C0"/>
                </a:solidFill>
                <a:effectLst>
                  <a:outerShdw blurRad="38100" dist="38100" dir="2700000" algn="tl">
                    <a:srgbClr val="000000">
                      <a:alpha val="43137"/>
                    </a:srgbClr>
                  </a:outerShdw>
                </a:effectLst>
              </a:rPr>
              <a:t>The Jewish Encyclopedia Explains… The Investigative Judgment???</a:t>
            </a:r>
          </a:p>
        </p:txBody>
      </p:sp>
      <p:sp>
        <p:nvSpPr>
          <p:cNvPr id="3" name="TextBox 2">
            <a:extLst>
              <a:ext uri="{FF2B5EF4-FFF2-40B4-BE49-F238E27FC236}">
                <a16:creationId xmlns:a16="http://schemas.microsoft.com/office/drawing/2014/main" id="{8B051813-7E19-5061-15FD-623DE2D52494}"/>
              </a:ext>
            </a:extLst>
          </p:cNvPr>
          <p:cNvSpPr txBox="1"/>
          <p:nvPr/>
        </p:nvSpPr>
        <p:spPr>
          <a:xfrm>
            <a:off x="3415005" y="653143"/>
            <a:ext cx="8658808" cy="6124754"/>
          </a:xfrm>
          <a:prstGeom prst="rect">
            <a:avLst/>
          </a:prstGeom>
          <a:noFill/>
        </p:spPr>
        <p:txBody>
          <a:bodyPr wrap="square" rtlCol="0">
            <a:spAutoFit/>
          </a:bodyPr>
          <a:lstStyle/>
          <a:p>
            <a:r>
              <a:rPr lang="en-US" sz="2800" dirty="0"/>
              <a:t>“God, seated on His throne to judge the world, at the same time Judge, Pleader, Expert, and Witness, </a:t>
            </a:r>
            <a:r>
              <a:rPr lang="en-US" sz="2800" dirty="0" err="1"/>
              <a:t>openeth</a:t>
            </a:r>
            <a:r>
              <a:rPr lang="en-US" sz="2800" dirty="0"/>
              <a:t> the Book of Records; it is read, every man’s signature being found therein. </a:t>
            </a:r>
            <a:r>
              <a:rPr lang="en-US" sz="2800" b="1" u="sng" dirty="0"/>
              <a:t>The great trumpet is sounded; a still, small voice is heard; the angels shudder, saying, this is the day of judgment</a:t>
            </a:r>
            <a:r>
              <a:rPr lang="en-US" sz="2800" dirty="0"/>
              <a:t>: for His very ministers are not pure before God. As a shepherd </a:t>
            </a:r>
            <a:r>
              <a:rPr lang="en-US" sz="2800" dirty="0" err="1"/>
              <a:t>mustereth</a:t>
            </a:r>
            <a:r>
              <a:rPr lang="en-US" sz="2800" dirty="0"/>
              <a:t> his flock, causing them to pass under his rod, so doth God cause every living soul to pass before Him to fix the limit of every creature’s life and to foreordain its destiny. </a:t>
            </a:r>
            <a:r>
              <a:rPr lang="en-US" sz="2800" b="1" u="sng" dirty="0"/>
              <a:t>On New Year’s Day the decree is written; on the Day of Atonement it is sealed who shall live and who are to die, etc. But penitence, prayer, and charity may avert the evil decree</a:t>
            </a:r>
            <a:r>
              <a:rPr lang="en-US" sz="2800" dirty="0"/>
              <a:t>.”—Jewish Encyclopedia, “Atonement, Day of”, vol.2, p. 286</a:t>
            </a:r>
          </a:p>
        </p:txBody>
      </p:sp>
      <p:pic>
        <p:nvPicPr>
          <p:cNvPr id="4" name="Picture 3">
            <a:extLst>
              <a:ext uri="{FF2B5EF4-FFF2-40B4-BE49-F238E27FC236}">
                <a16:creationId xmlns:a16="http://schemas.microsoft.com/office/drawing/2014/main" id="{DFC750C2-1FDA-3D4B-F424-91A73E37D757}"/>
              </a:ext>
            </a:extLst>
          </p:cNvPr>
          <p:cNvPicPr>
            <a:picLocks noChangeAspect="1"/>
          </p:cNvPicPr>
          <p:nvPr/>
        </p:nvPicPr>
        <p:blipFill>
          <a:blip r:embed="rId2"/>
          <a:stretch>
            <a:fillRect/>
          </a:stretch>
        </p:blipFill>
        <p:spPr>
          <a:xfrm>
            <a:off x="288277" y="1708111"/>
            <a:ext cx="2935341" cy="4456243"/>
          </a:xfrm>
          <a:prstGeom prst="rect">
            <a:avLst/>
          </a:prstGeom>
        </p:spPr>
      </p:pic>
    </p:spTree>
    <p:extLst>
      <p:ext uri="{BB962C8B-B14F-4D97-AF65-F5344CB8AC3E}">
        <p14:creationId xmlns:p14="http://schemas.microsoft.com/office/powerpoint/2010/main" val="3957193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229A0-E176-42D4-BC83-460A856F00DC}"/>
              </a:ext>
            </a:extLst>
          </p:cNvPr>
          <p:cNvSpPr>
            <a:spLocks noGrp="1"/>
          </p:cNvSpPr>
          <p:nvPr>
            <p:ph type="title"/>
          </p:nvPr>
        </p:nvSpPr>
        <p:spPr>
          <a:xfrm>
            <a:off x="987490" y="-297348"/>
            <a:ext cx="10515600" cy="1325563"/>
          </a:xfrm>
        </p:spPr>
        <p:txBody>
          <a:bodyPr/>
          <a:lstStyle/>
          <a:p>
            <a:r>
              <a:rPr lang="en-US" b="1" dirty="0">
                <a:solidFill>
                  <a:srgbClr val="0070C0"/>
                </a:solidFill>
                <a:effectLst>
                  <a:outerShdw blurRad="38100" dist="38100" dir="2700000" algn="tl">
                    <a:srgbClr val="000000">
                      <a:alpha val="43137"/>
                    </a:srgbClr>
                  </a:outerShdw>
                </a:effectLst>
              </a:rPr>
              <a:t>Before the Judgment Seat of Christ</a:t>
            </a:r>
          </a:p>
        </p:txBody>
      </p:sp>
      <p:sp>
        <p:nvSpPr>
          <p:cNvPr id="4" name="TextBox 3">
            <a:extLst>
              <a:ext uri="{FF2B5EF4-FFF2-40B4-BE49-F238E27FC236}">
                <a16:creationId xmlns:a16="http://schemas.microsoft.com/office/drawing/2014/main" id="{4FF97B43-4CC4-33C3-35AE-D8E94D5AC762}"/>
              </a:ext>
            </a:extLst>
          </p:cNvPr>
          <p:cNvSpPr txBox="1"/>
          <p:nvPr/>
        </p:nvSpPr>
        <p:spPr>
          <a:xfrm>
            <a:off x="5922607" y="1700019"/>
            <a:ext cx="6097554" cy="3046988"/>
          </a:xfrm>
          <a:prstGeom prst="rect">
            <a:avLst/>
          </a:prstGeom>
          <a:noFill/>
        </p:spPr>
        <p:txBody>
          <a:bodyPr wrap="square">
            <a:spAutoFit/>
          </a:bodyPr>
          <a:lstStyle/>
          <a:p>
            <a:r>
              <a:rPr lang="en-US" sz="3200" dirty="0"/>
              <a:t>2 Cor. 5:10 “</a:t>
            </a:r>
            <a:r>
              <a:rPr lang="en-US" sz="3200" b="1" u="sng" dirty="0"/>
              <a:t>For we must all appear before the judgment seat of Christ; that every one may receive the things done in his body, according to that he hath done, whether it be good or bad.</a:t>
            </a:r>
            <a:r>
              <a:rPr lang="en-US" sz="3200" dirty="0"/>
              <a:t>”</a:t>
            </a:r>
          </a:p>
        </p:txBody>
      </p:sp>
      <p:pic>
        <p:nvPicPr>
          <p:cNvPr id="5" name="Picture 4">
            <a:extLst>
              <a:ext uri="{FF2B5EF4-FFF2-40B4-BE49-F238E27FC236}">
                <a16:creationId xmlns:a16="http://schemas.microsoft.com/office/drawing/2014/main" id="{DD454F1F-75E1-D588-FFCF-71EC37FA084D}"/>
              </a:ext>
            </a:extLst>
          </p:cNvPr>
          <p:cNvPicPr>
            <a:picLocks noChangeAspect="1"/>
          </p:cNvPicPr>
          <p:nvPr/>
        </p:nvPicPr>
        <p:blipFill>
          <a:blip r:embed="rId2"/>
          <a:stretch>
            <a:fillRect/>
          </a:stretch>
        </p:blipFill>
        <p:spPr>
          <a:xfrm>
            <a:off x="305091" y="1060871"/>
            <a:ext cx="5390758" cy="3856361"/>
          </a:xfrm>
          <a:prstGeom prst="rect">
            <a:avLst/>
          </a:prstGeom>
        </p:spPr>
      </p:pic>
    </p:spTree>
    <p:extLst>
      <p:ext uri="{BB962C8B-B14F-4D97-AF65-F5344CB8AC3E}">
        <p14:creationId xmlns:p14="http://schemas.microsoft.com/office/powerpoint/2010/main" val="3525977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66057-F7A3-B45A-0277-9D341ABF3209}"/>
              </a:ext>
            </a:extLst>
          </p:cNvPr>
          <p:cNvSpPr>
            <a:spLocks noGrp="1"/>
          </p:cNvSpPr>
          <p:nvPr>
            <p:ph type="title"/>
          </p:nvPr>
        </p:nvSpPr>
        <p:spPr>
          <a:xfrm>
            <a:off x="744894" y="-362662"/>
            <a:ext cx="10515600" cy="1325563"/>
          </a:xfrm>
        </p:spPr>
        <p:txBody>
          <a:bodyPr/>
          <a:lstStyle/>
          <a:p>
            <a:pPr algn="ctr"/>
            <a:r>
              <a:rPr lang="en-US" u="sng" dirty="0">
                <a:solidFill>
                  <a:srgbClr val="FF0000"/>
                </a:solidFill>
                <a:effectLst>
                  <a:outerShdw blurRad="38100" dist="38100" dir="2700000" algn="tl">
                    <a:srgbClr val="000000">
                      <a:alpha val="43137"/>
                    </a:srgbClr>
                  </a:outerShdw>
                </a:effectLst>
              </a:rPr>
              <a:t>What the Tribunal Looks Like…</a:t>
            </a:r>
          </a:p>
        </p:txBody>
      </p:sp>
      <p:sp>
        <p:nvSpPr>
          <p:cNvPr id="4" name="TextBox 3">
            <a:extLst>
              <a:ext uri="{FF2B5EF4-FFF2-40B4-BE49-F238E27FC236}">
                <a16:creationId xmlns:a16="http://schemas.microsoft.com/office/drawing/2014/main" id="{FDBBB1CE-6686-F3BC-5B85-96FBF83AF6B9}"/>
              </a:ext>
            </a:extLst>
          </p:cNvPr>
          <p:cNvSpPr txBox="1"/>
          <p:nvPr/>
        </p:nvSpPr>
        <p:spPr>
          <a:xfrm>
            <a:off x="184280" y="733246"/>
            <a:ext cx="6823010" cy="6124754"/>
          </a:xfrm>
          <a:prstGeom prst="rect">
            <a:avLst/>
          </a:prstGeom>
          <a:noFill/>
        </p:spPr>
        <p:txBody>
          <a:bodyPr wrap="square">
            <a:spAutoFit/>
          </a:bodyPr>
          <a:lstStyle/>
          <a:p>
            <a:r>
              <a:rPr lang="en-US" sz="2800" dirty="0"/>
              <a:t>Zech. 3:1-4 “</a:t>
            </a:r>
            <a:r>
              <a:rPr lang="en-US" sz="2800" b="1" u="sng" dirty="0"/>
              <a:t>And he shewed me Joshua the high priest standing before the angel of the Lord, and Satan standing at his right hand to resist him.</a:t>
            </a:r>
            <a:r>
              <a:rPr lang="en-US" sz="2800" dirty="0"/>
              <a:t> And </a:t>
            </a:r>
            <a:r>
              <a:rPr lang="en-US" sz="2800" b="1" u="sng" dirty="0"/>
              <a:t>the Lord said unto Satan, The Lord rebuke thee, O Satan; even the Lord that hath chosen Jerusalem rebuke thee: is not this a brand plucked out of the fire?</a:t>
            </a:r>
            <a:r>
              <a:rPr lang="en-US" sz="2800" dirty="0"/>
              <a:t> Now Joshua was clothed with filthy garments, and stood before the angel. And he answered and </a:t>
            </a:r>
            <a:r>
              <a:rPr lang="en-US" sz="2800" dirty="0" err="1"/>
              <a:t>spake</a:t>
            </a:r>
            <a:r>
              <a:rPr lang="en-US" sz="2800" dirty="0"/>
              <a:t> unto those that stood before him, saying, Take away the filthy garments from him. And unto him he said, Behold, I have caused thine iniquity to pass from thee, and I will clothe thee with change of raiment.”</a:t>
            </a:r>
          </a:p>
        </p:txBody>
      </p:sp>
      <p:pic>
        <p:nvPicPr>
          <p:cNvPr id="5" name="Picture 4">
            <a:extLst>
              <a:ext uri="{FF2B5EF4-FFF2-40B4-BE49-F238E27FC236}">
                <a16:creationId xmlns:a16="http://schemas.microsoft.com/office/drawing/2014/main" id="{423A3F57-600F-CA27-9491-EBB775CFB0E7}"/>
              </a:ext>
            </a:extLst>
          </p:cNvPr>
          <p:cNvPicPr>
            <a:picLocks noChangeAspect="1"/>
          </p:cNvPicPr>
          <p:nvPr/>
        </p:nvPicPr>
        <p:blipFill>
          <a:blip r:embed="rId2"/>
          <a:stretch>
            <a:fillRect/>
          </a:stretch>
        </p:blipFill>
        <p:spPr>
          <a:xfrm>
            <a:off x="7242686" y="1875453"/>
            <a:ext cx="4765034" cy="3402174"/>
          </a:xfrm>
          <a:prstGeom prst="rect">
            <a:avLst/>
          </a:prstGeom>
        </p:spPr>
      </p:pic>
    </p:spTree>
    <p:extLst>
      <p:ext uri="{BB962C8B-B14F-4D97-AF65-F5344CB8AC3E}">
        <p14:creationId xmlns:p14="http://schemas.microsoft.com/office/powerpoint/2010/main" val="3186301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97CF-4BC2-D8CD-31F6-B0FDA8BD8BC2}"/>
              </a:ext>
            </a:extLst>
          </p:cNvPr>
          <p:cNvSpPr>
            <a:spLocks noGrp="1"/>
          </p:cNvSpPr>
          <p:nvPr>
            <p:ph type="title"/>
          </p:nvPr>
        </p:nvSpPr>
        <p:spPr>
          <a:xfrm>
            <a:off x="401216" y="-316010"/>
            <a:ext cx="11251163" cy="1325563"/>
          </a:xfrm>
        </p:spPr>
        <p:txBody>
          <a:bodyPr/>
          <a:lstStyle/>
          <a:p>
            <a:r>
              <a:rPr lang="en-US" u="sng" dirty="0">
                <a:solidFill>
                  <a:srgbClr val="7030A0"/>
                </a:solidFill>
                <a:effectLst>
                  <a:outerShdw blurRad="38100" dist="38100" dir="2700000" algn="tl">
                    <a:srgbClr val="000000">
                      <a:alpha val="43137"/>
                    </a:srgbClr>
                  </a:outerShdw>
                </a:effectLst>
              </a:rPr>
              <a:t>Mrs. White Sheds Some Light on Judgment Scene</a:t>
            </a:r>
          </a:p>
        </p:txBody>
      </p:sp>
      <p:sp>
        <p:nvSpPr>
          <p:cNvPr id="4" name="TextBox 3">
            <a:extLst>
              <a:ext uri="{FF2B5EF4-FFF2-40B4-BE49-F238E27FC236}">
                <a16:creationId xmlns:a16="http://schemas.microsoft.com/office/drawing/2014/main" id="{2A1AEAF2-7A6C-06ED-A625-91CC0CB31E53}"/>
              </a:ext>
            </a:extLst>
          </p:cNvPr>
          <p:cNvSpPr txBox="1"/>
          <p:nvPr/>
        </p:nvSpPr>
        <p:spPr>
          <a:xfrm>
            <a:off x="109634" y="733246"/>
            <a:ext cx="7158913" cy="6124754"/>
          </a:xfrm>
          <a:prstGeom prst="rect">
            <a:avLst/>
          </a:prstGeom>
          <a:noFill/>
        </p:spPr>
        <p:txBody>
          <a:bodyPr wrap="square">
            <a:spAutoFit/>
          </a:bodyPr>
          <a:lstStyle/>
          <a:p>
            <a:r>
              <a:rPr lang="en-US" sz="2800" dirty="0"/>
              <a:t>“Every man's work passes in review before God and is registered for faithfulness or unfaithfulness. </a:t>
            </a:r>
            <a:r>
              <a:rPr lang="en-US" sz="2800" b="1" u="sng" dirty="0"/>
              <a:t>Opposite each name in the books of heaven is entered with terrible exactness every wrong word, every selfish act, every unfulfilled duty, and every secret sin, with every artful dissembling. Heaven-sent warnings or reproofs neglected, wasted moments, unimproved opportunities, the influence exerted for good or for evil, with its far-reaching results, all are chronicled by the recording angel.</a:t>
            </a:r>
            <a:r>
              <a:rPr lang="en-US" sz="2800" dirty="0"/>
              <a:t> The law of God is the standard by which the characters and the lives of men will be tested in the judgment.” GC, 482</a:t>
            </a:r>
          </a:p>
        </p:txBody>
      </p:sp>
      <p:pic>
        <p:nvPicPr>
          <p:cNvPr id="5" name="Picture 4">
            <a:extLst>
              <a:ext uri="{FF2B5EF4-FFF2-40B4-BE49-F238E27FC236}">
                <a16:creationId xmlns:a16="http://schemas.microsoft.com/office/drawing/2014/main" id="{F460A798-9FD0-B863-534B-72BD328356C4}"/>
              </a:ext>
            </a:extLst>
          </p:cNvPr>
          <p:cNvPicPr>
            <a:picLocks noChangeAspect="1"/>
          </p:cNvPicPr>
          <p:nvPr/>
        </p:nvPicPr>
        <p:blipFill rotWithShape="1">
          <a:blip r:embed="rId2"/>
          <a:srcRect l="11742" r="11849"/>
          <a:stretch/>
        </p:blipFill>
        <p:spPr>
          <a:xfrm>
            <a:off x="7473821" y="1388512"/>
            <a:ext cx="4366726" cy="4286250"/>
          </a:xfrm>
          <a:prstGeom prst="rect">
            <a:avLst/>
          </a:prstGeom>
        </p:spPr>
      </p:pic>
    </p:spTree>
    <p:extLst>
      <p:ext uri="{BB962C8B-B14F-4D97-AF65-F5344CB8AC3E}">
        <p14:creationId xmlns:p14="http://schemas.microsoft.com/office/powerpoint/2010/main" val="1785746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0EFE5-37F5-B9C0-B2C9-5D443F8B3165}"/>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E8B98D3C-0EC3-4524-0FCA-73CCC85F7B5B}"/>
              </a:ext>
            </a:extLst>
          </p:cNvPr>
          <p:cNvSpPr txBox="1"/>
          <p:nvPr/>
        </p:nvSpPr>
        <p:spPr>
          <a:xfrm>
            <a:off x="1102659" y="2433918"/>
            <a:ext cx="7906870" cy="2031325"/>
          </a:xfrm>
          <a:prstGeom prst="rect">
            <a:avLst/>
          </a:prstGeom>
          <a:noFill/>
        </p:spPr>
        <p:txBody>
          <a:bodyPr wrap="square" rtlCol="0">
            <a:spAutoFit/>
          </a:bodyPr>
          <a:lstStyle/>
          <a:p>
            <a:pPr marL="342900" indent="-342900">
              <a:buAutoNum type="arabicPeriod"/>
            </a:pPr>
            <a:r>
              <a:rPr lang="en-US" dirty="0"/>
              <a:t>Explain the time of the end and the Reformation, restoring the Sanctuary</a:t>
            </a:r>
          </a:p>
          <a:p>
            <a:pPr marL="342900" indent="-342900">
              <a:buAutoNum type="arabicPeriod"/>
            </a:pPr>
            <a:r>
              <a:rPr lang="en-US" strike="sngStrike" dirty="0"/>
              <a:t>Elijah and the restoration of the altar</a:t>
            </a:r>
          </a:p>
          <a:p>
            <a:pPr marL="342900" indent="-342900">
              <a:buAutoNum type="arabicPeriod"/>
            </a:pPr>
            <a:r>
              <a:rPr lang="en-US" dirty="0"/>
              <a:t>Explain the Millerite movement and the 2300 days as the only ones who understood the significance of this passage</a:t>
            </a:r>
          </a:p>
          <a:p>
            <a:pPr marL="342900" indent="-342900">
              <a:buAutoNum type="arabicPeriod"/>
            </a:pPr>
            <a:r>
              <a:rPr lang="en-US" dirty="0"/>
              <a:t>Walk through the events and the errors, highlight the importance of the sanctuary throughout</a:t>
            </a:r>
          </a:p>
          <a:p>
            <a:pPr marL="342900" indent="-342900">
              <a:buAutoNum type="arabicPeriod"/>
            </a:pPr>
            <a:r>
              <a:rPr lang="en-US" dirty="0"/>
              <a:t>Loughborough’s account, etc. </a:t>
            </a:r>
          </a:p>
        </p:txBody>
      </p:sp>
    </p:spTree>
    <p:extLst>
      <p:ext uri="{BB962C8B-B14F-4D97-AF65-F5344CB8AC3E}">
        <p14:creationId xmlns:p14="http://schemas.microsoft.com/office/powerpoint/2010/main" val="1057887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443FC0-A043-FF02-B2E1-696EE7F5A407}"/>
              </a:ext>
            </a:extLst>
          </p:cNvPr>
          <p:cNvSpPr txBox="1"/>
          <p:nvPr/>
        </p:nvSpPr>
        <p:spPr>
          <a:xfrm>
            <a:off x="611681" y="-121611"/>
            <a:ext cx="10104120" cy="769441"/>
          </a:xfrm>
          <a:prstGeom prst="rect">
            <a:avLst/>
          </a:prstGeom>
          <a:noFill/>
        </p:spPr>
        <p:txBody>
          <a:bodyPr wrap="square" rtlCol="0">
            <a:spAutoFit/>
          </a:bodyPr>
          <a:lstStyle/>
          <a:p>
            <a:pPr algn="ctr"/>
            <a:r>
              <a:rPr lang="en-US" sz="4400" dirty="0">
                <a:solidFill>
                  <a:schemeClr val="bg1"/>
                </a:solidFill>
              </a:rPr>
              <a:t>The Fruits Testify…</a:t>
            </a:r>
          </a:p>
        </p:txBody>
      </p:sp>
      <p:pic>
        <p:nvPicPr>
          <p:cNvPr id="3" name="Picture 2">
            <a:extLst>
              <a:ext uri="{FF2B5EF4-FFF2-40B4-BE49-F238E27FC236}">
                <a16:creationId xmlns:a16="http://schemas.microsoft.com/office/drawing/2014/main" id="{D256CD0E-C167-4638-88D6-D9035C55C687}"/>
              </a:ext>
            </a:extLst>
          </p:cNvPr>
          <p:cNvPicPr>
            <a:picLocks noChangeAspect="1"/>
          </p:cNvPicPr>
          <p:nvPr/>
        </p:nvPicPr>
        <p:blipFill>
          <a:blip r:embed="rId2"/>
          <a:stretch>
            <a:fillRect/>
          </a:stretch>
        </p:blipFill>
        <p:spPr>
          <a:xfrm>
            <a:off x="386979" y="190321"/>
            <a:ext cx="1717897" cy="2187119"/>
          </a:xfrm>
          <a:prstGeom prst="rect">
            <a:avLst/>
          </a:prstGeom>
        </p:spPr>
      </p:pic>
      <p:pic>
        <p:nvPicPr>
          <p:cNvPr id="4" name="Picture 3">
            <a:extLst>
              <a:ext uri="{FF2B5EF4-FFF2-40B4-BE49-F238E27FC236}">
                <a16:creationId xmlns:a16="http://schemas.microsoft.com/office/drawing/2014/main" id="{D727AEF9-0478-517D-14CB-20CC6C303B85}"/>
              </a:ext>
            </a:extLst>
          </p:cNvPr>
          <p:cNvPicPr>
            <a:picLocks noChangeAspect="1"/>
          </p:cNvPicPr>
          <p:nvPr/>
        </p:nvPicPr>
        <p:blipFill>
          <a:blip r:embed="rId3"/>
          <a:srcRect t="5111" b="33111"/>
          <a:stretch/>
        </p:blipFill>
        <p:spPr>
          <a:xfrm>
            <a:off x="2207112" y="734530"/>
            <a:ext cx="2018586" cy="2012027"/>
          </a:xfrm>
          <a:prstGeom prst="rect">
            <a:avLst/>
          </a:prstGeom>
        </p:spPr>
      </p:pic>
      <p:sp>
        <p:nvSpPr>
          <p:cNvPr id="5" name="Arrow: Right 4">
            <a:extLst>
              <a:ext uri="{FF2B5EF4-FFF2-40B4-BE49-F238E27FC236}">
                <a16:creationId xmlns:a16="http://schemas.microsoft.com/office/drawing/2014/main" id="{D7155B1B-72CB-AB1F-84CA-6EAF03B8D3C9}"/>
              </a:ext>
            </a:extLst>
          </p:cNvPr>
          <p:cNvSpPr/>
          <p:nvPr/>
        </p:nvSpPr>
        <p:spPr>
          <a:xfrm rot="399636">
            <a:off x="1917443" y="764247"/>
            <a:ext cx="758104" cy="442123"/>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8A2529E-5C83-DD45-C64E-8AD1DB10243F}"/>
              </a:ext>
            </a:extLst>
          </p:cNvPr>
          <p:cNvPicPr>
            <a:picLocks noChangeAspect="1"/>
          </p:cNvPicPr>
          <p:nvPr/>
        </p:nvPicPr>
        <p:blipFill>
          <a:blip r:embed="rId4"/>
          <a:stretch>
            <a:fillRect/>
          </a:stretch>
        </p:blipFill>
        <p:spPr>
          <a:xfrm>
            <a:off x="64197" y="2813798"/>
            <a:ext cx="1424477" cy="1899303"/>
          </a:xfrm>
          <a:prstGeom prst="rect">
            <a:avLst/>
          </a:prstGeom>
        </p:spPr>
      </p:pic>
      <p:sp>
        <p:nvSpPr>
          <p:cNvPr id="7" name="Arrow: Right 6">
            <a:extLst>
              <a:ext uri="{FF2B5EF4-FFF2-40B4-BE49-F238E27FC236}">
                <a16:creationId xmlns:a16="http://schemas.microsoft.com/office/drawing/2014/main" id="{7DC20AD9-EE25-3966-C808-8E3AB64CB8F8}"/>
              </a:ext>
            </a:extLst>
          </p:cNvPr>
          <p:cNvSpPr/>
          <p:nvPr/>
        </p:nvSpPr>
        <p:spPr>
          <a:xfrm rot="5400000">
            <a:off x="89963" y="2524724"/>
            <a:ext cx="800622" cy="420741"/>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D61B4FE-2EA3-2522-8342-062CB899C451}"/>
              </a:ext>
            </a:extLst>
          </p:cNvPr>
          <p:cNvPicPr>
            <a:picLocks noChangeAspect="1"/>
          </p:cNvPicPr>
          <p:nvPr/>
        </p:nvPicPr>
        <p:blipFill>
          <a:blip r:embed="rId5"/>
          <a:srcRect l="24680" t="3326" r="23594" b="50670"/>
          <a:stretch/>
        </p:blipFill>
        <p:spPr>
          <a:xfrm>
            <a:off x="1411021" y="2887741"/>
            <a:ext cx="1424477" cy="1899303"/>
          </a:xfrm>
          <a:prstGeom prst="rect">
            <a:avLst/>
          </a:prstGeom>
        </p:spPr>
      </p:pic>
      <p:sp>
        <p:nvSpPr>
          <p:cNvPr id="9" name="Arrow: Right 8">
            <a:extLst>
              <a:ext uri="{FF2B5EF4-FFF2-40B4-BE49-F238E27FC236}">
                <a16:creationId xmlns:a16="http://schemas.microsoft.com/office/drawing/2014/main" id="{F35AE6A9-7166-9D99-0D93-3BEE9F6FDF72}"/>
              </a:ext>
            </a:extLst>
          </p:cNvPr>
          <p:cNvSpPr/>
          <p:nvPr/>
        </p:nvSpPr>
        <p:spPr>
          <a:xfrm rot="3041780">
            <a:off x="1641770" y="2527916"/>
            <a:ext cx="1021517" cy="414622"/>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B22E38B-7E67-E3FD-D566-04BE8E4CDD2B}"/>
              </a:ext>
            </a:extLst>
          </p:cNvPr>
          <p:cNvPicPr>
            <a:picLocks noChangeAspect="1"/>
          </p:cNvPicPr>
          <p:nvPr/>
        </p:nvPicPr>
        <p:blipFill>
          <a:blip r:embed="rId6"/>
          <a:stretch>
            <a:fillRect/>
          </a:stretch>
        </p:blipFill>
        <p:spPr>
          <a:xfrm>
            <a:off x="2698630" y="2887740"/>
            <a:ext cx="1462464" cy="1899303"/>
          </a:xfrm>
          <a:prstGeom prst="rect">
            <a:avLst/>
          </a:prstGeom>
        </p:spPr>
      </p:pic>
      <p:pic>
        <p:nvPicPr>
          <p:cNvPr id="11" name="Picture 10">
            <a:extLst>
              <a:ext uri="{FF2B5EF4-FFF2-40B4-BE49-F238E27FC236}">
                <a16:creationId xmlns:a16="http://schemas.microsoft.com/office/drawing/2014/main" id="{F1C673E8-6669-F518-3D70-A2200D2EB533}"/>
              </a:ext>
            </a:extLst>
          </p:cNvPr>
          <p:cNvPicPr>
            <a:picLocks noChangeAspect="1"/>
          </p:cNvPicPr>
          <p:nvPr/>
        </p:nvPicPr>
        <p:blipFill>
          <a:blip r:embed="rId7"/>
          <a:srcRect l="491" t="5484" r="13892" b="20409"/>
          <a:stretch/>
        </p:blipFill>
        <p:spPr>
          <a:xfrm>
            <a:off x="97708" y="4860987"/>
            <a:ext cx="1424477" cy="1741799"/>
          </a:xfrm>
          <a:prstGeom prst="rect">
            <a:avLst/>
          </a:prstGeom>
        </p:spPr>
      </p:pic>
      <p:sp>
        <p:nvSpPr>
          <p:cNvPr id="12" name="Arrow: Right 11">
            <a:extLst>
              <a:ext uri="{FF2B5EF4-FFF2-40B4-BE49-F238E27FC236}">
                <a16:creationId xmlns:a16="http://schemas.microsoft.com/office/drawing/2014/main" id="{C5A763D2-9A74-727D-9724-DEB8025586DE}"/>
              </a:ext>
            </a:extLst>
          </p:cNvPr>
          <p:cNvSpPr/>
          <p:nvPr/>
        </p:nvSpPr>
        <p:spPr>
          <a:xfrm rot="5400000">
            <a:off x="-84403" y="4715509"/>
            <a:ext cx="971427" cy="420741"/>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0364CEF-B37F-19EE-1EF1-C6CC453794E7}"/>
              </a:ext>
            </a:extLst>
          </p:cNvPr>
          <p:cNvPicPr>
            <a:picLocks noChangeAspect="1"/>
          </p:cNvPicPr>
          <p:nvPr/>
        </p:nvPicPr>
        <p:blipFill>
          <a:blip r:embed="rId8"/>
          <a:srcRect b="12903"/>
          <a:stretch/>
        </p:blipFill>
        <p:spPr>
          <a:xfrm>
            <a:off x="1924237" y="4853549"/>
            <a:ext cx="1424477" cy="1824539"/>
          </a:xfrm>
          <a:prstGeom prst="rect">
            <a:avLst/>
          </a:prstGeom>
        </p:spPr>
      </p:pic>
      <p:sp>
        <p:nvSpPr>
          <p:cNvPr id="14" name="Arrow: Right 13">
            <a:extLst>
              <a:ext uri="{FF2B5EF4-FFF2-40B4-BE49-F238E27FC236}">
                <a16:creationId xmlns:a16="http://schemas.microsoft.com/office/drawing/2014/main" id="{563520AC-DB13-9936-B42A-49D69E2534B0}"/>
              </a:ext>
            </a:extLst>
          </p:cNvPr>
          <p:cNvSpPr/>
          <p:nvPr/>
        </p:nvSpPr>
        <p:spPr>
          <a:xfrm rot="5224972">
            <a:off x="1583001" y="4718568"/>
            <a:ext cx="721850" cy="414622"/>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0728EA2-B446-57C0-C9D1-5A2068153CF3}"/>
              </a:ext>
            </a:extLst>
          </p:cNvPr>
          <p:cNvSpPr txBox="1"/>
          <p:nvPr/>
        </p:nvSpPr>
        <p:spPr>
          <a:xfrm>
            <a:off x="4173811" y="417994"/>
            <a:ext cx="8018189" cy="6232475"/>
          </a:xfrm>
          <a:prstGeom prst="rect">
            <a:avLst/>
          </a:prstGeom>
          <a:noFill/>
        </p:spPr>
        <p:txBody>
          <a:bodyPr wrap="square" rtlCol="0">
            <a:spAutoFit/>
          </a:bodyPr>
          <a:lstStyle/>
          <a:p>
            <a:r>
              <a:rPr lang="en-US" sz="2100" dirty="0">
                <a:solidFill>
                  <a:srgbClr val="FFC000"/>
                </a:solidFill>
              </a:rPr>
              <a:t>William Miller’s Millerite Movement bore massive fruits. Picking up where the Reformation stalled, the Millerites began studying the Bible like never before and rediscovered important Bible truths like: The State of the Dead, Prophecies of Daniel and Revelation, The Sabbath, The Investigative Judgment, The Sanctuary, Atonement, Health Principles, Binding Claims of the Law of God, Righteousness by Faith, Importance of Evangelism, Prayer, and Reading, Devotion Time, The Literal Second Coming of Christ, the Remnant, Present Truth, and more. The gift of the Spirit of Prophecy was given to Ellen White to guide this rediscovery. James and Ellen White [top right] devoted their lives to the proclamation of the 3</a:t>
            </a:r>
            <a:r>
              <a:rPr lang="en-US" sz="2100" baseline="30000" dirty="0">
                <a:solidFill>
                  <a:srgbClr val="FFC000"/>
                </a:solidFill>
              </a:rPr>
              <a:t>rd</a:t>
            </a:r>
            <a:r>
              <a:rPr lang="en-US" sz="2100" dirty="0">
                <a:solidFill>
                  <a:srgbClr val="FFC000"/>
                </a:solidFill>
              </a:rPr>
              <a:t> Angel’s Message; Joseph Bates and Rachel Oaks [middle right] worked to reestablish the 7</a:t>
            </a:r>
            <a:r>
              <a:rPr lang="en-US" sz="2100" baseline="30000" dirty="0">
                <a:solidFill>
                  <a:srgbClr val="FFC000"/>
                </a:solidFill>
              </a:rPr>
              <a:t>th</a:t>
            </a:r>
            <a:r>
              <a:rPr lang="en-US" sz="2100" dirty="0">
                <a:solidFill>
                  <a:srgbClr val="FFC000"/>
                </a:solidFill>
              </a:rPr>
              <a:t> Day Sabbath; John N. Andrews [middle left] was the 1</a:t>
            </a:r>
            <a:r>
              <a:rPr lang="en-US" sz="2100" baseline="30000" dirty="0">
                <a:solidFill>
                  <a:srgbClr val="FFC000"/>
                </a:solidFill>
              </a:rPr>
              <a:t>st</a:t>
            </a:r>
            <a:r>
              <a:rPr lang="en-US" sz="2100" dirty="0">
                <a:solidFill>
                  <a:srgbClr val="FFC000"/>
                </a:solidFill>
              </a:rPr>
              <a:t> missionary to Europe and wrote the book </a:t>
            </a:r>
            <a:r>
              <a:rPr lang="en-US" sz="2100" i="1" dirty="0">
                <a:solidFill>
                  <a:srgbClr val="FFC000"/>
                </a:solidFill>
              </a:rPr>
              <a:t>The History of the Sabbath</a:t>
            </a:r>
            <a:r>
              <a:rPr lang="en-US" sz="2100" dirty="0">
                <a:solidFill>
                  <a:srgbClr val="FFC000"/>
                </a:solidFill>
              </a:rPr>
              <a:t>; Francis Nichol [bottom left] was an editor, sanitarium official, and apologetics author who wrote many works defending Adventism; Benjamin Wilkinson [bottom right] was a university professor and authored </a:t>
            </a:r>
            <a:r>
              <a:rPr lang="en-US" sz="2100" i="1" dirty="0">
                <a:solidFill>
                  <a:srgbClr val="FFC000"/>
                </a:solidFill>
              </a:rPr>
              <a:t>Truth Triumphant</a:t>
            </a:r>
            <a:r>
              <a:rPr lang="en-US" sz="2100" dirty="0">
                <a:solidFill>
                  <a:srgbClr val="FFC000"/>
                </a:solidFill>
              </a:rPr>
              <a:t>. Other names worthy of not include: JN Loughborough, Spalding &amp; Magan, Stephen Haskell, </a:t>
            </a:r>
            <a:r>
              <a:rPr lang="en-US" sz="2100" dirty="0" err="1">
                <a:solidFill>
                  <a:srgbClr val="FFC000"/>
                </a:solidFill>
              </a:rPr>
              <a:t>Hyram</a:t>
            </a:r>
            <a:r>
              <a:rPr lang="en-US" sz="2100" dirty="0">
                <a:solidFill>
                  <a:srgbClr val="FFC000"/>
                </a:solidFill>
              </a:rPr>
              <a:t> Edson, Sylvester Bliss, ML </a:t>
            </a:r>
            <a:r>
              <a:rPr lang="en-US" sz="2100" dirty="0" err="1">
                <a:solidFill>
                  <a:srgbClr val="FFC000"/>
                </a:solidFill>
              </a:rPr>
              <a:t>Andreason</a:t>
            </a:r>
            <a:r>
              <a:rPr lang="en-US" sz="2100" dirty="0">
                <a:solidFill>
                  <a:srgbClr val="FFC000"/>
                </a:solidFill>
              </a:rPr>
              <a:t>, and many more…</a:t>
            </a:r>
          </a:p>
        </p:txBody>
      </p:sp>
    </p:spTree>
    <p:extLst>
      <p:ext uri="{BB962C8B-B14F-4D97-AF65-F5344CB8AC3E}">
        <p14:creationId xmlns:p14="http://schemas.microsoft.com/office/powerpoint/2010/main" val="1448930036"/>
      </p:ext>
    </p:extLst>
  </p:cSld>
  <p:clrMapOvr>
    <a:masterClrMapping/>
  </p:clrMapOvr>
  <mc:AlternateContent xmlns:mc="http://schemas.openxmlformats.org/markup-compatibility/2006" xmlns:p14="http://schemas.microsoft.com/office/powerpoint/2010/main">
    <mc:Choice Requires="p14">
      <p:transition spd="med" p14:dur="600" advClick="0" advTm="90000">
        <p:fade/>
      </p:transition>
    </mc:Choice>
    <mc:Fallback xmlns="">
      <p:transition spd="med" advClick="0" advTm="9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C353CD-C57C-A131-307A-054136679167}"/>
              </a:ext>
            </a:extLst>
          </p:cNvPr>
          <p:cNvPicPr>
            <a:picLocks noChangeAspect="1"/>
          </p:cNvPicPr>
          <p:nvPr/>
        </p:nvPicPr>
        <p:blipFill>
          <a:blip r:embed="rId2"/>
          <a:stretch>
            <a:fillRect/>
          </a:stretch>
        </p:blipFill>
        <p:spPr>
          <a:xfrm rot="20703766">
            <a:off x="48141" y="-33414"/>
            <a:ext cx="4286250" cy="3181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DD43F6D6-B26F-5AFE-1B07-A3F92F02D380}"/>
              </a:ext>
            </a:extLst>
          </p:cNvPr>
          <p:cNvSpPr txBox="1"/>
          <p:nvPr/>
        </p:nvSpPr>
        <p:spPr>
          <a:xfrm>
            <a:off x="171450" y="167125"/>
            <a:ext cx="12020550" cy="6740307"/>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				       William Miller (1782-1849): </a:t>
            </a:r>
            <a:r>
              <a:rPr lang="en-US" dirty="0"/>
              <a:t>William Miller was an American Patriot and served in 				        various offices of local government. In 1810, he moved to Poultney, Vermont 				          where he shook off his Baptist upbringing in favor of Deism. He stated “I 					           became acquainted with the principal men in that village [Poultney, Vermont], 				             </a:t>
            </a:r>
            <a:r>
              <a:rPr lang="en-US" b="1" u="sng" dirty="0"/>
              <a:t>who were professedly Deists; but they were good citizens, and of a moral </a:t>
            </a:r>
            <a:r>
              <a:rPr lang="en-US" b="1" dirty="0"/>
              <a:t>				              </a:t>
            </a:r>
            <a:r>
              <a:rPr lang="en-US" b="1" u="sng" dirty="0"/>
              <a:t>and serious deportment. They put into my hands the works of Voltaire, </a:t>
            </a:r>
            <a:r>
              <a:rPr lang="en-US" b="1" dirty="0"/>
              <a:t>				               </a:t>
            </a:r>
            <a:r>
              <a:rPr lang="en-US" b="1" u="sng" dirty="0"/>
              <a:t>[David] Hume, Thomas Paine, Ethan Allen, and other deistical writers</a:t>
            </a:r>
            <a:r>
              <a:rPr lang="en-US" dirty="0"/>
              <a:t>.” 					(</a:t>
            </a:r>
            <a:r>
              <a:rPr lang="en-US" i="1" dirty="0"/>
              <a:t>Miller, William (1845). Wm. Miller's Apology and </a:t>
            </a:r>
            <a:r>
              <a:rPr lang="en-US" i="1" dirty="0" err="1"/>
              <a:t>Defence</a:t>
            </a:r>
            <a:r>
              <a:rPr lang="en-US" i="1" dirty="0"/>
              <a:t>. Boston, p. 24</a:t>
            </a:r>
            <a:r>
              <a:rPr lang="en-US" dirty="0"/>
              <a:t>). 					However everything changed when he served as a captain in the War of 1812, 			 	     where at the victory of the Battle of Plattsburgh (Sept. 6-11, 1814) it was evident 			       that God had intervened on behalf of the heavily outmanned and outgunned American 		forces—Miller survived the battle without so much as a scratch. Recounting the affair, he said: “</a:t>
            </a:r>
            <a:r>
              <a:rPr lang="en-US" b="1" u="sng" dirty="0"/>
              <a:t>It seemed </a:t>
            </a:r>
            <a:r>
              <a:rPr lang="en-US" b="1" dirty="0"/>
              <a:t>	</a:t>
            </a:r>
            <a:r>
              <a:rPr lang="en-US" b="1" u="sng" dirty="0"/>
              <a:t>to me that the Supreme Being must have watched over the interests of this country in an especial manner, and delivered us from the hands of our enemies... So surprising a result, against such odds, did seem to me like the work of a mightier power than man”</a:t>
            </a:r>
            <a:r>
              <a:rPr lang="en-US" dirty="0"/>
              <a:t> (</a:t>
            </a:r>
            <a:r>
              <a:rPr lang="en-US" i="1" dirty="0"/>
              <a:t>Bliss, Sylvester (1853). Memoirs of William Miller, p. 32, 53</a:t>
            </a:r>
            <a:r>
              <a:rPr lang="en-US" dirty="0"/>
              <a:t>). Miller was discharged from the military in 1815, and began attending the Baptist Church again in Low Hampton, NY. At this time he retained deistic views of God, until one Sunday he was volunteered to read the pastor’s sermon to the congregation during one the pastor’s absences. It was about the duty of parents to children. William Miller was so touched by the sermon that he choked up while reading; in his own words: “Suddenly the character of a Savior was vividly impressed upon my mind. It seemed that there might be a Being so good and compassionate as to Himself atone for our transgressions, and thereby save us from suffering the penalty of sin. </a:t>
            </a:r>
            <a:r>
              <a:rPr lang="en-US" b="1" u="sng" dirty="0"/>
              <a:t>I immediately felt how lovely such a Being must be; and imagined that I could cast myself into the arms of, and trust in the mercy of, such a One</a:t>
            </a:r>
            <a:r>
              <a:rPr lang="en-US" dirty="0"/>
              <a:t>.” (</a:t>
            </a:r>
            <a:r>
              <a:rPr lang="en-US" i="1" dirty="0"/>
              <a:t>Miller, William (1845). Wm. Miller's Apology and </a:t>
            </a:r>
            <a:r>
              <a:rPr lang="en-US" i="1" dirty="0" err="1"/>
              <a:t>Defence</a:t>
            </a:r>
            <a:r>
              <a:rPr lang="en-US" i="1" dirty="0"/>
              <a:t>, p. 5</a:t>
            </a:r>
            <a:r>
              <a:rPr lang="en-US" dirty="0"/>
              <a:t>). Miller was converted and renounced Deism. When challenged by his former Deist friends on “contradictions” in the Bible, Miller undertook to reconcile these apparent “contradictions”—trusting that the Bible would render sufficient answers to these questions.</a:t>
            </a:r>
            <a:endParaRPr lang="en-US"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9590560"/>
      </p:ext>
    </p:extLst>
  </p:cSld>
  <p:clrMapOvr>
    <a:masterClrMapping/>
  </p:clrMapOvr>
  <mc:AlternateContent xmlns:mc="http://schemas.openxmlformats.org/markup-compatibility/2006" xmlns:p14="http://schemas.microsoft.com/office/powerpoint/2010/main">
    <mc:Choice Requires="p14">
      <p:transition spd="med" p14:dur="600" advClick="0" advTm="180000">
        <p:fade/>
      </p:transition>
    </mc:Choice>
    <mc:Fallback xmlns="">
      <p:transition spd="med" advClick="0" advTm="18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AA1B7A-E1C7-415A-B966-A51F4D4E8BBB}"/>
              </a:ext>
            </a:extLst>
          </p:cNvPr>
          <p:cNvPicPr>
            <a:picLocks noChangeAspect="1"/>
          </p:cNvPicPr>
          <p:nvPr/>
        </p:nvPicPr>
        <p:blipFill>
          <a:blip r:embed="rId2"/>
          <a:stretch>
            <a:fillRect/>
          </a:stretch>
        </p:blipFill>
        <p:spPr>
          <a:xfrm rot="20574720">
            <a:off x="-533400" y="320657"/>
            <a:ext cx="4123944" cy="5154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35E840AD-9BAD-6167-47FD-DC90B4A8A514}"/>
              </a:ext>
            </a:extLst>
          </p:cNvPr>
          <p:cNvSpPr txBox="1"/>
          <p:nvPr/>
        </p:nvSpPr>
        <p:spPr>
          <a:xfrm>
            <a:off x="0" y="0"/>
            <a:ext cx="12192000" cy="7017306"/>
          </a:xfrm>
          <a:prstGeom prst="rect">
            <a:avLst/>
          </a:prstGeom>
          <a:noFill/>
        </p:spPr>
        <p:txBody>
          <a:bodyPr wrap="square" rtlCol="0">
            <a:spAutoFit/>
          </a:bodyPr>
          <a:lstStyle/>
          <a:p>
            <a:r>
              <a:rPr lang="en-US" dirty="0">
                <a:solidFill>
                  <a:srgbClr val="FFFF00"/>
                </a:solidFill>
              </a:rPr>
              <a:t>			     Trusting in the Bible as the Word of God, capable of giving satisfying answers to all perceived 			    	      “errors” and “contradictions” William Miller began studying the Bible intensely in 1816; 			    	       beginning with Genesis 1:1. By 1818 he was studying the Book of Daniel. He calculated the  			     	        2300 days mentioned in Daniel 8:14 using the Day-Year Principle to end in 1843/1844—			     	          identifying the decree to restore and build Jerusalem from Persian King Artaxerxes I in 457BC 			           as the starting point for the prophecy (from Daniel 9:24-27). He interpreted the passage: 				            “then shall the Sanctuary be cleansed” (Dan. 8:14) as meaning that Jesus Christ would 				               Return to “cleanse” the earth by fire at the close of the 2300 day/year period. In 1818, he 					stated: “</a:t>
            </a:r>
            <a:r>
              <a:rPr lang="en-US" b="1" u="sng" dirty="0">
                <a:solidFill>
                  <a:srgbClr val="FFFF00"/>
                </a:solidFill>
              </a:rPr>
              <a:t>I was thus brought</a:t>
            </a:r>
            <a:r>
              <a:rPr lang="en-US" dirty="0">
                <a:solidFill>
                  <a:srgbClr val="FFFF00"/>
                </a:solidFill>
              </a:rPr>
              <a:t>... </a:t>
            </a:r>
            <a:r>
              <a:rPr lang="en-US" b="1" u="sng" dirty="0">
                <a:solidFill>
                  <a:srgbClr val="FFFF00"/>
                </a:solidFill>
              </a:rPr>
              <a:t>to the solemn conclusion, that in about twenty-five years </a:t>
            </a:r>
            <a:r>
              <a:rPr lang="en-US" dirty="0">
                <a:solidFill>
                  <a:srgbClr val="FFFF00"/>
                </a:solidFill>
              </a:rPr>
              <a:t>					 </a:t>
            </a:r>
            <a:r>
              <a:rPr lang="en-US" b="1" u="sng" dirty="0">
                <a:solidFill>
                  <a:srgbClr val="FFFF00"/>
                </a:solidFill>
              </a:rPr>
              <a:t>from that time 1818 [ending in 1843] all the affairs of our present state would be 	</a:t>
            </a:r>
            <a:r>
              <a:rPr lang="en-US" b="1" dirty="0">
                <a:solidFill>
                  <a:srgbClr val="FFFF00"/>
                </a:solidFill>
              </a:rPr>
              <a:t>				   </a:t>
            </a:r>
            <a:r>
              <a:rPr lang="en-US" b="1" u="sng" dirty="0">
                <a:solidFill>
                  <a:srgbClr val="FFFF00"/>
                </a:solidFill>
              </a:rPr>
              <a:t>wound up</a:t>
            </a:r>
            <a:r>
              <a:rPr lang="en-US" dirty="0">
                <a:solidFill>
                  <a:srgbClr val="FFFF00"/>
                </a:solidFill>
              </a:rPr>
              <a:t>” (</a:t>
            </a:r>
            <a:r>
              <a:rPr lang="en-US" i="1" dirty="0">
                <a:solidFill>
                  <a:srgbClr val="FFFF00"/>
                </a:solidFill>
              </a:rPr>
              <a:t>Miller, William (1845). Wm. Miller's Apology and </a:t>
            </a:r>
            <a:r>
              <a:rPr lang="en-US" i="1" dirty="0" err="1">
                <a:solidFill>
                  <a:srgbClr val="FFFF00"/>
                </a:solidFill>
              </a:rPr>
              <a:t>Defence</a:t>
            </a:r>
            <a:r>
              <a:rPr lang="en-US" i="1" dirty="0">
                <a:solidFill>
                  <a:srgbClr val="FFFF00"/>
                </a:solidFill>
              </a:rPr>
              <a:t>, p. 11-12</a:t>
            </a:r>
            <a:r>
              <a:rPr lang="en-US" dirty="0">
                <a:solidFill>
                  <a:srgbClr val="FFFF00"/>
                </a:solidFill>
              </a:rPr>
              <a:t>). He   					     continued studying his views to be sure of his interpretation. Finally in 1831 he gave his 				      first formal lecture in the town of Dresden, NY. In 1832, Miller submitted a series of 					       articles to the Vermont Telegraph outlining his understanding of the prophecies he 					         had been studying. The response was overwhelming: “</a:t>
            </a:r>
            <a:r>
              <a:rPr lang="en-US" b="1" u="sng" dirty="0">
                <a:solidFill>
                  <a:srgbClr val="FFFF00"/>
                </a:solidFill>
              </a:rPr>
              <a:t>I began to be flooded with 	</a:t>
            </a:r>
            <a:r>
              <a:rPr lang="en-US" b="1" dirty="0">
                <a:solidFill>
                  <a:srgbClr val="FFFF00"/>
                </a:solidFill>
              </a:rPr>
              <a:t>				           </a:t>
            </a:r>
            <a:r>
              <a:rPr lang="en-US" b="1" u="sng" dirty="0">
                <a:solidFill>
                  <a:srgbClr val="FFFF00"/>
                </a:solidFill>
              </a:rPr>
              <a:t>letters of inquiry respecting my views; and visitors flocked to converse with me on </a:t>
            </a:r>
            <a:r>
              <a:rPr lang="en-US" b="1" dirty="0">
                <a:solidFill>
                  <a:srgbClr val="FFFF00"/>
                </a:solidFill>
              </a:rPr>
              <a:t>				             </a:t>
            </a:r>
            <a:r>
              <a:rPr lang="en-US" b="1" u="sng" dirty="0">
                <a:solidFill>
                  <a:srgbClr val="FFFF00"/>
                </a:solidFill>
              </a:rPr>
              <a:t>the subject</a:t>
            </a:r>
            <a:r>
              <a:rPr lang="en-US" dirty="0">
                <a:solidFill>
                  <a:srgbClr val="FFFF00"/>
                </a:solidFill>
              </a:rPr>
              <a:t>” (Miller, William (1845). Wm. Miller's Apology and </a:t>
            </a:r>
            <a:r>
              <a:rPr lang="en-US" dirty="0" err="1">
                <a:solidFill>
                  <a:srgbClr val="FFFF00"/>
                </a:solidFill>
              </a:rPr>
              <a:t>Defence</a:t>
            </a:r>
            <a:r>
              <a:rPr lang="en-US" dirty="0">
                <a:solidFill>
                  <a:srgbClr val="FFFF00"/>
                </a:solidFill>
              </a:rPr>
              <a:t>, p. 24). 					             Unable to meet the numerous requests, Miller published: </a:t>
            </a:r>
            <a:r>
              <a:rPr lang="en-US" i="1" dirty="0">
                <a:solidFill>
                  <a:srgbClr val="FFFF00"/>
                </a:solidFill>
              </a:rPr>
              <a:t>Evidence from Scripture 				and History of the Second Coming of Christ, about the Year 1844: Exhibited in a Course of 			Lectures </a:t>
            </a:r>
            <a:r>
              <a:rPr lang="en-US" dirty="0">
                <a:solidFill>
                  <a:srgbClr val="FFFF00"/>
                </a:solidFill>
              </a:rPr>
              <a:t>in 1834 so that all could read about what he had discovered in the prophecies of Daniel 			and Revelation. In 1840, the movement grew when Joshua V. Himes allied with Miller, publishing Signs of the 	  Times and organizing lectures for William Miller. When pressed by the people to apply a specific date for the Second Coming, Miller caved, and in 1843 predicted: “My principles in brief, are, that Jesus Christ will come again to this earth, cleanse, purify, and take possession of the same, with all the saints, sometime between March 21, 1843, and March 21, 1844” (Dick, Everett N. (1994). William Miller and the Advent Crisis, p. 96–97).</a:t>
            </a:r>
            <a:endParaRPr lang="en-US" i="1" dirty="0">
              <a:solidFill>
                <a:srgbClr val="FFFF00"/>
              </a:solidFill>
            </a:endParaRPr>
          </a:p>
        </p:txBody>
      </p:sp>
    </p:spTree>
    <p:extLst>
      <p:ext uri="{BB962C8B-B14F-4D97-AF65-F5344CB8AC3E}">
        <p14:creationId xmlns:p14="http://schemas.microsoft.com/office/powerpoint/2010/main" val="3916211024"/>
      </p:ext>
    </p:extLst>
  </p:cSld>
  <p:clrMapOvr>
    <a:masterClrMapping/>
  </p:clrMapOvr>
  <mc:AlternateContent xmlns:mc="http://schemas.openxmlformats.org/markup-compatibility/2006" xmlns:p14="http://schemas.microsoft.com/office/powerpoint/2010/main">
    <mc:Choice Requires="p14">
      <p:transition spd="med" p14:dur="600" advClick="0" advTm="180000">
        <p:fade/>
      </p:transition>
    </mc:Choice>
    <mc:Fallback xmlns="">
      <p:transition spd="med" advClick="0" advTm="180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02583-D66B-34F3-91D9-9FDE9468E248}"/>
              </a:ext>
            </a:extLst>
          </p:cNvPr>
          <p:cNvSpPr>
            <a:spLocks noGrp="1"/>
          </p:cNvSpPr>
          <p:nvPr>
            <p:ph type="title"/>
          </p:nvPr>
        </p:nvSpPr>
        <p:spPr>
          <a:xfrm>
            <a:off x="419100" y="-244475"/>
            <a:ext cx="11353800" cy="1325563"/>
          </a:xfrm>
        </p:spPr>
        <p:txBody>
          <a:bodyPr/>
          <a:lstStyle/>
          <a:p>
            <a:r>
              <a:rPr lang="en-US" u="sng" dirty="0">
                <a:solidFill>
                  <a:srgbClr val="FF0000"/>
                </a:solidFill>
                <a:effectLst>
                  <a:outerShdw blurRad="38100" dist="38100" dir="2700000" algn="tl">
                    <a:srgbClr val="000000">
                      <a:alpha val="43137"/>
                    </a:srgbClr>
                  </a:outerShdw>
                </a:effectLst>
              </a:rPr>
              <a:t>The Reformation Began Recovering the Sanctuary</a:t>
            </a:r>
          </a:p>
        </p:txBody>
      </p:sp>
      <p:sp>
        <p:nvSpPr>
          <p:cNvPr id="3" name="TextBox 2">
            <a:extLst>
              <a:ext uri="{FF2B5EF4-FFF2-40B4-BE49-F238E27FC236}">
                <a16:creationId xmlns:a16="http://schemas.microsoft.com/office/drawing/2014/main" id="{0C1BC1C5-E615-50D8-23F9-184211C1389F}"/>
              </a:ext>
            </a:extLst>
          </p:cNvPr>
          <p:cNvSpPr txBox="1"/>
          <p:nvPr/>
        </p:nvSpPr>
        <p:spPr>
          <a:xfrm>
            <a:off x="66675" y="809625"/>
            <a:ext cx="908685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Reformation Rediscovered lost truths of the Sanctuary—effectively beginning the process of restoring the spiritual Sanctuary, culminating in the full restoration by Christ in 1844:</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Justification by Faith – Altar of Burnt Offering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Baptism and Communion – Laver and Drink Offering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Sola Scriptura – Daily Bread/Shewbread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Evangelism – Candlestick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Prayer in the Spirit – Altar of Incense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Righteousness by Faith – Merits of Christ/incense and oil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1844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7. Sabbath – Law of God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 Health Message – Manna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 Justification By Faith – Aaron’s Rod/Mercy Seat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10. 3 Angel’s Messages – Judgment Hour/Day of Atonement Message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11. State of the Dead – Investigative Judgment Understanding Restored</a:t>
            </a:r>
          </a:p>
        </p:txBody>
      </p:sp>
      <p:pic>
        <p:nvPicPr>
          <p:cNvPr id="4" name="Picture 3">
            <a:extLst>
              <a:ext uri="{FF2B5EF4-FFF2-40B4-BE49-F238E27FC236}">
                <a16:creationId xmlns:a16="http://schemas.microsoft.com/office/drawing/2014/main" id="{CB1BB393-650B-C2D4-0B26-CB55FABADFD6}"/>
              </a:ext>
            </a:extLst>
          </p:cNvPr>
          <p:cNvPicPr>
            <a:picLocks noChangeAspect="1"/>
          </p:cNvPicPr>
          <p:nvPr/>
        </p:nvPicPr>
        <p:blipFill rotWithShape="1">
          <a:blip r:embed="rId2"/>
          <a:srcRect t="4104" b="13809"/>
          <a:stretch/>
        </p:blipFill>
        <p:spPr>
          <a:xfrm>
            <a:off x="9020175" y="809624"/>
            <a:ext cx="1209675" cy="1449678"/>
          </a:xfrm>
          <a:prstGeom prst="rect">
            <a:avLst/>
          </a:prstGeom>
        </p:spPr>
      </p:pic>
      <p:pic>
        <p:nvPicPr>
          <p:cNvPr id="5" name="Picture 4">
            <a:extLst>
              <a:ext uri="{FF2B5EF4-FFF2-40B4-BE49-F238E27FC236}">
                <a16:creationId xmlns:a16="http://schemas.microsoft.com/office/drawing/2014/main" id="{F2D7429D-3AF5-F08D-FD8D-311523506B2F}"/>
              </a:ext>
            </a:extLst>
          </p:cNvPr>
          <p:cNvPicPr>
            <a:picLocks noChangeAspect="1"/>
          </p:cNvPicPr>
          <p:nvPr/>
        </p:nvPicPr>
        <p:blipFill>
          <a:blip r:embed="rId3"/>
          <a:stretch>
            <a:fillRect/>
          </a:stretch>
        </p:blipFill>
        <p:spPr>
          <a:xfrm>
            <a:off x="10262316" y="809624"/>
            <a:ext cx="1028700" cy="1395216"/>
          </a:xfrm>
          <a:prstGeom prst="rect">
            <a:avLst/>
          </a:prstGeom>
        </p:spPr>
      </p:pic>
      <p:pic>
        <p:nvPicPr>
          <p:cNvPr id="6" name="Picture 5">
            <a:extLst>
              <a:ext uri="{FF2B5EF4-FFF2-40B4-BE49-F238E27FC236}">
                <a16:creationId xmlns:a16="http://schemas.microsoft.com/office/drawing/2014/main" id="{4D02660B-C73C-1540-A216-CD933014E692}"/>
              </a:ext>
            </a:extLst>
          </p:cNvPr>
          <p:cNvPicPr>
            <a:picLocks noChangeAspect="1"/>
          </p:cNvPicPr>
          <p:nvPr/>
        </p:nvPicPr>
        <p:blipFill>
          <a:blip r:embed="rId4"/>
          <a:stretch>
            <a:fillRect/>
          </a:stretch>
        </p:blipFill>
        <p:spPr>
          <a:xfrm>
            <a:off x="8620124" y="2381668"/>
            <a:ext cx="2009775" cy="1552033"/>
          </a:xfrm>
          <a:prstGeom prst="rect">
            <a:avLst/>
          </a:prstGeom>
        </p:spPr>
      </p:pic>
      <p:pic>
        <p:nvPicPr>
          <p:cNvPr id="7" name="Picture 6">
            <a:extLst>
              <a:ext uri="{FF2B5EF4-FFF2-40B4-BE49-F238E27FC236}">
                <a16:creationId xmlns:a16="http://schemas.microsoft.com/office/drawing/2014/main" id="{4638E5CE-021A-EF63-8E19-81FCDBFAA8A9}"/>
              </a:ext>
            </a:extLst>
          </p:cNvPr>
          <p:cNvPicPr>
            <a:picLocks noChangeAspect="1"/>
          </p:cNvPicPr>
          <p:nvPr/>
        </p:nvPicPr>
        <p:blipFill rotWithShape="1">
          <a:blip r:embed="rId5"/>
          <a:srcRect l="17872" r="20088"/>
          <a:stretch/>
        </p:blipFill>
        <p:spPr>
          <a:xfrm>
            <a:off x="11106092" y="846719"/>
            <a:ext cx="1019233" cy="1369073"/>
          </a:xfrm>
          <a:prstGeom prst="rect">
            <a:avLst/>
          </a:prstGeom>
        </p:spPr>
      </p:pic>
      <p:pic>
        <p:nvPicPr>
          <p:cNvPr id="8" name="Picture 7">
            <a:extLst>
              <a:ext uri="{FF2B5EF4-FFF2-40B4-BE49-F238E27FC236}">
                <a16:creationId xmlns:a16="http://schemas.microsoft.com/office/drawing/2014/main" id="{E3E90512-E146-8C12-2F2A-6BFB624D3027}"/>
              </a:ext>
            </a:extLst>
          </p:cNvPr>
          <p:cNvPicPr>
            <a:picLocks noChangeAspect="1"/>
          </p:cNvPicPr>
          <p:nvPr/>
        </p:nvPicPr>
        <p:blipFill>
          <a:blip r:embed="rId6"/>
          <a:stretch>
            <a:fillRect/>
          </a:stretch>
        </p:blipFill>
        <p:spPr>
          <a:xfrm>
            <a:off x="10726893" y="2318112"/>
            <a:ext cx="1398432" cy="1679143"/>
          </a:xfrm>
          <a:prstGeom prst="rect">
            <a:avLst/>
          </a:prstGeom>
        </p:spPr>
      </p:pic>
      <p:pic>
        <p:nvPicPr>
          <p:cNvPr id="9" name="Picture 8">
            <a:extLst>
              <a:ext uri="{FF2B5EF4-FFF2-40B4-BE49-F238E27FC236}">
                <a16:creationId xmlns:a16="http://schemas.microsoft.com/office/drawing/2014/main" id="{7826D6CD-A8D5-097B-A1F3-6A78D00B8015}"/>
              </a:ext>
            </a:extLst>
          </p:cNvPr>
          <p:cNvPicPr>
            <a:picLocks noChangeAspect="1"/>
          </p:cNvPicPr>
          <p:nvPr/>
        </p:nvPicPr>
        <p:blipFill>
          <a:blip r:embed="rId7"/>
          <a:stretch>
            <a:fillRect/>
          </a:stretch>
        </p:blipFill>
        <p:spPr>
          <a:xfrm>
            <a:off x="8620124" y="3933700"/>
            <a:ext cx="1318125" cy="1805557"/>
          </a:xfrm>
          <a:prstGeom prst="rect">
            <a:avLst/>
          </a:prstGeom>
        </p:spPr>
      </p:pic>
      <p:pic>
        <p:nvPicPr>
          <p:cNvPr id="10" name="Picture 9">
            <a:extLst>
              <a:ext uri="{FF2B5EF4-FFF2-40B4-BE49-F238E27FC236}">
                <a16:creationId xmlns:a16="http://schemas.microsoft.com/office/drawing/2014/main" id="{1F74EE0E-4762-B0B1-2D25-9BED4A638B2F}"/>
              </a:ext>
            </a:extLst>
          </p:cNvPr>
          <p:cNvPicPr>
            <a:picLocks noChangeAspect="1"/>
          </p:cNvPicPr>
          <p:nvPr/>
        </p:nvPicPr>
        <p:blipFill>
          <a:blip r:embed="rId8"/>
          <a:stretch>
            <a:fillRect/>
          </a:stretch>
        </p:blipFill>
        <p:spPr>
          <a:xfrm>
            <a:off x="9871594" y="3997255"/>
            <a:ext cx="1234498" cy="1567030"/>
          </a:xfrm>
          <a:prstGeom prst="rect">
            <a:avLst/>
          </a:prstGeom>
        </p:spPr>
      </p:pic>
      <p:pic>
        <p:nvPicPr>
          <p:cNvPr id="11" name="Picture 10">
            <a:extLst>
              <a:ext uri="{FF2B5EF4-FFF2-40B4-BE49-F238E27FC236}">
                <a16:creationId xmlns:a16="http://schemas.microsoft.com/office/drawing/2014/main" id="{52E40DDD-1ABB-06FA-DF96-C404E0587EB4}"/>
              </a:ext>
            </a:extLst>
          </p:cNvPr>
          <p:cNvPicPr>
            <a:picLocks noChangeAspect="1"/>
          </p:cNvPicPr>
          <p:nvPr/>
        </p:nvPicPr>
        <p:blipFill>
          <a:blip r:embed="rId9"/>
          <a:stretch>
            <a:fillRect/>
          </a:stretch>
        </p:blipFill>
        <p:spPr>
          <a:xfrm>
            <a:off x="10981190" y="3968911"/>
            <a:ext cx="1241129" cy="1623718"/>
          </a:xfrm>
          <a:prstGeom prst="rect">
            <a:avLst/>
          </a:prstGeom>
        </p:spPr>
      </p:pic>
      <p:pic>
        <p:nvPicPr>
          <p:cNvPr id="12" name="Picture 11">
            <a:extLst>
              <a:ext uri="{FF2B5EF4-FFF2-40B4-BE49-F238E27FC236}">
                <a16:creationId xmlns:a16="http://schemas.microsoft.com/office/drawing/2014/main" id="{DCA256EC-DED2-255A-49AB-B14D9EAF51D4}"/>
              </a:ext>
            </a:extLst>
          </p:cNvPr>
          <p:cNvPicPr>
            <a:picLocks noChangeAspect="1"/>
          </p:cNvPicPr>
          <p:nvPr/>
        </p:nvPicPr>
        <p:blipFill>
          <a:blip r:embed="rId10"/>
          <a:stretch>
            <a:fillRect/>
          </a:stretch>
        </p:blipFill>
        <p:spPr>
          <a:xfrm>
            <a:off x="9333515" y="5440364"/>
            <a:ext cx="1062895" cy="1417636"/>
          </a:xfrm>
          <a:prstGeom prst="rect">
            <a:avLst/>
          </a:prstGeom>
        </p:spPr>
      </p:pic>
      <p:pic>
        <p:nvPicPr>
          <p:cNvPr id="13" name="Picture 12">
            <a:extLst>
              <a:ext uri="{FF2B5EF4-FFF2-40B4-BE49-F238E27FC236}">
                <a16:creationId xmlns:a16="http://schemas.microsoft.com/office/drawing/2014/main" id="{6964DC93-3265-46AA-99EA-16EAB587BB2F}"/>
              </a:ext>
            </a:extLst>
          </p:cNvPr>
          <p:cNvPicPr>
            <a:picLocks noChangeAspect="1"/>
          </p:cNvPicPr>
          <p:nvPr/>
        </p:nvPicPr>
        <p:blipFill rotWithShape="1">
          <a:blip r:embed="rId11"/>
          <a:srcRect l="22081" r="22361"/>
          <a:stretch/>
        </p:blipFill>
        <p:spPr>
          <a:xfrm>
            <a:off x="10656319" y="5581380"/>
            <a:ext cx="1116581" cy="1341306"/>
          </a:xfrm>
          <a:prstGeom prst="rect">
            <a:avLst/>
          </a:prstGeom>
        </p:spPr>
      </p:pic>
    </p:spTree>
    <p:extLst>
      <p:ext uri="{BB962C8B-B14F-4D97-AF65-F5344CB8AC3E}">
        <p14:creationId xmlns:p14="http://schemas.microsoft.com/office/powerpoint/2010/main" val="1199092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8E23D-BB80-E080-2545-60EB2DE6E2DD}"/>
              </a:ext>
            </a:extLst>
          </p:cNvPr>
          <p:cNvSpPr>
            <a:spLocks noGrp="1"/>
          </p:cNvSpPr>
          <p:nvPr>
            <p:ph type="title"/>
          </p:nvPr>
        </p:nvSpPr>
        <p:spPr>
          <a:xfrm>
            <a:off x="838200" y="-280334"/>
            <a:ext cx="10515600" cy="1325563"/>
          </a:xfrm>
        </p:spPr>
        <p:txBody>
          <a:bodyPr/>
          <a:lstStyle/>
          <a:p>
            <a:r>
              <a:rPr lang="en-US" b="1" dirty="0">
                <a:solidFill>
                  <a:srgbClr val="FF0000"/>
                </a:solidFill>
                <a:effectLst>
                  <a:outerShdw blurRad="38100" dist="38100" dir="2700000" algn="tl">
                    <a:srgbClr val="000000">
                      <a:alpha val="43137"/>
                    </a:srgbClr>
                  </a:outerShdw>
                </a:effectLst>
              </a:rPr>
              <a:t>The Foundation of our Faith</a:t>
            </a:r>
          </a:p>
        </p:txBody>
      </p:sp>
      <p:sp>
        <p:nvSpPr>
          <p:cNvPr id="3" name="Content Placeholder 2">
            <a:extLst>
              <a:ext uri="{FF2B5EF4-FFF2-40B4-BE49-F238E27FC236}">
                <a16:creationId xmlns:a16="http://schemas.microsoft.com/office/drawing/2014/main" id="{5C8F0D63-C753-2E16-1449-77C7C3821883}"/>
              </a:ext>
            </a:extLst>
          </p:cNvPr>
          <p:cNvSpPr>
            <a:spLocks noGrp="1"/>
          </p:cNvSpPr>
          <p:nvPr>
            <p:ph idx="1"/>
          </p:nvPr>
        </p:nvSpPr>
        <p:spPr>
          <a:xfrm>
            <a:off x="5298141" y="1253330"/>
            <a:ext cx="6055660" cy="5456751"/>
          </a:xfrm>
        </p:spPr>
        <p:txBody>
          <a:bodyPr>
            <a:normAutofit/>
          </a:bodyPr>
          <a:lstStyle/>
          <a:p>
            <a:pPr marL="0" indent="0">
              <a:buNone/>
            </a:pPr>
            <a:r>
              <a:rPr lang="en-US" sz="3200" dirty="0"/>
              <a:t>“The correct understanding of the ministration in the heavenly sanctuary is the foundation of our faith”—Ellen White, Evangelism, p. 221</a:t>
            </a:r>
          </a:p>
          <a:p>
            <a:pPr marL="0" indent="0">
              <a:buNone/>
            </a:pPr>
            <a:endParaRPr lang="en-US" sz="3200" dirty="0"/>
          </a:p>
          <a:p>
            <a:pPr marL="0" indent="0">
              <a:buNone/>
            </a:pPr>
            <a:r>
              <a:rPr lang="en-US" sz="3200" dirty="0"/>
              <a:t>Ps. 77:13 “Thy way, O God, is in the sanctuary: who is so great a God as our God?”</a:t>
            </a:r>
          </a:p>
        </p:txBody>
      </p:sp>
      <p:pic>
        <p:nvPicPr>
          <p:cNvPr id="5" name="Picture 4">
            <a:extLst>
              <a:ext uri="{FF2B5EF4-FFF2-40B4-BE49-F238E27FC236}">
                <a16:creationId xmlns:a16="http://schemas.microsoft.com/office/drawing/2014/main" id="{5ABE1AE1-5C93-2F23-ACCF-C10E80742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570" y="865094"/>
            <a:ext cx="4087906" cy="5737412"/>
          </a:xfrm>
          <a:prstGeom prst="rect">
            <a:avLst/>
          </a:prstGeom>
        </p:spPr>
      </p:pic>
    </p:spTree>
    <p:extLst>
      <p:ext uri="{BB962C8B-B14F-4D97-AF65-F5344CB8AC3E}">
        <p14:creationId xmlns:p14="http://schemas.microsoft.com/office/powerpoint/2010/main" val="1625179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4BFA4-E623-A099-4AAF-CF239FED4F63}"/>
              </a:ext>
            </a:extLst>
          </p:cNvPr>
          <p:cNvSpPr>
            <a:spLocks noGrp="1"/>
          </p:cNvSpPr>
          <p:nvPr>
            <p:ph type="title"/>
          </p:nvPr>
        </p:nvSpPr>
        <p:spPr>
          <a:xfrm>
            <a:off x="838200" y="-132416"/>
            <a:ext cx="10515600" cy="1325563"/>
          </a:xfrm>
        </p:spPr>
        <p:txBody>
          <a:bodyPr/>
          <a:lstStyle/>
          <a:p>
            <a:r>
              <a:rPr lang="en-US" b="1" u="sng" dirty="0">
                <a:solidFill>
                  <a:srgbClr val="0070C0"/>
                </a:solidFill>
                <a:effectLst>
                  <a:outerShdw blurRad="38100" dist="38100" dir="2700000" algn="tl">
                    <a:srgbClr val="000000">
                      <a:alpha val="43137"/>
                    </a:srgbClr>
                  </a:outerShdw>
                </a:effectLst>
              </a:rPr>
              <a:t>Daniel 8 Revisited…</a:t>
            </a:r>
          </a:p>
        </p:txBody>
      </p:sp>
      <p:sp>
        <p:nvSpPr>
          <p:cNvPr id="3" name="Content Placeholder 2">
            <a:extLst>
              <a:ext uri="{FF2B5EF4-FFF2-40B4-BE49-F238E27FC236}">
                <a16:creationId xmlns:a16="http://schemas.microsoft.com/office/drawing/2014/main" id="{827BD59A-B6B3-9388-5A24-14F30ADF458F}"/>
              </a:ext>
            </a:extLst>
          </p:cNvPr>
          <p:cNvSpPr>
            <a:spLocks noGrp="1"/>
          </p:cNvSpPr>
          <p:nvPr>
            <p:ph idx="1"/>
          </p:nvPr>
        </p:nvSpPr>
        <p:spPr>
          <a:xfrm>
            <a:off x="206188" y="991906"/>
            <a:ext cx="7835153" cy="5745069"/>
          </a:xfrm>
        </p:spPr>
        <p:txBody>
          <a:bodyPr>
            <a:normAutofit/>
          </a:bodyPr>
          <a:lstStyle/>
          <a:p>
            <a:pPr marL="0" indent="0">
              <a:buNone/>
            </a:pPr>
            <a:r>
              <a:rPr lang="en-US" dirty="0"/>
              <a:t>Dan. 8:11-14 “Yea, he magnified himself even to the prince of the host, and by him the </a:t>
            </a:r>
            <a:r>
              <a:rPr lang="en-US" b="1" u="sng" dirty="0"/>
              <a:t>daily</a:t>
            </a:r>
            <a:r>
              <a:rPr lang="en-US" dirty="0"/>
              <a:t> sacrifice </a:t>
            </a:r>
            <a:r>
              <a:rPr lang="en-US" b="1" u="sng" dirty="0"/>
              <a:t>was taken away, and the place of the sanctuary was cast down</a:t>
            </a:r>
            <a:r>
              <a:rPr lang="en-US" dirty="0"/>
              <a:t>.</a:t>
            </a:r>
            <a:r>
              <a:rPr lang="en-US" baseline="30000" dirty="0"/>
              <a:t> </a:t>
            </a:r>
            <a:r>
              <a:rPr lang="en-US" dirty="0"/>
              <a:t>And an host was given him </a:t>
            </a:r>
            <a:r>
              <a:rPr lang="en-US" b="1" u="sng" dirty="0"/>
              <a:t>against the daily</a:t>
            </a:r>
            <a:r>
              <a:rPr lang="en-US" dirty="0"/>
              <a:t> sacrifice by reason of transgression, and it </a:t>
            </a:r>
            <a:r>
              <a:rPr lang="en-US" b="1" u="sng" dirty="0"/>
              <a:t>cast down the truth to the ground; and it </a:t>
            </a:r>
            <a:r>
              <a:rPr lang="en-US" b="1" u="sng" dirty="0" err="1"/>
              <a:t>practised</a:t>
            </a:r>
            <a:r>
              <a:rPr lang="en-US" b="1" u="sng" dirty="0"/>
              <a:t>, and prospered.</a:t>
            </a:r>
            <a:r>
              <a:rPr lang="en-US" b="1" u="sng" baseline="30000" dirty="0"/>
              <a:t> </a:t>
            </a:r>
            <a:r>
              <a:rPr lang="en-US" b="1" u="sng" dirty="0"/>
              <a:t>Then I heard one saint speaking, and another saint said unto that certain saint which </a:t>
            </a:r>
            <a:r>
              <a:rPr lang="en-US" b="1" u="sng" dirty="0" err="1"/>
              <a:t>spake</a:t>
            </a:r>
            <a:r>
              <a:rPr lang="en-US" b="1" u="sng" dirty="0"/>
              <a:t>, How long shall be the vision concerning the daily sacrifice, and the transgression of desolation, to give both the sanctuary and the host to be trodden under foot</a:t>
            </a:r>
            <a:r>
              <a:rPr lang="en-US" dirty="0"/>
              <a:t>?</a:t>
            </a:r>
            <a:r>
              <a:rPr lang="en-US" baseline="30000" dirty="0"/>
              <a:t> </a:t>
            </a:r>
            <a:r>
              <a:rPr lang="en-US" dirty="0"/>
              <a:t>And he said unto me, </a:t>
            </a:r>
            <a:r>
              <a:rPr lang="en-US" b="1" u="sng" dirty="0"/>
              <a:t>Unto two thousand and three hundred days; then shall the sanctuary be cleansed</a:t>
            </a:r>
            <a:r>
              <a:rPr lang="en-US" dirty="0"/>
              <a:t>.”</a:t>
            </a:r>
          </a:p>
        </p:txBody>
      </p:sp>
      <p:pic>
        <p:nvPicPr>
          <p:cNvPr id="4" name="Picture 3">
            <a:extLst>
              <a:ext uri="{FF2B5EF4-FFF2-40B4-BE49-F238E27FC236}">
                <a16:creationId xmlns:a16="http://schemas.microsoft.com/office/drawing/2014/main" id="{EC393D76-77C7-3FFD-13E8-BC5ED0A0D7AE}"/>
              </a:ext>
            </a:extLst>
          </p:cNvPr>
          <p:cNvPicPr>
            <a:picLocks noChangeAspect="1"/>
          </p:cNvPicPr>
          <p:nvPr/>
        </p:nvPicPr>
        <p:blipFill>
          <a:blip r:embed="rId2"/>
          <a:srcRect r="45924"/>
          <a:stretch>
            <a:fillRect/>
          </a:stretch>
        </p:blipFill>
        <p:spPr>
          <a:xfrm>
            <a:off x="8895660" y="133727"/>
            <a:ext cx="2346081" cy="3295273"/>
          </a:xfrm>
          <a:prstGeom prst="rect">
            <a:avLst/>
          </a:prstGeom>
        </p:spPr>
      </p:pic>
      <p:pic>
        <p:nvPicPr>
          <p:cNvPr id="5" name="Picture 4">
            <a:extLst>
              <a:ext uri="{FF2B5EF4-FFF2-40B4-BE49-F238E27FC236}">
                <a16:creationId xmlns:a16="http://schemas.microsoft.com/office/drawing/2014/main" id="{4792E76A-2C92-3AFC-1A4C-62383C27C604}"/>
              </a:ext>
            </a:extLst>
          </p:cNvPr>
          <p:cNvPicPr>
            <a:picLocks noChangeAspect="1"/>
          </p:cNvPicPr>
          <p:nvPr/>
        </p:nvPicPr>
        <p:blipFill>
          <a:blip r:embed="rId3"/>
          <a:stretch>
            <a:fillRect/>
          </a:stretch>
        </p:blipFill>
        <p:spPr>
          <a:xfrm>
            <a:off x="8099826" y="3695143"/>
            <a:ext cx="3937747" cy="2625165"/>
          </a:xfrm>
          <a:prstGeom prst="rect">
            <a:avLst/>
          </a:prstGeom>
        </p:spPr>
      </p:pic>
    </p:spTree>
    <p:extLst>
      <p:ext uri="{BB962C8B-B14F-4D97-AF65-F5344CB8AC3E}">
        <p14:creationId xmlns:p14="http://schemas.microsoft.com/office/powerpoint/2010/main" val="2100927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B7B06-2281-83E5-1359-F9B18846CBC8}"/>
              </a:ext>
            </a:extLst>
          </p:cNvPr>
          <p:cNvSpPr>
            <a:spLocks noGrp="1"/>
          </p:cNvSpPr>
          <p:nvPr>
            <p:ph type="title"/>
          </p:nvPr>
        </p:nvSpPr>
        <p:spPr>
          <a:xfrm>
            <a:off x="838200" y="-239992"/>
            <a:ext cx="10515600" cy="1325563"/>
          </a:xfrm>
        </p:spPr>
        <p:txBody>
          <a:bodyPr/>
          <a:lstStyle/>
          <a:p>
            <a:pPr algn="ctr"/>
            <a:r>
              <a:rPr lang="en-US" b="1" u="sng" dirty="0">
                <a:solidFill>
                  <a:srgbClr val="7030A0"/>
                </a:solidFill>
                <a:effectLst>
                  <a:outerShdw blurRad="38100" dist="38100" dir="2700000" algn="tl">
                    <a:srgbClr val="000000">
                      <a:alpha val="43137"/>
                    </a:srgbClr>
                  </a:outerShdw>
                </a:effectLst>
              </a:rPr>
              <a:t>What is “Truth”?</a:t>
            </a:r>
          </a:p>
        </p:txBody>
      </p:sp>
      <p:sp>
        <p:nvSpPr>
          <p:cNvPr id="3" name="Content Placeholder 2">
            <a:extLst>
              <a:ext uri="{FF2B5EF4-FFF2-40B4-BE49-F238E27FC236}">
                <a16:creationId xmlns:a16="http://schemas.microsoft.com/office/drawing/2014/main" id="{5C55E46D-2BE9-FA22-2FA5-E58F6E9E07BB}"/>
              </a:ext>
            </a:extLst>
          </p:cNvPr>
          <p:cNvSpPr>
            <a:spLocks noGrp="1"/>
          </p:cNvSpPr>
          <p:nvPr>
            <p:ph idx="1"/>
          </p:nvPr>
        </p:nvSpPr>
        <p:spPr>
          <a:xfrm>
            <a:off x="6548716" y="800100"/>
            <a:ext cx="5468471" cy="5091392"/>
          </a:xfrm>
        </p:spPr>
        <p:txBody>
          <a:bodyPr/>
          <a:lstStyle/>
          <a:p>
            <a:pPr marL="0" indent="0">
              <a:buNone/>
            </a:pPr>
            <a:r>
              <a:rPr lang="en-US" dirty="0"/>
              <a:t>John 17:17 “Sanctify them through thy truth: </a:t>
            </a:r>
            <a:r>
              <a:rPr lang="en-US" b="1" u="sng" dirty="0"/>
              <a:t>thy word is truth</a:t>
            </a:r>
            <a:r>
              <a:rPr lang="en-US" dirty="0"/>
              <a:t>.”</a:t>
            </a:r>
          </a:p>
          <a:p>
            <a:pPr marL="0" indent="0">
              <a:buNone/>
            </a:pPr>
            <a:endParaRPr lang="en-US" dirty="0"/>
          </a:p>
          <a:p>
            <a:pPr marL="0" indent="0">
              <a:buNone/>
            </a:pPr>
            <a:r>
              <a:rPr lang="en-US" dirty="0"/>
              <a:t>Ps. 119:142 “Thy righteousness is an everlasting righteousness, and </a:t>
            </a:r>
            <a:r>
              <a:rPr lang="en-US" b="1" u="sng" dirty="0"/>
              <a:t>thy law is the truth</a:t>
            </a:r>
            <a:r>
              <a:rPr lang="en-US" dirty="0"/>
              <a:t>.”</a:t>
            </a:r>
          </a:p>
        </p:txBody>
      </p:sp>
      <p:pic>
        <p:nvPicPr>
          <p:cNvPr id="4" name="Picture 3">
            <a:extLst>
              <a:ext uri="{FF2B5EF4-FFF2-40B4-BE49-F238E27FC236}">
                <a16:creationId xmlns:a16="http://schemas.microsoft.com/office/drawing/2014/main" id="{D2DDEC56-8012-02C9-3ED8-AE91A2D48C4E}"/>
              </a:ext>
            </a:extLst>
          </p:cNvPr>
          <p:cNvPicPr>
            <a:picLocks noChangeAspect="1"/>
          </p:cNvPicPr>
          <p:nvPr/>
        </p:nvPicPr>
        <p:blipFill>
          <a:blip r:embed="rId2"/>
          <a:srcRect l="19281" r="20915" b="7647"/>
          <a:stretch>
            <a:fillRect/>
          </a:stretch>
        </p:blipFill>
        <p:spPr>
          <a:xfrm>
            <a:off x="291353" y="800100"/>
            <a:ext cx="6011838" cy="5802406"/>
          </a:xfrm>
          <a:prstGeom prst="rect">
            <a:avLst/>
          </a:prstGeom>
        </p:spPr>
      </p:pic>
      <p:pic>
        <p:nvPicPr>
          <p:cNvPr id="5" name="Picture 4">
            <a:extLst>
              <a:ext uri="{FF2B5EF4-FFF2-40B4-BE49-F238E27FC236}">
                <a16:creationId xmlns:a16="http://schemas.microsoft.com/office/drawing/2014/main" id="{74BD0D32-C1B6-6B96-662D-82866D9BEC82}"/>
              </a:ext>
            </a:extLst>
          </p:cNvPr>
          <p:cNvPicPr>
            <a:picLocks noChangeAspect="1"/>
          </p:cNvPicPr>
          <p:nvPr/>
        </p:nvPicPr>
        <p:blipFill>
          <a:blip r:embed="rId3"/>
          <a:stretch>
            <a:fillRect/>
          </a:stretch>
        </p:blipFill>
        <p:spPr>
          <a:xfrm>
            <a:off x="7005918" y="3605305"/>
            <a:ext cx="4031876" cy="2687917"/>
          </a:xfrm>
          <a:prstGeom prst="rect">
            <a:avLst/>
          </a:prstGeom>
        </p:spPr>
      </p:pic>
    </p:spTree>
    <p:extLst>
      <p:ext uri="{BB962C8B-B14F-4D97-AF65-F5344CB8AC3E}">
        <p14:creationId xmlns:p14="http://schemas.microsoft.com/office/powerpoint/2010/main" val="3621580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E36B3-487D-33A5-0FFC-9CF1C6DD1F00}"/>
              </a:ext>
            </a:extLst>
          </p:cNvPr>
          <p:cNvSpPr>
            <a:spLocks noGrp="1"/>
          </p:cNvSpPr>
          <p:nvPr>
            <p:ph type="title"/>
          </p:nvPr>
        </p:nvSpPr>
        <p:spPr>
          <a:xfrm>
            <a:off x="838200" y="0"/>
            <a:ext cx="10515600" cy="1325563"/>
          </a:xfrm>
        </p:spPr>
        <p:txBody>
          <a:bodyPr/>
          <a:lstStyle/>
          <a:p>
            <a:r>
              <a:rPr lang="en-US" b="1" dirty="0">
                <a:solidFill>
                  <a:srgbClr val="FFFF00"/>
                </a:solidFill>
                <a:effectLst>
                  <a:outerShdw blurRad="38100" dist="38100" dir="2700000" algn="tl">
                    <a:srgbClr val="000000">
                      <a:alpha val="43137"/>
                    </a:srgbClr>
                  </a:outerShdw>
                </a:effectLst>
              </a:rPr>
              <a:t>“After Their Pattern”</a:t>
            </a:r>
          </a:p>
        </p:txBody>
      </p:sp>
      <p:sp>
        <p:nvSpPr>
          <p:cNvPr id="3" name="Content Placeholder 2">
            <a:extLst>
              <a:ext uri="{FF2B5EF4-FFF2-40B4-BE49-F238E27FC236}">
                <a16:creationId xmlns:a16="http://schemas.microsoft.com/office/drawing/2014/main" id="{6805DF37-ADD1-F624-8712-507C1093E44A}"/>
              </a:ext>
            </a:extLst>
          </p:cNvPr>
          <p:cNvSpPr>
            <a:spLocks noGrp="1"/>
          </p:cNvSpPr>
          <p:nvPr>
            <p:ph idx="1"/>
          </p:nvPr>
        </p:nvSpPr>
        <p:spPr>
          <a:xfrm>
            <a:off x="273424" y="1086036"/>
            <a:ext cx="5428130" cy="5395445"/>
          </a:xfrm>
        </p:spPr>
        <p:txBody>
          <a:bodyPr>
            <a:normAutofit fontScale="92500"/>
          </a:bodyPr>
          <a:lstStyle/>
          <a:p>
            <a:pPr marL="0" indent="0">
              <a:buNone/>
            </a:pPr>
            <a:r>
              <a:rPr lang="en-US" dirty="0">
                <a:solidFill>
                  <a:schemeClr val="bg1"/>
                </a:solidFill>
              </a:rPr>
              <a:t>Ex. 25:8-9, 40 “</a:t>
            </a:r>
            <a:r>
              <a:rPr lang="en-US" b="1" u="sng" dirty="0">
                <a:solidFill>
                  <a:schemeClr val="bg1"/>
                </a:solidFill>
              </a:rPr>
              <a:t>And let them make me a sanctuary</a:t>
            </a:r>
            <a:r>
              <a:rPr lang="en-US" dirty="0">
                <a:solidFill>
                  <a:schemeClr val="bg1"/>
                </a:solidFill>
              </a:rPr>
              <a:t>; that I may dwell among them.</a:t>
            </a:r>
            <a:r>
              <a:rPr lang="en-US" baseline="30000" dirty="0">
                <a:solidFill>
                  <a:schemeClr val="bg1"/>
                </a:solidFill>
              </a:rPr>
              <a:t> </a:t>
            </a:r>
            <a:r>
              <a:rPr lang="en-US" b="1" u="sng" dirty="0">
                <a:solidFill>
                  <a:schemeClr val="bg1"/>
                </a:solidFill>
              </a:rPr>
              <a:t>According to all that I shew thee, after the pattern of the tabernacle</a:t>
            </a:r>
            <a:r>
              <a:rPr lang="en-US" dirty="0">
                <a:solidFill>
                  <a:schemeClr val="bg1"/>
                </a:solidFill>
              </a:rPr>
              <a:t>, and the pattern of all the instruments thereof, even so shall ye make it. . . . </a:t>
            </a:r>
            <a:r>
              <a:rPr lang="en-US" b="1" u="sng" dirty="0">
                <a:solidFill>
                  <a:schemeClr val="bg1"/>
                </a:solidFill>
              </a:rPr>
              <a:t>And look that thou make them after their pattern, which was shewed thee in the mount</a:t>
            </a:r>
            <a:r>
              <a:rPr lang="en-US" dirty="0">
                <a:solidFill>
                  <a:schemeClr val="bg1"/>
                </a:solidFill>
              </a:rPr>
              <a:t>.”</a:t>
            </a:r>
          </a:p>
          <a:p>
            <a:pPr marL="0" indent="0">
              <a:buNone/>
            </a:pPr>
            <a:endParaRPr lang="en-US" dirty="0">
              <a:solidFill>
                <a:schemeClr val="bg1"/>
              </a:solidFill>
            </a:endParaRPr>
          </a:p>
          <a:p>
            <a:pPr marL="0" indent="0">
              <a:buNone/>
            </a:pPr>
            <a:r>
              <a:rPr lang="en-US" dirty="0">
                <a:solidFill>
                  <a:schemeClr val="bg1"/>
                </a:solidFill>
              </a:rPr>
              <a:t>Ex. 26:30 “And thou shalt rear up the tabernacle </a:t>
            </a:r>
            <a:r>
              <a:rPr lang="en-US" b="1" u="sng" dirty="0">
                <a:solidFill>
                  <a:schemeClr val="bg1"/>
                </a:solidFill>
              </a:rPr>
              <a:t>according to the fashion thereof which was shewed thee in the mount</a:t>
            </a:r>
            <a:r>
              <a:rPr lang="en-US" dirty="0">
                <a:solidFill>
                  <a:schemeClr val="bg1"/>
                </a:solidFill>
              </a:rPr>
              <a:t>.”</a:t>
            </a:r>
          </a:p>
          <a:p>
            <a:pPr marL="0" indent="0">
              <a:buNone/>
            </a:pPr>
            <a:endParaRPr lang="en-US" dirty="0">
              <a:solidFill>
                <a:schemeClr val="bg1"/>
              </a:solidFill>
            </a:endParaRPr>
          </a:p>
        </p:txBody>
      </p:sp>
      <p:pic>
        <p:nvPicPr>
          <p:cNvPr id="4" name="Picture 3">
            <a:extLst>
              <a:ext uri="{FF2B5EF4-FFF2-40B4-BE49-F238E27FC236}">
                <a16:creationId xmlns:a16="http://schemas.microsoft.com/office/drawing/2014/main" id="{3A9251A0-1511-A10B-A563-708403A68333}"/>
              </a:ext>
            </a:extLst>
          </p:cNvPr>
          <p:cNvPicPr>
            <a:picLocks noChangeAspect="1"/>
          </p:cNvPicPr>
          <p:nvPr/>
        </p:nvPicPr>
        <p:blipFill>
          <a:blip r:embed="rId2"/>
          <a:stretch>
            <a:fillRect/>
          </a:stretch>
        </p:blipFill>
        <p:spPr>
          <a:xfrm>
            <a:off x="5768789" y="936251"/>
            <a:ext cx="6192371" cy="4644278"/>
          </a:xfrm>
          <a:prstGeom prst="rect">
            <a:avLst/>
          </a:prstGeom>
        </p:spPr>
      </p:pic>
    </p:spTree>
    <p:extLst>
      <p:ext uri="{BB962C8B-B14F-4D97-AF65-F5344CB8AC3E}">
        <p14:creationId xmlns:p14="http://schemas.microsoft.com/office/powerpoint/2010/main" val="2597543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70D9A-0210-C275-26EF-05EBA3CED63D}"/>
              </a:ext>
            </a:extLst>
          </p:cNvPr>
          <p:cNvSpPr>
            <a:spLocks noGrp="1"/>
          </p:cNvSpPr>
          <p:nvPr>
            <p:ph type="title"/>
          </p:nvPr>
        </p:nvSpPr>
        <p:spPr>
          <a:xfrm>
            <a:off x="730623" y="-172757"/>
            <a:ext cx="10515600" cy="1325563"/>
          </a:xfrm>
        </p:spPr>
        <p:txBody>
          <a:bodyPr/>
          <a:lstStyle/>
          <a:p>
            <a:r>
              <a:rPr lang="en-US" i="1" dirty="0">
                <a:effectLst>
                  <a:outerShdw blurRad="38100" dist="38100" dir="2700000" algn="tl">
                    <a:srgbClr val="000000">
                      <a:alpha val="43137"/>
                    </a:srgbClr>
                  </a:outerShdw>
                </a:effectLst>
              </a:rPr>
              <a:t>Hebrews Explains…</a:t>
            </a:r>
          </a:p>
        </p:txBody>
      </p:sp>
      <p:sp>
        <p:nvSpPr>
          <p:cNvPr id="3" name="Content Placeholder 2">
            <a:extLst>
              <a:ext uri="{FF2B5EF4-FFF2-40B4-BE49-F238E27FC236}">
                <a16:creationId xmlns:a16="http://schemas.microsoft.com/office/drawing/2014/main" id="{5B907EF4-C991-7581-D48D-EB9EBD10E073}"/>
              </a:ext>
            </a:extLst>
          </p:cNvPr>
          <p:cNvSpPr>
            <a:spLocks noGrp="1"/>
          </p:cNvSpPr>
          <p:nvPr>
            <p:ph idx="1"/>
          </p:nvPr>
        </p:nvSpPr>
        <p:spPr>
          <a:xfrm>
            <a:off x="233082" y="863365"/>
            <a:ext cx="8359589" cy="5994635"/>
          </a:xfrm>
        </p:spPr>
        <p:txBody>
          <a:bodyPr>
            <a:normAutofit/>
          </a:bodyPr>
          <a:lstStyle/>
          <a:p>
            <a:pPr marL="0" indent="0">
              <a:buNone/>
            </a:pPr>
            <a:r>
              <a:rPr lang="en-US" dirty="0"/>
              <a:t>Heb. 8:1-5 “Now of the things which we have spoken this is the sum: We have such an high priest, </a:t>
            </a:r>
            <a:r>
              <a:rPr lang="en-US" b="1" u="sng" dirty="0"/>
              <a:t>who is set on the right hand of the throne of the Majesty in the heavens</a:t>
            </a:r>
            <a:r>
              <a:rPr lang="en-US" dirty="0"/>
              <a:t>;</a:t>
            </a:r>
            <a:r>
              <a:rPr lang="en-US" baseline="30000" dirty="0"/>
              <a:t> </a:t>
            </a:r>
            <a:r>
              <a:rPr lang="en-US" b="1" u="sng" dirty="0"/>
              <a:t>A minister of the sanctuary, and of the true tabernacle, which the Lord pitched, and not man</a:t>
            </a:r>
            <a:r>
              <a:rPr lang="en-US" dirty="0"/>
              <a:t>.</a:t>
            </a:r>
            <a:r>
              <a:rPr lang="en-US" baseline="30000" dirty="0"/>
              <a:t> </a:t>
            </a:r>
            <a:r>
              <a:rPr lang="en-US" dirty="0"/>
              <a:t>For every high priest is ordained to offer gifts and sacrifices: wherefore it is of necessity that this man have somewhat also to offer.</a:t>
            </a:r>
            <a:r>
              <a:rPr lang="en-US" baseline="30000" dirty="0"/>
              <a:t> </a:t>
            </a:r>
            <a:r>
              <a:rPr lang="en-US" dirty="0"/>
              <a:t>For if he were on earth, he should not be a priest, seeing that there are priests that offer gifts according to the law:</a:t>
            </a:r>
            <a:r>
              <a:rPr lang="en-US" baseline="30000" dirty="0"/>
              <a:t> </a:t>
            </a:r>
            <a:r>
              <a:rPr lang="en-US" b="1" u="sng" dirty="0"/>
              <a:t>Who serve unto the example and shadow of heavenly things, as Moses was admonished of God when he was about to make the tabernacle: for, See, saith he, that thou make all things according to the pattern shewed to thee in the mount</a:t>
            </a:r>
            <a:r>
              <a:rPr lang="en-US" dirty="0"/>
              <a:t>.”</a:t>
            </a:r>
          </a:p>
          <a:p>
            <a:pPr marL="0" indent="0">
              <a:buNone/>
            </a:pPr>
            <a:endParaRPr lang="en-US" dirty="0"/>
          </a:p>
        </p:txBody>
      </p:sp>
      <p:pic>
        <p:nvPicPr>
          <p:cNvPr id="4" name="Picture 3">
            <a:extLst>
              <a:ext uri="{FF2B5EF4-FFF2-40B4-BE49-F238E27FC236}">
                <a16:creationId xmlns:a16="http://schemas.microsoft.com/office/drawing/2014/main" id="{F624C483-CF8C-57E1-A0C5-324B0DB13B26}"/>
              </a:ext>
            </a:extLst>
          </p:cNvPr>
          <p:cNvPicPr>
            <a:picLocks noChangeAspect="1"/>
          </p:cNvPicPr>
          <p:nvPr/>
        </p:nvPicPr>
        <p:blipFill>
          <a:blip r:embed="rId2"/>
          <a:stretch>
            <a:fillRect/>
          </a:stretch>
        </p:blipFill>
        <p:spPr>
          <a:xfrm>
            <a:off x="8568811" y="1617405"/>
            <a:ext cx="3623189" cy="3623189"/>
          </a:xfrm>
          <a:prstGeom prst="rect">
            <a:avLst/>
          </a:prstGeom>
        </p:spPr>
      </p:pic>
    </p:spTree>
    <p:extLst>
      <p:ext uri="{BB962C8B-B14F-4D97-AF65-F5344CB8AC3E}">
        <p14:creationId xmlns:p14="http://schemas.microsoft.com/office/powerpoint/2010/main" val="912227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D1AB-1460-466D-0074-00D11D30CA3F}"/>
              </a:ext>
            </a:extLst>
          </p:cNvPr>
          <p:cNvSpPr>
            <a:spLocks noGrp="1"/>
          </p:cNvSpPr>
          <p:nvPr>
            <p:ph type="title"/>
          </p:nvPr>
        </p:nvSpPr>
        <p:spPr>
          <a:xfrm>
            <a:off x="838200" y="-253439"/>
            <a:ext cx="10515600" cy="1325563"/>
          </a:xfrm>
        </p:spPr>
        <p:txBody>
          <a:bodyPr/>
          <a:lstStyle/>
          <a:p>
            <a:pPr algn="ctr"/>
            <a:r>
              <a:rPr lang="en-US" b="1" u="sng" dirty="0">
                <a:solidFill>
                  <a:srgbClr val="00B050"/>
                </a:solidFill>
                <a:effectLst>
                  <a:outerShdw blurRad="38100" dist="38100" dir="2700000" algn="tl">
                    <a:srgbClr val="000000">
                      <a:alpha val="43137"/>
                    </a:srgbClr>
                  </a:outerShdw>
                </a:effectLst>
              </a:rPr>
              <a:t>What’s the New Covenant?</a:t>
            </a:r>
          </a:p>
        </p:txBody>
      </p:sp>
      <p:sp>
        <p:nvSpPr>
          <p:cNvPr id="3" name="Content Placeholder 2">
            <a:extLst>
              <a:ext uri="{FF2B5EF4-FFF2-40B4-BE49-F238E27FC236}">
                <a16:creationId xmlns:a16="http://schemas.microsoft.com/office/drawing/2014/main" id="{36000EB1-0625-089D-EF8E-0FAFAF4A13D0}"/>
              </a:ext>
            </a:extLst>
          </p:cNvPr>
          <p:cNvSpPr>
            <a:spLocks noGrp="1"/>
          </p:cNvSpPr>
          <p:nvPr>
            <p:ph idx="1"/>
          </p:nvPr>
        </p:nvSpPr>
        <p:spPr>
          <a:xfrm>
            <a:off x="0" y="779929"/>
            <a:ext cx="12192000" cy="6252882"/>
          </a:xfrm>
        </p:spPr>
        <p:txBody>
          <a:bodyPr>
            <a:normAutofit lnSpcReduction="10000"/>
          </a:bodyPr>
          <a:lstStyle/>
          <a:p>
            <a:pPr marL="0" indent="0">
              <a:buNone/>
            </a:pPr>
            <a:r>
              <a:rPr lang="en-US" dirty="0"/>
              <a:t>Heb. 8:6-13 “</a:t>
            </a:r>
            <a:r>
              <a:rPr lang="en-US" b="1" u="sng" dirty="0"/>
              <a:t>But now hath he obtained a more excellent ministry, by how much also he is the mediator of a better covenant</a:t>
            </a:r>
            <a:r>
              <a:rPr lang="en-US" dirty="0"/>
              <a:t>, which was established upon better promises.</a:t>
            </a:r>
            <a:r>
              <a:rPr lang="en-US" baseline="30000" dirty="0"/>
              <a:t> </a:t>
            </a:r>
            <a:r>
              <a:rPr lang="en-US" dirty="0"/>
              <a:t>For if that first covenant had been faultless, then should no place have been sought for the second.</a:t>
            </a:r>
            <a:r>
              <a:rPr lang="en-US" baseline="30000" dirty="0"/>
              <a:t> </a:t>
            </a:r>
            <a:r>
              <a:rPr lang="en-US" dirty="0"/>
              <a:t>For finding fault with them, he saith, </a:t>
            </a:r>
            <a:r>
              <a:rPr lang="en-US" b="1" u="sng" dirty="0"/>
              <a:t>Behold, the days come, saith the Lord, when I will make a new covenant with the house of Israel and with the house of Judah:</a:t>
            </a:r>
            <a:r>
              <a:rPr lang="en-US" b="1" u="sng" baseline="30000" dirty="0"/>
              <a:t> </a:t>
            </a:r>
            <a:r>
              <a:rPr lang="en-US" b="1" u="sng" dirty="0"/>
              <a:t>Not according to the covenant that I made with their fathers in the day when I took them by the hand to lead them out of the land of Egypt; because they continued not in my covenant, and I regarded them not, saith the Lord</a:t>
            </a:r>
            <a:r>
              <a:rPr lang="en-US" dirty="0"/>
              <a:t>.</a:t>
            </a:r>
            <a:r>
              <a:rPr lang="en-US" baseline="30000" dirty="0"/>
              <a:t> </a:t>
            </a:r>
            <a:r>
              <a:rPr lang="en-US" b="1" u="sng" dirty="0"/>
              <a:t>For this is the covenant that I will make with the house of Israel after those days, saith the Lord; I will put my laws into their mind, and write them in their hearts: and I will be to them a God, and they shall be to me a people:</a:t>
            </a:r>
            <a:r>
              <a:rPr lang="en-US" b="1" u="sng" baseline="30000" dirty="0"/>
              <a:t> </a:t>
            </a:r>
            <a:r>
              <a:rPr lang="en-US" b="1" u="sng" dirty="0"/>
              <a:t>And they shall not teach every man his </a:t>
            </a:r>
            <a:r>
              <a:rPr lang="en-US" b="1" u="sng" dirty="0" err="1"/>
              <a:t>neighbour</a:t>
            </a:r>
            <a:r>
              <a:rPr lang="en-US" b="1" u="sng" dirty="0"/>
              <a:t>, and every man his brother, saying, Know the Lord: for all shall know me, from the least to the greatest.</a:t>
            </a:r>
            <a:r>
              <a:rPr lang="en-US" b="1" u="sng" baseline="30000" dirty="0"/>
              <a:t> </a:t>
            </a:r>
            <a:r>
              <a:rPr lang="en-US" b="1" u="sng" dirty="0"/>
              <a:t>For I will be merciful to their unrighteousness, and their sins and their iniquities will I remember no more.</a:t>
            </a:r>
            <a:r>
              <a:rPr lang="en-US" baseline="30000" dirty="0"/>
              <a:t> </a:t>
            </a:r>
            <a:r>
              <a:rPr lang="en-US" dirty="0"/>
              <a:t>In that he saith, A new covenant, he hath made the first old. Now that which </a:t>
            </a:r>
            <a:r>
              <a:rPr lang="en-US" dirty="0" err="1"/>
              <a:t>decayeth</a:t>
            </a:r>
            <a:r>
              <a:rPr lang="en-US" dirty="0"/>
              <a:t> and </a:t>
            </a:r>
            <a:r>
              <a:rPr lang="en-US" dirty="0" err="1"/>
              <a:t>waxeth</a:t>
            </a:r>
            <a:r>
              <a:rPr lang="en-US" dirty="0"/>
              <a:t> old is ready to vanish away.”</a:t>
            </a:r>
          </a:p>
          <a:p>
            <a:pPr marL="0" indent="0">
              <a:buNone/>
            </a:pPr>
            <a:endParaRPr lang="en-US" dirty="0"/>
          </a:p>
        </p:txBody>
      </p:sp>
    </p:spTree>
    <p:extLst>
      <p:ext uri="{BB962C8B-B14F-4D97-AF65-F5344CB8AC3E}">
        <p14:creationId xmlns:p14="http://schemas.microsoft.com/office/powerpoint/2010/main" val="1396448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356F-36CA-A036-F6ED-16FD2B299A46}"/>
              </a:ext>
            </a:extLst>
          </p:cNvPr>
          <p:cNvSpPr>
            <a:spLocks noGrp="1"/>
          </p:cNvSpPr>
          <p:nvPr>
            <p:ph type="title"/>
          </p:nvPr>
        </p:nvSpPr>
        <p:spPr>
          <a:xfrm>
            <a:off x="838200" y="-159310"/>
            <a:ext cx="10515600" cy="1325563"/>
          </a:xfrm>
        </p:spPr>
        <p:txBody>
          <a:bodyPr/>
          <a:lstStyle/>
          <a:p>
            <a:pPr algn="ctr"/>
            <a:r>
              <a:rPr lang="en-US" b="1" u="sng" dirty="0">
                <a:solidFill>
                  <a:srgbClr val="008000"/>
                </a:solidFill>
                <a:effectLst>
                  <a:outerShdw blurRad="38100" dist="38100" dir="2700000" algn="tl">
                    <a:srgbClr val="000000">
                      <a:alpha val="43137"/>
                    </a:srgbClr>
                  </a:outerShdw>
                </a:effectLst>
              </a:rPr>
              <a:t>The Earthly vs the Heavenly Sanctuary</a:t>
            </a:r>
          </a:p>
        </p:txBody>
      </p:sp>
      <p:sp>
        <p:nvSpPr>
          <p:cNvPr id="3" name="Content Placeholder 2">
            <a:extLst>
              <a:ext uri="{FF2B5EF4-FFF2-40B4-BE49-F238E27FC236}">
                <a16:creationId xmlns:a16="http://schemas.microsoft.com/office/drawing/2014/main" id="{EAE75EDC-6EA1-BDF3-AEFA-FDB7BED6DD41}"/>
              </a:ext>
            </a:extLst>
          </p:cNvPr>
          <p:cNvSpPr>
            <a:spLocks noGrp="1"/>
          </p:cNvSpPr>
          <p:nvPr>
            <p:ph idx="1"/>
          </p:nvPr>
        </p:nvSpPr>
        <p:spPr>
          <a:xfrm>
            <a:off x="0" y="779928"/>
            <a:ext cx="9090212" cy="6078071"/>
          </a:xfrm>
        </p:spPr>
        <p:txBody>
          <a:bodyPr>
            <a:normAutofit/>
          </a:bodyPr>
          <a:lstStyle/>
          <a:p>
            <a:pPr marL="0" indent="0">
              <a:buNone/>
            </a:pPr>
            <a:r>
              <a:rPr lang="en-US" sz="2400" dirty="0"/>
              <a:t>Heb. 9:1-9 “</a:t>
            </a:r>
            <a:r>
              <a:rPr lang="en-US" sz="2400" b="1" u="sng" dirty="0"/>
              <a:t>Then verily the first covenant had also ordinances of divine service, and a worldly sanctuary</a:t>
            </a:r>
            <a:r>
              <a:rPr lang="en-US" sz="2400" dirty="0"/>
              <a:t>.</a:t>
            </a:r>
            <a:r>
              <a:rPr lang="en-US" sz="2400" baseline="30000" dirty="0"/>
              <a:t> </a:t>
            </a:r>
            <a:r>
              <a:rPr lang="en-US" sz="2400" dirty="0"/>
              <a:t>For there was a tabernacle made; the first, wherein was the candlestick, and the table, and the shewbread; which is called the sanctuary.</a:t>
            </a:r>
            <a:r>
              <a:rPr lang="en-US" sz="2400" baseline="30000" dirty="0"/>
              <a:t> </a:t>
            </a:r>
            <a:r>
              <a:rPr lang="en-US" sz="2400" dirty="0"/>
              <a:t>And after the second veil, the tabernacle which is called the Holiest of all [Most Holy Place];</a:t>
            </a:r>
            <a:r>
              <a:rPr lang="en-US" sz="2400" baseline="30000" dirty="0"/>
              <a:t> </a:t>
            </a:r>
            <a:r>
              <a:rPr lang="en-US" sz="2400" b="1" u="sng" dirty="0"/>
              <a:t>Which had the golden censer, and the ark of the covenant overlaid round about with gold, wherein was the golden pot that had manna, and Aaron's rod that budded, and the tables of the covenant</a:t>
            </a:r>
            <a:r>
              <a:rPr lang="en-US" sz="2400" dirty="0"/>
              <a:t>;</a:t>
            </a:r>
            <a:r>
              <a:rPr lang="en-US" sz="2400" baseline="30000" dirty="0"/>
              <a:t> </a:t>
            </a:r>
            <a:r>
              <a:rPr lang="en-US" sz="2400" dirty="0"/>
              <a:t>And over it the </a:t>
            </a:r>
            <a:r>
              <a:rPr lang="en-US" sz="2400" dirty="0" err="1"/>
              <a:t>cherubims</a:t>
            </a:r>
            <a:r>
              <a:rPr lang="en-US" sz="2400" dirty="0"/>
              <a:t> of glory shadowing the </a:t>
            </a:r>
            <a:r>
              <a:rPr lang="en-US" sz="2400" dirty="0" err="1"/>
              <a:t>mercyseat</a:t>
            </a:r>
            <a:r>
              <a:rPr lang="en-US" sz="2400" dirty="0"/>
              <a:t>; of which we cannot now speak particularly.</a:t>
            </a:r>
            <a:r>
              <a:rPr lang="en-US" sz="2400" baseline="30000" dirty="0"/>
              <a:t> </a:t>
            </a:r>
            <a:r>
              <a:rPr lang="en-US" sz="2400" dirty="0"/>
              <a:t>Now when these things were thus ordained, the priests went always into the first tabernacle, accomplishing the service of God.</a:t>
            </a:r>
            <a:r>
              <a:rPr lang="en-US" sz="2400" baseline="30000" dirty="0"/>
              <a:t> </a:t>
            </a:r>
            <a:r>
              <a:rPr lang="en-US" sz="2400" dirty="0"/>
              <a:t>But into the second went the high priest alone once every year, not without blood, which he offered for himself, and for the errors of the people:</a:t>
            </a:r>
            <a:r>
              <a:rPr lang="en-US" sz="2400" baseline="30000" dirty="0"/>
              <a:t> </a:t>
            </a:r>
            <a:r>
              <a:rPr lang="en-US" sz="2400" b="1" u="sng" dirty="0"/>
              <a:t>The Holy Ghost this signifying, that the way into the holiest of all was not yet made manifest, while as the first tabernacle was yet standing:</a:t>
            </a:r>
            <a:r>
              <a:rPr lang="en-US" sz="2400" b="1" u="sng" baseline="30000" dirty="0"/>
              <a:t> </a:t>
            </a:r>
            <a:r>
              <a:rPr lang="en-US" sz="2400" b="1" u="sng" dirty="0"/>
              <a:t>Which was a figure for the time then present</a:t>
            </a:r>
            <a:r>
              <a:rPr lang="en-US" sz="2400" dirty="0"/>
              <a:t>, in which were offered both gifts and sacrifices, that could not make him that did the service perfect, as pertaining to the conscience”</a:t>
            </a:r>
          </a:p>
          <a:p>
            <a:pPr marL="0" indent="0">
              <a:buNone/>
            </a:pPr>
            <a:endParaRPr lang="en-US" sz="2400" dirty="0"/>
          </a:p>
        </p:txBody>
      </p:sp>
      <p:pic>
        <p:nvPicPr>
          <p:cNvPr id="4" name="Picture 3">
            <a:extLst>
              <a:ext uri="{FF2B5EF4-FFF2-40B4-BE49-F238E27FC236}">
                <a16:creationId xmlns:a16="http://schemas.microsoft.com/office/drawing/2014/main" id="{3106C2F4-2660-B5B5-CBE6-4A1C87701133}"/>
              </a:ext>
            </a:extLst>
          </p:cNvPr>
          <p:cNvPicPr>
            <a:picLocks noChangeAspect="1"/>
          </p:cNvPicPr>
          <p:nvPr/>
        </p:nvPicPr>
        <p:blipFill>
          <a:blip r:embed="rId2"/>
          <a:stretch>
            <a:fillRect/>
          </a:stretch>
        </p:blipFill>
        <p:spPr>
          <a:xfrm>
            <a:off x="9090212" y="1546409"/>
            <a:ext cx="3084013" cy="4262719"/>
          </a:xfrm>
          <a:prstGeom prst="rect">
            <a:avLst/>
          </a:prstGeom>
        </p:spPr>
      </p:pic>
    </p:spTree>
    <p:extLst>
      <p:ext uri="{BB962C8B-B14F-4D97-AF65-F5344CB8AC3E}">
        <p14:creationId xmlns:p14="http://schemas.microsoft.com/office/powerpoint/2010/main" val="3301743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5346</TotalTime>
  <Words>5034</Words>
  <Application>Microsoft Office PowerPoint</Application>
  <PresentationFormat>Widescreen</PresentationFormat>
  <Paragraphs>81</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The 2300 Days</vt:lpstr>
      <vt:lpstr>Recap</vt:lpstr>
      <vt:lpstr>The Foundation of our Faith</vt:lpstr>
      <vt:lpstr>Daniel 8 Revisited…</vt:lpstr>
      <vt:lpstr>What is “Truth”?</vt:lpstr>
      <vt:lpstr>“After Their Pattern”</vt:lpstr>
      <vt:lpstr>Hebrews Explains…</vt:lpstr>
      <vt:lpstr>What’s the New Covenant?</vt:lpstr>
      <vt:lpstr>The Earthly vs the Heavenly Sanctuary</vt:lpstr>
      <vt:lpstr>Not of This Building…</vt:lpstr>
      <vt:lpstr>Figures of the True</vt:lpstr>
      <vt:lpstr>Separation Between the Law of God and Moses</vt:lpstr>
      <vt:lpstr>Elijah and the Restoration</vt:lpstr>
      <vt:lpstr>Elijah’s Works and Message</vt:lpstr>
      <vt:lpstr>Elijah Restores the Sanctuary???</vt:lpstr>
      <vt:lpstr>When Was the Sanctuary “Cleansed”?</vt:lpstr>
      <vt:lpstr>“And Cleanse it”</vt:lpstr>
      <vt:lpstr>A “Judgment” Was Made???</vt:lpstr>
      <vt:lpstr>There’s An Investigation and a Judgment Coming…</vt:lpstr>
      <vt:lpstr>The Jewish Encyclopedia Explains… The Investigative Judgment???</vt:lpstr>
      <vt:lpstr>Before the Judgment Seat of Christ</vt:lpstr>
      <vt:lpstr>What the Tribunal Looks Like…</vt:lpstr>
      <vt:lpstr>Mrs. White Sheds Some Light on Judgment Scene</vt:lpstr>
      <vt:lpstr>PowerPoint Presentation</vt:lpstr>
      <vt:lpstr>PowerPoint Presentation</vt:lpstr>
      <vt:lpstr>PowerPoint Presentation</vt:lpstr>
      <vt:lpstr>PowerPoint Presentation</vt:lpstr>
      <vt:lpstr>The Reformation Began Recovering the Sanctuary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Evolution’s Missing Link</dc:title>
  <dc:creator>Kody Morey</dc:creator>
  <cp:lastModifiedBy>Kody Morey</cp:lastModifiedBy>
  <cp:revision>142</cp:revision>
  <dcterms:created xsi:type="dcterms:W3CDTF">2019-08-16T21:01:12Z</dcterms:created>
  <dcterms:modified xsi:type="dcterms:W3CDTF">2025-08-04T23:00:00Z</dcterms:modified>
</cp:coreProperties>
</file>