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5" r:id="rId5"/>
    <p:sldId id="315" r:id="rId6"/>
    <p:sldId id="316" r:id="rId7"/>
    <p:sldId id="317" r:id="rId8"/>
    <p:sldId id="320" r:id="rId9"/>
    <p:sldId id="318" r:id="rId10"/>
    <p:sldId id="319" r:id="rId11"/>
    <p:sldId id="322" r:id="rId12"/>
    <p:sldId id="321" r:id="rId13"/>
    <p:sldId id="824" r:id="rId14"/>
    <p:sldId id="815" r:id="rId15"/>
    <p:sldId id="816" r:id="rId16"/>
    <p:sldId id="323" r:id="rId17"/>
    <p:sldId id="324" r:id="rId18"/>
    <p:sldId id="325" r:id="rId19"/>
    <p:sldId id="814" r:id="rId20"/>
    <p:sldId id="326" r:id="rId21"/>
    <p:sldId id="818" r:id="rId22"/>
    <p:sldId id="819" r:id="rId23"/>
    <p:sldId id="817" r:id="rId24"/>
    <p:sldId id="825" r:id="rId25"/>
    <p:sldId id="820" r:id="rId26"/>
    <p:sldId id="821" r:id="rId27"/>
    <p:sldId id="822" r:id="rId28"/>
    <p:sldId id="82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58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E287-986B-47C7-81AD-660EB4F19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1CD9A-DD3F-404A-BED2-9B8ECD872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97BCA7-E337-455F-A254-AE9F7A2E2809}"/>
              </a:ext>
            </a:extLst>
          </p:cNvPr>
          <p:cNvSpPr>
            <a:spLocks noGrp="1"/>
          </p:cNvSpPr>
          <p:nvPr>
            <p:ph type="dt" sz="half" idx="10"/>
          </p:nvPr>
        </p:nvSpPr>
        <p:spPr/>
        <p:txBody>
          <a:bodyPr/>
          <a:lstStyle/>
          <a:p>
            <a:fld id="{5B0D643B-CE64-4022-9C24-6589D2637BAF}" type="datetimeFigureOut">
              <a:rPr lang="en-US" smtClean="0"/>
              <a:t>12/2/2023</a:t>
            </a:fld>
            <a:endParaRPr lang="en-US"/>
          </a:p>
        </p:txBody>
      </p:sp>
      <p:sp>
        <p:nvSpPr>
          <p:cNvPr id="5" name="Footer Placeholder 4">
            <a:extLst>
              <a:ext uri="{FF2B5EF4-FFF2-40B4-BE49-F238E27FC236}">
                <a16:creationId xmlns:a16="http://schemas.microsoft.com/office/drawing/2014/main" id="{93E8D16B-CC69-4F6B-B919-91675797A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C0AFD-4A7E-4A6D-8F54-8D3AAD9F618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21379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A914-7AE5-4F10-A1CF-95E0BA132E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4C5CC9-1D21-45F1-B435-C48551DCEC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11A5B-A3FA-4837-9440-34A863396FBC}"/>
              </a:ext>
            </a:extLst>
          </p:cNvPr>
          <p:cNvSpPr>
            <a:spLocks noGrp="1"/>
          </p:cNvSpPr>
          <p:nvPr>
            <p:ph type="dt" sz="half" idx="10"/>
          </p:nvPr>
        </p:nvSpPr>
        <p:spPr/>
        <p:txBody>
          <a:bodyPr/>
          <a:lstStyle/>
          <a:p>
            <a:fld id="{5B0D643B-CE64-4022-9C24-6589D2637BAF}" type="datetimeFigureOut">
              <a:rPr lang="en-US" smtClean="0"/>
              <a:t>12/2/2023</a:t>
            </a:fld>
            <a:endParaRPr lang="en-US"/>
          </a:p>
        </p:txBody>
      </p:sp>
      <p:sp>
        <p:nvSpPr>
          <p:cNvPr id="5" name="Footer Placeholder 4">
            <a:extLst>
              <a:ext uri="{FF2B5EF4-FFF2-40B4-BE49-F238E27FC236}">
                <a16:creationId xmlns:a16="http://schemas.microsoft.com/office/drawing/2014/main" id="{4850E688-F3CC-4AA8-B80F-C3D57B79C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C2625-3FD3-41BE-893C-73D813B89C4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17637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457B4-4F14-48F3-B399-18A2F450E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9509BC-0800-41F6-913A-947B2B60C7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DDEB0-BD39-4BC5-9BA6-FCEBF0EF4B17}"/>
              </a:ext>
            </a:extLst>
          </p:cNvPr>
          <p:cNvSpPr>
            <a:spLocks noGrp="1"/>
          </p:cNvSpPr>
          <p:nvPr>
            <p:ph type="dt" sz="half" idx="10"/>
          </p:nvPr>
        </p:nvSpPr>
        <p:spPr/>
        <p:txBody>
          <a:bodyPr/>
          <a:lstStyle/>
          <a:p>
            <a:fld id="{5B0D643B-CE64-4022-9C24-6589D2637BAF}" type="datetimeFigureOut">
              <a:rPr lang="en-US" smtClean="0"/>
              <a:t>12/2/2023</a:t>
            </a:fld>
            <a:endParaRPr lang="en-US"/>
          </a:p>
        </p:txBody>
      </p:sp>
      <p:sp>
        <p:nvSpPr>
          <p:cNvPr id="5" name="Footer Placeholder 4">
            <a:extLst>
              <a:ext uri="{FF2B5EF4-FFF2-40B4-BE49-F238E27FC236}">
                <a16:creationId xmlns:a16="http://schemas.microsoft.com/office/drawing/2014/main" id="{4E776E41-AAAA-43B8-AC04-F0F884A5F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C5D91-0C0B-47E1-AA5F-A33622DFE196}"/>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73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4C17-86E7-4B57-A827-93E628E25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30CBF-A77A-4A69-9975-999F0C7C6F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F4F4A-C0E6-410F-9F88-2E9F2691FA57}"/>
              </a:ext>
            </a:extLst>
          </p:cNvPr>
          <p:cNvSpPr>
            <a:spLocks noGrp="1"/>
          </p:cNvSpPr>
          <p:nvPr>
            <p:ph type="dt" sz="half" idx="10"/>
          </p:nvPr>
        </p:nvSpPr>
        <p:spPr/>
        <p:txBody>
          <a:bodyPr/>
          <a:lstStyle/>
          <a:p>
            <a:fld id="{5B0D643B-CE64-4022-9C24-6589D2637BAF}" type="datetimeFigureOut">
              <a:rPr lang="en-US" smtClean="0"/>
              <a:t>12/2/2023</a:t>
            </a:fld>
            <a:endParaRPr lang="en-US"/>
          </a:p>
        </p:txBody>
      </p:sp>
      <p:sp>
        <p:nvSpPr>
          <p:cNvPr id="5" name="Footer Placeholder 4">
            <a:extLst>
              <a:ext uri="{FF2B5EF4-FFF2-40B4-BE49-F238E27FC236}">
                <a16:creationId xmlns:a16="http://schemas.microsoft.com/office/drawing/2014/main" id="{08B81E6F-D181-42ED-8BC8-31530642A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1F43A-FBEB-4C9D-A107-235C31C1923E}"/>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357549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3AEA-1E53-44AE-8430-0F337FA216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EF9F2-829F-47D9-A164-6E8D13F7A4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2F6052-934F-4BFA-B68A-4D5F3394DB3B}"/>
              </a:ext>
            </a:extLst>
          </p:cNvPr>
          <p:cNvSpPr>
            <a:spLocks noGrp="1"/>
          </p:cNvSpPr>
          <p:nvPr>
            <p:ph type="dt" sz="half" idx="10"/>
          </p:nvPr>
        </p:nvSpPr>
        <p:spPr/>
        <p:txBody>
          <a:bodyPr/>
          <a:lstStyle/>
          <a:p>
            <a:fld id="{5B0D643B-CE64-4022-9C24-6589D2637BAF}" type="datetimeFigureOut">
              <a:rPr lang="en-US" smtClean="0"/>
              <a:t>12/2/2023</a:t>
            </a:fld>
            <a:endParaRPr lang="en-US"/>
          </a:p>
        </p:txBody>
      </p:sp>
      <p:sp>
        <p:nvSpPr>
          <p:cNvPr id="5" name="Footer Placeholder 4">
            <a:extLst>
              <a:ext uri="{FF2B5EF4-FFF2-40B4-BE49-F238E27FC236}">
                <a16:creationId xmlns:a16="http://schemas.microsoft.com/office/drawing/2014/main" id="{34396AF5-2382-4517-80C2-09CD69D31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F85D3-84FD-4B40-985B-A33196AD5703}"/>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15120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E1F2-586B-4D58-952E-6C2171204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A5FAC-2982-46D6-9CFD-FF51774ACC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61DD2-C91B-457B-87BE-906BEEA770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445888-9D60-432F-A612-C85BCA07522C}"/>
              </a:ext>
            </a:extLst>
          </p:cNvPr>
          <p:cNvSpPr>
            <a:spLocks noGrp="1"/>
          </p:cNvSpPr>
          <p:nvPr>
            <p:ph type="dt" sz="half" idx="10"/>
          </p:nvPr>
        </p:nvSpPr>
        <p:spPr/>
        <p:txBody>
          <a:bodyPr/>
          <a:lstStyle/>
          <a:p>
            <a:fld id="{5B0D643B-CE64-4022-9C24-6589D2637BAF}" type="datetimeFigureOut">
              <a:rPr lang="en-US" smtClean="0"/>
              <a:t>12/2/2023</a:t>
            </a:fld>
            <a:endParaRPr lang="en-US"/>
          </a:p>
        </p:txBody>
      </p:sp>
      <p:sp>
        <p:nvSpPr>
          <p:cNvPr id="6" name="Footer Placeholder 5">
            <a:extLst>
              <a:ext uri="{FF2B5EF4-FFF2-40B4-BE49-F238E27FC236}">
                <a16:creationId xmlns:a16="http://schemas.microsoft.com/office/drawing/2014/main" id="{5F451908-2E6D-4434-A3ED-5F404BD83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6873F-83CD-4705-A675-6EDF97FC0D2A}"/>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4429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83D-518E-422B-B31C-ACA7568515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90762-D770-4C47-B1B7-3CD557B9C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C2891C-B077-4B76-B479-648F9B5BB1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4DF2E-08B2-41A4-9620-D15037E41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3EAB9D-C0B0-4D6C-97B1-310564B364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21C42B-D389-4E66-BAE1-EB76C90DDBBB}"/>
              </a:ext>
            </a:extLst>
          </p:cNvPr>
          <p:cNvSpPr>
            <a:spLocks noGrp="1"/>
          </p:cNvSpPr>
          <p:nvPr>
            <p:ph type="dt" sz="half" idx="10"/>
          </p:nvPr>
        </p:nvSpPr>
        <p:spPr/>
        <p:txBody>
          <a:bodyPr/>
          <a:lstStyle/>
          <a:p>
            <a:fld id="{5B0D643B-CE64-4022-9C24-6589D2637BAF}" type="datetimeFigureOut">
              <a:rPr lang="en-US" smtClean="0"/>
              <a:t>12/2/2023</a:t>
            </a:fld>
            <a:endParaRPr lang="en-US"/>
          </a:p>
        </p:txBody>
      </p:sp>
      <p:sp>
        <p:nvSpPr>
          <p:cNvPr id="8" name="Footer Placeholder 7">
            <a:extLst>
              <a:ext uri="{FF2B5EF4-FFF2-40B4-BE49-F238E27FC236}">
                <a16:creationId xmlns:a16="http://schemas.microsoft.com/office/drawing/2014/main" id="{FFDAE333-740C-4108-ADAF-9E6F0CCDDD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372B4E-6229-462C-82C2-DAF80440CE20}"/>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73792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2D16-B9AF-437D-9ABF-CB9A3F9CF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9D3E8-B0B6-4A9A-989D-CC423B70CCC0}"/>
              </a:ext>
            </a:extLst>
          </p:cNvPr>
          <p:cNvSpPr>
            <a:spLocks noGrp="1"/>
          </p:cNvSpPr>
          <p:nvPr>
            <p:ph type="dt" sz="half" idx="10"/>
          </p:nvPr>
        </p:nvSpPr>
        <p:spPr/>
        <p:txBody>
          <a:bodyPr/>
          <a:lstStyle/>
          <a:p>
            <a:fld id="{5B0D643B-CE64-4022-9C24-6589D2637BAF}" type="datetimeFigureOut">
              <a:rPr lang="en-US" smtClean="0"/>
              <a:t>12/2/2023</a:t>
            </a:fld>
            <a:endParaRPr lang="en-US"/>
          </a:p>
        </p:txBody>
      </p:sp>
      <p:sp>
        <p:nvSpPr>
          <p:cNvPr id="4" name="Footer Placeholder 3">
            <a:extLst>
              <a:ext uri="{FF2B5EF4-FFF2-40B4-BE49-F238E27FC236}">
                <a16:creationId xmlns:a16="http://schemas.microsoft.com/office/drawing/2014/main" id="{AAC1FD7E-F555-4325-8324-926C38299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C57E39-8AD7-4362-8E32-B05D07E7BF1C}"/>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417545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6DD8C-C561-48EB-9FC2-6C71CD19BCF7}"/>
              </a:ext>
            </a:extLst>
          </p:cNvPr>
          <p:cNvSpPr>
            <a:spLocks noGrp="1"/>
          </p:cNvSpPr>
          <p:nvPr>
            <p:ph type="dt" sz="half" idx="10"/>
          </p:nvPr>
        </p:nvSpPr>
        <p:spPr/>
        <p:txBody>
          <a:bodyPr/>
          <a:lstStyle/>
          <a:p>
            <a:fld id="{5B0D643B-CE64-4022-9C24-6589D2637BAF}" type="datetimeFigureOut">
              <a:rPr lang="en-US" smtClean="0"/>
              <a:t>12/2/2023</a:t>
            </a:fld>
            <a:endParaRPr lang="en-US"/>
          </a:p>
        </p:txBody>
      </p:sp>
      <p:sp>
        <p:nvSpPr>
          <p:cNvPr id="3" name="Footer Placeholder 2">
            <a:extLst>
              <a:ext uri="{FF2B5EF4-FFF2-40B4-BE49-F238E27FC236}">
                <a16:creationId xmlns:a16="http://schemas.microsoft.com/office/drawing/2014/main" id="{8F8425FD-CF1D-4DC5-A1C9-CD3A73341E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0B6617-532E-486C-A097-82D933F18417}"/>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7314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CED3-7F35-4686-B949-85900A39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5E7C7-7913-4BDA-9CD9-F93B068BB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29A56E-F928-428B-83F3-D51799660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4F3047-61D5-4D40-901F-F84FC974ADD0}"/>
              </a:ext>
            </a:extLst>
          </p:cNvPr>
          <p:cNvSpPr>
            <a:spLocks noGrp="1"/>
          </p:cNvSpPr>
          <p:nvPr>
            <p:ph type="dt" sz="half" idx="10"/>
          </p:nvPr>
        </p:nvSpPr>
        <p:spPr/>
        <p:txBody>
          <a:bodyPr/>
          <a:lstStyle/>
          <a:p>
            <a:fld id="{5B0D643B-CE64-4022-9C24-6589D2637BAF}" type="datetimeFigureOut">
              <a:rPr lang="en-US" smtClean="0"/>
              <a:t>12/2/2023</a:t>
            </a:fld>
            <a:endParaRPr lang="en-US"/>
          </a:p>
        </p:txBody>
      </p:sp>
      <p:sp>
        <p:nvSpPr>
          <p:cNvPr id="6" name="Footer Placeholder 5">
            <a:extLst>
              <a:ext uri="{FF2B5EF4-FFF2-40B4-BE49-F238E27FC236}">
                <a16:creationId xmlns:a16="http://schemas.microsoft.com/office/drawing/2014/main" id="{025BFD0C-A090-474C-9E32-68B00E816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7348B-28A3-4656-A42F-F4240CF125ED}"/>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252780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23FB-618D-472C-82D6-362C48B9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29244-9507-41D2-8B29-B01E7CC0D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4C08D3-56FA-4D46-9133-4843DAFAC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EA917C-4EBF-4029-9249-7C00D3416944}"/>
              </a:ext>
            </a:extLst>
          </p:cNvPr>
          <p:cNvSpPr>
            <a:spLocks noGrp="1"/>
          </p:cNvSpPr>
          <p:nvPr>
            <p:ph type="dt" sz="half" idx="10"/>
          </p:nvPr>
        </p:nvSpPr>
        <p:spPr/>
        <p:txBody>
          <a:bodyPr/>
          <a:lstStyle/>
          <a:p>
            <a:fld id="{5B0D643B-CE64-4022-9C24-6589D2637BAF}" type="datetimeFigureOut">
              <a:rPr lang="en-US" smtClean="0"/>
              <a:t>12/2/2023</a:t>
            </a:fld>
            <a:endParaRPr lang="en-US"/>
          </a:p>
        </p:txBody>
      </p:sp>
      <p:sp>
        <p:nvSpPr>
          <p:cNvPr id="6" name="Footer Placeholder 5">
            <a:extLst>
              <a:ext uri="{FF2B5EF4-FFF2-40B4-BE49-F238E27FC236}">
                <a16:creationId xmlns:a16="http://schemas.microsoft.com/office/drawing/2014/main" id="{6AA54052-2596-42A0-A2A7-75E4571A7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741D5-56E5-4049-BA62-1A834A099EBF}"/>
              </a:ext>
            </a:extLst>
          </p:cNvPr>
          <p:cNvSpPr>
            <a:spLocks noGrp="1"/>
          </p:cNvSpPr>
          <p:nvPr>
            <p:ph type="sldNum" sz="quarter" idx="12"/>
          </p:nvPr>
        </p:nvSpPr>
        <p:spPr/>
        <p:txBody>
          <a:bodyPr/>
          <a:lstStyle/>
          <a:p>
            <a:fld id="{7653EBA2-CE3D-44EB-865E-CEDAC804F09A}" type="slidenum">
              <a:rPr lang="en-US" smtClean="0"/>
              <a:t>‹#›</a:t>
            </a:fld>
            <a:endParaRPr lang="en-US"/>
          </a:p>
        </p:txBody>
      </p:sp>
    </p:spTree>
    <p:extLst>
      <p:ext uri="{BB962C8B-B14F-4D97-AF65-F5344CB8AC3E}">
        <p14:creationId xmlns:p14="http://schemas.microsoft.com/office/powerpoint/2010/main" val="147260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CDF6C-457F-4831-B847-29A6AD3E8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AB7456-1707-4FB8-8B99-A7306D7DE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0CCF3-4D9D-47E7-921C-F39C3837C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D643B-CE64-4022-9C24-6589D2637BAF}" type="datetimeFigureOut">
              <a:rPr lang="en-US" smtClean="0"/>
              <a:t>12/2/2023</a:t>
            </a:fld>
            <a:endParaRPr lang="en-US"/>
          </a:p>
        </p:txBody>
      </p:sp>
      <p:sp>
        <p:nvSpPr>
          <p:cNvPr id="5" name="Footer Placeholder 4">
            <a:extLst>
              <a:ext uri="{FF2B5EF4-FFF2-40B4-BE49-F238E27FC236}">
                <a16:creationId xmlns:a16="http://schemas.microsoft.com/office/drawing/2014/main" id="{E363562E-660E-466F-9512-73BD9D7B3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2A8DA-F1E1-4D6D-B5E9-EAD953F13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3EBA2-CE3D-44EB-865E-CEDAC804F09A}" type="slidenum">
              <a:rPr lang="en-US" smtClean="0"/>
              <a:t>‹#›</a:t>
            </a:fld>
            <a:endParaRPr lang="en-US"/>
          </a:p>
        </p:txBody>
      </p:sp>
    </p:spTree>
    <p:extLst>
      <p:ext uri="{BB962C8B-B14F-4D97-AF65-F5344CB8AC3E}">
        <p14:creationId xmlns:p14="http://schemas.microsoft.com/office/powerpoint/2010/main" val="380317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F0C4-FF5B-B96A-D29E-ADB0DB3DB529}"/>
              </a:ext>
            </a:extLst>
          </p:cNvPr>
          <p:cNvSpPr>
            <a:spLocks noGrp="1"/>
          </p:cNvSpPr>
          <p:nvPr>
            <p:ph type="title"/>
          </p:nvPr>
        </p:nvSpPr>
        <p:spPr>
          <a:xfrm>
            <a:off x="-74645" y="-549793"/>
            <a:ext cx="12192000" cy="2518034"/>
          </a:xfrm>
        </p:spPr>
        <p:txBody>
          <a:bodyPr>
            <a:normAutofit/>
          </a:bodyPr>
          <a:lstStyle/>
          <a:p>
            <a:pPr algn="ctr"/>
            <a:r>
              <a:rPr lang="en-US" b="1" dirty="0">
                <a:solidFill>
                  <a:srgbClr val="FFC000"/>
                </a:solidFill>
                <a:effectLst>
                  <a:outerShdw blurRad="38100" dist="38100" dir="2700000" algn="tl">
                    <a:srgbClr val="000000">
                      <a:alpha val="43137"/>
                    </a:srgbClr>
                  </a:outerShdw>
                </a:effectLst>
              </a:rPr>
              <a:t>What is the Difference Between Mormons, Jehovah’s Witnesses, and Seventh-day Adventists? pt 24</a:t>
            </a:r>
          </a:p>
        </p:txBody>
      </p:sp>
      <p:pic>
        <p:nvPicPr>
          <p:cNvPr id="3" name="Picture 2">
            <a:extLst>
              <a:ext uri="{FF2B5EF4-FFF2-40B4-BE49-F238E27FC236}">
                <a16:creationId xmlns:a16="http://schemas.microsoft.com/office/drawing/2014/main" id="{84C2099B-D0E5-832C-0EFC-CD5E1289BDF6}"/>
              </a:ext>
            </a:extLst>
          </p:cNvPr>
          <p:cNvPicPr>
            <a:picLocks noChangeAspect="1"/>
          </p:cNvPicPr>
          <p:nvPr/>
        </p:nvPicPr>
        <p:blipFill>
          <a:blip r:embed="rId2"/>
          <a:stretch>
            <a:fillRect/>
          </a:stretch>
        </p:blipFill>
        <p:spPr>
          <a:xfrm>
            <a:off x="3878814" y="1458880"/>
            <a:ext cx="3940240" cy="3940240"/>
          </a:xfrm>
          <a:prstGeom prst="rect">
            <a:avLst/>
          </a:prstGeom>
        </p:spPr>
      </p:pic>
      <p:pic>
        <p:nvPicPr>
          <p:cNvPr id="4" name="Picture 3">
            <a:extLst>
              <a:ext uri="{FF2B5EF4-FFF2-40B4-BE49-F238E27FC236}">
                <a16:creationId xmlns:a16="http://schemas.microsoft.com/office/drawing/2014/main" id="{F8FA2E2E-77EE-48B0-6CF6-6322420B7E5F}"/>
              </a:ext>
            </a:extLst>
          </p:cNvPr>
          <p:cNvPicPr>
            <a:picLocks noChangeAspect="1"/>
          </p:cNvPicPr>
          <p:nvPr/>
        </p:nvPicPr>
        <p:blipFill rotWithShape="1">
          <a:blip r:embed="rId3"/>
          <a:srcRect l="34861" t="8889" r="31370" b="10278"/>
          <a:stretch/>
        </p:blipFill>
        <p:spPr>
          <a:xfrm>
            <a:off x="676274" y="1566944"/>
            <a:ext cx="2671049" cy="4740956"/>
          </a:xfrm>
          <a:prstGeom prst="rect">
            <a:avLst/>
          </a:prstGeom>
        </p:spPr>
      </p:pic>
      <p:pic>
        <p:nvPicPr>
          <p:cNvPr id="5" name="Picture 4">
            <a:extLst>
              <a:ext uri="{FF2B5EF4-FFF2-40B4-BE49-F238E27FC236}">
                <a16:creationId xmlns:a16="http://schemas.microsoft.com/office/drawing/2014/main" id="{1D648E7F-0F3E-2FBC-9C20-FFBE320D3A1B}"/>
              </a:ext>
            </a:extLst>
          </p:cNvPr>
          <p:cNvPicPr>
            <a:picLocks noChangeAspect="1"/>
          </p:cNvPicPr>
          <p:nvPr/>
        </p:nvPicPr>
        <p:blipFill rotWithShape="1">
          <a:blip r:embed="rId4"/>
          <a:srcRect l="20232" t="9474" b="3683"/>
          <a:stretch/>
        </p:blipFill>
        <p:spPr>
          <a:xfrm flipH="1">
            <a:off x="8188618" y="2286000"/>
            <a:ext cx="3343054" cy="2305050"/>
          </a:xfrm>
          <a:prstGeom prst="rect">
            <a:avLst/>
          </a:prstGeom>
        </p:spPr>
      </p:pic>
      <p:sp>
        <p:nvSpPr>
          <p:cNvPr id="6" name="Rectangle 5">
            <a:extLst>
              <a:ext uri="{FF2B5EF4-FFF2-40B4-BE49-F238E27FC236}">
                <a16:creationId xmlns:a16="http://schemas.microsoft.com/office/drawing/2014/main" id="{7843BBCA-6F79-B39F-F7E7-3A5E1444036A}"/>
              </a:ext>
            </a:extLst>
          </p:cNvPr>
          <p:cNvSpPr/>
          <p:nvPr/>
        </p:nvSpPr>
        <p:spPr>
          <a:xfrm>
            <a:off x="10363200" y="4400550"/>
            <a:ext cx="1409313" cy="403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5DFB9E-41F5-C355-8144-46D87CE49FE9}"/>
              </a:ext>
            </a:extLst>
          </p:cNvPr>
          <p:cNvSpPr/>
          <p:nvPr/>
        </p:nvSpPr>
        <p:spPr>
          <a:xfrm>
            <a:off x="7866596" y="4400550"/>
            <a:ext cx="1409313" cy="403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8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9B39-8EBA-F276-910C-1D99BE5E9C3B}"/>
              </a:ext>
            </a:extLst>
          </p:cNvPr>
          <p:cNvSpPr>
            <a:spLocks noGrp="1"/>
          </p:cNvSpPr>
          <p:nvPr>
            <p:ph type="title"/>
          </p:nvPr>
        </p:nvSpPr>
        <p:spPr>
          <a:xfrm>
            <a:off x="838200" y="-263525"/>
            <a:ext cx="10515600" cy="1325563"/>
          </a:xfrm>
        </p:spPr>
        <p:txBody>
          <a:bodyPr/>
          <a:lstStyle/>
          <a:p>
            <a:pPr algn="ctr"/>
            <a:r>
              <a:rPr lang="en-US" b="1" dirty="0">
                <a:solidFill>
                  <a:srgbClr val="00B050"/>
                </a:solidFill>
                <a:effectLst>
                  <a:outerShdw blurRad="38100" dist="38100" dir="2700000" algn="tl">
                    <a:srgbClr val="000000">
                      <a:alpha val="43137"/>
                    </a:srgbClr>
                  </a:outerShdw>
                </a:effectLst>
              </a:rPr>
              <a:t>G.I. Butler’s Challenge</a:t>
            </a:r>
          </a:p>
        </p:txBody>
      </p:sp>
      <p:sp>
        <p:nvSpPr>
          <p:cNvPr id="3" name="TextBox 2">
            <a:extLst>
              <a:ext uri="{FF2B5EF4-FFF2-40B4-BE49-F238E27FC236}">
                <a16:creationId xmlns:a16="http://schemas.microsoft.com/office/drawing/2014/main" id="{C787EFA5-0139-3403-89EB-613B48041706}"/>
              </a:ext>
            </a:extLst>
          </p:cNvPr>
          <p:cNvSpPr txBox="1"/>
          <p:nvPr/>
        </p:nvSpPr>
        <p:spPr>
          <a:xfrm>
            <a:off x="5932170" y="948690"/>
            <a:ext cx="6259830" cy="5262979"/>
          </a:xfrm>
          <a:prstGeom prst="rect">
            <a:avLst/>
          </a:prstGeom>
          <a:noFill/>
        </p:spPr>
        <p:txBody>
          <a:bodyPr wrap="square" rtlCol="0">
            <a:spAutoFit/>
          </a:bodyPr>
          <a:lstStyle/>
          <a:p>
            <a:r>
              <a:rPr lang="en-US" sz="2800" dirty="0"/>
              <a:t>“</a:t>
            </a:r>
            <a:r>
              <a:rPr lang="en-US" sz="2800" b="1" u="sng" dirty="0"/>
              <a:t>We are sure from personal knowledge that we have nothing to fear from the most scrutinizing investigation of early Advent history. The more closely it is investigated, the better it will be for the cause; it is only a </a:t>
            </a:r>
            <a:r>
              <a:rPr lang="en-US" sz="2800" b="1" i="1" u="sng" dirty="0"/>
              <a:t>partial</a:t>
            </a:r>
            <a:r>
              <a:rPr lang="en-US" sz="2800" b="1" u="sng" dirty="0"/>
              <a:t> knowledge of the facts that we need to fear. When we understand all about the facts connected with the "shut door doctrine," as it is called, we shall find nothing of which we need to be ashamed</a:t>
            </a:r>
            <a:r>
              <a:rPr lang="en-US" sz="2800" dirty="0"/>
              <a:t>.” R&amp;H, Feb. 10, 1885</a:t>
            </a:r>
          </a:p>
        </p:txBody>
      </p:sp>
      <p:pic>
        <p:nvPicPr>
          <p:cNvPr id="4" name="Picture 3">
            <a:extLst>
              <a:ext uri="{FF2B5EF4-FFF2-40B4-BE49-F238E27FC236}">
                <a16:creationId xmlns:a16="http://schemas.microsoft.com/office/drawing/2014/main" id="{61B23C83-6077-B610-FA57-A1A46F5FF5B7}"/>
              </a:ext>
            </a:extLst>
          </p:cNvPr>
          <p:cNvPicPr>
            <a:picLocks noChangeAspect="1"/>
          </p:cNvPicPr>
          <p:nvPr/>
        </p:nvPicPr>
        <p:blipFill>
          <a:blip r:embed="rId2"/>
          <a:stretch>
            <a:fillRect/>
          </a:stretch>
        </p:blipFill>
        <p:spPr>
          <a:xfrm>
            <a:off x="1021080" y="971550"/>
            <a:ext cx="4202430" cy="5253038"/>
          </a:xfrm>
          <a:prstGeom prst="rect">
            <a:avLst/>
          </a:prstGeom>
        </p:spPr>
      </p:pic>
    </p:spTree>
    <p:extLst>
      <p:ext uri="{BB962C8B-B14F-4D97-AF65-F5344CB8AC3E}">
        <p14:creationId xmlns:p14="http://schemas.microsoft.com/office/powerpoint/2010/main" val="361044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920E-FBEB-FF94-E3B0-763C1396DF28}"/>
              </a:ext>
            </a:extLst>
          </p:cNvPr>
          <p:cNvSpPr>
            <a:spLocks noGrp="1"/>
          </p:cNvSpPr>
          <p:nvPr>
            <p:ph type="title"/>
          </p:nvPr>
        </p:nvSpPr>
        <p:spPr>
          <a:xfrm>
            <a:off x="0" y="0"/>
            <a:ext cx="12192000" cy="1325563"/>
          </a:xfrm>
        </p:spPr>
        <p:txBody>
          <a:bodyPr/>
          <a:lstStyle/>
          <a:p>
            <a:r>
              <a:rPr lang="en-US" u="sng" dirty="0">
                <a:solidFill>
                  <a:srgbClr val="002060"/>
                </a:solidFill>
                <a:effectLst>
                  <a:outerShdw blurRad="38100" dist="38100" dir="2700000" algn="tl">
                    <a:srgbClr val="000000">
                      <a:alpha val="43137"/>
                    </a:srgbClr>
                  </a:outerShdw>
                </a:effectLst>
              </a:rPr>
              <a:t>Can a Prophet Be Wrong or Side-Tracked/Misunderstand Something???</a:t>
            </a:r>
          </a:p>
        </p:txBody>
      </p:sp>
      <p:sp>
        <p:nvSpPr>
          <p:cNvPr id="3" name="TextBox 2">
            <a:extLst>
              <a:ext uri="{FF2B5EF4-FFF2-40B4-BE49-F238E27FC236}">
                <a16:creationId xmlns:a16="http://schemas.microsoft.com/office/drawing/2014/main" id="{12307739-DE64-0D4A-1CC1-48C44E3A52B2}"/>
              </a:ext>
            </a:extLst>
          </p:cNvPr>
          <p:cNvSpPr txBox="1"/>
          <p:nvPr/>
        </p:nvSpPr>
        <p:spPr>
          <a:xfrm>
            <a:off x="125730" y="1440180"/>
            <a:ext cx="7943850" cy="5262979"/>
          </a:xfrm>
          <a:prstGeom prst="rect">
            <a:avLst/>
          </a:prstGeom>
          <a:noFill/>
        </p:spPr>
        <p:txBody>
          <a:bodyPr wrap="square" rtlCol="0">
            <a:spAutoFit/>
          </a:bodyPr>
          <a:lstStyle/>
          <a:p>
            <a:r>
              <a:rPr lang="en-US" sz="2800" dirty="0"/>
              <a:t>Answer: YES! 1 Pet. 1:10-12 “Of which salvation </a:t>
            </a:r>
            <a:r>
              <a:rPr lang="en-US" sz="2800" b="1" u="sng" dirty="0"/>
              <a:t>the prophets have enquired and searched diligently</a:t>
            </a:r>
            <a:r>
              <a:rPr lang="en-US" sz="2800" dirty="0"/>
              <a:t>, </a:t>
            </a:r>
            <a:r>
              <a:rPr lang="en-US" sz="2800" b="1" u="sng" dirty="0"/>
              <a:t>who prophesied of the grace that should come unto you</a:t>
            </a:r>
            <a:r>
              <a:rPr lang="en-US" sz="2800" dirty="0"/>
              <a:t>:</a:t>
            </a:r>
            <a:r>
              <a:rPr lang="en-US" sz="2800" baseline="30000" dirty="0"/>
              <a:t> </a:t>
            </a:r>
            <a:r>
              <a:rPr lang="en-US" sz="2800" dirty="0"/>
              <a:t>Searching what, or what manner of time the Spirit of Christ which was in them did signify, when it testified beforehand the sufferings of Christ, and the glory that should follow.</a:t>
            </a:r>
            <a:r>
              <a:rPr lang="en-US" sz="2800" baseline="30000" dirty="0"/>
              <a:t> </a:t>
            </a:r>
            <a:r>
              <a:rPr lang="en-US" sz="2800" b="1" u="sng" dirty="0"/>
              <a:t>Unto whom it was revealed, that not unto themselves, but unto us they did minister the things</a:t>
            </a:r>
            <a:r>
              <a:rPr lang="en-US" sz="2800" dirty="0"/>
              <a:t>, which are now reported unto you by them that have preached the gospel unto you with the Holy Ghost sent down from heaven; </a:t>
            </a:r>
            <a:r>
              <a:rPr lang="en-US" sz="2800" b="1" dirty="0"/>
              <a:t>which things the angels desire to look into</a:t>
            </a:r>
            <a:r>
              <a:rPr lang="en-US" sz="2800" dirty="0"/>
              <a:t>.”</a:t>
            </a:r>
          </a:p>
        </p:txBody>
      </p:sp>
      <p:pic>
        <p:nvPicPr>
          <p:cNvPr id="4" name="Picture 3">
            <a:extLst>
              <a:ext uri="{FF2B5EF4-FFF2-40B4-BE49-F238E27FC236}">
                <a16:creationId xmlns:a16="http://schemas.microsoft.com/office/drawing/2014/main" id="{AEB80068-6758-C433-C693-F9C5BA050BE4}"/>
              </a:ext>
            </a:extLst>
          </p:cNvPr>
          <p:cNvPicPr>
            <a:picLocks noChangeAspect="1"/>
          </p:cNvPicPr>
          <p:nvPr/>
        </p:nvPicPr>
        <p:blipFill rotWithShape="1">
          <a:blip r:embed="rId2"/>
          <a:srcRect l="26416" r="11603"/>
          <a:stretch/>
        </p:blipFill>
        <p:spPr>
          <a:xfrm>
            <a:off x="8161020" y="1992361"/>
            <a:ext cx="3768566" cy="4158615"/>
          </a:xfrm>
          <a:prstGeom prst="rect">
            <a:avLst/>
          </a:prstGeom>
        </p:spPr>
      </p:pic>
    </p:spTree>
    <p:extLst>
      <p:ext uri="{BB962C8B-B14F-4D97-AF65-F5344CB8AC3E}">
        <p14:creationId xmlns:p14="http://schemas.microsoft.com/office/powerpoint/2010/main" val="2445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5BBC-7F23-F618-F86B-A96FAFE8DC8C}"/>
              </a:ext>
            </a:extLst>
          </p:cNvPr>
          <p:cNvSpPr>
            <a:spLocks noGrp="1"/>
          </p:cNvSpPr>
          <p:nvPr>
            <p:ph type="title"/>
          </p:nvPr>
        </p:nvSpPr>
        <p:spPr>
          <a:xfrm>
            <a:off x="838200" y="-263525"/>
            <a:ext cx="10515600" cy="1325563"/>
          </a:xfrm>
        </p:spPr>
        <p:txBody>
          <a:bodyPr/>
          <a:lstStyle/>
          <a:p>
            <a:pPr algn="ctr"/>
            <a:r>
              <a:rPr lang="en-US" b="1" dirty="0"/>
              <a:t>Other Examples…</a:t>
            </a:r>
          </a:p>
        </p:txBody>
      </p:sp>
      <p:sp>
        <p:nvSpPr>
          <p:cNvPr id="3" name="TextBox 2">
            <a:extLst>
              <a:ext uri="{FF2B5EF4-FFF2-40B4-BE49-F238E27FC236}">
                <a16:creationId xmlns:a16="http://schemas.microsoft.com/office/drawing/2014/main" id="{1ABD8F54-AAD1-CA12-27C0-AEC1134B9770}"/>
              </a:ext>
            </a:extLst>
          </p:cNvPr>
          <p:cNvSpPr txBox="1"/>
          <p:nvPr/>
        </p:nvSpPr>
        <p:spPr>
          <a:xfrm>
            <a:off x="0" y="651510"/>
            <a:ext cx="12070080" cy="6001643"/>
          </a:xfrm>
          <a:prstGeom prst="rect">
            <a:avLst/>
          </a:prstGeom>
          <a:noFill/>
        </p:spPr>
        <p:txBody>
          <a:bodyPr wrap="square" rtlCol="0">
            <a:spAutoFit/>
          </a:bodyPr>
          <a:lstStyle/>
          <a:p>
            <a:pPr marL="457200" indent="-457200">
              <a:buFont typeface="Arial" panose="020B0604020202020204" pitchFamily="34" charset="0"/>
              <a:buChar char="•"/>
            </a:pPr>
            <a:r>
              <a:rPr lang="en-US" sz="2400" dirty="0"/>
              <a:t>Prophet Nathan gave permission to David to build the Temple of God, then received vision that David was NOT to do it! (1 Chron. 17:1-4)</a:t>
            </a:r>
          </a:p>
          <a:p>
            <a:pPr marL="457200" indent="-457200">
              <a:buFont typeface="Arial" panose="020B0604020202020204" pitchFamily="34" charset="0"/>
              <a:buChar char="•"/>
            </a:pPr>
            <a:r>
              <a:rPr lang="en-US" sz="2400" dirty="0"/>
              <a:t>Peter believed the Gentiles were “unclean”, but God gave him vision which corrected the view (Acts 10:10-48)—Paul later had correct Peter again on this very issue (Gal. 2:11-14)</a:t>
            </a:r>
          </a:p>
          <a:p>
            <a:pPr marL="457200" indent="-457200">
              <a:buFont typeface="Arial" panose="020B0604020202020204" pitchFamily="34" charset="0"/>
              <a:buChar char="•"/>
            </a:pPr>
            <a:r>
              <a:rPr lang="en-US" sz="2400" dirty="0"/>
              <a:t>Daniel misunderstood his vision about the evening-mornings, and even fainted when the angel Gabriel confirmed the time-period of 2300 day/years (Daniel 8:14, 26-27)—But after studying Jeremiah, Daniel understood that Jerusalem was to be rebuilt after 70 years, and that the prophecy pertains to something else (Dan. 9:3)</a:t>
            </a:r>
          </a:p>
          <a:p>
            <a:pPr marL="457200" indent="-457200">
              <a:buFont typeface="Arial" panose="020B0604020202020204" pitchFamily="34" charset="0"/>
              <a:buChar char="•"/>
            </a:pPr>
            <a:r>
              <a:rPr lang="en-US" sz="2400" dirty="0"/>
              <a:t>Jonah first refused to give his vision to Ninevah, then was upset after he gave it and it led to repentance which averted the warning message God had for Ninevah (Jonah)</a:t>
            </a:r>
          </a:p>
          <a:p>
            <a:pPr marL="457200" indent="-457200">
              <a:buFont typeface="Arial" panose="020B0604020202020204" pitchFamily="34" charset="0"/>
              <a:buChar char="•"/>
            </a:pPr>
            <a:r>
              <a:rPr lang="en-US" sz="2400" dirty="0"/>
              <a:t>The prophet from Judah who rebuked Jeroboam was killed by a lion for listening to the lies of the old prophet Bethel (1 Kings 13)</a:t>
            </a:r>
          </a:p>
          <a:p>
            <a:pPr marL="457200" indent="-457200">
              <a:buFont typeface="Arial" panose="020B0604020202020204" pitchFamily="34" charset="0"/>
              <a:buChar char="•"/>
            </a:pPr>
            <a:r>
              <a:rPr lang="en-US" sz="2400" dirty="0"/>
              <a:t>Balaam was a disobedient prophet-for-hire who gave </a:t>
            </a:r>
            <a:r>
              <a:rPr lang="en-US" sz="2400" dirty="0" err="1"/>
              <a:t>Balak</a:t>
            </a:r>
            <a:r>
              <a:rPr lang="en-US" sz="2400" dirty="0"/>
              <a:t> the advice on how to destroy Israel (Num. 22-24; Num. 31, Rev. 2:14)</a:t>
            </a:r>
          </a:p>
          <a:p>
            <a:r>
              <a:rPr lang="en-US" sz="2400" b="1" dirty="0">
                <a:effectLst>
                  <a:outerShdw blurRad="38100" dist="38100" dir="2700000" algn="tl">
                    <a:srgbClr val="000000">
                      <a:alpha val="43137"/>
                    </a:srgbClr>
                  </a:outerShdw>
                </a:effectLst>
              </a:rPr>
              <a:t>Prophets are human, they CAN make mistakes in their beliefs—but which of these prophets visions was a false prophecy? Not One!</a:t>
            </a:r>
          </a:p>
        </p:txBody>
      </p:sp>
    </p:spTree>
    <p:extLst>
      <p:ext uri="{BB962C8B-B14F-4D97-AF65-F5344CB8AC3E}">
        <p14:creationId xmlns:p14="http://schemas.microsoft.com/office/powerpoint/2010/main" val="2696398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DF79-0C38-F828-2B52-7D529ECC4D23}"/>
              </a:ext>
            </a:extLst>
          </p:cNvPr>
          <p:cNvSpPr>
            <a:spLocks noGrp="1"/>
          </p:cNvSpPr>
          <p:nvPr>
            <p:ph type="title"/>
          </p:nvPr>
        </p:nvSpPr>
        <p:spPr>
          <a:xfrm>
            <a:off x="918210" y="0"/>
            <a:ext cx="10515600" cy="1325563"/>
          </a:xfrm>
        </p:spPr>
        <p:txBody>
          <a:bodyPr/>
          <a:lstStyle/>
          <a:p>
            <a:r>
              <a:rPr lang="en-US" b="1" dirty="0"/>
              <a:t>Where does the Shut-Door Doctrine Come From—the Sanctuary or Somewhere Else???</a:t>
            </a:r>
          </a:p>
        </p:txBody>
      </p:sp>
      <p:sp>
        <p:nvSpPr>
          <p:cNvPr id="4" name="TextBox 3">
            <a:extLst>
              <a:ext uri="{FF2B5EF4-FFF2-40B4-BE49-F238E27FC236}">
                <a16:creationId xmlns:a16="http://schemas.microsoft.com/office/drawing/2014/main" id="{5E70EEB6-32F9-A026-E4D5-443290239EB6}"/>
              </a:ext>
            </a:extLst>
          </p:cNvPr>
          <p:cNvSpPr txBox="1"/>
          <p:nvPr/>
        </p:nvSpPr>
        <p:spPr>
          <a:xfrm>
            <a:off x="137160" y="1520409"/>
            <a:ext cx="6663690" cy="4832092"/>
          </a:xfrm>
          <a:prstGeom prst="rect">
            <a:avLst/>
          </a:prstGeom>
          <a:noFill/>
        </p:spPr>
        <p:txBody>
          <a:bodyPr wrap="square">
            <a:spAutoFit/>
          </a:bodyPr>
          <a:lstStyle/>
          <a:p>
            <a:r>
              <a:rPr lang="en-US" sz="2800" dirty="0"/>
              <a:t>“17. </a:t>
            </a:r>
            <a:r>
              <a:rPr lang="en-US" sz="2800" b="1" u="sng" dirty="0"/>
              <a:t>Then they said the door was shut, Matt. 25:10</a:t>
            </a:r>
            <a:r>
              <a:rPr lang="en-US" sz="2800" dirty="0"/>
              <a:t>; now they say that this was wrong; it is open yet. Thus: "There can be no other place for the shut door but at the autumn of 1844." Elder White, in Present Truth, May 1850. "The door is still open, and other guests may come." U. Smith, in </a:t>
            </a:r>
            <a:r>
              <a:rPr lang="en-US" sz="2800" b="1" u="sng" dirty="0"/>
              <a:t>Parable of the Ten Virgins</a:t>
            </a:r>
            <a:r>
              <a:rPr lang="en-US" sz="2800" dirty="0"/>
              <a:t>, page 17, February, 1889. </a:t>
            </a:r>
            <a:r>
              <a:rPr lang="en-US" sz="2800" b="1" u="sng" dirty="0"/>
              <a:t>These are the people who always KNOW they are just right</a:t>
            </a:r>
            <a:r>
              <a:rPr lang="en-US" sz="2800" dirty="0"/>
              <a:t>!” </a:t>
            </a:r>
            <a:r>
              <a:rPr lang="en-US" sz="2800" dirty="0" err="1"/>
              <a:t>Canright</a:t>
            </a:r>
            <a:r>
              <a:rPr lang="en-US" sz="2800" dirty="0"/>
              <a:t>, Seventh-day Adventism Renounced, Ch. IV </a:t>
            </a:r>
          </a:p>
        </p:txBody>
      </p:sp>
      <p:pic>
        <p:nvPicPr>
          <p:cNvPr id="5" name="Picture 4">
            <a:extLst>
              <a:ext uri="{FF2B5EF4-FFF2-40B4-BE49-F238E27FC236}">
                <a16:creationId xmlns:a16="http://schemas.microsoft.com/office/drawing/2014/main" id="{70F792AB-19A7-7761-5AE2-08E02553DBB1}"/>
              </a:ext>
            </a:extLst>
          </p:cNvPr>
          <p:cNvPicPr>
            <a:picLocks noChangeAspect="1"/>
          </p:cNvPicPr>
          <p:nvPr/>
        </p:nvPicPr>
        <p:blipFill>
          <a:blip r:embed="rId2"/>
          <a:stretch>
            <a:fillRect/>
          </a:stretch>
        </p:blipFill>
        <p:spPr>
          <a:xfrm>
            <a:off x="6934198" y="1325563"/>
            <a:ext cx="5120641" cy="2880361"/>
          </a:xfrm>
          <a:prstGeom prst="rect">
            <a:avLst/>
          </a:prstGeom>
        </p:spPr>
      </p:pic>
      <p:pic>
        <p:nvPicPr>
          <p:cNvPr id="6" name="Picture 5">
            <a:extLst>
              <a:ext uri="{FF2B5EF4-FFF2-40B4-BE49-F238E27FC236}">
                <a16:creationId xmlns:a16="http://schemas.microsoft.com/office/drawing/2014/main" id="{2E8E934C-A29F-62B5-028C-A94BF4E232E3}"/>
              </a:ext>
            </a:extLst>
          </p:cNvPr>
          <p:cNvPicPr>
            <a:picLocks noChangeAspect="1"/>
          </p:cNvPicPr>
          <p:nvPr/>
        </p:nvPicPr>
        <p:blipFill>
          <a:blip r:embed="rId3"/>
          <a:stretch>
            <a:fillRect/>
          </a:stretch>
        </p:blipFill>
        <p:spPr>
          <a:xfrm>
            <a:off x="6934200" y="3872559"/>
            <a:ext cx="5120640" cy="2880360"/>
          </a:xfrm>
          <a:prstGeom prst="rect">
            <a:avLst/>
          </a:prstGeom>
        </p:spPr>
      </p:pic>
    </p:spTree>
    <p:extLst>
      <p:ext uri="{BB962C8B-B14F-4D97-AF65-F5344CB8AC3E}">
        <p14:creationId xmlns:p14="http://schemas.microsoft.com/office/powerpoint/2010/main" val="52954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6AD9-9A5A-81D9-294F-E6E8398EEB8A}"/>
              </a:ext>
            </a:extLst>
          </p:cNvPr>
          <p:cNvSpPr>
            <a:spLocks noGrp="1"/>
          </p:cNvSpPr>
          <p:nvPr>
            <p:ph type="title"/>
          </p:nvPr>
        </p:nvSpPr>
        <p:spPr>
          <a:xfrm>
            <a:off x="838200" y="-297815"/>
            <a:ext cx="10515600" cy="1325563"/>
          </a:xfrm>
        </p:spPr>
        <p:txBody>
          <a:bodyPr/>
          <a:lstStyle/>
          <a:p>
            <a:pPr algn="ctr"/>
            <a:r>
              <a:rPr lang="en-US" dirty="0">
                <a:solidFill>
                  <a:srgbClr val="002060"/>
                </a:solidFill>
              </a:rPr>
              <a:t>10 Virgins NOT the Sanctuary!</a:t>
            </a:r>
          </a:p>
        </p:txBody>
      </p:sp>
      <p:sp>
        <p:nvSpPr>
          <p:cNvPr id="4" name="TextBox 3">
            <a:extLst>
              <a:ext uri="{FF2B5EF4-FFF2-40B4-BE49-F238E27FC236}">
                <a16:creationId xmlns:a16="http://schemas.microsoft.com/office/drawing/2014/main" id="{D9B74AF3-E782-733E-2B40-E19378BC96C4}"/>
              </a:ext>
            </a:extLst>
          </p:cNvPr>
          <p:cNvSpPr txBox="1"/>
          <p:nvPr/>
        </p:nvSpPr>
        <p:spPr>
          <a:xfrm>
            <a:off x="5566410" y="756077"/>
            <a:ext cx="6625590" cy="6001643"/>
          </a:xfrm>
          <a:prstGeom prst="rect">
            <a:avLst/>
          </a:prstGeom>
          <a:noFill/>
        </p:spPr>
        <p:txBody>
          <a:bodyPr wrap="square">
            <a:spAutoFit/>
          </a:bodyPr>
          <a:lstStyle/>
          <a:p>
            <a:r>
              <a:rPr lang="en-US" sz="2400" dirty="0"/>
              <a:t>Matt. 10:6-13 “</a:t>
            </a:r>
            <a:r>
              <a:rPr lang="en-US" sz="2400" b="1" u="sng" dirty="0"/>
              <a:t>And at midnight there was a cry made, Behold, the bridegroom cometh; go ye out to meet him</a:t>
            </a:r>
            <a:r>
              <a:rPr lang="en-US" sz="2400" dirty="0"/>
              <a:t>. Then all those virgins arose, and trimmed their lamps. </a:t>
            </a:r>
            <a:r>
              <a:rPr lang="en-US" sz="2400" b="1" dirty="0"/>
              <a:t>And the foolish said unto the wise, Give us of your oil; for our lamps are gone out. But the wise answered, saying, Not so; lest there be not enough for us and you: but go ye rather to them that sell, and buy for yourselves</a:t>
            </a:r>
            <a:r>
              <a:rPr lang="en-US" sz="2400" dirty="0"/>
              <a:t>. And while they went to buy, the bridegroom came; </a:t>
            </a:r>
            <a:r>
              <a:rPr lang="en-US" sz="2400" b="1" u="sng" dirty="0"/>
              <a:t>and they that were ready went in with him to the marriage: and the door was shut</a:t>
            </a:r>
            <a:r>
              <a:rPr lang="en-US" sz="2400" dirty="0"/>
              <a:t>. Afterward came also the other virgins, saying, Lord, Lord, open to us. But he answered and said, </a:t>
            </a:r>
            <a:r>
              <a:rPr lang="en-US" sz="2400" b="1" u="sng" dirty="0"/>
              <a:t>Verily I say unto you, I know you not. Watch therefore, for ye know neither the day nor the hour wherein the Son of man cometh</a:t>
            </a:r>
            <a:r>
              <a:rPr lang="en-US" sz="2400" dirty="0"/>
              <a:t>.”</a:t>
            </a:r>
          </a:p>
        </p:txBody>
      </p:sp>
      <p:pic>
        <p:nvPicPr>
          <p:cNvPr id="7" name="Picture 6">
            <a:extLst>
              <a:ext uri="{FF2B5EF4-FFF2-40B4-BE49-F238E27FC236}">
                <a16:creationId xmlns:a16="http://schemas.microsoft.com/office/drawing/2014/main" id="{693F73BB-88D3-6315-89CB-FB02E773ED9F}"/>
              </a:ext>
            </a:extLst>
          </p:cNvPr>
          <p:cNvPicPr>
            <a:picLocks noChangeAspect="1"/>
          </p:cNvPicPr>
          <p:nvPr/>
        </p:nvPicPr>
        <p:blipFill>
          <a:blip r:embed="rId2"/>
          <a:stretch>
            <a:fillRect/>
          </a:stretch>
        </p:blipFill>
        <p:spPr>
          <a:xfrm>
            <a:off x="0" y="666244"/>
            <a:ext cx="5603452" cy="3090654"/>
          </a:xfrm>
          <a:prstGeom prst="rect">
            <a:avLst/>
          </a:prstGeom>
        </p:spPr>
      </p:pic>
      <p:pic>
        <p:nvPicPr>
          <p:cNvPr id="9" name="Picture 8">
            <a:extLst>
              <a:ext uri="{FF2B5EF4-FFF2-40B4-BE49-F238E27FC236}">
                <a16:creationId xmlns:a16="http://schemas.microsoft.com/office/drawing/2014/main" id="{DB31E65A-A841-967A-EA64-B935FB22052D}"/>
              </a:ext>
            </a:extLst>
          </p:cNvPr>
          <p:cNvPicPr>
            <a:picLocks noChangeAspect="1"/>
          </p:cNvPicPr>
          <p:nvPr/>
        </p:nvPicPr>
        <p:blipFill>
          <a:blip r:embed="rId3"/>
          <a:stretch>
            <a:fillRect/>
          </a:stretch>
        </p:blipFill>
        <p:spPr>
          <a:xfrm>
            <a:off x="0" y="3605778"/>
            <a:ext cx="5603452" cy="3151942"/>
          </a:xfrm>
          <a:prstGeom prst="rect">
            <a:avLst/>
          </a:prstGeom>
        </p:spPr>
      </p:pic>
    </p:spTree>
    <p:extLst>
      <p:ext uri="{BB962C8B-B14F-4D97-AF65-F5344CB8AC3E}">
        <p14:creationId xmlns:p14="http://schemas.microsoft.com/office/powerpoint/2010/main" val="976904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F9D6-13EC-D409-F7E6-AC97ED975098}"/>
              </a:ext>
            </a:extLst>
          </p:cNvPr>
          <p:cNvSpPr>
            <a:spLocks noGrp="1"/>
          </p:cNvSpPr>
          <p:nvPr>
            <p:ph type="title"/>
          </p:nvPr>
        </p:nvSpPr>
        <p:spPr>
          <a:xfrm>
            <a:off x="838200" y="-263525"/>
            <a:ext cx="10515600" cy="1325563"/>
          </a:xfrm>
        </p:spPr>
        <p:txBody>
          <a:bodyPr>
            <a:normAutofit/>
          </a:bodyPr>
          <a:lstStyle/>
          <a:p>
            <a:pPr algn="ctr"/>
            <a:r>
              <a:rPr lang="en-US" sz="4000" b="1" i="1" u="sng" dirty="0">
                <a:solidFill>
                  <a:srgbClr val="002060"/>
                </a:solidFill>
                <a:effectLst>
                  <a:outerShdw blurRad="38100" dist="38100" dir="2700000" algn="tl">
                    <a:srgbClr val="000000">
                      <a:alpha val="43137"/>
                    </a:srgbClr>
                  </a:outerShdw>
                </a:effectLst>
              </a:rPr>
              <a:t>No More Sacrifice for sins after </a:t>
            </a:r>
            <a:r>
              <a:rPr lang="en-US" sz="4000" b="1" i="1" u="sng" dirty="0" err="1">
                <a:solidFill>
                  <a:srgbClr val="002060"/>
                </a:solidFill>
                <a:effectLst>
                  <a:outerShdw blurRad="38100" dist="38100" dir="2700000" algn="tl">
                    <a:srgbClr val="000000">
                      <a:alpha val="43137"/>
                    </a:srgbClr>
                  </a:outerShdw>
                </a:effectLst>
              </a:rPr>
              <a:t>DoA</a:t>
            </a:r>
            <a:r>
              <a:rPr lang="en-US" sz="4000" b="1" i="1" u="sng" dirty="0">
                <a:solidFill>
                  <a:srgbClr val="002060"/>
                </a:solidFill>
                <a:effectLst>
                  <a:outerShdw blurRad="38100" dist="38100" dir="2700000" algn="tl">
                    <a:srgbClr val="000000">
                      <a:alpha val="43137"/>
                    </a:srgbClr>
                  </a:outerShdw>
                </a:effectLst>
              </a:rPr>
              <a:t> Begins?</a:t>
            </a:r>
          </a:p>
        </p:txBody>
      </p:sp>
      <p:sp>
        <p:nvSpPr>
          <p:cNvPr id="4" name="TextBox 3">
            <a:extLst>
              <a:ext uri="{FF2B5EF4-FFF2-40B4-BE49-F238E27FC236}">
                <a16:creationId xmlns:a16="http://schemas.microsoft.com/office/drawing/2014/main" id="{4ACDD58C-EC42-2927-CC19-CEC179DC3157}"/>
              </a:ext>
            </a:extLst>
          </p:cNvPr>
          <p:cNvSpPr txBox="1"/>
          <p:nvPr/>
        </p:nvSpPr>
        <p:spPr>
          <a:xfrm>
            <a:off x="111442" y="742950"/>
            <a:ext cx="7146607" cy="6001643"/>
          </a:xfrm>
          <a:prstGeom prst="rect">
            <a:avLst/>
          </a:prstGeom>
          <a:noFill/>
        </p:spPr>
        <p:txBody>
          <a:bodyPr wrap="square">
            <a:spAutoFit/>
          </a:bodyPr>
          <a:lstStyle/>
          <a:p>
            <a:r>
              <a:rPr lang="en-US" sz="2400" dirty="0"/>
              <a:t>Lev. 23:27-32 “Also on the tenth day of this seventh month there shall be a day of atonement: it shall be an holy convocation unto you; and </a:t>
            </a:r>
            <a:r>
              <a:rPr lang="en-US" sz="2400" b="1" u="sng" dirty="0"/>
              <a:t>ye shall afflict your souls</a:t>
            </a:r>
            <a:r>
              <a:rPr lang="en-US" sz="2400" dirty="0"/>
              <a:t>, and offer an offering made by fire unto the Lord. And ye shall do no work in that same day: for it is a </a:t>
            </a:r>
            <a:r>
              <a:rPr lang="en-US" sz="2400" b="1" u="sng" dirty="0"/>
              <a:t>day of atonement, to make an atonement for you before the Lord your God</a:t>
            </a:r>
            <a:r>
              <a:rPr lang="en-US" sz="2400" dirty="0"/>
              <a:t>. For </a:t>
            </a:r>
            <a:r>
              <a:rPr lang="en-US" sz="2400" b="1" u="sng" dirty="0"/>
              <a:t>whatsoever soul it be that shall not be afflicted in that same day, he shall be cut off from among his people</a:t>
            </a:r>
            <a:r>
              <a:rPr lang="en-US" sz="2400" dirty="0"/>
              <a:t>. And whatsoever soul it be that doeth any work in that same day, the same soul will I destroy from among his people. Ye shall do no manner of work: it shall be a statute for ever throughout your generations in all your dwellings. It shall be unto you a sabbath of rest, </a:t>
            </a:r>
            <a:r>
              <a:rPr lang="en-US" sz="2400" b="1" u="sng" dirty="0"/>
              <a:t>and ye shall afflict your souls: in the ninth day of the month at even, from even unto even, shall ye celebrate your sabbath</a:t>
            </a:r>
            <a:r>
              <a:rPr lang="en-US" sz="2400" dirty="0"/>
              <a:t>.”</a:t>
            </a:r>
          </a:p>
        </p:txBody>
      </p:sp>
      <p:pic>
        <p:nvPicPr>
          <p:cNvPr id="5" name="Picture 4">
            <a:extLst>
              <a:ext uri="{FF2B5EF4-FFF2-40B4-BE49-F238E27FC236}">
                <a16:creationId xmlns:a16="http://schemas.microsoft.com/office/drawing/2014/main" id="{8038E6FF-40FE-344F-ECCF-1AA6C2F1D7BE}"/>
              </a:ext>
            </a:extLst>
          </p:cNvPr>
          <p:cNvPicPr>
            <a:picLocks noChangeAspect="1"/>
          </p:cNvPicPr>
          <p:nvPr/>
        </p:nvPicPr>
        <p:blipFill rotWithShape="1">
          <a:blip r:embed="rId2"/>
          <a:srcRect r="2305" b="14301"/>
          <a:stretch/>
        </p:blipFill>
        <p:spPr>
          <a:xfrm>
            <a:off x="7383778" y="750303"/>
            <a:ext cx="4696778" cy="2993468"/>
          </a:xfrm>
          <a:prstGeom prst="rect">
            <a:avLst/>
          </a:prstGeom>
        </p:spPr>
      </p:pic>
      <p:pic>
        <p:nvPicPr>
          <p:cNvPr id="6" name="Picture 5">
            <a:extLst>
              <a:ext uri="{FF2B5EF4-FFF2-40B4-BE49-F238E27FC236}">
                <a16:creationId xmlns:a16="http://schemas.microsoft.com/office/drawing/2014/main" id="{42D04788-2DE7-E495-2D28-E0890B0A3B1F}"/>
              </a:ext>
            </a:extLst>
          </p:cNvPr>
          <p:cNvPicPr>
            <a:picLocks noChangeAspect="1"/>
          </p:cNvPicPr>
          <p:nvPr/>
        </p:nvPicPr>
        <p:blipFill>
          <a:blip r:embed="rId3"/>
          <a:stretch>
            <a:fillRect/>
          </a:stretch>
        </p:blipFill>
        <p:spPr>
          <a:xfrm>
            <a:off x="7383778" y="3895525"/>
            <a:ext cx="4696779" cy="2935487"/>
          </a:xfrm>
          <a:prstGeom prst="rect">
            <a:avLst/>
          </a:prstGeom>
        </p:spPr>
      </p:pic>
    </p:spTree>
    <p:extLst>
      <p:ext uri="{BB962C8B-B14F-4D97-AF65-F5344CB8AC3E}">
        <p14:creationId xmlns:p14="http://schemas.microsoft.com/office/powerpoint/2010/main" val="3046378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4A267-F422-718E-7BD1-CF3A26901BB3}"/>
              </a:ext>
            </a:extLst>
          </p:cNvPr>
          <p:cNvSpPr>
            <a:spLocks noGrp="1"/>
          </p:cNvSpPr>
          <p:nvPr>
            <p:ph type="title"/>
          </p:nvPr>
        </p:nvSpPr>
        <p:spPr>
          <a:xfrm>
            <a:off x="744894" y="-288018"/>
            <a:ext cx="10515600" cy="1325563"/>
          </a:xfrm>
        </p:spPr>
        <p:txBody>
          <a:bodyPr/>
          <a:lstStyle/>
          <a:p>
            <a:r>
              <a:rPr lang="en-US" dirty="0">
                <a:solidFill>
                  <a:srgbClr val="FFFF00"/>
                </a:solidFill>
              </a:rPr>
              <a:t>“Afflict Your Souls” Meant…</a:t>
            </a:r>
          </a:p>
        </p:txBody>
      </p:sp>
      <p:sp>
        <p:nvSpPr>
          <p:cNvPr id="3" name="TextBox 2">
            <a:extLst>
              <a:ext uri="{FF2B5EF4-FFF2-40B4-BE49-F238E27FC236}">
                <a16:creationId xmlns:a16="http://schemas.microsoft.com/office/drawing/2014/main" id="{9B934A79-1778-68F9-2307-90C0641C393C}"/>
              </a:ext>
            </a:extLst>
          </p:cNvPr>
          <p:cNvSpPr txBox="1"/>
          <p:nvPr/>
        </p:nvSpPr>
        <p:spPr>
          <a:xfrm>
            <a:off x="0" y="685800"/>
            <a:ext cx="12192000" cy="5693866"/>
          </a:xfrm>
          <a:prstGeom prst="rect">
            <a:avLst/>
          </a:prstGeom>
          <a:noFill/>
        </p:spPr>
        <p:txBody>
          <a:bodyPr wrap="square" rtlCol="0">
            <a:spAutoFit/>
          </a:bodyPr>
          <a:lstStyle/>
          <a:p>
            <a:r>
              <a:rPr lang="en-US" sz="2800" dirty="0">
                <a:solidFill>
                  <a:schemeClr val="bg1"/>
                </a:solidFill>
              </a:rPr>
              <a:t>Afflict: 6031 </a:t>
            </a:r>
            <a:r>
              <a:rPr lang="en-US" sz="2800" dirty="0" err="1">
                <a:solidFill>
                  <a:schemeClr val="bg1"/>
                </a:solidFill>
              </a:rPr>
              <a:t>anah</a:t>
            </a:r>
            <a:r>
              <a:rPr lang="en-US" sz="2800" dirty="0">
                <a:solidFill>
                  <a:schemeClr val="bg1"/>
                </a:solidFill>
              </a:rPr>
              <a:t> (an-</a:t>
            </a:r>
            <a:r>
              <a:rPr lang="en-US" sz="2800" dirty="0" err="1">
                <a:solidFill>
                  <a:schemeClr val="bg1"/>
                </a:solidFill>
              </a:rPr>
              <a:t>naw</a:t>
            </a:r>
            <a:r>
              <a:rPr lang="en-US" sz="2800" dirty="0">
                <a:solidFill>
                  <a:schemeClr val="bg1"/>
                </a:solidFill>
              </a:rPr>
              <a:t>’): afflict, humble, force, exercised, sin, troubled, weakened, 1) to be occupied, be busied with 2) to afflict, oppress, humble, be afflicted, be bowed down 1) to be put down, become low 2) to be depressed, be downcast</a:t>
            </a:r>
          </a:p>
          <a:p>
            <a:endParaRPr lang="en-US" sz="2800" dirty="0">
              <a:solidFill>
                <a:schemeClr val="bg1"/>
              </a:solidFill>
            </a:endParaRPr>
          </a:p>
          <a:p>
            <a:r>
              <a:rPr lang="en-US" sz="2800" dirty="0">
                <a:solidFill>
                  <a:schemeClr val="bg1"/>
                </a:solidFill>
              </a:rPr>
              <a:t>Soul: 5315 nephesh (</a:t>
            </a:r>
            <a:r>
              <a:rPr lang="en-US" sz="2800" dirty="0" err="1">
                <a:solidFill>
                  <a:schemeClr val="bg1"/>
                </a:solidFill>
              </a:rPr>
              <a:t>neh</a:t>
            </a:r>
            <a:r>
              <a:rPr lang="en-US" sz="2800" dirty="0">
                <a:solidFill>
                  <a:schemeClr val="bg1"/>
                </a:solidFill>
              </a:rPr>
              <a:t>’-</a:t>
            </a:r>
            <a:r>
              <a:rPr lang="en-US" sz="2800" dirty="0" err="1">
                <a:solidFill>
                  <a:schemeClr val="bg1"/>
                </a:solidFill>
              </a:rPr>
              <a:t>fesh</a:t>
            </a:r>
            <a:r>
              <a:rPr lang="en-US" sz="2800" dirty="0">
                <a:solidFill>
                  <a:schemeClr val="bg1"/>
                </a:solidFill>
              </a:rPr>
              <a:t>): soul, self, life, creature, person, appetite, mind, living being, desire, emotion, passion 1a) that which breathes, the breathing substance or being, soul, the inner being of man 1b) living being 1c) living being (with life in the blood) 1d) the man himself, self, person or individual 1e) the seat of the appetites 1f) seat of emotions and passions 1g) activity of the mind</a:t>
            </a:r>
          </a:p>
          <a:p>
            <a:endParaRPr lang="en-US" sz="2800" dirty="0">
              <a:solidFill>
                <a:schemeClr val="bg1"/>
              </a:solidFill>
            </a:endParaRPr>
          </a:p>
          <a:p>
            <a:r>
              <a:rPr lang="en-US" sz="2800" dirty="0">
                <a:solidFill>
                  <a:schemeClr val="bg1"/>
                </a:solidFill>
              </a:rPr>
              <a:t>“To humble/afflict/</a:t>
            </a:r>
            <a:r>
              <a:rPr lang="en-US" sz="2800" dirty="0" err="1">
                <a:solidFill>
                  <a:schemeClr val="bg1"/>
                </a:solidFill>
              </a:rPr>
              <a:t>bowdown</a:t>
            </a:r>
            <a:r>
              <a:rPr lang="en-US" sz="2800" dirty="0">
                <a:solidFill>
                  <a:schemeClr val="bg1"/>
                </a:solidFill>
              </a:rPr>
              <a:t> yourself/mind/heart/appetite/passion to the will of God.”</a:t>
            </a:r>
          </a:p>
        </p:txBody>
      </p:sp>
    </p:spTree>
    <p:extLst>
      <p:ext uri="{BB962C8B-B14F-4D97-AF65-F5344CB8AC3E}">
        <p14:creationId xmlns:p14="http://schemas.microsoft.com/office/powerpoint/2010/main" val="220599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1D77-DA73-A4ED-7EE1-F96F3B46601C}"/>
              </a:ext>
            </a:extLst>
          </p:cNvPr>
          <p:cNvSpPr>
            <a:spLocks noGrp="1"/>
          </p:cNvSpPr>
          <p:nvPr>
            <p:ph type="title"/>
          </p:nvPr>
        </p:nvSpPr>
        <p:spPr>
          <a:xfrm>
            <a:off x="0" y="-252095"/>
            <a:ext cx="12192000" cy="1325563"/>
          </a:xfrm>
        </p:spPr>
        <p:txBody>
          <a:bodyPr/>
          <a:lstStyle/>
          <a:p>
            <a:pPr algn="ctr"/>
            <a:r>
              <a:rPr lang="en-US" b="1" dirty="0">
                <a:solidFill>
                  <a:srgbClr val="7030A0"/>
                </a:solidFill>
                <a:effectLst>
                  <a:outerShdw blurRad="38100" dist="38100" dir="2700000" algn="tl">
                    <a:srgbClr val="000000">
                      <a:alpha val="43137"/>
                    </a:srgbClr>
                  </a:outerShdw>
                </a:effectLst>
              </a:rPr>
              <a:t>Dudley’s Dud: ORL Crosier’s Day-Star Endorsement</a:t>
            </a:r>
          </a:p>
        </p:txBody>
      </p:sp>
      <p:sp>
        <p:nvSpPr>
          <p:cNvPr id="3" name="TextBox 2">
            <a:extLst>
              <a:ext uri="{FF2B5EF4-FFF2-40B4-BE49-F238E27FC236}">
                <a16:creationId xmlns:a16="http://schemas.microsoft.com/office/drawing/2014/main" id="{DF59C2FA-96A1-249F-6340-D34A86BB78B6}"/>
              </a:ext>
            </a:extLst>
          </p:cNvPr>
          <p:cNvSpPr txBox="1"/>
          <p:nvPr/>
        </p:nvSpPr>
        <p:spPr>
          <a:xfrm>
            <a:off x="160020" y="674370"/>
            <a:ext cx="7658100" cy="6001643"/>
          </a:xfrm>
          <a:prstGeom prst="rect">
            <a:avLst/>
          </a:prstGeom>
          <a:noFill/>
        </p:spPr>
        <p:txBody>
          <a:bodyPr wrap="square" rtlCol="0">
            <a:spAutoFit/>
          </a:bodyPr>
          <a:lstStyle/>
          <a:p>
            <a:r>
              <a:rPr lang="en-US" sz="2400" b="1" u="sng" dirty="0"/>
              <a:t>ORL Crosier’s Day-Star speaks nothing about the shut door</a:t>
            </a:r>
            <a:r>
              <a:rPr lang="en-US" sz="2400" dirty="0"/>
              <a:t>. Critics of Ellen White are careful not quote ORL Crosier’s article, because the shut-door doctrine is not discussed in the Day-Star Extra. What is discussed in the Day-Star Extra of Feb. 7, 1846 is: The earthly and heavenly Sanctuary, the daily &amp; yearly offerings, the High Priesthood of Christ, the types and Antitypes, the scapegoat, the cleansing of the sanctuary, the Day of Atonement—all of which are correct. I challenge any Adventist who has an issue with ORL Crosier claiming that the Day-Star Extra established the “shut-door” doctrine to go and read it yourself. Moreover, ORL Crosier fell away from Seventh-day Adventism and later renounced his belief in the Sanctuary doctrine altogether—by 1887 Crosier is not in the congregation anymore, by 1899 Crosier’s account is published in “The Sabbath Advocate, March 7, 1899” for Church of God Seventh Day</a:t>
            </a:r>
          </a:p>
        </p:txBody>
      </p:sp>
      <p:pic>
        <p:nvPicPr>
          <p:cNvPr id="5" name="Picture 4">
            <a:extLst>
              <a:ext uri="{FF2B5EF4-FFF2-40B4-BE49-F238E27FC236}">
                <a16:creationId xmlns:a16="http://schemas.microsoft.com/office/drawing/2014/main" id="{DBCBAB26-6571-B2B7-0ECB-309C0B49F7BD}"/>
              </a:ext>
            </a:extLst>
          </p:cNvPr>
          <p:cNvPicPr>
            <a:picLocks noChangeAspect="1"/>
          </p:cNvPicPr>
          <p:nvPr/>
        </p:nvPicPr>
        <p:blipFill>
          <a:blip r:embed="rId2"/>
          <a:stretch>
            <a:fillRect/>
          </a:stretch>
        </p:blipFill>
        <p:spPr>
          <a:xfrm>
            <a:off x="7818120" y="731520"/>
            <a:ext cx="2494457" cy="3043238"/>
          </a:xfrm>
          <a:prstGeom prst="rect">
            <a:avLst/>
          </a:prstGeom>
        </p:spPr>
      </p:pic>
      <p:pic>
        <p:nvPicPr>
          <p:cNvPr id="6" name="Picture 5">
            <a:extLst>
              <a:ext uri="{FF2B5EF4-FFF2-40B4-BE49-F238E27FC236}">
                <a16:creationId xmlns:a16="http://schemas.microsoft.com/office/drawing/2014/main" id="{C7FCDD2E-A334-C138-46CD-A1B2B1221DD7}"/>
              </a:ext>
            </a:extLst>
          </p:cNvPr>
          <p:cNvPicPr>
            <a:picLocks noChangeAspect="1"/>
          </p:cNvPicPr>
          <p:nvPr/>
        </p:nvPicPr>
        <p:blipFill>
          <a:blip r:embed="rId3"/>
          <a:stretch>
            <a:fillRect/>
          </a:stretch>
        </p:blipFill>
        <p:spPr>
          <a:xfrm>
            <a:off x="9496984" y="3268980"/>
            <a:ext cx="2534996" cy="3589020"/>
          </a:xfrm>
          <a:prstGeom prst="rect">
            <a:avLst/>
          </a:prstGeom>
        </p:spPr>
      </p:pic>
    </p:spTree>
    <p:extLst>
      <p:ext uri="{BB962C8B-B14F-4D97-AF65-F5344CB8AC3E}">
        <p14:creationId xmlns:p14="http://schemas.microsoft.com/office/powerpoint/2010/main" val="247886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F6E-88BA-58F1-AA25-7AC492A2E5C8}"/>
              </a:ext>
            </a:extLst>
          </p:cNvPr>
          <p:cNvSpPr>
            <a:spLocks noGrp="1"/>
          </p:cNvSpPr>
          <p:nvPr>
            <p:ph type="title"/>
          </p:nvPr>
        </p:nvSpPr>
        <p:spPr>
          <a:xfrm>
            <a:off x="838200" y="-412115"/>
            <a:ext cx="10515600" cy="1325563"/>
          </a:xfrm>
        </p:spPr>
        <p:txBody>
          <a:bodyPr/>
          <a:lstStyle/>
          <a:p>
            <a:r>
              <a:rPr lang="en-US" i="1" u="sng" dirty="0">
                <a:solidFill>
                  <a:srgbClr val="C00000"/>
                </a:solidFill>
                <a:effectLst>
                  <a:outerShdw blurRad="38100" dist="38100" dir="2700000" algn="tl">
                    <a:srgbClr val="000000">
                      <a:alpha val="43137"/>
                    </a:srgbClr>
                  </a:outerShdw>
                </a:effectLst>
              </a:rPr>
              <a:t>The Conclusion….</a:t>
            </a:r>
          </a:p>
        </p:txBody>
      </p:sp>
      <p:sp>
        <p:nvSpPr>
          <p:cNvPr id="3" name="TextBox 2">
            <a:extLst>
              <a:ext uri="{FF2B5EF4-FFF2-40B4-BE49-F238E27FC236}">
                <a16:creationId xmlns:a16="http://schemas.microsoft.com/office/drawing/2014/main" id="{4B3A7A79-D5DD-1D60-029C-1FB1C5EC005B}"/>
              </a:ext>
            </a:extLst>
          </p:cNvPr>
          <p:cNvSpPr txBox="1"/>
          <p:nvPr/>
        </p:nvSpPr>
        <p:spPr>
          <a:xfrm>
            <a:off x="129934" y="428178"/>
            <a:ext cx="9094076" cy="6370975"/>
          </a:xfrm>
          <a:prstGeom prst="rect">
            <a:avLst/>
          </a:prstGeom>
          <a:noFill/>
        </p:spPr>
        <p:txBody>
          <a:bodyPr wrap="square" rtlCol="0">
            <a:spAutoFit/>
          </a:bodyPr>
          <a:lstStyle/>
          <a:p>
            <a:pPr marL="342900" indent="-342900">
              <a:buAutoNum type="arabicPeriod"/>
            </a:pPr>
            <a:r>
              <a:rPr lang="en-US" sz="2400" strike="sngStrike" dirty="0"/>
              <a:t>Ellen White believed a false doctrine as a 17 year old girl immediately following 1844</a:t>
            </a:r>
            <a:r>
              <a:rPr lang="en-US" sz="2400" dirty="0"/>
              <a:t>—</a:t>
            </a:r>
            <a:r>
              <a:rPr lang="en-US" sz="2400" b="1" dirty="0"/>
              <a:t>prophets can be privately wrong!</a:t>
            </a:r>
          </a:p>
          <a:p>
            <a:pPr marL="342900" indent="-342900">
              <a:buAutoNum type="arabicPeriod"/>
            </a:pPr>
            <a:r>
              <a:rPr lang="en-US" sz="2400" strike="sngStrike" dirty="0"/>
              <a:t>William Miller, James White and other Prominent Adventists believed and taught this doctrine for years following 1844, connecting the shut-door with the Sanctuary </a:t>
            </a:r>
            <a:r>
              <a:rPr lang="en-US" sz="2400" strike="sngStrike" dirty="0" err="1"/>
              <a:t>DoA</a:t>
            </a:r>
            <a:r>
              <a:rPr lang="en-US" sz="2400" strike="sngStrike" dirty="0"/>
              <a:t>—no more offering for sin</a:t>
            </a:r>
            <a:r>
              <a:rPr lang="en-US" sz="2400" dirty="0"/>
              <a:t>—</a:t>
            </a:r>
            <a:r>
              <a:rPr lang="en-US" sz="2400" b="1" dirty="0" err="1"/>
              <a:t>DoA</a:t>
            </a:r>
            <a:r>
              <a:rPr lang="en-US" sz="2400" b="1" dirty="0"/>
              <a:t> does NOT teach door of mercy to be shut!</a:t>
            </a:r>
            <a:endParaRPr lang="en-US" sz="2400" dirty="0"/>
          </a:p>
          <a:p>
            <a:pPr marL="342900" indent="-342900">
              <a:buAutoNum type="arabicPeriod"/>
            </a:pPr>
            <a:r>
              <a:rPr lang="en-US" sz="2400" strike="sngStrike" dirty="0"/>
              <a:t>Ellen White received in vision that ORL Crosier’s Day-Star Extra had the correct view of the Sanctuary and recommended it to every saint---in Crosier’s own words, he wanted to prove that the door of mercy was shut</a:t>
            </a:r>
            <a:r>
              <a:rPr lang="en-US" sz="2400" dirty="0"/>
              <a:t>—</a:t>
            </a:r>
            <a:r>
              <a:rPr lang="en-US" sz="2400" b="1" dirty="0"/>
              <a:t>Crosier’s Day-Star Extra doesn’t talk about the “shut-door” doctrine + Crosier fell away </a:t>
            </a:r>
          </a:p>
          <a:p>
            <a:pPr marL="342900" indent="-342900">
              <a:buAutoNum type="arabicPeriod"/>
            </a:pPr>
            <a:r>
              <a:rPr lang="en-US" sz="2400" dirty="0"/>
              <a:t>Ellen White admitted she believed this doctrine but claimed that her first vision corrected the shut-door theory. It appears to have confirmed the false doctrine</a:t>
            </a:r>
          </a:p>
          <a:p>
            <a:pPr marL="342900" indent="-342900">
              <a:buAutoNum type="arabicPeriod"/>
            </a:pPr>
            <a:r>
              <a:rPr lang="en-US" sz="2400" dirty="0"/>
              <a:t>A Writing Alleged to have been from Ellen White from June 29, 1851 Camden appears to confirm in vision with authority from God, that the world was lost</a:t>
            </a:r>
            <a:endParaRPr lang="en-US" sz="2400" b="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02A2941D-2449-57C3-BFA0-E7B90EA9B09D}"/>
              </a:ext>
            </a:extLst>
          </p:cNvPr>
          <p:cNvPicPr>
            <a:picLocks noChangeAspect="1"/>
          </p:cNvPicPr>
          <p:nvPr/>
        </p:nvPicPr>
        <p:blipFill>
          <a:blip r:embed="rId2"/>
          <a:stretch>
            <a:fillRect/>
          </a:stretch>
        </p:blipFill>
        <p:spPr>
          <a:xfrm>
            <a:off x="9257708" y="1446847"/>
            <a:ext cx="2804358" cy="3696653"/>
          </a:xfrm>
          <a:prstGeom prst="rect">
            <a:avLst/>
          </a:prstGeom>
        </p:spPr>
      </p:pic>
    </p:spTree>
    <p:extLst>
      <p:ext uri="{BB962C8B-B14F-4D97-AF65-F5344CB8AC3E}">
        <p14:creationId xmlns:p14="http://schemas.microsoft.com/office/powerpoint/2010/main" val="59573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CB64-61D2-F86A-9FB6-6F5C74A02CD3}"/>
              </a:ext>
            </a:extLst>
          </p:cNvPr>
          <p:cNvSpPr>
            <a:spLocks noGrp="1"/>
          </p:cNvSpPr>
          <p:nvPr>
            <p:ph type="title"/>
          </p:nvPr>
        </p:nvSpPr>
        <p:spPr>
          <a:xfrm>
            <a:off x="838200" y="-366395"/>
            <a:ext cx="10515600" cy="1325563"/>
          </a:xfrm>
        </p:spPr>
        <p:txBody>
          <a:bodyPr/>
          <a:lstStyle/>
          <a:p>
            <a:pPr algn="ctr"/>
            <a:r>
              <a:rPr lang="en-US" b="1" dirty="0">
                <a:solidFill>
                  <a:srgbClr val="7030A0"/>
                </a:solidFill>
                <a:effectLst>
                  <a:outerShdw blurRad="38100" dist="38100" dir="2700000" algn="tl">
                    <a:srgbClr val="000000">
                      <a:alpha val="43137"/>
                    </a:srgbClr>
                  </a:outerShdw>
                </a:effectLst>
              </a:rPr>
              <a:t>Vision in Camden in 1851</a:t>
            </a:r>
          </a:p>
        </p:txBody>
      </p:sp>
      <p:sp>
        <p:nvSpPr>
          <p:cNvPr id="3" name="TextBox 2">
            <a:extLst>
              <a:ext uri="{FF2B5EF4-FFF2-40B4-BE49-F238E27FC236}">
                <a16:creationId xmlns:a16="http://schemas.microsoft.com/office/drawing/2014/main" id="{6FFEDA48-C465-5BD0-E1C2-B7672978AF13}"/>
              </a:ext>
            </a:extLst>
          </p:cNvPr>
          <p:cNvSpPr txBox="1"/>
          <p:nvPr/>
        </p:nvSpPr>
        <p:spPr>
          <a:xfrm>
            <a:off x="3680460" y="708660"/>
            <a:ext cx="8511540" cy="5940088"/>
          </a:xfrm>
          <a:prstGeom prst="rect">
            <a:avLst/>
          </a:prstGeom>
          <a:noFill/>
        </p:spPr>
        <p:txBody>
          <a:bodyPr wrap="square" rtlCol="0">
            <a:spAutoFit/>
          </a:bodyPr>
          <a:lstStyle/>
          <a:p>
            <a:r>
              <a:rPr lang="en-US" sz="2000" dirty="0"/>
              <a:t>The critics of Ellen White love to publish this manuscript as proof that Ellen White NOT only believed the shut-door doctrine herself, but that “the LORD” gave her vision concerning the concept that the door of mercy was shut for the world. The problems with this “vision” are as follows:</a:t>
            </a:r>
          </a:p>
          <a:p>
            <a:r>
              <a:rPr lang="en-US" sz="2000" dirty="0"/>
              <a:t>1. The argument comes from a vehement opponent of Ellen White, an ex-Adventist R.R. Chapin 1850-1853, then joined the off-shoot “Messenger Party” led by HS Case &amp; CP Russell who were determined to prove Ellen White to be a false prophet—that’s the source! It’s not a manuscript or letter or book by EGW, it’s a recollection of her vision in Camden, NY in 1851, Jun. 29—solid stuff!</a:t>
            </a:r>
          </a:p>
          <a:p>
            <a:r>
              <a:rPr lang="en-US" sz="2000" dirty="0"/>
              <a:t>2. No copy of this “vision” in Ellen White’s handwriting has ever been produced</a:t>
            </a:r>
          </a:p>
          <a:p>
            <a:r>
              <a:rPr lang="en-US" sz="2000" dirty="0"/>
              <a:t>3. Ellen White was not in Camden on June 29, 1851: “Our Post Office address from the 18th to the 23d of June will be Camden N. Y. From the 25th to the 30th of June, West Milton, Saratoga Co. N. Y. After that our address will be Paris, Me.”—R&amp;H, June 9, 1851, p. 104</a:t>
            </a:r>
          </a:p>
          <a:p>
            <a:r>
              <a:rPr lang="en-US" sz="2000" dirty="0"/>
              <a:t>4. The only reference to a situation in Camden (but it’s in the winter) comes from Loughborough in 1849-1850. He receives a second-hand account from a Mr. Preston about a hypocritical women who Mrs. White had a vision where she informed them not to pray for her (Is this the kernel of truth this lie is built on???) (see. Loughborough, Great Second Advent Movement, p. 233)</a:t>
            </a:r>
          </a:p>
        </p:txBody>
      </p:sp>
      <p:pic>
        <p:nvPicPr>
          <p:cNvPr id="4" name="Picture 3">
            <a:extLst>
              <a:ext uri="{FF2B5EF4-FFF2-40B4-BE49-F238E27FC236}">
                <a16:creationId xmlns:a16="http://schemas.microsoft.com/office/drawing/2014/main" id="{060A863C-A53E-E4DF-0C16-2D6CEB6BD0A6}"/>
              </a:ext>
            </a:extLst>
          </p:cNvPr>
          <p:cNvPicPr>
            <a:picLocks noChangeAspect="1"/>
          </p:cNvPicPr>
          <p:nvPr/>
        </p:nvPicPr>
        <p:blipFill>
          <a:blip r:embed="rId2"/>
          <a:stretch>
            <a:fillRect/>
          </a:stretch>
        </p:blipFill>
        <p:spPr>
          <a:xfrm>
            <a:off x="278130" y="959168"/>
            <a:ext cx="3276600" cy="2457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89934BF4-2D91-701F-066C-9668AA925B86}"/>
              </a:ext>
            </a:extLst>
          </p:cNvPr>
          <p:cNvPicPr>
            <a:picLocks noChangeAspect="1"/>
          </p:cNvPicPr>
          <p:nvPr/>
        </p:nvPicPr>
        <p:blipFill rotWithShape="1">
          <a:blip r:embed="rId3"/>
          <a:srcRect b="7143"/>
          <a:stretch/>
        </p:blipFill>
        <p:spPr>
          <a:xfrm>
            <a:off x="69532" y="3991734"/>
            <a:ext cx="3548063" cy="2277769"/>
          </a:xfrm>
          <a:prstGeom prst="rect">
            <a:avLst/>
          </a:prstGeom>
        </p:spPr>
      </p:pic>
    </p:spTree>
    <p:extLst>
      <p:ext uri="{BB962C8B-B14F-4D97-AF65-F5344CB8AC3E}">
        <p14:creationId xmlns:p14="http://schemas.microsoft.com/office/powerpoint/2010/main" val="448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FE83-62A3-3CCC-9DB7-3D098008A9E7}"/>
              </a:ext>
            </a:extLst>
          </p:cNvPr>
          <p:cNvSpPr>
            <a:spLocks noGrp="1"/>
          </p:cNvSpPr>
          <p:nvPr>
            <p:ph type="title"/>
          </p:nvPr>
        </p:nvSpPr>
        <p:spPr>
          <a:xfrm>
            <a:off x="689610" y="-263525"/>
            <a:ext cx="10515600" cy="1325563"/>
          </a:xfrm>
        </p:spPr>
        <p:txBody>
          <a:bodyPr/>
          <a:lstStyle/>
          <a:p>
            <a:r>
              <a:rPr lang="en-US" b="1" u="sng" dirty="0">
                <a:effectLst>
                  <a:outerShdw blurRad="38100" dist="38100" dir="2700000" algn="tl">
                    <a:srgbClr val="000000">
                      <a:alpha val="43137"/>
                    </a:srgbClr>
                  </a:outerShdw>
                </a:effectLst>
              </a:rPr>
              <a:t>His Final Legacy….</a:t>
            </a:r>
          </a:p>
        </p:txBody>
      </p:sp>
      <p:sp>
        <p:nvSpPr>
          <p:cNvPr id="4" name="TextBox 3">
            <a:extLst>
              <a:ext uri="{FF2B5EF4-FFF2-40B4-BE49-F238E27FC236}">
                <a16:creationId xmlns:a16="http://schemas.microsoft.com/office/drawing/2014/main" id="{5813D978-AD0A-1DD8-CC15-7310DACF43B3}"/>
              </a:ext>
            </a:extLst>
          </p:cNvPr>
          <p:cNvSpPr txBox="1"/>
          <p:nvPr/>
        </p:nvSpPr>
        <p:spPr>
          <a:xfrm>
            <a:off x="689609" y="765096"/>
            <a:ext cx="7071361" cy="6001643"/>
          </a:xfrm>
          <a:prstGeom prst="rect">
            <a:avLst/>
          </a:prstGeom>
          <a:noFill/>
        </p:spPr>
        <p:txBody>
          <a:bodyPr wrap="square">
            <a:spAutoFit/>
          </a:bodyPr>
          <a:lstStyle/>
          <a:p>
            <a:r>
              <a:rPr lang="en-US" sz="2400" dirty="0"/>
              <a:t>“</a:t>
            </a:r>
            <a:r>
              <a:rPr lang="en-US" sz="2400" dirty="0" err="1"/>
              <a:t>Canright</a:t>
            </a:r>
            <a:r>
              <a:rPr lang="en-US" sz="2400" dirty="0"/>
              <a:t> died on May 12, 1919. Two months later, his final book, The Life of Mrs. E.G. White, was published. In it he </a:t>
            </a:r>
            <a:r>
              <a:rPr lang="en-US" sz="2400" dirty="0" err="1"/>
              <a:t>criticised</a:t>
            </a:r>
            <a:r>
              <a:rPr lang="en-US" sz="2400" dirty="0"/>
              <a:t> White heavily and maintained, among other charges:</a:t>
            </a:r>
          </a:p>
          <a:p>
            <a:pPr marL="285750" indent="-285750">
              <a:buFont typeface="Arial" panose="020B0604020202020204" pitchFamily="34" charset="0"/>
              <a:buChar char="•"/>
            </a:pPr>
            <a:r>
              <a:rPr lang="en-US" sz="2400" dirty="0"/>
              <a:t>that the early doctrines held in 1844 and up to 1851 failed utterly[—SHUT DOOR]</a:t>
            </a:r>
          </a:p>
          <a:p>
            <a:pPr marL="285750" indent="-285750">
              <a:buFont typeface="Arial" panose="020B0604020202020204" pitchFamily="34" charset="0"/>
              <a:buChar char="•"/>
            </a:pPr>
            <a:r>
              <a:rPr lang="en-US" sz="2400" dirty="0"/>
              <a:t>that in some cases her prophecies were wrong, and then suppressed afterwards[—FAILED PROPHECIES]</a:t>
            </a:r>
          </a:p>
          <a:p>
            <a:pPr marL="285750" indent="-285750">
              <a:buFont typeface="Arial" panose="020B0604020202020204" pitchFamily="34" charset="0"/>
              <a:buChar char="•"/>
            </a:pPr>
            <a:r>
              <a:rPr lang="en-US" sz="2400" dirty="0"/>
              <a:t>that she rebuked and controlled peoples' conduct, purportedly by spiritual knowledge, but factually by </a:t>
            </a:r>
            <a:r>
              <a:rPr lang="en-US" sz="2400" dirty="0" err="1"/>
              <a:t>informings</a:t>
            </a:r>
            <a:r>
              <a:rPr lang="en-US" sz="2400" dirty="0"/>
              <a:t> that often attacked an innocent party[—ELLEN WHITE CHARACTER ASSASSINATION]</a:t>
            </a:r>
          </a:p>
          <a:p>
            <a:pPr marL="285750" indent="-285750">
              <a:buFont typeface="Arial" panose="020B0604020202020204" pitchFamily="34" charset="0"/>
              <a:buChar char="•"/>
            </a:pPr>
            <a:r>
              <a:rPr lang="en-US" sz="2400" dirty="0"/>
              <a:t>that she plagiarized many of her purportedly God-inspired texts from other authors, and had to revise one of her books at an expense of $3,000[—PLAGIARISM]” DM </a:t>
            </a:r>
            <a:r>
              <a:rPr lang="en-US" sz="2400" dirty="0" err="1"/>
              <a:t>Canright</a:t>
            </a:r>
            <a:r>
              <a:rPr lang="en-US" sz="2400" dirty="0"/>
              <a:t>, Wikipedia</a:t>
            </a:r>
          </a:p>
        </p:txBody>
      </p:sp>
      <p:pic>
        <p:nvPicPr>
          <p:cNvPr id="5" name="Picture 4">
            <a:extLst>
              <a:ext uri="{FF2B5EF4-FFF2-40B4-BE49-F238E27FC236}">
                <a16:creationId xmlns:a16="http://schemas.microsoft.com/office/drawing/2014/main" id="{E2288366-F8D0-A1D1-7560-7C62F07C10C6}"/>
              </a:ext>
            </a:extLst>
          </p:cNvPr>
          <p:cNvPicPr>
            <a:picLocks noChangeAspect="1"/>
          </p:cNvPicPr>
          <p:nvPr/>
        </p:nvPicPr>
        <p:blipFill>
          <a:blip r:embed="rId2"/>
          <a:stretch>
            <a:fillRect/>
          </a:stretch>
        </p:blipFill>
        <p:spPr>
          <a:xfrm>
            <a:off x="7857744" y="0"/>
            <a:ext cx="4334256" cy="6858000"/>
          </a:xfrm>
          <a:prstGeom prst="rect">
            <a:avLst/>
          </a:prstGeom>
        </p:spPr>
      </p:pic>
    </p:spTree>
    <p:extLst>
      <p:ext uri="{BB962C8B-B14F-4D97-AF65-F5344CB8AC3E}">
        <p14:creationId xmlns:p14="http://schemas.microsoft.com/office/powerpoint/2010/main" val="268457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621F-7514-8C5D-D884-47A98762F019}"/>
              </a:ext>
            </a:extLst>
          </p:cNvPr>
          <p:cNvSpPr>
            <a:spLocks noGrp="1"/>
          </p:cNvSpPr>
          <p:nvPr>
            <p:ph type="title"/>
          </p:nvPr>
        </p:nvSpPr>
        <p:spPr>
          <a:xfrm>
            <a:off x="838200" y="-412115"/>
            <a:ext cx="10515600" cy="1325563"/>
          </a:xfrm>
        </p:spPr>
        <p:txBody>
          <a:bodyPr/>
          <a:lstStyle/>
          <a:p>
            <a:pPr algn="ctr"/>
            <a:r>
              <a:rPr lang="en-US" b="1" u="sng" dirty="0"/>
              <a:t>Ellen White Shut-Door Full Context…</a:t>
            </a:r>
          </a:p>
        </p:txBody>
      </p:sp>
      <p:sp>
        <p:nvSpPr>
          <p:cNvPr id="4" name="TextBox 3">
            <a:extLst>
              <a:ext uri="{FF2B5EF4-FFF2-40B4-BE49-F238E27FC236}">
                <a16:creationId xmlns:a16="http://schemas.microsoft.com/office/drawing/2014/main" id="{60E6B731-B7C9-36E8-0098-34843AF7E2BF}"/>
              </a:ext>
            </a:extLst>
          </p:cNvPr>
          <p:cNvSpPr txBox="1"/>
          <p:nvPr/>
        </p:nvSpPr>
        <p:spPr>
          <a:xfrm>
            <a:off x="0" y="386656"/>
            <a:ext cx="12192000" cy="6524863"/>
          </a:xfrm>
          <a:prstGeom prst="rect">
            <a:avLst/>
          </a:prstGeom>
          <a:noFill/>
        </p:spPr>
        <p:txBody>
          <a:bodyPr wrap="square">
            <a:spAutoFit/>
          </a:bodyPr>
          <a:lstStyle/>
          <a:p>
            <a:r>
              <a:rPr lang="en-US" sz="2200" dirty="0"/>
              <a:t>“</a:t>
            </a:r>
            <a:r>
              <a:rPr lang="en-US" sz="2200" b="1" u="sng" dirty="0"/>
              <a:t>For a time after the disappointment in 1844, I did hold in common with the advent body that the door of mercy was then forever closed to the world</a:t>
            </a:r>
            <a:r>
              <a:rPr lang="en-US" sz="2200" dirty="0"/>
              <a:t>. This position was taken </a:t>
            </a:r>
            <a:r>
              <a:rPr lang="en-US" sz="2200" b="1" u="sng" dirty="0"/>
              <a:t>before my first vision was given me. It was the light given me of God that corrected our error and enabled us to see the true position</a:t>
            </a:r>
            <a:r>
              <a:rPr lang="en-US" sz="2200" dirty="0"/>
              <a:t>. </a:t>
            </a:r>
            <a:r>
              <a:rPr lang="en-US" sz="2200" b="1" dirty="0"/>
              <a:t>I am still a believer in the shut-door theory, but not in the sense in which we at first employed the term or in which it is employed by my opponents. There was a shut door in Noah’s day. There was at that time a withdrawal of the Spirit of God from the sinful race that perished in the waters of the flood. God Himself gave the shut door message to Noah: “My Spirit shall not always strive with man, for that he also is flesh: yet his days shall be an hundred and twenty years.” [Genesis 6:3.] </a:t>
            </a:r>
            <a:r>
              <a:rPr lang="en-US" sz="2200" dirty="0"/>
              <a:t>There was a shut door in the days of Abraham. Mercy ceased to plead with the inhabitants of Sodom, and all but Lot, with his wife and two daughters, were consumed by the fire sent down from heaven. There was a shut door in Christ’s day. The Son of God declared to the unbelieving Jews of that generation, “Your house is left unto you desolate.” [Matthew 23:38.] Looking down the stream of time to the last days, the same infinite power proclaimed through John: </a:t>
            </a:r>
            <a:r>
              <a:rPr lang="en-US" sz="2200" b="1" u="sng" dirty="0"/>
              <a:t>“These things saith he that is holy, he that is true, he that hath the key of David, he that </a:t>
            </a:r>
            <a:r>
              <a:rPr lang="en-US" sz="2200" b="1" u="sng" dirty="0" err="1"/>
              <a:t>openeth</a:t>
            </a:r>
            <a:r>
              <a:rPr lang="en-US" sz="2200" b="1" u="sng" dirty="0"/>
              <a:t> and no man </a:t>
            </a:r>
            <a:r>
              <a:rPr lang="en-US" sz="2200" b="1" u="sng" dirty="0" err="1"/>
              <a:t>shutteth</a:t>
            </a:r>
            <a:r>
              <a:rPr lang="en-US" sz="2200" b="1" u="sng" dirty="0"/>
              <a:t>; and </a:t>
            </a:r>
            <a:r>
              <a:rPr lang="en-US" sz="2200" b="1" u="sng" dirty="0" err="1"/>
              <a:t>shutteth</a:t>
            </a:r>
            <a:r>
              <a:rPr lang="en-US" sz="2200" b="1" u="sng" dirty="0"/>
              <a:t>, and no man </a:t>
            </a:r>
            <a:r>
              <a:rPr lang="en-US" sz="2200" b="1" u="sng" dirty="0" err="1"/>
              <a:t>openeth</a:t>
            </a:r>
            <a:r>
              <a:rPr lang="en-US" sz="2200" b="1" u="sng" dirty="0"/>
              <a:t>.” [Revelation 3:7.]</a:t>
            </a:r>
            <a:r>
              <a:rPr lang="en-US" sz="2200" dirty="0"/>
              <a:t> </a:t>
            </a:r>
            <a:r>
              <a:rPr lang="en-US" sz="2200" b="1" u="sng" dirty="0"/>
              <a:t>I was shown in vision, and I still believe, that there was a shut door in 1844. All who saw the light of the first and second angel’s messages and rejected that light were left in darkness. And those who accepted it and received the Holy Spirit which attended the proclamation of the message from heaven and who afterward renounced their faith and pronounced their experience a delusion, thereby rejected the Spirit of God, and it no longer pleaded with them.” </a:t>
            </a:r>
            <a:r>
              <a:rPr lang="en-US" sz="2200" dirty="0"/>
              <a:t>(Manuscript 4, 1883)</a:t>
            </a:r>
          </a:p>
        </p:txBody>
      </p:sp>
    </p:spTree>
    <p:extLst>
      <p:ext uri="{BB962C8B-B14F-4D97-AF65-F5344CB8AC3E}">
        <p14:creationId xmlns:p14="http://schemas.microsoft.com/office/powerpoint/2010/main" val="13591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DEA7-01F2-CD02-6C63-F416BABD98E7}"/>
              </a:ext>
            </a:extLst>
          </p:cNvPr>
          <p:cNvSpPr>
            <a:spLocks noGrp="1"/>
          </p:cNvSpPr>
          <p:nvPr>
            <p:ph type="title"/>
          </p:nvPr>
        </p:nvSpPr>
        <p:spPr>
          <a:xfrm>
            <a:off x="735330" y="-206375"/>
            <a:ext cx="10515600" cy="1325563"/>
          </a:xfrm>
        </p:spPr>
        <p:txBody>
          <a:bodyPr/>
          <a:lstStyle/>
          <a:p>
            <a:r>
              <a:rPr lang="en-US" b="1" u="sng" dirty="0">
                <a:solidFill>
                  <a:srgbClr val="00B050"/>
                </a:solidFill>
                <a:effectLst>
                  <a:outerShdw blurRad="38100" dist="38100" dir="2700000" algn="tl">
                    <a:srgbClr val="000000">
                      <a:alpha val="43137"/>
                    </a:srgbClr>
                  </a:outerShdw>
                </a:effectLst>
              </a:rPr>
              <a:t>JN Andrews Agrees!</a:t>
            </a:r>
          </a:p>
        </p:txBody>
      </p:sp>
      <p:sp>
        <p:nvSpPr>
          <p:cNvPr id="4" name="TextBox 3">
            <a:extLst>
              <a:ext uri="{FF2B5EF4-FFF2-40B4-BE49-F238E27FC236}">
                <a16:creationId xmlns:a16="http://schemas.microsoft.com/office/drawing/2014/main" id="{C563C3EB-8A07-0571-8E5B-C8272F3CA942}"/>
              </a:ext>
            </a:extLst>
          </p:cNvPr>
          <p:cNvSpPr txBox="1"/>
          <p:nvPr/>
        </p:nvSpPr>
        <p:spPr>
          <a:xfrm>
            <a:off x="180023" y="959168"/>
            <a:ext cx="6563677" cy="5262979"/>
          </a:xfrm>
          <a:prstGeom prst="rect">
            <a:avLst/>
          </a:prstGeom>
          <a:noFill/>
        </p:spPr>
        <p:txBody>
          <a:bodyPr wrap="square">
            <a:spAutoFit/>
          </a:bodyPr>
          <a:lstStyle/>
          <a:p>
            <a:r>
              <a:rPr lang="en-US" sz="2800" dirty="0"/>
              <a:t>“J. N. Andrews, who resided in Paris, Maine, in 1844 and 1845, and who was fully conversant with the course of the people there, as well as with that of Joseph Turner, who taught that there was no more mercy for sinners, says of Miss-Harmon's position on the subject at that time, ‘</a:t>
            </a:r>
            <a:r>
              <a:rPr lang="en-US" sz="2800" b="1" u="sng" dirty="0"/>
              <a:t>Instead of the visions' leading them to adopt this view, it corrected those upon it who still held to it</a:t>
            </a:r>
            <a:r>
              <a:rPr lang="en-US" sz="2800" dirty="0"/>
              <a:t>.’ [Letter of JN Andrews, Sept. 1874]” Loughborough, The Great Second Advent Movement, p. 222 </a:t>
            </a:r>
          </a:p>
        </p:txBody>
      </p:sp>
      <p:pic>
        <p:nvPicPr>
          <p:cNvPr id="5" name="Picture 4">
            <a:extLst>
              <a:ext uri="{FF2B5EF4-FFF2-40B4-BE49-F238E27FC236}">
                <a16:creationId xmlns:a16="http://schemas.microsoft.com/office/drawing/2014/main" id="{B79B40FA-26B7-4970-FD3B-D867521C4B36}"/>
              </a:ext>
            </a:extLst>
          </p:cNvPr>
          <p:cNvPicPr>
            <a:picLocks noChangeAspect="1"/>
          </p:cNvPicPr>
          <p:nvPr/>
        </p:nvPicPr>
        <p:blipFill>
          <a:blip r:embed="rId2"/>
          <a:stretch>
            <a:fillRect/>
          </a:stretch>
        </p:blipFill>
        <p:spPr>
          <a:xfrm>
            <a:off x="7101840" y="406400"/>
            <a:ext cx="4533900" cy="6045200"/>
          </a:xfrm>
          <a:prstGeom prst="rect">
            <a:avLst/>
          </a:prstGeom>
        </p:spPr>
      </p:pic>
    </p:spTree>
    <p:extLst>
      <p:ext uri="{BB962C8B-B14F-4D97-AF65-F5344CB8AC3E}">
        <p14:creationId xmlns:p14="http://schemas.microsoft.com/office/powerpoint/2010/main" val="1441317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2B5F-7603-7FBD-A4C7-6A12DE352AA2}"/>
              </a:ext>
            </a:extLst>
          </p:cNvPr>
          <p:cNvSpPr>
            <a:spLocks noGrp="1"/>
          </p:cNvSpPr>
          <p:nvPr>
            <p:ph type="title"/>
          </p:nvPr>
        </p:nvSpPr>
        <p:spPr>
          <a:xfrm>
            <a:off x="838200" y="-366395"/>
            <a:ext cx="10515600" cy="1325563"/>
          </a:xfrm>
        </p:spPr>
        <p:txBody>
          <a:bodyPr/>
          <a:lstStyle/>
          <a:p>
            <a:pPr algn="ctr"/>
            <a:r>
              <a:rPr lang="en-US" b="1" u="sng" dirty="0">
                <a:solidFill>
                  <a:srgbClr val="FF0000"/>
                </a:solidFill>
                <a:effectLst>
                  <a:outerShdw blurRad="38100" dist="38100" dir="2700000" algn="tl">
                    <a:srgbClr val="000000">
                      <a:alpha val="43137"/>
                    </a:srgbClr>
                  </a:outerShdw>
                </a:effectLst>
              </a:rPr>
              <a:t>The Unpardonable Sin</a:t>
            </a:r>
          </a:p>
        </p:txBody>
      </p:sp>
      <p:sp>
        <p:nvSpPr>
          <p:cNvPr id="4" name="TextBox 3">
            <a:extLst>
              <a:ext uri="{FF2B5EF4-FFF2-40B4-BE49-F238E27FC236}">
                <a16:creationId xmlns:a16="http://schemas.microsoft.com/office/drawing/2014/main" id="{2E4BA837-D2CC-D05F-E335-CD95A5CE5EAA}"/>
              </a:ext>
            </a:extLst>
          </p:cNvPr>
          <p:cNvSpPr txBox="1"/>
          <p:nvPr/>
        </p:nvSpPr>
        <p:spPr>
          <a:xfrm>
            <a:off x="100012" y="818584"/>
            <a:ext cx="7032307" cy="5909310"/>
          </a:xfrm>
          <a:prstGeom prst="rect">
            <a:avLst/>
          </a:prstGeom>
          <a:noFill/>
        </p:spPr>
        <p:txBody>
          <a:bodyPr wrap="square">
            <a:spAutoFit/>
          </a:bodyPr>
          <a:lstStyle/>
          <a:p>
            <a:r>
              <a:rPr lang="en-US" sz="2000" dirty="0"/>
              <a:t>Heb. 6:4-6 “</a:t>
            </a:r>
            <a:r>
              <a:rPr lang="en-US" sz="2000" b="1" u="sng" dirty="0"/>
              <a:t>For it is impossible for those who were once enlightened, and have tasted of the heavenly gift, and were made partakers of the Holy Ghost, And have tasted the good word of God, and the powers of the world to come, If they shall fall away, to renew them again unto repentance; seeing they crucify to themselves the Son of God afresh, and put him to an open shame</a:t>
            </a:r>
            <a:r>
              <a:rPr lang="en-US" sz="2000" dirty="0"/>
              <a:t>.”</a:t>
            </a:r>
          </a:p>
          <a:p>
            <a:endParaRPr lang="en-US" sz="2000" dirty="0"/>
          </a:p>
          <a:p>
            <a:r>
              <a:rPr lang="en-US" sz="2000" dirty="0"/>
              <a:t>Mark 3:24-29 “And if a kingdom be divided against itself, that kingdom cannot stand.</a:t>
            </a:r>
            <a:r>
              <a:rPr lang="en-US" sz="2000" baseline="30000" dirty="0"/>
              <a:t> </a:t>
            </a:r>
            <a:r>
              <a:rPr lang="en-US" sz="2000" dirty="0"/>
              <a:t>And if a house be divided against itself, that house cannot stand.</a:t>
            </a:r>
            <a:r>
              <a:rPr lang="en-US" sz="2000" baseline="30000" dirty="0"/>
              <a:t> </a:t>
            </a:r>
            <a:r>
              <a:rPr lang="en-US" sz="2000" dirty="0"/>
              <a:t>And if Satan rise up against himself, and be divided, he cannot stand, but hath an end.</a:t>
            </a:r>
            <a:r>
              <a:rPr lang="en-US" sz="2000" baseline="30000" dirty="0"/>
              <a:t> </a:t>
            </a:r>
            <a:r>
              <a:rPr lang="en-US" sz="2000" dirty="0"/>
              <a:t>No man can enter into a strong man's house, and spoil his goods, except he will first bind the strong man; and then he will spoil his house.</a:t>
            </a:r>
            <a:r>
              <a:rPr lang="en-US" sz="2000" baseline="30000" dirty="0"/>
              <a:t> </a:t>
            </a:r>
            <a:r>
              <a:rPr lang="en-US" sz="2000" b="1" u="sng" dirty="0"/>
              <a:t>Verily I say unto you, All sins shall be forgiven unto the sons of men, and blasphemies wherewith soever they shall blaspheme:</a:t>
            </a:r>
            <a:r>
              <a:rPr lang="en-US" sz="2000" b="1" u="sng" baseline="30000" dirty="0"/>
              <a:t> </a:t>
            </a:r>
            <a:r>
              <a:rPr lang="en-US" sz="2000" b="1" u="sng" dirty="0"/>
              <a:t>But he that shall blaspheme against the Holy Ghost hath never forgiveness, but is in danger of eternal damnation</a:t>
            </a:r>
            <a:r>
              <a:rPr lang="en-US" sz="2000" dirty="0"/>
              <a:t>.”</a:t>
            </a:r>
          </a:p>
          <a:p>
            <a:endParaRPr lang="en-US" sz="2000" dirty="0"/>
          </a:p>
        </p:txBody>
      </p:sp>
      <p:pic>
        <p:nvPicPr>
          <p:cNvPr id="5" name="Picture 4">
            <a:extLst>
              <a:ext uri="{FF2B5EF4-FFF2-40B4-BE49-F238E27FC236}">
                <a16:creationId xmlns:a16="http://schemas.microsoft.com/office/drawing/2014/main" id="{53B2CB68-0296-0B40-3DF9-AADB289AC054}"/>
              </a:ext>
            </a:extLst>
          </p:cNvPr>
          <p:cNvPicPr>
            <a:picLocks noChangeAspect="1"/>
          </p:cNvPicPr>
          <p:nvPr/>
        </p:nvPicPr>
        <p:blipFill>
          <a:blip r:embed="rId2"/>
          <a:stretch>
            <a:fillRect/>
          </a:stretch>
        </p:blipFill>
        <p:spPr>
          <a:xfrm>
            <a:off x="7132319" y="818584"/>
            <a:ext cx="4815920" cy="3204776"/>
          </a:xfrm>
          <a:prstGeom prst="rect">
            <a:avLst/>
          </a:prstGeom>
        </p:spPr>
      </p:pic>
      <p:pic>
        <p:nvPicPr>
          <p:cNvPr id="6" name="Picture 5">
            <a:extLst>
              <a:ext uri="{FF2B5EF4-FFF2-40B4-BE49-F238E27FC236}">
                <a16:creationId xmlns:a16="http://schemas.microsoft.com/office/drawing/2014/main" id="{57AAB445-481C-B3C9-4809-2D86FCE9EC70}"/>
              </a:ext>
            </a:extLst>
          </p:cNvPr>
          <p:cNvPicPr>
            <a:picLocks noChangeAspect="1"/>
          </p:cNvPicPr>
          <p:nvPr/>
        </p:nvPicPr>
        <p:blipFill>
          <a:blip r:embed="rId3"/>
          <a:stretch>
            <a:fillRect/>
          </a:stretch>
        </p:blipFill>
        <p:spPr>
          <a:xfrm>
            <a:off x="8602066" y="4289494"/>
            <a:ext cx="1876425" cy="2438400"/>
          </a:xfrm>
          <a:prstGeom prst="rect">
            <a:avLst/>
          </a:prstGeom>
        </p:spPr>
      </p:pic>
    </p:spTree>
    <p:extLst>
      <p:ext uri="{BB962C8B-B14F-4D97-AF65-F5344CB8AC3E}">
        <p14:creationId xmlns:p14="http://schemas.microsoft.com/office/powerpoint/2010/main" val="314802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F6E-88BA-58F1-AA25-7AC492A2E5C8}"/>
              </a:ext>
            </a:extLst>
          </p:cNvPr>
          <p:cNvSpPr>
            <a:spLocks noGrp="1"/>
          </p:cNvSpPr>
          <p:nvPr>
            <p:ph type="title"/>
          </p:nvPr>
        </p:nvSpPr>
        <p:spPr>
          <a:xfrm>
            <a:off x="838200" y="-412115"/>
            <a:ext cx="10515600" cy="1325563"/>
          </a:xfrm>
        </p:spPr>
        <p:txBody>
          <a:bodyPr/>
          <a:lstStyle/>
          <a:p>
            <a:r>
              <a:rPr lang="en-US" i="1" u="sng" dirty="0">
                <a:solidFill>
                  <a:srgbClr val="C00000"/>
                </a:solidFill>
                <a:effectLst>
                  <a:outerShdw blurRad="38100" dist="38100" dir="2700000" algn="tl">
                    <a:srgbClr val="000000">
                      <a:alpha val="43137"/>
                    </a:srgbClr>
                  </a:outerShdw>
                </a:effectLst>
              </a:rPr>
              <a:t>The Conclusion….</a:t>
            </a:r>
          </a:p>
        </p:txBody>
      </p:sp>
      <p:sp>
        <p:nvSpPr>
          <p:cNvPr id="3" name="TextBox 2">
            <a:extLst>
              <a:ext uri="{FF2B5EF4-FFF2-40B4-BE49-F238E27FC236}">
                <a16:creationId xmlns:a16="http://schemas.microsoft.com/office/drawing/2014/main" id="{4B3A7A79-D5DD-1D60-029C-1FB1C5EC005B}"/>
              </a:ext>
            </a:extLst>
          </p:cNvPr>
          <p:cNvSpPr txBox="1"/>
          <p:nvPr/>
        </p:nvSpPr>
        <p:spPr>
          <a:xfrm>
            <a:off x="129934" y="428178"/>
            <a:ext cx="10111346" cy="6370975"/>
          </a:xfrm>
          <a:prstGeom prst="rect">
            <a:avLst/>
          </a:prstGeom>
          <a:noFill/>
        </p:spPr>
        <p:txBody>
          <a:bodyPr wrap="square" rtlCol="0">
            <a:spAutoFit/>
          </a:bodyPr>
          <a:lstStyle/>
          <a:p>
            <a:pPr marL="342900" indent="-342900">
              <a:buAutoNum type="arabicPeriod"/>
            </a:pPr>
            <a:r>
              <a:rPr lang="en-US" sz="2400" strike="sngStrike" dirty="0"/>
              <a:t>Ellen White believed a false doctrine as a 17 year old girl immediately following 1844</a:t>
            </a:r>
            <a:r>
              <a:rPr lang="en-US" sz="2400" dirty="0"/>
              <a:t>—</a:t>
            </a:r>
            <a:r>
              <a:rPr lang="en-US" sz="2400" b="1" dirty="0"/>
              <a:t>prophets can be privately wrong!</a:t>
            </a:r>
          </a:p>
          <a:p>
            <a:pPr marL="342900" indent="-342900">
              <a:buAutoNum type="arabicPeriod"/>
            </a:pPr>
            <a:r>
              <a:rPr lang="en-US" sz="2400" strike="sngStrike" dirty="0"/>
              <a:t>William Miller, James White and other Prominent Adventists believed and taught this doctrine for years following 1844, connecting the shut-door with the Sanctuary </a:t>
            </a:r>
            <a:r>
              <a:rPr lang="en-US" sz="2400" strike="sngStrike" dirty="0" err="1"/>
              <a:t>DoA</a:t>
            </a:r>
            <a:r>
              <a:rPr lang="en-US" sz="2400" strike="sngStrike" dirty="0"/>
              <a:t>—no more offering for sin</a:t>
            </a:r>
            <a:r>
              <a:rPr lang="en-US" sz="2400" dirty="0"/>
              <a:t>—</a:t>
            </a:r>
            <a:r>
              <a:rPr lang="en-US" sz="2400" b="1" dirty="0" err="1"/>
              <a:t>DoA</a:t>
            </a:r>
            <a:r>
              <a:rPr lang="en-US" sz="2400" b="1" dirty="0"/>
              <a:t> does NOT teach door of mercy to be shut!</a:t>
            </a:r>
            <a:endParaRPr lang="en-US" sz="2400" dirty="0"/>
          </a:p>
          <a:p>
            <a:pPr marL="342900" indent="-342900">
              <a:buAutoNum type="arabicPeriod"/>
            </a:pPr>
            <a:r>
              <a:rPr lang="en-US" sz="2400" strike="sngStrike" dirty="0"/>
              <a:t>Ellen White received in vision that ORL Crosier’s Day-Star Extra had the correct view of the Sanctuary and recommended it to every saint---in Crosier’s own words, he wanted to prove that the door of mercy was shut</a:t>
            </a:r>
            <a:r>
              <a:rPr lang="en-US" sz="2400" dirty="0"/>
              <a:t>—</a:t>
            </a:r>
            <a:r>
              <a:rPr lang="en-US" sz="2400" b="1" dirty="0"/>
              <a:t>Crosier’s Day-Star Extra doesn’t talk about the “shut-door” doctrine + Crosier fell away </a:t>
            </a:r>
          </a:p>
          <a:p>
            <a:pPr marL="342900" indent="-342900">
              <a:buAutoNum type="arabicPeriod"/>
            </a:pPr>
            <a:r>
              <a:rPr lang="en-US" sz="2400" strike="sngStrike" dirty="0"/>
              <a:t>Ellen White admitted she believed this doctrine but claimed that her first vision corrected the shut-door theory. It appears to have confirmed the false doctrine</a:t>
            </a:r>
            <a:r>
              <a:rPr lang="en-US" sz="2400" dirty="0"/>
              <a:t>—</a:t>
            </a:r>
            <a:r>
              <a:rPr lang="en-US" sz="2400" b="1" dirty="0"/>
              <a:t>Only those who denied the light were lost</a:t>
            </a:r>
          </a:p>
          <a:p>
            <a:pPr marL="342900" indent="-342900">
              <a:buAutoNum type="arabicPeriod"/>
            </a:pPr>
            <a:r>
              <a:rPr lang="en-US" sz="2400" strike="sngStrike" dirty="0"/>
              <a:t>A Writing Alleged to have been from Ellen White from June 29, 1851 Camden appears to confirm in vision with authority from God, that the world was lost</a:t>
            </a:r>
            <a:r>
              <a:rPr lang="en-US" sz="2400" dirty="0"/>
              <a:t>—</a:t>
            </a:r>
            <a:r>
              <a:rPr lang="en-US" sz="2400" b="1" dirty="0"/>
              <a:t>This “vision” is not only not confirmed, but almost certainly false</a:t>
            </a:r>
            <a:endParaRPr lang="en-US" sz="2400" b="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02A2941D-2449-57C3-BFA0-E7B90EA9B09D}"/>
              </a:ext>
            </a:extLst>
          </p:cNvPr>
          <p:cNvPicPr>
            <a:picLocks noChangeAspect="1"/>
          </p:cNvPicPr>
          <p:nvPr/>
        </p:nvPicPr>
        <p:blipFill>
          <a:blip r:embed="rId2"/>
          <a:stretch>
            <a:fillRect/>
          </a:stretch>
        </p:blipFill>
        <p:spPr>
          <a:xfrm>
            <a:off x="10142437" y="731520"/>
            <a:ext cx="1919629" cy="2530420"/>
          </a:xfrm>
          <a:prstGeom prst="rect">
            <a:avLst/>
          </a:prstGeom>
        </p:spPr>
      </p:pic>
      <p:pic>
        <p:nvPicPr>
          <p:cNvPr id="5" name="Picture 4">
            <a:extLst>
              <a:ext uri="{FF2B5EF4-FFF2-40B4-BE49-F238E27FC236}">
                <a16:creationId xmlns:a16="http://schemas.microsoft.com/office/drawing/2014/main" id="{935FFB8F-6ED9-49EC-6BB8-4CA305229F6A}"/>
              </a:ext>
            </a:extLst>
          </p:cNvPr>
          <p:cNvPicPr>
            <a:picLocks noChangeAspect="1"/>
          </p:cNvPicPr>
          <p:nvPr/>
        </p:nvPicPr>
        <p:blipFill>
          <a:blip r:embed="rId3"/>
          <a:stretch>
            <a:fillRect/>
          </a:stretch>
        </p:blipFill>
        <p:spPr>
          <a:xfrm>
            <a:off x="10178408" y="3497197"/>
            <a:ext cx="1847686" cy="3066699"/>
          </a:xfrm>
          <a:prstGeom prst="rect">
            <a:avLst/>
          </a:prstGeom>
        </p:spPr>
      </p:pic>
    </p:spTree>
    <p:extLst>
      <p:ext uri="{BB962C8B-B14F-4D97-AF65-F5344CB8AC3E}">
        <p14:creationId xmlns:p14="http://schemas.microsoft.com/office/powerpoint/2010/main" val="30415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659A-0D1C-16C6-8021-560F43DA65FD}"/>
              </a:ext>
            </a:extLst>
          </p:cNvPr>
          <p:cNvSpPr>
            <a:spLocks noGrp="1"/>
          </p:cNvSpPr>
          <p:nvPr>
            <p:ph type="title"/>
          </p:nvPr>
        </p:nvSpPr>
        <p:spPr>
          <a:xfrm>
            <a:off x="838200" y="-205740"/>
            <a:ext cx="10515600" cy="1325563"/>
          </a:xfrm>
        </p:spPr>
        <p:txBody>
          <a:bodyPr/>
          <a:lstStyle/>
          <a:p>
            <a:pPr algn="ctr"/>
            <a:r>
              <a:rPr lang="en-US" b="1" dirty="0">
                <a:solidFill>
                  <a:srgbClr val="7030A0"/>
                </a:solidFill>
                <a:effectLst>
                  <a:outerShdw blurRad="38100" dist="38100" dir="2700000" algn="tl">
                    <a:srgbClr val="000000">
                      <a:alpha val="43137"/>
                    </a:srgbClr>
                  </a:outerShdw>
                </a:effectLst>
              </a:rPr>
              <a:t>What is the True “Open and Shut Door”?</a:t>
            </a:r>
          </a:p>
        </p:txBody>
      </p:sp>
      <p:sp>
        <p:nvSpPr>
          <p:cNvPr id="4" name="TextBox 3">
            <a:extLst>
              <a:ext uri="{FF2B5EF4-FFF2-40B4-BE49-F238E27FC236}">
                <a16:creationId xmlns:a16="http://schemas.microsoft.com/office/drawing/2014/main" id="{E230B4C9-66E5-7240-9350-216795B72619}"/>
              </a:ext>
            </a:extLst>
          </p:cNvPr>
          <p:cNvSpPr txBox="1"/>
          <p:nvPr/>
        </p:nvSpPr>
        <p:spPr>
          <a:xfrm>
            <a:off x="3589020" y="656600"/>
            <a:ext cx="8602980" cy="6001643"/>
          </a:xfrm>
          <a:prstGeom prst="rect">
            <a:avLst/>
          </a:prstGeom>
          <a:noFill/>
        </p:spPr>
        <p:txBody>
          <a:bodyPr wrap="square">
            <a:spAutoFit/>
          </a:bodyPr>
          <a:lstStyle/>
          <a:p>
            <a:r>
              <a:rPr lang="en-US" sz="2400" dirty="0"/>
              <a:t>“I saw that the present test on the Sabbath could not come until the mediation of Jesus in the </a:t>
            </a:r>
            <a:r>
              <a:rPr lang="en-US" sz="2400" b="1" u="sng" dirty="0"/>
              <a:t>holy place was finished and He had passed within the second veil; therefore Christians who fell asleep before the door was opened into the most holy, when the midnight cry was finished, at the seventh month, 1844, and who had not kept the true Sabbath, now rest in hope; for they had not the light and the test on the Sabbath which we now have since that door was opened</a:t>
            </a:r>
            <a:r>
              <a:rPr lang="en-US" sz="2400" dirty="0"/>
              <a:t>. I saw that Satan was tempting some of God’s people on this point. </a:t>
            </a:r>
            <a:r>
              <a:rPr lang="en-US" sz="2400" b="1" u="sng" dirty="0"/>
              <a:t>Because so many good Christians have fallen asleep in the triumphs of faith and have not kept the true Sabbath, they were doubting about its being a test for us now. The enemies of the present truth have been trying to open the door of the holy place, that Jesus has shut, and to close the door of the most holy place, which He opened in 1844, where the ark is, containing the two tables of stone on which are written the ten commandments by the finger of Jehovah</a:t>
            </a:r>
            <a:r>
              <a:rPr lang="en-US" sz="2400" dirty="0"/>
              <a:t>.” EW, p. 42-43 (57-58)</a:t>
            </a:r>
          </a:p>
        </p:txBody>
      </p:sp>
      <p:pic>
        <p:nvPicPr>
          <p:cNvPr id="5" name="Picture 4">
            <a:extLst>
              <a:ext uri="{FF2B5EF4-FFF2-40B4-BE49-F238E27FC236}">
                <a16:creationId xmlns:a16="http://schemas.microsoft.com/office/drawing/2014/main" id="{654CD587-33CC-45C1-2626-86309ADDF3B2}"/>
              </a:ext>
            </a:extLst>
          </p:cNvPr>
          <p:cNvPicPr>
            <a:picLocks noChangeAspect="1"/>
          </p:cNvPicPr>
          <p:nvPr/>
        </p:nvPicPr>
        <p:blipFill>
          <a:blip r:embed="rId2"/>
          <a:stretch>
            <a:fillRect/>
          </a:stretch>
        </p:blipFill>
        <p:spPr>
          <a:xfrm>
            <a:off x="297180" y="1428750"/>
            <a:ext cx="3018761" cy="4428500"/>
          </a:xfrm>
          <a:prstGeom prst="rect">
            <a:avLst/>
          </a:prstGeom>
        </p:spPr>
      </p:pic>
    </p:spTree>
    <p:extLst>
      <p:ext uri="{BB962C8B-B14F-4D97-AF65-F5344CB8AC3E}">
        <p14:creationId xmlns:p14="http://schemas.microsoft.com/office/powerpoint/2010/main" val="2242417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EA56-DCF0-59ED-DB94-52A666E72150}"/>
              </a:ext>
            </a:extLst>
          </p:cNvPr>
          <p:cNvSpPr>
            <a:spLocks noGrp="1"/>
          </p:cNvSpPr>
          <p:nvPr>
            <p:ph type="title"/>
          </p:nvPr>
        </p:nvSpPr>
        <p:spPr>
          <a:xfrm>
            <a:off x="838200" y="-172085"/>
            <a:ext cx="10515600" cy="1325563"/>
          </a:xfrm>
        </p:spPr>
        <p:txBody>
          <a:bodyPr/>
          <a:lstStyle/>
          <a:p>
            <a:r>
              <a:rPr lang="en-US" b="1" u="sng" dirty="0">
                <a:solidFill>
                  <a:srgbClr val="FFC000"/>
                </a:solidFill>
                <a:effectLst>
                  <a:outerShdw blurRad="38100" dist="38100" dir="2700000" algn="tl">
                    <a:srgbClr val="000000">
                      <a:alpha val="43137"/>
                    </a:srgbClr>
                  </a:outerShdw>
                </a:effectLst>
              </a:rPr>
              <a:t>Word of Caution…</a:t>
            </a:r>
          </a:p>
        </p:txBody>
      </p:sp>
      <p:sp>
        <p:nvSpPr>
          <p:cNvPr id="4" name="TextBox 3">
            <a:extLst>
              <a:ext uri="{FF2B5EF4-FFF2-40B4-BE49-F238E27FC236}">
                <a16:creationId xmlns:a16="http://schemas.microsoft.com/office/drawing/2014/main" id="{D04E8F16-F7B2-0E8C-F760-AB11953AFB0F}"/>
              </a:ext>
            </a:extLst>
          </p:cNvPr>
          <p:cNvSpPr txBox="1"/>
          <p:nvPr/>
        </p:nvSpPr>
        <p:spPr>
          <a:xfrm>
            <a:off x="91440" y="856357"/>
            <a:ext cx="8812530" cy="6001643"/>
          </a:xfrm>
          <a:prstGeom prst="rect">
            <a:avLst/>
          </a:prstGeom>
          <a:noFill/>
        </p:spPr>
        <p:txBody>
          <a:bodyPr wrap="square">
            <a:spAutoFit/>
          </a:bodyPr>
          <a:lstStyle/>
          <a:p>
            <a:r>
              <a:rPr lang="en-US" sz="2400" dirty="0"/>
              <a:t>“Light and darkness, truth and error, are before us. We are free to choose. God will never remove all excuse for unbelief. </a:t>
            </a:r>
            <a:r>
              <a:rPr lang="en-US" sz="2400" b="1" u="sng" dirty="0"/>
              <a:t>Those who look for hooks to hang their doubts upon, will find them close at hand. It is far easier to suggest doubts than to inspire faith. Because the natural heart is at enmity with God, a greater effort is required to believe than to doubt the word of the Most High</a:t>
            </a:r>
            <a:r>
              <a:rPr lang="en-US" sz="2400" dirty="0"/>
              <a:t>. And Satan himself opposes everything that would strengthen faith. There is one course which all must pursue who honestly desire to be freed from doubts. </a:t>
            </a:r>
            <a:r>
              <a:rPr lang="en-US" sz="2400" b="1" u="sng" dirty="0"/>
              <a:t>They are cherishing some indulgence forbidden by the word of God, or neglecting some duty enjoined therein. Let those who complain that they walk in darkness, give heed to the light which already shines upon them, and they will receive greater light. Let them do every duty which has been made plain to their understanding, and they will be enabled to understand and perform those of which they are now in doubt. “If any man will do His will, he shall know of the doctrine</a:t>
            </a:r>
            <a:r>
              <a:rPr lang="en-US" sz="2400" dirty="0"/>
              <a:t>.” ST, June 8, 1882</a:t>
            </a:r>
          </a:p>
        </p:txBody>
      </p:sp>
      <p:pic>
        <p:nvPicPr>
          <p:cNvPr id="5" name="Picture 4">
            <a:extLst>
              <a:ext uri="{FF2B5EF4-FFF2-40B4-BE49-F238E27FC236}">
                <a16:creationId xmlns:a16="http://schemas.microsoft.com/office/drawing/2014/main" id="{7A2129D5-81B6-7CFA-29D2-83B12207503A}"/>
              </a:ext>
            </a:extLst>
          </p:cNvPr>
          <p:cNvPicPr>
            <a:picLocks noChangeAspect="1"/>
          </p:cNvPicPr>
          <p:nvPr/>
        </p:nvPicPr>
        <p:blipFill rotWithShape="1">
          <a:blip r:embed="rId2"/>
          <a:srcRect l="25027"/>
          <a:stretch/>
        </p:blipFill>
        <p:spPr>
          <a:xfrm>
            <a:off x="9029700" y="1417142"/>
            <a:ext cx="3105150" cy="4526458"/>
          </a:xfrm>
          <a:prstGeom prst="rect">
            <a:avLst/>
          </a:prstGeom>
        </p:spPr>
      </p:pic>
    </p:spTree>
    <p:extLst>
      <p:ext uri="{BB962C8B-B14F-4D97-AF65-F5344CB8AC3E}">
        <p14:creationId xmlns:p14="http://schemas.microsoft.com/office/powerpoint/2010/main" val="212859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E0A9-23BA-ABFC-F435-71121E1747FE}"/>
              </a:ext>
            </a:extLst>
          </p:cNvPr>
          <p:cNvSpPr>
            <a:spLocks noGrp="1"/>
          </p:cNvSpPr>
          <p:nvPr>
            <p:ph type="title"/>
          </p:nvPr>
        </p:nvSpPr>
        <p:spPr>
          <a:xfrm>
            <a:off x="701040" y="-274955"/>
            <a:ext cx="10515600" cy="1325563"/>
          </a:xfrm>
        </p:spPr>
        <p:txBody>
          <a:bodyPr>
            <a:normAutofit/>
          </a:bodyPr>
          <a:lstStyle/>
          <a:p>
            <a:r>
              <a:rPr lang="en-US" sz="4800" b="1" dirty="0">
                <a:solidFill>
                  <a:srgbClr val="FF0000"/>
                </a:solidFill>
                <a:effectLst>
                  <a:outerShdw blurRad="38100" dist="38100" dir="2700000" algn="tl">
                    <a:srgbClr val="000000">
                      <a:alpha val="43137"/>
                    </a:srgbClr>
                  </a:outerShdw>
                </a:effectLst>
              </a:rPr>
              <a:t>The </a:t>
            </a:r>
            <a:r>
              <a:rPr lang="en-US" sz="4800" b="1" strike="sngStrike" dirty="0">
                <a:solidFill>
                  <a:srgbClr val="FF0000"/>
                </a:solidFill>
                <a:effectLst>
                  <a:outerShdw blurRad="38100" dist="38100" dir="2700000" algn="tl">
                    <a:srgbClr val="000000">
                      <a:alpha val="43137"/>
                    </a:srgbClr>
                  </a:outerShdw>
                </a:effectLst>
              </a:rPr>
              <a:t>Open and</a:t>
            </a:r>
            <a:r>
              <a:rPr lang="en-US" sz="4800" b="1" dirty="0">
                <a:solidFill>
                  <a:srgbClr val="FF0000"/>
                </a:solidFill>
                <a:effectLst>
                  <a:outerShdw blurRad="38100" dist="38100" dir="2700000" algn="tl">
                    <a:srgbClr val="000000">
                      <a:alpha val="43137"/>
                    </a:srgbClr>
                  </a:outerShdw>
                </a:effectLst>
              </a:rPr>
              <a:t> Shut Door</a:t>
            </a:r>
          </a:p>
        </p:txBody>
      </p:sp>
      <p:sp>
        <p:nvSpPr>
          <p:cNvPr id="3" name="TextBox 2">
            <a:extLst>
              <a:ext uri="{FF2B5EF4-FFF2-40B4-BE49-F238E27FC236}">
                <a16:creationId xmlns:a16="http://schemas.microsoft.com/office/drawing/2014/main" id="{0A56A5C1-3B3F-2EA3-08BD-61F0D21FA6E8}"/>
              </a:ext>
            </a:extLst>
          </p:cNvPr>
          <p:cNvSpPr txBox="1"/>
          <p:nvPr/>
        </p:nvSpPr>
        <p:spPr>
          <a:xfrm>
            <a:off x="102869" y="641806"/>
            <a:ext cx="7699391" cy="6124754"/>
          </a:xfrm>
          <a:prstGeom prst="rect">
            <a:avLst/>
          </a:prstGeom>
          <a:noFill/>
        </p:spPr>
        <p:txBody>
          <a:bodyPr wrap="square" rtlCol="0">
            <a:spAutoFit/>
          </a:bodyPr>
          <a:lstStyle/>
          <a:p>
            <a:r>
              <a:rPr lang="en-US" sz="2800" dirty="0"/>
              <a:t>The “Shut Door” Theory was a very prominent belief among SDAs and FDAs in the years following the Great Disappointment in 1844. Many SDAs, including Ellen White (Harmon) believed this false doctrine. From 1844 to about 1851 articles in Present Truth, Day Star, and sermons by prominent Adventists, even William Miller taught this doctrine. What was it? It was the idea that the door of mercy was shut for the world after 1844 and that no new believers could be saved. Eventually, Ellen White received direct counsel concerning this doctrine—it was a false doctrine, but only in part. Let’s look at the critique, then the history, and see if there is not a reasonable answer to this mystery…</a:t>
            </a:r>
          </a:p>
        </p:txBody>
      </p:sp>
      <p:pic>
        <p:nvPicPr>
          <p:cNvPr id="4" name="Picture 3">
            <a:extLst>
              <a:ext uri="{FF2B5EF4-FFF2-40B4-BE49-F238E27FC236}">
                <a16:creationId xmlns:a16="http://schemas.microsoft.com/office/drawing/2014/main" id="{95643C3A-0A82-FD64-C05F-E3BFC2B457B0}"/>
              </a:ext>
            </a:extLst>
          </p:cNvPr>
          <p:cNvPicPr>
            <a:picLocks noChangeAspect="1"/>
          </p:cNvPicPr>
          <p:nvPr/>
        </p:nvPicPr>
        <p:blipFill>
          <a:blip r:embed="rId2"/>
          <a:stretch>
            <a:fillRect/>
          </a:stretch>
        </p:blipFill>
        <p:spPr>
          <a:xfrm>
            <a:off x="7802261" y="733246"/>
            <a:ext cx="4194851" cy="5500392"/>
          </a:xfrm>
          <a:prstGeom prst="rect">
            <a:avLst/>
          </a:prstGeom>
        </p:spPr>
      </p:pic>
    </p:spTree>
    <p:extLst>
      <p:ext uri="{BB962C8B-B14F-4D97-AF65-F5344CB8AC3E}">
        <p14:creationId xmlns:p14="http://schemas.microsoft.com/office/powerpoint/2010/main" val="224660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378F-4E52-235F-198D-04471456FCC0}"/>
              </a:ext>
            </a:extLst>
          </p:cNvPr>
          <p:cNvSpPr>
            <a:spLocks noGrp="1"/>
          </p:cNvSpPr>
          <p:nvPr>
            <p:ph type="title"/>
          </p:nvPr>
        </p:nvSpPr>
        <p:spPr>
          <a:xfrm>
            <a:off x="283845" y="-320675"/>
            <a:ext cx="11069955" cy="1325563"/>
          </a:xfrm>
        </p:spPr>
        <p:txBody>
          <a:bodyPr/>
          <a:lstStyle/>
          <a:p>
            <a:pPr algn="ctr"/>
            <a:r>
              <a:rPr lang="en-US" b="1" dirty="0" err="1">
                <a:solidFill>
                  <a:srgbClr val="002060"/>
                </a:solidFill>
                <a:effectLst>
                  <a:outerShdw blurRad="38100" dist="38100" dir="2700000" algn="tl">
                    <a:srgbClr val="000000">
                      <a:alpha val="43137"/>
                    </a:srgbClr>
                  </a:outerShdw>
                </a:effectLst>
              </a:rPr>
              <a:t>Canright’s</a:t>
            </a:r>
            <a:r>
              <a:rPr lang="en-US" b="1" dirty="0">
                <a:solidFill>
                  <a:srgbClr val="002060"/>
                </a:solidFill>
                <a:effectLst>
                  <a:outerShdw blurRad="38100" dist="38100" dir="2700000" algn="tl">
                    <a:srgbClr val="000000">
                      <a:alpha val="43137"/>
                    </a:srgbClr>
                  </a:outerShdw>
                </a:effectLst>
              </a:rPr>
              <a:t> Arguments ONLY: No Plagiarism Here!</a:t>
            </a:r>
          </a:p>
        </p:txBody>
      </p:sp>
      <p:sp>
        <p:nvSpPr>
          <p:cNvPr id="4" name="TextBox 3">
            <a:extLst>
              <a:ext uri="{FF2B5EF4-FFF2-40B4-BE49-F238E27FC236}">
                <a16:creationId xmlns:a16="http://schemas.microsoft.com/office/drawing/2014/main" id="{D46C9C11-9260-92F5-AD1D-B02E58EF50F9}"/>
              </a:ext>
            </a:extLst>
          </p:cNvPr>
          <p:cNvSpPr txBox="1"/>
          <p:nvPr/>
        </p:nvSpPr>
        <p:spPr>
          <a:xfrm>
            <a:off x="0" y="576500"/>
            <a:ext cx="12192000" cy="6093976"/>
          </a:xfrm>
          <a:prstGeom prst="rect">
            <a:avLst/>
          </a:prstGeom>
          <a:noFill/>
        </p:spPr>
        <p:txBody>
          <a:bodyPr wrap="square">
            <a:spAutoFit/>
          </a:bodyPr>
          <a:lstStyle/>
          <a:p>
            <a:r>
              <a:rPr lang="en-US" sz="2600" dirty="0"/>
              <a:t> “</a:t>
            </a:r>
            <a:r>
              <a:rPr lang="en-US" sz="2600" b="1" u="sng" dirty="0"/>
              <a:t>Seventh-day Adventists at first adopted the sanctuary theory to prove that the door of mercy was shut in 1844</a:t>
            </a:r>
            <a:r>
              <a:rPr lang="en-US" sz="2600" dirty="0"/>
              <a:t>, a theory which Mrs. White and all of them held at that time. Here is my proof on this point: Ann Arbor, Mich., Dec. 1 1887. Elder D.M. </a:t>
            </a:r>
            <a:r>
              <a:rPr lang="en-US" sz="2600" dirty="0" err="1"/>
              <a:t>Canright</a:t>
            </a:r>
            <a:r>
              <a:rPr lang="en-US" sz="2600" dirty="0"/>
              <a:t>: "I kept the seventh day nearly a year, about 1848. In 1846 I explained the idea of the sanctuary in an article in an extra double number of the Day Star, Cincinnati, O. The object of that article was to support the theory that the door of mercy was shut, a theory which I and nearly all Adventists who had adopted William Miller's views, held from 1844 to 1848. </a:t>
            </a:r>
            <a:r>
              <a:rPr lang="en-US" sz="2600" b="1" u="sng" dirty="0"/>
              <a:t>Yes, I KNOW that Ellen G. Harmon - now Mrs. White - held the shut door theory at that time.</a:t>
            </a:r>
            <a:r>
              <a:rPr lang="en-US" sz="2600" dirty="0"/>
              <a:t>" Truly yours, O.R.L. Crosier. Now listen to Mrs. White: Topsham, Me., April 21, 1847. "...</a:t>
            </a:r>
            <a:r>
              <a:rPr lang="en-US" sz="2600" b="1" u="sng" dirty="0"/>
              <a:t>The Lord showed me in vision more than one year ago, that Brother Crosier had the true light on the cleansing of the sanctuary, etc., and that it was his will that Bro. C. should write out the view which he gave us in the Day Star (extra), Feb 7, 1846. I fell fully authorized by the Lord to recommend that extra to every saint</a:t>
            </a:r>
            <a:r>
              <a:rPr lang="en-US" sz="2600" dirty="0"/>
              <a:t>...." E.G. White, "A Word to the Little Flock," pages 11,12.” Dudley </a:t>
            </a:r>
            <a:r>
              <a:rPr lang="en-US" sz="2600" dirty="0" err="1"/>
              <a:t>Canright</a:t>
            </a:r>
            <a:r>
              <a:rPr lang="en-US" sz="2600" dirty="0"/>
              <a:t>, Seventh-day Adventism Renounced, Ch. 7: The Sanctuary</a:t>
            </a:r>
          </a:p>
        </p:txBody>
      </p:sp>
    </p:spTree>
    <p:extLst>
      <p:ext uri="{BB962C8B-B14F-4D97-AF65-F5344CB8AC3E}">
        <p14:creationId xmlns:p14="http://schemas.microsoft.com/office/powerpoint/2010/main" val="166823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2863-B759-95FC-E4AB-1F8198FAF3F2}"/>
              </a:ext>
            </a:extLst>
          </p:cNvPr>
          <p:cNvSpPr>
            <a:spLocks noGrp="1"/>
          </p:cNvSpPr>
          <p:nvPr>
            <p:ph type="title"/>
          </p:nvPr>
        </p:nvSpPr>
        <p:spPr>
          <a:xfrm>
            <a:off x="1078230" y="-274955"/>
            <a:ext cx="10515600" cy="1325563"/>
          </a:xfrm>
        </p:spPr>
        <p:txBody>
          <a:bodyPr/>
          <a:lstStyle/>
          <a:p>
            <a:pPr algn="ctr"/>
            <a:r>
              <a:rPr lang="en-US" b="1" u="sng" dirty="0">
                <a:solidFill>
                  <a:srgbClr val="FFC000"/>
                </a:solidFill>
                <a:effectLst>
                  <a:outerShdw blurRad="38100" dist="38100" dir="2700000" algn="tl">
                    <a:srgbClr val="000000">
                      <a:alpha val="43137"/>
                    </a:srgbClr>
                  </a:outerShdw>
                </a:effectLst>
              </a:rPr>
              <a:t>James White and Uriah Smith Too!?!?</a:t>
            </a:r>
          </a:p>
        </p:txBody>
      </p:sp>
      <p:sp>
        <p:nvSpPr>
          <p:cNvPr id="4" name="TextBox 3">
            <a:extLst>
              <a:ext uri="{FF2B5EF4-FFF2-40B4-BE49-F238E27FC236}">
                <a16:creationId xmlns:a16="http://schemas.microsoft.com/office/drawing/2014/main" id="{2049CCC1-2878-3E48-6AB2-FE623B872B98}"/>
              </a:ext>
            </a:extLst>
          </p:cNvPr>
          <p:cNvSpPr txBox="1"/>
          <p:nvPr/>
        </p:nvSpPr>
        <p:spPr>
          <a:xfrm>
            <a:off x="4263391" y="739914"/>
            <a:ext cx="7928610" cy="6001643"/>
          </a:xfrm>
          <a:prstGeom prst="rect">
            <a:avLst/>
          </a:prstGeom>
          <a:noFill/>
        </p:spPr>
        <p:txBody>
          <a:bodyPr wrap="square">
            <a:spAutoFit/>
          </a:bodyPr>
          <a:lstStyle/>
          <a:p>
            <a:r>
              <a:rPr lang="en-US" sz="2400" dirty="0"/>
              <a:t>“Here you have the origin and object of that sanctuary theory. Before me lies </a:t>
            </a:r>
            <a:r>
              <a:rPr lang="en-US" sz="2400" b="1" u="sng" dirty="0"/>
              <a:t>"The Present Truth," Vol. I, No. 6, December, 1849, by James White. "The Shut Door Explained," is the leading article, in which it is argued from the type Lev. 16:17, that when the high priest entered the Most Holy there could be no more pardon for sin</a:t>
            </a:r>
            <a:r>
              <a:rPr lang="en-US" sz="2400" dirty="0"/>
              <a:t>. "On this day of atonement he is a high priest for THOSE ONLY whose names are inscribed on the bread-plate of judgment," page 44. No more salvation for sinners, is what their sanctuary theory was then used to prove. The whole volume is full of this idea. 6. </a:t>
            </a:r>
            <a:r>
              <a:rPr lang="en-US" sz="2400" b="1" dirty="0"/>
              <a:t>Their argument from the type on this point was right; in the type no sin could be confessed and conveyed into the sanctuary after the high priest entered the Most Holy. Lev. 4:1-7; 16:17,23,24</a:t>
            </a:r>
            <a:r>
              <a:rPr lang="en-US" sz="2400" dirty="0"/>
              <a:t>. So if this was a type of the entrance of Christ into the Most Holy in heaven in 1844, then truly the door of mercy did close there, and all sinners since are lost.” Ibid., Ch. 7: The Sanctuary</a:t>
            </a:r>
          </a:p>
        </p:txBody>
      </p:sp>
      <p:pic>
        <p:nvPicPr>
          <p:cNvPr id="5" name="Picture 4">
            <a:extLst>
              <a:ext uri="{FF2B5EF4-FFF2-40B4-BE49-F238E27FC236}">
                <a16:creationId xmlns:a16="http://schemas.microsoft.com/office/drawing/2014/main" id="{747FFDBE-5E92-E36E-7F95-804001B5C42C}"/>
              </a:ext>
            </a:extLst>
          </p:cNvPr>
          <p:cNvPicPr>
            <a:picLocks noChangeAspect="1"/>
          </p:cNvPicPr>
          <p:nvPr/>
        </p:nvPicPr>
        <p:blipFill>
          <a:blip r:embed="rId2"/>
          <a:stretch>
            <a:fillRect/>
          </a:stretch>
        </p:blipFill>
        <p:spPr>
          <a:xfrm>
            <a:off x="47548" y="369210"/>
            <a:ext cx="2061363" cy="2967113"/>
          </a:xfrm>
          <a:prstGeom prst="rect">
            <a:avLst/>
          </a:prstGeom>
        </p:spPr>
      </p:pic>
      <p:pic>
        <p:nvPicPr>
          <p:cNvPr id="6" name="Picture 5">
            <a:extLst>
              <a:ext uri="{FF2B5EF4-FFF2-40B4-BE49-F238E27FC236}">
                <a16:creationId xmlns:a16="http://schemas.microsoft.com/office/drawing/2014/main" id="{8108DB19-3CD5-D163-52F5-EF743AFAA9C1}"/>
              </a:ext>
            </a:extLst>
          </p:cNvPr>
          <p:cNvPicPr>
            <a:picLocks noChangeAspect="1"/>
          </p:cNvPicPr>
          <p:nvPr/>
        </p:nvPicPr>
        <p:blipFill rotWithShape="1">
          <a:blip r:embed="rId3"/>
          <a:srcRect l="32165" r="19376" b="689"/>
          <a:stretch/>
        </p:blipFill>
        <p:spPr>
          <a:xfrm>
            <a:off x="2108910" y="1886706"/>
            <a:ext cx="2152947" cy="3364915"/>
          </a:xfrm>
          <a:prstGeom prst="rect">
            <a:avLst/>
          </a:prstGeom>
        </p:spPr>
      </p:pic>
      <p:pic>
        <p:nvPicPr>
          <p:cNvPr id="7" name="Picture 6">
            <a:extLst>
              <a:ext uri="{FF2B5EF4-FFF2-40B4-BE49-F238E27FC236}">
                <a16:creationId xmlns:a16="http://schemas.microsoft.com/office/drawing/2014/main" id="{20A37FB7-0E2B-C486-943A-8459C5988F89}"/>
              </a:ext>
            </a:extLst>
          </p:cNvPr>
          <p:cNvPicPr>
            <a:picLocks noChangeAspect="1"/>
          </p:cNvPicPr>
          <p:nvPr/>
        </p:nvPicPr>
        <p:blipFill>
          <a:blip r:embed="rId4"/>
          <a:stretch>
            <a:fillRect/>
          </a:stretch>
        </p:blipFill>
        <p:spPr>
          <a:xfrm>
            <a:off x="0" y="3336323"/>
            <a:ext cx="2064984" cy="2656704"/>
          </a:xfrm>
          <a:prstGeom prst="rect">
            <a:avLst/>
          </a:prstGeom>
        </p:spPr>
      </p:pic>
    </p:spTree>
    <p:extLst>
      <p:ext uri="{BB962C8B-B14F-4D97-AF65-F5344CB8AC3E}">
        <p14:creationId xmlns:p14="http://schemas.microsoft.com/office/powerpoint/2010/main" val="392598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4714-8031-1E68-212F-4F68B11A6388}"/>
              </a:ext>
            </a:extLst>
          </p:cNvPr>
          <p:cNvSpPr>
            <a:spLocks noGrp="1"/>
          </p:cNvSpPr>
          <p:nvPr>
            <p:ph type="title"/>
          </p:nvPr>
        </p:nvSpPr>
        <p:spPr>
          <a:xfrm>
            <a:off x="838200" y="-240665"/>
            <a:ext cx="10515600" cy="1325563"/>
          </a:xfrm>
        </p:spPr>
        <p:txBody>
          <a:bodyPr/>
          <a:lstStyle/>
          <a:p>
            <a:r>
              <a:rPr lang="en-US" b="1" dirty="0">
                <a:effectLst>
                  <a:outerShdw blurRad="38100" dist="38100" dir="2700000" algn="tl">
                    <a:srgbClr val="000000">
                      <a:alpha val="43137"/>
                    </a:srgbClr>
                  </a:outerShdw>
                </a:effectLst>
              </a:rPr>
              <a:t>Her Own Words…</a:t>
            </a:r>
          </a:p>
        </p:txBody>
      </p:sp>
      <p:sp>
        <p:nvSpPr>
          <p:cNvPr id="3" name="TextBox 2">
            <a:extLst>
              <a:ext uri="{FF2B5EF4-FFF2-40B4-BE49-F238E27FC236}">
                <a16:creationId xmlns:a16="http://schemas.microsoft.com/office/drawing/2014/main" id="{4ED3E84C-84D3-62F4-A0B4-E6D38D9FEDA1}"/>
              </a:ext>
            </a:extLst>
          </p:cNvPr>
          <p:cNvSpPr txBox="1"/>
          <p:nvPr/>
        </p:nvSpPr>
        <p:spPr>
          <a:xfrm>
            <a:off x="5939790" y="925354"/>
            <a:ext cx="6252210" cy="5262979"/>
          </a:xfrm>
          <a:prstGeom prst="rect">
            <a:avLst/>
          </a:prstGeom>
          <a:noFill/>
        </p:spPr>
        <p:txBody>
          <a:bodyPr wrap="square" rtlCol="0">
            <a:spAutoFit/>
          </a:bodyPr>
          <a:lstStyle/>
          <a:p>
            <a:r>
              <a:rPr lang="en-US" sz="2800" dirty="0"/>
              <a:t>“For a time after the disappointment in 1844, </a:t>
            </a:r>
            <a:r>
              <a:rPr lang="en-US" sz="2800" b="1" u="sng" dirty="0"/>
              <a:t>I did hold in common with the advent body that the door of mercy was then forever closed to the world. This position was taken before my first vision was given me</a:t>
            </a:r>
            <a:r>
              <a:rPr lang="en-US" sz="2800" dirty="0"/>
              <a:t>. It was the light given me of God that corrected our error and enabled us to see the true position. I am still a believer in the shut-door theory, but not in the sense in which we at first employed the term or in which it is employed by my opponents” (Manuscript 4, 1883)</a:t>
            </a:r>
          </a:p>
        </p:txBody>
      </p:sp>
      <p:pic>
        <p:nvPicPr>
          <p:cNvPr id="4" name="Picture 3">
            <a:extLst>
              <a:ext uri="{FF2B5EF4-FFF2-40B4-BE49-F238E27FC236}">
                <a16:creationId xmlns:a16="http://schemas.microsoft.com/office/drawing/2014/main" id="{BD6836FD-A246-E88A-4673-E47233EEB8F5}"/>
              </a:ext>
            </a:extLst>
          </p:cNvPr>
          <p:cNvPicPr>
            <a:picLocks noChangeAspect="1"/>
          </p:cNvPicPr>
          <p:nvPr/>
        </p:nvPicPr>
        <p:blipFill>
          <a:blip r:embed="rId2"/>
          <a:stretch>
            <a:fillRect/>
          </a:stretch>
        </p:blipFill>
        <p:spPr>
          <a:xfrm>
            <a:off x="98107" y="735330"/>
            <a:ext cx="3140158" cy="4590432"/>
          </a:xfrm>
          <a:prstGeom prst="rect">
            <a:avLst/>
          </a:prstGeom>
        </p:spPr>
      </p:pic>
      <p:pic>
        <p:nvPicPr>
          <p:cNvPr id="5" name="Picture 4">
            <a:extLst>
              <a:ext uri="{FF2B5EF4-FFF2-40B4-BE49-F238E27FC236}">
                <a16:creationId xmlns:a16="http://schemas.microsoft.com/office/drawing/2014/main" id="{D868CB96-D292-AB84-D1FA-63BCD5D296CF}"/>
              </a:ext>
            </a:extLst>
          </p:cNvPr>
          <p:cNvPicPr>
            <a:picLocks noChangeAspect="1"/>
          </p:cNvPicPr>
          <p:nvPr/>
        </p:nvPicPr>
        <p:blipFill>
          <a:blip r:embed="rId3"/>
          <a:stretch>
            <a:fillRect/>
          </a:stretch>
        </p:blipFill>
        <p:spPr>
          <a:xfrm>
            <a:off x="2482672" y="2267569"/>
            <a:ext cx="3213302" cy="4590431"/>
          </a:xfrm>
          <a:prstGeom prst="rect">
            <a:avLst/>
          </a:prstGeom>
        </p:spPr>
      </p:pic>
    </p:spTree>
    <p:extLst>
      <p:ext uri="{BB962C8B-B14F-4D97-AF65-F5344CB8AC3E}">
        <p14:creationId xmlns:p14="http://schemas.microsoft.com/office/powerpoint/2010/main" val="154316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4FF6-AF15-1259-3E68-DC1F836E90B4}"/>
              </a:ext>
            </a:extLst>
          </p:cNvPr>
          <p:cNvSpPr>
            <a:spLocks noGrp="1"/>
          </p:cNvSpPr>
          <p:nvPr>
            <p:ph type="title"/>
          </p:nvPr>
        </p:nvSpPr>
        <p:spPr>
          <a:xfrm>
            <a:off x="838200" y="-377825"/>
            <a:ext cx="10515600" cy="1325563"/>
          </a:xfrm>
        </p:spPr>
        <p:txBody>
          <a:bodyPr/>
          <a:lstStyle/>
          <a:p>
            <a:pPr algn="ctr"/>
            <a:r>
              <a:rPr lang="en-US" b="1" u="sng" dirty="0">
                <a:solidFill>
                  <a:srgbClr val="0070C0"/>
                </a:solidFill>
                <a:effectLst>
                  <a:outerShdw blurRad="38100" dist="38100" dir="2700000" algn="tl">
                    <a:srgbClr val="000000">
                      <a:alpha val="43137"/>
                    </a:srgbClr>
                  </a:outerShdw>
                </a:effectLst>
              </a:rPr>
              <a:t>Her First Vision…</a:t>
            </a:r>
          </a:p>
        </p:txBody>
      </p:sp>
      <p:sp>
        <p:nvSpPr>
          <p:cNvPr id="4" name="TextBox 3">
            <a:extLst>
              <a:ext uri="{FF2B5EF4-FFF2-40B4-BE49-F238E27FC236}">
                <a16:creationId xmlns:a16="http://schemas.microsoft.com/office/drawing/2014/main" id="{02D5662E-84F5-0CB4-D180-7DC22CAA74A2}"/>
              </a:ext>
            </a:extLst>
          </p:cNvPr>
          <p:cNvSpPr txBox="1"/>
          <p:nvPr/>
        </p:nvSpPr>
        <p:spPr>
          <a:xfrm>
            <a:off x="0" y="521851"/>
            <a:ext cx="12192000" cy="6247864"/>
          </a:xfrm>
          <a:prstGeom prst="rect">
            <a:avLst/>
          </a:prstGeom>
          <a:noFill/>
        </p:spPr>
        <p:txBody>
          <a:bodyPr wrap="square">
            <a:spAutoFit/>
          </a:bodyPr>
          <a:lstStyle/>
          <a:p>
            <a:r>
              <a:rPr lang="en-US" sz="2500" dirty="0"/>
              <a:t>“While I was praying at the family altar, the Holy Ghost fell upon me, and I seemed to be rising higher and higher, </a:t>
            </a:r>
            <a:r>
              <a:rPr lang="en-US" sz="2500" b="1" u="sng" dirty="0"/>
              <a:t>far above the dark world</a:t>
            </a:r>
            <a:r>
              <a:rPr lang="en-US" sz="2500" dirty="0"/>
              <a:t>. I turned to look for the Advent people in the world, but could not find them, when a voice said to me, “Look again, and look a little higher.” At this I raised my eyes, and saw a straight and narrow path, cast up high above the world. On this path the Advent people were traveling to the city, which was at the farther end of the path. They had a bright light set up behind them at the beginning of the path, which an angel </a:t>
            </a:r>
            <a:r>
              <a:rPr lang="en-US" sz="2500" b="1" u="sng" dirty="0"/>
              <a:t>told me was the midnight cry</a:t>
            </a:r>
            <a:r>
              <a:rPr lang="en-US" sz="2500" dirty="0"/>
              <a:t>. This light shone all along the path and gave light for their feet so that they might not stumble. If they kept their eyes fixed on Jesus, who was just before them, leading them to the city, they were safe. </a:t>
            </a:r>
            <a:r>
              <a:rPr lang="en-US" sz="2500" b="1" u="sng" dirty="0"/>
              <a:t>But soon some grew weary, and said the city was a great way off, and they expected to have entered it before. Then Jesus would encourage them by raising His glorious right arm, and from His arm came a light which waved over the Advent band, and they shouted, “Alleluia!” Others rashly denied the light behind them and said that it was not God that had led them out so far. The light behind them went out, leaving their feet in perfect darkness, and they stumbled and lost sight of the mark and of Jesus, and fell off the path down into the dark and wicked world below</a:t>
            </a:r>
            <a:r>
              <a:rPr lang="en-US" sz="2500" dirty="0"/>
              <a:t>.” EW, p. 14-15 (32-33)</a:t>
            </a:r>
          </a:p>
        </p:txBody>
      </p:sp>
    </p:spTree>
    <p:extLst>
      <p:ext uri="{BB962C8B-B14F-4D97-AF65-F5344CB8AC3E}">
        <p14:creationId xmlns:p14="http://schemas.microsoft.com/office/powerpoint/2010/main" val="3736832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C23D-0CBE-0605-3DFE-5BD0579FB9F3}"/>
              </a:ext>
            </a:extLst>
          </p:cNvPr>
          <p:cNvSpPr>
            <a:spLocks noGrp="1"/>
          </p:cNvSpPr>
          <p:nvPr>
            <p:ph type="title"/>
          </p:nvPr>
        </p:nvSpPr>
        <p:spPr>
          <a:xfrm>
            <a:off x="838200" y="-194945"/>
            <a:ext cx="10515600" cy="1325563"/>
          </a:xfrm>
        </p:spPr>
        <p:txBody>
          <a:bodyPr/>
          <a:lstStyle/>
          <a:p>
            <a:pPr algn="ctr"/>
            <a:r>
              <a:rPr lang="en-US" b="1" dirty="0">
                <a:effectLst>
                  <a:outerShdw blurRad="38100" dist="38100" dir="2700000" algn="tl">
                    <a:srgbClr val="000000">
                      <a:alpha val="43137"/>
                    </a:srgbClr>
                  </a:outerShdw>
                </a:effectLst>
              </a:rPr>
              <a:t>The Nail in the Coffin!!!</a:t>
            </a:r>
          </a:p>
        </p:txBody>
      </p:sp>
      <p:sp>
        <p:nvSpPr>
          <p:cNvPr id="4" name="TextBox 3">
            <a:extLst>
              <a:ext uri="{FF2B5EF4-FFF2-40B4-BE49-F238E27FC236}">
                <a16:creationId xmlns:a16="http://schemas.microsoft.com/office/drawing/2014/main" id="{A17C3405-2E23-A9AC-8B4C-7B3700A6E9F9}"/>
              </a:ext>
            </a:extLst>
          </p:cNvPr>
          <p:cNvSpPr txBox="1"/>
          <p:nvPr/>
        </p:nvSpPr>
        <p:spPr>
          <a:xfrm>
            <a:off x="180022" y="802065"/>
            <a:ext cx="7386637" cy="5693866"/>
          </a:xfrm>
          <a:prstGeom prst="rect">
            <a:avLst/>
          </a:prstGeom>
          <a:noFill/>
        </p:spPr>
        <p:txBody>
          <a:bodyPr wrap="square">
            <a:spAutoFit/>
          </a:bodyPr>
          <a:lstStyle/>
          <a:p>
            <a:r>
              <a:rPr lang="en-US" sz="2800" dirty="0"/>
              <a:t>Camden, N. Y., June 29, 1851: “</a:t>
            </a:r>
            <a:r>
              <a:rPr lang="en-US" sz="2800" b="1" u="sng" dirty="0"/>
              <a:t>Then I saw that Jesus prayed for his enemies, but that should not cause </a:t>
            </a:r>
            <a:r>
              <a:rPr lang="en-US" sz="2800" b="1" i="1" u="sng" dirty="0"/>
              <a:t>us</a:t>
            </a:r>
            <a:r>
              <a:rPr lang="en-US" sz="2800" b="1" u="sng" dirty="0"/>
              <a:t> to pray for the wicked world, whom God had rejected</a:t>
            </a:r>
            <a:r>
              <a:rPr lang="en-US" sz="2800" dirty="0"/>
              <a:t>. When he prayed for his enemies, there was hope for them, and they </a:t>
            </a:r>
            <a:r>
              <a:rPr lang="en-US" sz="2800" i="1" dirty="0"/>
              <a:t>could be benefited</a:t>
            </a:r>
            <a:r>
              <a:rPr lang="en-US" sz="2800" dirty="0"/>
              <a:t> and saved by his prayers, and also after he was a mediator in the outer apartment for the whole world; </a:t>
            </a:r>
            <a:r>
              <a:rPr lang="en-US" sz="2800" b="1" u="sng" dirty="0"/>
              <a:t>but </a:t>
            </a:r>
            <a:r>
              <a:rPr lang="en-US" sz="2800" b="1" i="1" u="sng" dirty="0"/>
              <a:t>now</a:t>
            </a:r>
            <a:r>
              <a:rPr lang="en-US" sz="2800" b="1" u="sng" dirty="0"/>
              <a:t> his spirit and sympathy were withdrawn from the world; and our sympathy must be with Jesus, and must be withdrawn from the ungodly.... I saw that the wicked could not be benefited by our prayers </a:t>
            </a:r>
            <a:r>
              <a:rPr lang="en-US" sz="2800" b="1" i="1" u="sng" dirty="0"/>
              <a:t>now</a:t>
            </a:r>
            <a:r>
              <a:rPr lang="en-US" sz="2800" dirty="0"/>
              <a:t>.”</a:t>
            </a:r>
          </a:p>
        </p:txBody>
      </p:sp>
      <p:pic>
        <p:nvPicPr>
          <p:cNvPr id="5" name="Picture 4">
            <a:extLst>
              <a:ext uri="{FF2B5EF4-FFF2-40B4-BE49-F238E27FC236}">
                <a16:creationId xmlns:a16="http://schemas.microsoft.com/office/drawing/2014/main" id="{7800397F-090A-7C4D-D625-5DC9687C4B02}"/>
              </a:ext>
            </a:extLst>
          </p:cNvPr>
          <p:cNvPicPr>
            <a:picLocks noChangeAspect="1"/>
          </p:cNvPicPr>
          <p:nvPr/>
        </p:nvPicPr>
        <p:blipFill>
          <a:blip r:embed="rId2"/>
          <a:stretch>
            <a:fillRect/>
          </a:stretch>
        </p:blipFill>
        <p:spPr>
          <a:xfrm>
            <a:off x="7870138" y="996374"/>
            <a:ext cx="4141840" cy="5301555"/>
          </a:xfrm>
          <a:prstGeom prst="rect">
            <a:avLst/>
          </a:prstGeom>
        </p:spPr>
      </p:pic>
    </p:spTree>
    <p:extLst>
      <p:ext uri="{BB962C8B-B14F-4D97-AF65-F5344CB8AC3E}">
        <p14:creationId xmlns:p14="http://schemas.microsoft.com/office/powerpoint/2010/main" val="106497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F6E-88BA-58F1-AA25-7AC492A2E5C8}"/>
              </a:ext>
            </a:extLst>
          </p:cNvPr>
          <p:cNvSpPr>
            <a:spLocks noGrp="1"/>
          </p:cNvSpPr>
          <p:nvPr>
            <p:ph type="title"/>
          </p:nvPr>
        </p:nvSpPr>
        <p:spPr>
          <a:xfrm>
            <a:off x="838200" y="-412115"/>
            <a:ext cx="10515600" cy="1325563"/>
          </a:xfrm>
        </p:spPr>
        <p:txBody>
          <a:bodyPr/>
          <a:lstStyle/>
          <a:p>
            <a:r>
              <a:rPr lang="en-US" i="1" u="sng" dirty="0">
                <a:solidFill>
                  <a:srgbClr val="C00000"/>
                </a:solidFill>
                <a:effectLst>
                  <a:outerShdw blurRad="38100" dist="38100" dir="2700000" algn="tl">
                    <a:srgbClr val="000000">
                      <a:alpha val="43137"/>
                    </a:srgbClr>
                  </a:outerShdw>
                </a:effectLst>
              </a:rPr>
              <a:t>The Conclusion….</a:t>
            </a:r>
          </a:p>
        </p:txBody>
      </p:sp>
      <p:sp>
        <p:nvSpPr>
          <p:cNvPr id="3" name="TextBox 2">
            <a:extLst>
              <a:ext uri="{FF2B5EF4-FFF2-40B4-BE49-F238E27FC236}">
                <a16:creationId xmlns:a16="http://schemas.microsoft.com/office/drawing/2014/main" id="{4B3A7A79-D5DD-1D60-029C-1FB1C5EC005B}"/>
              </a:ext>
            </a:extLst>
          </p:cNvPr>
          <p:cNvSpPr txBox="1"/>
          <p:nvPr/>
        </p:nvSpPr>
        <p:spPr>
          <a:xfrm>
            <a:off x="129934" y="428178"/>
            <a:ext cx="7829550" cy="6370975"/>
          </a:xfrm>
          <a:prstGeom prst="rect">
            <a:avLst/>
          </a:prstGeom>
          <a:noFill/>
        </p:spPr>
        <p:txBody>
          <a:bodyPr wrap="square" rtlCol="0">
            <a:spAutoFit/>
          </a:bodyPr>
          <a:lstStyle/>
          <a:p>
            <a:pPr marL="342900" indent="-342900">
              <a:buAutoNum type="arabicPeriod"/>
            </a:pPr>
            <a:r>
              <a:rPr lang="en-US" sz="2400" dirty="0"/>
              <a:t>Ellen White believed a false doctrine as a 17 year old girl immediately following 1844</a:t>
            </a:r>
          </a:p>
          <a:p>
            <a:pPr marL="342900" indent="-342900">
              <a:buAutoNum type="arabicPeriod"/>
            </a:pPr>
            <a:r>
              <a:rPr lang="en-US" sz="2400" dirty="0"/>
              <a:t>William Miller, James White and other Prominent Adventists believed and taught this doctrine for years following 1844, connecting the shut-door with the Sanctuary </a:t>
            </a:r>
            <a:r>
              <a:rPr lang="en-US" sz="2400" dirty="0" err="1"/>
              <a:t>DoA</a:t>
            </a:r>
            <a:r>
              <a:rPr lang="en-US" sz="2400" dirty="0"/>
              <a:t>—no more offering for sin</a:t>
            </a:r>
          </a:p>
          <a:p>
            <a:pPr marL="342900" indent="-342900">
              <a:buAutoNum type="arabicPeriod"/>
            </a:pPr>
            <a:r>
              <a:rPr lang="en-US" sz="2400" dirty="0"/>
              <a:t>Ellen White received in vision that ORL Crosier’s Day-Star Extra had the correct view of the Sanctuary and recommended it to every saint---in Crosier’s own words, he wanted to prove that the door of mercy was shut</a:t>
            </a:r>
          </a:p>
          <a:p>
            <a:pPr marL="342900" indent="-342900">
              <a:buAutoNum type="arabicPeriod"/>
            </a:pPr>
            <a:r>
              <a:rPr lang="en-US" sz="2400" dirty="0"/>
              <a:t>Ellen White admitted she believed this doctrine but claimed that her first vision corrected the shut-door theory. It appears to have confirmed the false doctrine</a:t>
            </a:r>
          </a:p>
          <a:p>
            <a:pPr marL="342900" indent="-342900">
              <a:buAutoNum type="arabicPeriod"/>
            </a:pPr>
            <a:r>
              <a:rPr lang="en-US" sz="2400" dirty="0"/>
              <a:t>A Writing Alleged to have been from Ellen White from June 29, 1851 Camden appears to confirm in vision with authority from God, that the world was lost</a:t>
            </a:r>
          </a:p>
          <a:p>
            <a:r>
              <a:rPr lang="en-US" sz="2400" b="1" dirty="0">
                <a:effectLst>
                  <a:outerShdw blurRad="38100" dist="38100" dir="2700000" algn="tl">
                    <a:srgbClr val="000000">
                      <a:alpha val="43137"/>
                    </a:srgbClr>
                  </a:outerShdw>
                </a:effectLst>
              </a:rPr>
              <a:t>Is it over for Ellen White??? Or there more to the story???</a:t>
            </a:r>
          </a:p>
        </p:txBody>
      </p:sp>
      <p:pic>
        <p:nvPicPr>
          <p:cNvPr id="4" name="Picture 3">
            <a:extLst>
              <a:ext uri="{FF2B5EF4-FFF2-40B4-BE49-F238E27FC236}">
                <a16:creationId xmlns:a16="http://schemas.microsoft.com/office/drawing/2014/main" id="{02A2941D-2449-57C3-BFA0-E7B90EA9B09D}"/>
              </a:ext>
            </a:extLst>
          </p:cNvPr>
          <p:cNvPicPr>
            <a:picLocks noChangeAspect="1"/>
          </p:cNvPicPr>
          <p:nvPr/>
        </p:nvPicPr>
        <p:blipFill>
          <a:blip r:embed="rId2"/>
          <a:stretch>
            <a:fillRect/>
          </a:stretch>
        </p:blipFill>
        <p:spPr>
          <a:xfrm>
            <a:off x="8282940" y="790574"/>
            <a:ext cx="3779126" cy="4981575"/>
          </a:xfrm>
          <a:prstGeom prst="rect">
            <a:avLst/>
          </a:prstGeom>
        </p:spPr>
      </p:pic>
    </p:spTree>
    <p:extLst>
      <p:ext uri="{BB962C8B-B14F-4D97-AF65-F5344CB8AC3E}">
        <p14:creationId xmlns:p14="http://schemas.microsoft.com/office/powerpoint/2010/main" val="222906778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BDFA1F8F55C4428FE8FF98394823C8" ma:contentTypeVersion="9" ma:contentTypeDescription="Create a new document." ma:contentTypeScope="" ma:versionID="0d3dcd59ce96f0e35c32bd132b45323f">
  <xsd:schema xmlns:xsd="http://www.w3.org/2001/XMLSchema" xmlns:xs="http://www.w3.org/2001/XMLSchema" xmlns:p="http://schemas.microsoft.com/office/2006/metadata/properties" xmlns:ns3="d79bd5b7-a245-48b2-b9b0-ff81109cf259" targetNamespace="http://schemas.microsoft.com/office/2006/metadata/properties" ma:root="true" ma:fieldsID="f0fe2bbc529860fdf4a370d37ef3bcf5" ns3:_="">
    <xsd:import namespace="d79bd5b7-a245-48b2-b9b0-ff81109cf25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bd5b7-a245-48b2-b9b0-ff81109cf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6256BD-B3B2-4EE6-BC86-225E6D7AA30A}">
  <ds:schemaRefs>
    <ds:schemaRef ds:uri="http://schemas.microsoft.com/sharepoint/v3/contenttype/forms"/>
  </ds:schemaRefs>
</ds:datastoreItem>
</file>

<file path=customXml/itemProps2.xml><?xml version="1.0" encoding="utf-8"?>
<ds:datastoreItem xmlns:ds="http://schemas.openxmlformats.org/officeDocument/2006/customXml" ds:itemID="{6BBC2C52-B9DA-48A3-BCF7-33983F53F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bd5b7-a245-48b2-b9b0-ff81109cf2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491BE7-F5AB-46EE-9712-4B1353A8A6C0}">
  <ds:schemaRefs>
    <ds:schemaRef ds:uri="http://purl.org/dc/terms/"/>
    <ds:schemaRef ds:uri="http://schemas.microsoft.com/office/2006/documentManagement/types"/>
    <ds:schemaRef ds:uri="http://purl.org/dc/elements/1.1/"/>
    <ds:schemaRef ds:uri="http://purl.org/dc/dcmitype/"/>
    <ds:schemaRef ds:uri="d79bd5b7-a245-48b2-b9b0-ff81109cf259"/>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4782</Words>
  <Application>Microsoft Office PowerPoint</Application>
  <PresentationFormat>Widescreen</PresentationFormat>
  <Paragraphs>82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1_Office Theme</vt:lpstr>
      <vt:lpstr>What is the Difference Between Mormons, Jehovah’s Witnesses, and Seventh-day Adventists? pt 24</vt:lpstr>
      <vt:lpstr>His Final Legacy….</vt:lpstr>
      <vt:lpstr>The Open and Shut Door</vt:lpstr>
      <vt:lpstr>Canright’s Arguments ONLY: No Plagiarism Here!</vt:lpstr>
      <vt:lpstr>James White and Uriah Smith Too!?!?</vt:lpstr>
      <vt:lpstr>Her Own Words…</vt:lpstr>
      <vt:lpstr>Her First Vision…</vt:lpstr>
      <vt:lpstr>The Nail in the Coffin!!!</vt:lpstr>
      <vt:lpstr>The Conclusion….</vt:lpstr>
      <vt:lpstr>G.I. Butler’s Challenge</vt:lpstr>
      <vt:lpstr>Can a Prophet Be Wrong or Side-Tracked/Misunderstand Something???</vt:lpstr>
      <vt:lpstr>Other Examples…</vt:lpstr>
      <vt:lpstr>Where does the Shut-Door Doctrine Come From—the Sanctuary or Somewhere Else???</vt:lpstr>
      <vt:lpstr>10 Virgins NOT the Sanctuary!</vt:lpstr>
      <vt:lpstr>No More Sacrifice for sins after DoA Begins?</vt:lpstr>
      <vt:lpstr>“Afflict Your Souls” Meant…</vt:lpstr>
      <vt:lpstr>Dudley’s Dud: ORL Crosier’s Day-Star Endorsement</vt:lpstr>
      <vt:lpstr>The Conclusion….</vt:lpstr>
      <vt:lpstr>Vision in Camden in 1851</vt:lpstr>
      <vt:lpstr>Ellen White Shut-Door Full Context…</vt:lpstr>
      <vt:lpstr>JN Andrews Agrees!</vt:lpstr>
      <vt:lpstr>The Unpardonable Sin</vt:lpstr>
      <vt:lpstr>The Conclusion….</vt:lpstr>
      <vt:lpstr>What is the True “Open and Shut Door”?</vt:lpstr>
      <vt:lpstr>Word of Caution…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Kody Morey</dc:creator>
  <cp:lastModifiedBy>Kody Morey</cp:lastModifiedBy>
  <cp:revision>125</cp:revision>
  <dcterms:created xsi:type="dcterms:W3CDTF">2020-09-12T20:19:03Z</dcterms:created>
  <dcterms:modified xsi:type="dcterms:W3CDTF">2023-12-02T11:05:25Z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0x010100C5BDFA1F8F55C4428FE8FF98394823C8</vt:lpwstr>
  </property>
</Properties>
</file>