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44" d="100"/>
          <a:sy n="44"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5/27/2018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5/27/2018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15a">
            <a:hlinkClick r:id="" action="ppaction://media"/>
            <a:extLst>
              <a:ext uri="{FF2B5EF4-FFF2-40B4-BE49-F238E27FC236}">
                <a16:creationId xmlns:a16="http://schemas.microsoft.com/office/drawing/2014/main" id="{4EDB0288-AD22-4A60-92AF-38674C3963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11829" y="3581400"/>
            <a:ext cx="609600" cy="609600"/>
          </a:xfrm>
          <a:prstGeom prst="rect">
            <a:avLst/>
          </a:prstGeom>
        </p:spPr>
      </p:pic>
      <p:pic>
        <p:nvPicPr>
          <p:cNvPr id="3" name="Picture 2">
            <a:extLst>
              <a:ext uri="{FF2B5EF4-FFF2-40B4-BE49-F238E27FC236}">
                <a16:creationId xmlns:a16="http://schemas.microsoft.com/office/drawing/2014/main" id="{D99647C8-DC0E-497F-B5E1-9823BE7EB0D1}"/>
              </a:ext>
            </a:extLst>
          </p:cNvPr>
          <p:cNvPicPr>
            <a:picLocks noChangeAspect="1"/>
          </p:cNvPicPr>
          <p:nvPr/>
        </p:nvPicPr>
        <p:blipFill rotWithShape="1">
          <a:blip r:embed="rId5"/>
          <a:srcRect t="9231" r="32" b="29015"/>
          <a:stretch/>
        </p:blipFill>
        <p:spPr>
          <a:xfrm>
            <a:off x="545113" y="0"/>
            <a:ext cx="11101774" cy="6857999"/>
          </a:xfrm>
          <a:prstGeom prst="rect">
            <a:avLst/>
          </a:prstGeom>
        </p:spPr>
      </p:pic>
    </p:spTree>
    <p:extLst>
      <p:ext uri="{BB962C8B-B14F-4D97-AF65-F5344CB8AC3E}">
        <p14:creationId xmlns:p14="http://schemas.microsoft.com/office/powerpoint/2010/main" val="3179839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9237BE-FB03-4DA8-B123-C5AC84C558AC}"/>
              </a:ext>
            </a:extLst>
          </p:cNvPr>
          <p:cNvPicPr>
            <a:picLocks noChangeAspect="1"/>
          </p:cNvPicPr>
          <p:nvPr/>
        </p:nvPicPr>
        <p:blipFill>
          <a:blip r:embed="rId2"/>
          <a:stretch>
            <a:fillRect/>
          </a:stretch>
        </p:blipFill>
        <p:spPr>
          <a:xfrm>
            <a:off x="326962" y="176357"/>
            <a:ext cx="2998764" cy="4002698"/>
          </a:xfrm>
          <a:prstGeom prst="rect">
            <a:avLst/>
          </a:prstGeom>
        </p:spPr>
      </p:pic>
      <p:pic>
        <p:nvPicPr>
          <p:cNvPr id="3" name="Picture 2">
            <a:extLst>
              <a:ext uri="{FF2B5EF4-FFF2-40B4-BE49-F238E27FC236}">
                <a16:creationId xmlns:a16="http://schemas.microsoft.com/office/drawing/2014/main" id="{C86F8DB8-D4AC-4672-B6CB-2BDE5992848A}"/>
              </a:ext>
            </a:extLst>
          </p:cNvPr>
          <p:cNvPicPr>
            <a:picLocks noChangeAspect="1"/>
          </p:cNvPicPr>
          <p:nvPr/>
        </p:nvPicPr>
        <p:blipFill rotWithShape="1">
          <a:blip r:embed="rId3"/>
          <a:srcRect l="22266" r="28933"/>
          <a:stretch/>
        </p:blipFill>
        <p:spPr>
          <a:xfrm>
            <a:off x="8167073" y="2595489"/>
            <a:ext cx="3697965" cy="4262511"/>
          </a:xfrm>
          <a:prstGeom prst="rect">
            <a:avLst/>
          </a:prstGeom>
        </p:spPr>
      </p:pic>
      <p:pic>
        <p:nvPicPr>
          <p:cNvPr id="4" name="Picture 3">
            <a:extLst>
              <a:ext uri="{FF2B5EF4-FFF2-40B4-BE49-F238E27FC236}">
                <a16:creationId xmlns:a16="http://schemas.microsoft.com/office/drawing/2014/main" id="{5C5CF96D-0EBB-443F-BD95-5E25D6BD511F}"/>
              </a:ext>
            </a:extLst>
          </p:cNvPr>
          <p:cNvPicPr>
            <a:picLocks noChangeAspect="1"/>
          </p:cNvPicPr>
          <p:nvPr/>
        </p:nvPicPr>
        <p:blipFill>
          <a:blip r:embed="rId4"/>
          <a:stretch>
            <a:fillRect/>
          </a:stretch>
        </p:blipFill>
        <p:spPr>
          <a:xfrm>
            <a:off x="2970613" y="1743394"/>
            <a:ext cx="5829300" cy="3886200"/>
          </a:xfrm>
          <a:prstGeom prst="rect">
            <a:avLst/>
          </a:prstGeom>
        </p:spPr>
      </p:pic>
      <p:pic>
        <p:nvPicPr>
          <p:cNvPr id="5" name="Picture 4">
            <a:extLst>
              <a:ext uri="{FF2B5EF4-FFF2-40B4-BE49-F238E27FC236}">
                <a16:creationId xmlns:a16="http://schemas.microsoft.com/office/drawing/2014/main" id="{4120A1D4-CD5D-4A30-BA32-221037885545}"/>
              </a:ext>
            </a:extLst>
          </p:cNvPr>
          <p:cNvPicPr>
            <a:picLocks noChangeAspect="1"/>
          </p:cNvPicPr>
          <p:nvPr/>
        </p:nvPicPr>
        <p:blipFill>
          <a:blip r:embed="rId5"/>
          <a:stretch>
            <a:fillRect/>
          </a:stretch>
        </p:blipFill>
        <p:spPr>
          <a:xfrm>
            <a:off x="9221387" y="637196"/>
            <a:ext cx="2443311" cy="1532246"/>
          </a:xfrm>
          <a:prstGeom prst="rect">
            <a:avLst/>
          </a:prstGeom>
        </p:spPr>
      </p:pic>
      <p:pic>
        <p:nvPicPr>
          <p:cNvPr id="6" name="Picture 5">
            <a:extLst>
              <a:ext uri="{FF2B5EF4-FFF2-40B4-BE49-F238E27FC236}">
                <a16:creationId xmlns:a16="http://schemas.microsoft.com/office/drawing/2014/main" id="{C127E058-0426-4CA4-AA3C-D718C9144309}"/>
              </a:ext>
            </a:extLst>
          </p:cNvPr>
          <p:cNvPicPr>
            <a:picLocks noChangeAspect="1"/>
          </p:cNvPicPr>
          <p:nvPr/>
        </p:nvPicPr>
        <p:blipFill rotWithShape="1">
          <a:blip r:embed="rId6"/>
          <a:srcRect l="61624" r="9605" b="53635"/>
          <a:stretch/>
        </p:blipFill>
        <p:spPr>
          <a:xfrm>
            <a:off x="186286" y="4699728"/>
            <a:ext cx="1070123" cy="1724518"/>
          </a:xfrm>
          <a:prstGeom prst="rect">
            <a:avLst/>
          </a:prstGeom>
        </p:spPr>
      </p:pic>
      <p:pic>
        <p:nvPicPr>
          <p:cNvPr id="7" name="Picture 6">
            <a:extLst>
              <a:ext uri="{FF2B5EF4-FFF2-40B4-BE49-F238E27FC236}">
                <a16:creationId xmlns:a16="http://schemas.microsoft.com/office/drawing/2014/main" id="{002D0B87-6F64-4CC4-AE27-8418B049D560}"/>
              </a:ext>
            </a:extLst>
          </p:cNvPr>
          <p:cNvPicPr>
            <a:picLocks noChangeAspect="1"/>
          </p:cNvPicPr>
          <p:nvPr/>
        </p:nvPicPr>
        <p:blipFill>
          <a:blip r:embed="rId7"/>
          <a:stretch>
            <a:fillRect/>
          </a:stretch>
        </p:blipFill>
        <p:spPr>
          <a:xfrm>
            <a:off x="1406698" y="5115976"/>
            <a:ext cx="1413626" cy="1027235"/>
          </a:xfrm>
          <a:prstGeom prst="rect">
            <a:avLst/>
          </a:prstGeom>
        </p:spPr>
      </p:pic>
      <p:sp>
        <p:nvSpPr>
          <p:cNvPr id="8" name="TextBox 7">
            <a:extLst>
              <a:ext uri="{FF2B5EF4-FFF2-40B4-BE49-F238E27FC236}">
                <a16:creationId xmlns:a16="http://schemas.microsoft.com/office/drawing/2014/main" id="{32855507-0E1B-45BC-B878-22BCC28E3312}"/>
              </a:ext>
            </a:extLst>
          </p:cNvPr>
          <p:cNvSpPr txBox="1"/>
          <p:nvPr/>
        </p:nvSpPr>
        <p:spPr>
          <a:xfrm>
            <a:off x="3441952" y="936018"/>
            <a:ext cx="2443311" cy="584775"/>
          </a:xfrm>
          <a:prstGeom prst="rect">
            <a:avLst/>
          </a:prstGeom>
          <a:noFill/>
        </p:spPr>
        <p:txBody>
          <a:bodyPr wrap="square" rtlCol="0">
            <a:spAutoFit/>
          </a:bodyPr>
          <a:lstStyle/>
          <a:p>
            <a:r>
              <a:rPr lang="en-US" sz="3200" b="1" dirty="0">
                <a:solidFill>
                  <a:schemeClr val="bg1"/>
                </a:solidFill>
              </a:rPr>
              <a:t>Ariel Sharon</a:t>
            </a:r>
          </a:p>
        </p:txBody>
      </p:sp>
      <p:sp>
        <p:nvSpPr>
          <p:cNvPr id="9" name="TextBox 8">
            <a:extLst>
              <a:ext uri="{FF2B5EF4-FFF2-40B4-BE49-F238E27FC236}">
                <a16:creationId xmlns:a16="http://schemas.microsoft.com/office/drawing/2014/main" id="{F16768ED-EA00-4FC8-8F24-9CEB6319BF6B}"/>
              </a:ext>
            </a:extLst>
          </p:cNvPr>
          <p:cNvSpPr txBox="1"/>
          <p:nvPr/>
        </p:nvSpPr>
        <p:spPr>
          <a:xfrm>
            <a:off x="5798179" y="5896914"/>
            <a:ext cx="2443311" cy="584775"/>
          </a:xfrm>
          <a:prstGeom prst="rect">
            <a:avLst/>
          </a:prstGeom>
          <a:noFill/>
        </p:spPr>
        <p:txBody>
          <a:bodyPr wrap="square" rtlCol="0">
            <a:spAutoFit/>
          </a:bodyPr>
          <a:lstStyle/>
          <a:p>
            <a:r>
              <a:rPr lang="en-US" sz="3200" b="1" dirty="0">
                <a:solidFill>
                  <a:schemeClr val="bg1"/>
                </a:solidFill>
              </a:rPr>
              <a:t>George Bush</a:t>
            </a:r>
          </a:p>
        </p:txBody>
      </p:sp>
    </p:spTree>
    <p:extLst>
      <p:ext uri="{BB962C8B-B14F-4D97-AF65-F5344CB8AC3E}">
        <p14:creationId xmlns:p14="http://schemas.microsoft.com/office/powerpoint/2010/main" val="32185444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CD5E5-F218-4284-8A6A-D1007A895B0B}"/>
              </a:ext>
            </a:extLst>
          </p:cNvPr>
          <p:cNvPicPr>
            <a:picLocks noChangeAspect="1"/>
          </p:cNvPicPr>
          <p:nvPr/>
        </p:nvPicPr>
        <p:blipFill>
          <a:blip r:embed="rId2"/>
          <a:stretch>
            <a:fillRect/>
          </a:stretch>
        </p:blipFill>
        <p:spPr>
          <a:xfrm>
            <a:off x="1242646" y="1102861"/>
            <a:ext cx="2817411" cy="2018775"/>
          </a:xfrm>
          <a:prstGeom prst="rect">
            <a:avLst/>
          </a:prstGeom>
        </p:spPr>
      </p:pic>
      <p:pic>
        <p:nvPicPr>
          <p:cNvPr id="3" name="Picture 2">
            <a:extLst>
              <a:ext uri="{FF2B5EF4-FFF2-40B4-BE49-F238E27FC236}">
                <a16:creationId xmlns:a16="http://schemas.microsoft.com/office/drawing/2014/main" id="{89C7E5EF-67D7-4A0B-B446-0E6638FDDCE0}"/>
              </a:ext>
            </a:extLst>
          </p:cNvPr>
          <p:cNvPicPr>
            <a:picLocks noChangeAspect="1"/>
          </p:cNvPicPr>
          <p:nvPr/>
        </p:nvPicPr>
        <p:blipFill>
          <a:blip r:embed="rId3"/>
          <a:stretch>
            <a:fillRect/>
          </a:stretch>
        </p:blipFill>
        <p:spPr>
          <a:xfrm>
            <a:off x="7881256" y="1058316"/>
            <a:ext cx="2371411" cy="1976176"/>
          </a:xfrm>
          <a:prstGeom prst="rect">
            <a:avLst/>
          </a:prstGeom>
        </p:spPr>
      </p:pic>
      <p:sp>
        <p:nvSpPr>
          <p:cNvPr id="4" name="TextBox 3">
            <a:extLst>
              <a:ext uri="{FF2B5EF4-FFF2-40B4-BE49-F238E27FC236}">
                <a16:creationId xmlns:a16="http://schemas.microsoft.com/office/drawing/2014/main" id="{EC0254D3-2EB1-4D8F-8739-415367BE940E}"/>
              </a:ext>
            </a:extLst>
          </p:cNvPr>
          <p:cNvSpPr txBox="1"/>
          <p:nvPr/>
        </p:nvSpPr>
        <p:spPr>
          <a:xfrm>
            <a:off x="361218" y="-239481"/>
            <a:ext cx="11469564" cy="1200329"/>
          </a:xfrm>
          <a:prstGeom prst="rect">
            <a:avLst/>
          </a:prstGeom>
          <a:noFill/>
        </p:spPr>
        <p:txBody>
          <a:bodyPr wrap="square" rtlCol="0">
            <a:spAutoFit/>
          </a:bodyPr>
          <a:lstStyle/>
          <a:p>
            <a:r>
              <a:rPr lang="en-US" sz="7200" b="1" i="1" dirty="0">
                <a:solidFill>
                  <a:srgbClr val="00206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Behold the Players Change but game continues!</a:t>
            </a:r>
          </a:p>
        </p:txBody>
      </p:sp>
      <p:sp>
        <p:nvSpPr>
          <p:cNvPr id="5" name="TextBox 4">
            <a:extLst>
              <a:ext uri="{FF2B5EF4-FFF2-40B4-BE49-F238E27FC236}">
                <a16:creationId xmlns:a16="http://schemas.microsoft.com/office/drawing/2014/main" id="{3383CA3C-59B2-44D9-9A41-DF9732213360}"/>
              </a:ext>
            </a:extLst>
          </p:cNvPr>
          <p:cNvSpPr txBox="1"/>
          <p:nvPr/>
        </p:nvSpPr>
        <p:spPr>
          <a:xfrm>
            <a:off x="361218" y="3213860"/>
            <a:ext cx="5190496" cy="954107"/>
          </a:xfrm>
          <a:prstGeom prst="rect">
            <a:avLst/>
          </a:prstGeom>
          <a:noFill/>
        </p:spPr>
        <p:txBody>
          <a:bodyPr wrap="square" rtlCol="0">
            <a:spAutoFit/>
          </a:bodyPr>
          <a:lstStyle/>
          <a:p>
            <a:r>
              <a:rPr lang="en-US" sz="2800" b="1" dirty="0"/>
              <a:t>The “Good” Guys</a:t>
            </a:r>
            <a:r>
              <a:rPr lang="en-US" sz="2800" dirty="0"/>
              <a:t>: Ariel Sharon and George Bush</a:t>
            </a:r>
          </a:p>
        </p:txBody>
      </p:sp>
      <p:sp>
        <p:nvSpPr>
          <p:cNvPr id="6" name="TextBox 5">
            <a:extLst>
              <a:ext uri="{FF2B5EF4-FFF2-40B4-BE49-F238E27FC236}">
                <a16:creationId xmlns:a16="http://schemas.microsoft.com/office/drawing/2014/main" id="{331F5EA5-118A-4DB6-A7F1-3F6E0B43E6F9}"/>
              </a:ext>
            </a:extLst>
          </p:cNvPr>
          <p:cNvSpPr txBox="1"/>
          <p:nvPr/>
        </p:nvSpPr>
        <p:spPr>
          <a:xfrm>
            <a:off x="7130141" y="3170318"/>
            <a:ext cx="3873640" cy="954107"/>
          </a:xfrm>
          <a:prstGeom prst="rect">
            <a:avLst/>
          </a:prstGeom>
          <a:noFill/>
        </p:spPr>
        <p:txBody>
          <a:bodyPr wrap="square" rtlCol="0">
            <a:spAutoFit/>
          </a:bodyPr>
          <a:lstStyle/>
          <a:p>
            <a:r>
              <a:rPr lang="en-US" sz="2800" b="1" dirty="0"/>
              <a:t>The “Bad” Guy</a:t>
            </a:r>
            <a:r>
              <a:rPr lang="en-US" sz="2800" dirty="0"/>
              <a:t>: Yasser Arafat</a:t>
            </a:r>
          </a:p>
        </p:txBody>
      </p:sp>
      <p:pic>
        <p:nvPicPr>
          <p:cNvPr id="8" name="Picture 7">
            <a:extLst>
              <a:ext uri="{FF2B5EF4-FFF2-40B4-BE49-F238E27FC236}">
                <a16:creationId xmlns:a16="http://schemas.microsoft.com/office/drawing/2014/main" id="{1AB6CD66-F567-493D-A2C5-4EFD846BA5E2}"/>
              </a:ext>
            </a:extLst>
          </p:cNvPr>
          <p:cNvPicPr>
            <a:picLocks noChangeAspect="1"/>
          </p:cNvPicPr>
          <p:nvPr/>
        </p:nvPicPr>
        <p:blipFill>
          <a:blip r:embed="rId4"/>
          <a:stretch>
            <a:fillRect/>
          </a:stretch>
        </p:blipFill>
        <p:spPr>
          <a:xfrm>
            <a:off x="6172659" y="4212864"/>
            <a:ext cx="1729532" cy="1298121"/>
          </a:xfrm>
          <a:prstGeom prst="rect">
            <a:avLst/>
          </a:prstGeom>
        </p:spPr>
      </p:pic>
      <p:pic>
        <p:nvPicPr>
          <p:cNvPr id="9" name="Picture 8">
            <a:extLst>
              <a:ext uri="{FF2B5EF4-FFF2-40B4-BE49-F238E27FC236}">
                <a16:creationId xmlns:a16="http://schemas.microsoft.com/office/drawing/2014/main" id="{E363DB6C-346F-41D2-A3DB-6C0526F79156}"/>
              </a:ext>
            </a:extLst>
          </p:cNvPr>
          <p:cNvPicPr>
            <a:picLocks noChangeAspect="1"/>
          </p:cNvPicPr>
          <p:nvPr/>
        </p:nvPicPr>
        <p:blipFill>
          <a:blip r:embed="rId5"/>
          <a:stretch>
            <a:fillRect/>
          </a:stretch>
        </p:blipFill>
        <p:spPr>
          <a:xfrm>
            <a:off x="10252667" y="3997158"/>
            <a:ext cx="1729532" cy="1729532"/>
          </a:xfrm>
          <a:prstGeom prst="rect">
            <a:avLst/>
          </a:prstGeom>
        </p:spPr>
      </p:pic>
      <p:pic>
        <p:nvPicPr>
          <p:cNvPr id="10" name="Picture 9">
            <a:extLst>
              <a:ext uri="{FF2B5EF4-FFF2-40B4-BE49-F238E27FC236}">
                <a16:creationId xmlns:a16="http://schemas.microsoft.com/office/drawing/2014/main" id="{C62D14EA-012D-4DD5-9719-D07F6195655A}"/>
              </a:ext>
            </a:extLst>
          </p:cNvPr>
          <p:cNvPicPr>
            <a:picLocks noChangeAspect="1"/>
          </p:cNvPicPr>
          <p:nvPr/>
        </p:nvPicPr>
        <p:blipFill>
          <a:blip r:embed="rId6"/>
          <a:stretch>
            <a:fillRect/>
          </a:stretch>
        </p:blipFill>
        <p:spPr>
          <a:xfrm>
            <a:off x="8000678" y="4208558"/>
            <a:ext cx="2132566" cy="1200330"/>
          </a:xfrm>
          <a:prstGeom prst="rect">
            <a:avLst/>
          </a:prstGeom>
        </p:spPr>
      </p:pic>
      <p:pic>
        <p:nvPicPr>
          <p:cNvPr id="11" name="Picture 10">
            <a:extLst>
              <a:ext uri="{FF2B5EF4-FFF2-40B4-BE49-F238E27FC236}">
                <a16:creationId xmlns:a16="http://schemas.microsoft.com/office/drawing/2014/main" id="{B4E3CD00-1DBC-4837-A015-052B5E0EE8BC}"/>
              </a:ext>
            </a:extLst>
          </p:cNvPr>
          <p:cNvPicPr>
            <a:picLocks noChangeAspect="1"/>
          </p:cNvPicPr>
          <p:nvPr/>
        </p:nvPicPr>
        <p:blipFill>
          <a:blip r:embed="rId7"/>
          <a:stretch>
            <a:fillRect/>
          </a:stretch>
        </p:blipFill>
        <p:spPr>
          <a:xfrm>
            <a:off x="209801" y="4260191"/>
            <a:ext cx="1480457" cy="1480457"/>
          </a:xfrm>
          <a:prstGeom prst="rect">
            <a:avLst/>
          </a:prstGeom>
        </p:spPr>
      </p:pic>
      <p:pic>
        <p:nvPicPr>
          <p:cNvPr id="12" name="Picture 11">
            <a:extLst>
              <a:ext uri="{FF2B5EF4-FFF2-40B4-BE49-F238E27FC236}">
                <a16:creationId xmlns:a16="http://schemas.microsoft.com/office/drawing/2014/main" id="{9C87CB0B-87F7-4EE4-B74B-B5DAA29ECB9B}"/>
              </a:ext>
            </a:extLst>
          </p:cNvPr>
          <p:cNvPicPr>
            <a:picLocks noChangeAspect="1"/>
          </p:cNvPicPr>
          <p:nvPr/>
        </p:nvPicPr>
        <p:blipFill>
          <a:blip r:embed="rId8"/>
          <a:stretch>
            <a:fillRect/>
          </a:stretch>
        </p:blipFill>
        <p:spPr>
          <a:xfrm>
            <a:off x="2094117" y="4353204"/>
            <a:ext cx="1974312" cy="1297314"/>
          </a:xfrm>
          <a:prstGeom prst="rect">
            <a:avLst/>
          </a:prstGeom>
        </p:spPr>
      </p:pic>
      <p:sp>
        <p:nvSpPr>
          <p:cNvPr id="13" name="TextBox 12">
            <a:extLst>
              <a:ext uri="{FF2B5EF4-FFF2-40B4-BE49-F238E27FC236}">
                <a16:creationId xmlns:a16="http://schemas.microsoft.com/office/drawing/2014/main" id="{F3B6776D-0036-45D9-B304-259023B56C24}"/>
              </a:ext>
            </a:extLst>
          </p:cNvPr>
          <p:cNvSpPr txBox="1"/>
          <p:nvPr/>
        </p:nvSpPr>
        <p:spPr>
          <a:xfrm>
            <a:off x="209801" y="5810823"/>
            <a:ext cx="11699901" cy="954107"/>
          </a:xfrm>
          <a:prstGeom prst="rect">
            <a:avLst/>
          </a:prstGeom>
          <a:noFill/>
        </p:spPr>
        <p:txBody>
          <a:bodyPr wrap="square" rtlCol="0">
            <a:spAutoFit/>
          </a:bodyPr>
          <a:lstStyle/>
          <a:p>
            <a:pPr algn="ctr"/>
            <a:r>
              <a:rPr lang="en-US" sz="2800" b="1" dirty="0">
                <a:solidFill>
                  <a:srgbClr val="C00000"/>
                </a:solidFill>
              </a:rPr>
              <a:t>Folks they are ALL Bad Guys, they would not be leaders long if they are not bending the knee to Rome!</a:t>
            </a:r>
          </a:p>
        </p:txBody>
      </p:sp>
    </p:spTree>
    <p:extLst>
      <p:ext uri="{BB962C8B-B14F-4D97-AF65-F5344CB8AC3E}">
        <p14:creationId xmlns:p14="http://schemas.microsoft.com/office/powerpoint/2010/main" val="20403799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11D4ED-3245-42D5-B032-4DB9A676BCB4}"/>
              </a:ext>
            </a:extLst>
          </p:cNvPr>
          <p:cNvPicPr>
            <a:picLocks noChangeAspect="1"/>
          </p:cNvPicPr>
          <p:nvPr/>
        </p:nvPicPr>
        <p:blipFill>
          <a:blip r:embed="rId2"/>
          <a:stretch>
            <a:fillRect/>
          </a:stretch>
        </p:blipFill>
        <p:spPr>
          <a:xfrm>
            <a:off x="-1964" y="0"/>
            <a:ext cx="12195928" cy="6858000"/>
          </a:xfrm>
          <a:prstGeom prst="rect">
            <a:avLst/>
          </a:prstGeom>
        </p:spPr>
      </p:pic>
    </p:spTree>
    <p:extLst>
      <p:ext uri="{BB962C8B-B14F-4D97-AF65-F5344CB8AC3E}">
        <p14:creationId xmlns:p14="http://schemas.microsoft.com/office/powerpoint/2010/main" val="3106968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178F6-392B-4AE8-B266-5BE8B74FD8F1}"/>
              </a:ext>
            </a:extLst>
          </p:cNvPr>
          <p:cNvPicPr>
            <a:picLocks noChangeAspect="1"/>
          </p:cNvPicPr>
          <p:nvPr/>
        </p:nvPicPr>
        <p:blipFill rotWithShape="1">
          <a:blip r:embed="rId2"/>
          <a:srcRect r="3253" b="6125"/>
          <a:stretch/>
        </p:blipFill>
        <p:spPr>
          <a:xfrm>
            <a:off x="1055869" y="0"/>
            <a:ext cx="10080262" cy="6857999"/>
          </a:xfrm>
          <a:prstGeom prst="rect">
            <a:avLst/>
          </a:prstGeom>
        </p:spPr>
      </p:pic>
    </p:spTree>
    <p:extLst>
      <p:ext uri="{BB962C8B-B14F-4D97-AF65-F5344CB8AC3E}">
        <p14:creationId xmlns:p14="http://schemas.microsoft.com/office/powerpoint/2010/main" val="200662266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1D2A7E-D8C4-492C-B47A-8E893C869A78}"/>
              </a:ext>
            </a:extLst>
          </p:cNvPr>
          <p:cNvPicPr>
            <a:picLocks noChangeAspect="1"/>
          </p:cNvPicPr>
          <p:nvPr/>
        </p:nvPicPr>
        <p:blipFill>
          <a:blip r:embed="rId2"/>
          <a:stretch>
            <a:fillRect/>
          </a:stretch>
        </p:blipFill>
        <p:spPr>
          <a:xfrm>
            <a:off x="3899759" y="234462"/>
            <a:ext cx="4517415" cy="2930653"/>
          </a:xfrm>
          <a:prstGeom prst="rect">
            <a:avLst/>
          </a:prstGeom>
        </p:spPr>
      </p:pic>
      <p:pic>
        <p:nvPicPr>
          <p:cNvPr id="3" name="Picture 2">
            <a:extLst>
              <a:ext uri="{FF2B5EF4-FFF2-40B4-BE49-F238E27FC236}">
                <a16:creationId xmlns:a16="http://schemas.microsoft.com/office/drawing/2014/main" id="{71D09FF3-7B1F-46B4-9D98-9D84C07059F4}"/>
              </a:ext>
            </a:extLst>
          </p:cNvPr>
          <p:cNvPicPr>
            <a:picLocks noChangeAspect="1"/>
          </p:cNvPicPr>
          <p:nvPr/>
        </p:nvPicPr>
        <p:blipFill>
          <a:blip r:embed="rId3"/>
          <a:stretch>
            <a:fillRect/>
          </a:stretch>
        </p:blipFill>
        <p:spPr>
          <a:xfrm>
            <a:off x="55681" y="234462"/>
            <a:ext cx="3719147" cy="5206806"/>
          </a:xfrm>
          <a:prstGeom prst="rect">
            <a:avLst/>
          </a:prstGeom>
        </p:spPr>
      </p:pic>
      <p:sp>
        <p:nvSpPr>
          <p:cNvPr id="4" name="TextBox 3">
            <a:extLst>
              <a:ext uri="{FF2B5EF4-FFF2-40B4-BE49-F238E27FC236}">
                <a16:creationId xmlns:a16="http://schemas.microsoft.com/office/drawing/2014/main" id="{7CCC36E1-5A24-4AD1-BB67-44CD36353357}"/>
              </a:ext>
            </a:extLst>
          </p:cNvPr>
          <p:cNvSpPr txBox="1"/>
          <p:nvPr/>
        </p:nvSpPr>
        <p:spPr>
          <a:xfrm>
            <a:off x="55681" y="5441268"/>
            <a:ext cx="4258411" cy="1384995"/>
          </a:xfrm>
          <a:prstGeom prst="rect">
            <a:avLst/>
          </a:prstGeom>
          <a:noFill/>
        </p:spPr>
        <p:txBody>
          <a:bodyPr wrap="square" rtlCol="0">
            <a:spAutoFit/>
          </a:bodyPr>
          <a:lstStyle/>
          <a:p>
            <a:r>
              <a:rPr lang="en-US" sz="2800" b="1" dirty="0"/>
              <a:t>Alberto Rivera</a:t>
            </a:r>
            <a:r>
              <a:rPr lang="en-US" sz="2800" dirty="0"/>
              <a:t>: Ex-Jesuit Priest and Activist (1935-1997)</a:t>
            </a:r>
          </a:p>
        </p:txBody>
      </p:sp>
      <p:pic>
        <p:nvPicPr>
          <p:cNvPr id="5" name="Picture 4">
            <a:extLst>
              <a:ext uri="{FF2B5EF4-FFF2-40B4-BE49-F238E27FC236}">
                <a16:creationId xmlns:a16="http://schemas.microsoft.com/office/drawing/2014/main" id="{DA913436-FEEF-4E9E-9DC4-983F8F208212}"/>
              </a:ext>
            </a:extLst>
          </p:cNvPr>
          <p:cNvPicPr>
            <a:picLocks noChangeAspect="1"/>
          </p:cNvPicPr>
          <p:nvPr/>
        </p:nvPicPr>
        <p:blipFill>
          <a:blip r:embed="rId4"/>
          <a:stretch>
            <a:fillRect/>
          </a:stretch>
        </p:blipFill>
        <p:spPr>
          <a:xfrm>
            <a:off x="4665780" y="2698261"/>
            <a:ext cx="3006969" cy="4293605"/>
          </a:xfrm>
          <a:prstGeom prst="rect">
            <a:avLst/>
          </a:prstGeom>
        </p:spPr>
      </p:pic>
      <p:sp>
        <p:nvSpPr>
          <p:cNvPr id="6" name="TextBox 5">
            <a:extLst>
              <a:ext uri="{FF2B5EF4-FFF2-40B4-BE49-F238E27FC236}">
                <a16:creationId xmlns:a16="http://schemas.microsoft.com/office/drawing/2014/main" id="{59F048BD-5654-42CD-9ED0-3B29017620FB}"/>
              </a:ext>
            </a:extLst>
          </p:cNvPr>
          <p:cNvSpPr txBox="1"/>
          <p:nvPr/>
        </p:nvSpPr>
        <p:spPr>
          <a:xfrm>
            <a:off x="8542104" y="234462"/>
            <a:ext cx="3649895" cy="6740307"/>
          </a:xfrm>
          <a:prstGeom prst="rect">
            <a:avLst/>
          </a:prstGeom>
          <a:noFill/>
        </p:spPr>
        <p:txBody>
          <a:bodyPr wrap="square" rtlCol="0">
            <a:spAutoFit/>
          </a:bodyPr>
          <a:lstStyle/>
          <a:p>
            <a:r>
              <a:rPr lang="en-US" sz="2400" dirty="0"/>
              <a:t>“A Jesuit Cardinal named Augustine Bea showed us how desperately the Roman Catholics wanted Jerusalem at the end of the third century. Because of its religious history and strategic location, the Holy City was considered a priceless treasure. A scheme had to be developed to make Jerusalem a Roman Catholic city. The great untapped source of manpower that could do this job was the children of Ishmael.—The Prophet, Jack Chick, p. 5</a:t>
            </a:r>
          </a:p>
        </p:txBody>
      </p:sp>
    </p:spTree>
    <p:extLst>
      <p:ext uri="{BB962C8B-B14F-4D97-AF65-F5344CB8AC3E}">
        <p14:creationId xmlns:p14="http://schemas.microsoft.com/office/powerpoint/2010/main" val="275381556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A615C-E95F-4842-9D98-6E2389964146}"/>
              </a:ext>
            </a:extLst>
          </p:cNvPr>
          <p:cNvPicPr>
            <a:picLocks noChangeAspect="1"/>
          </p:cNvPicPr>
          <p:nvPr/>
        </p:nvPicPr>
        <p:blipFill>
          <a:blip r:embed="rId2"/>
          <a:stretch>
            <a:fillRect/>
          </a:stretch>
        </p:blipFill>
        <p:spPr>
          <a:xfrm>
            <a:off x="701187" y="208452"/>
            <a:ext cx="4448329" cy="6342046"/>
          </a:xfrm>
          <a:prstGeom prst="rect">
            <a:avLst/>
          </a:prstGeom>
        </p:spPr>
      </p:pic>
      <p:sp>
        <p:nvSpPr>
          <p:cNvPr id="3" name="Rectangle 2">
            <a:extLst>
              <a:ext uri="{FF2B5EF4-FFF2-40B4-BE49-F238E27FC236}">
                <a16:creationId xmlns:a16="http://schemas.microsoft.com/office/drawing/2014/main" id="{A545214D-FD8D-4871-9A2B-C1E4DF94FA14}"/>
              </a:ext>
            </a:extLst>
          </p:cNvPr>
          <p:cNvSpPr/>
          <p:nvPr/>
        </p:nvSpPr>
        <p:spPr>
          <a:xfrm>
            <a:off x="5394813" y="384406"/>
            <a:ext cx="6096000" cy="2677656"/>
          </a:xfrm>
          <a:prstGeom prst="rect">
            <a:avLst/>
          </a:prstGeom>
        </p:spPr>
        <p:txBody>
          <a:bodyPr>
            <a:spAutoFit/>
          </a:bodyPr>
          <a:lstStyle/>
          <a:p>
            <a:r>
              <a:rPr lang="en-US" sz="2800" dirty="0">
                <a:solidFill>
                  <a:schemeClr val="bg1"/>
                </a:solidFill>
              </a:rPr>
              <a:t>The great untapped source of manpower that could do this job was the children of Ishmael. The poor Arabs fell victim to one of the most clever plans ever devised by the powers of darkness—The Prophet, Jack Chick, p. 5</a:t>
            </a:r>
          </a:p>
        </p:txBody>
      </p:sp>
      <p:sp>
        <p:nvSpPr>
          <p:cNvPr id="4" name="TextBox 3">
            <a:extLst>
              <a:ext uri="{FF2B5EF4-FFF2-40B4-BE49-F238E27FC236}">
                <a16:creationId xmlns:a16="http://schemas.microsoft.com/office/drawing/2014/main" id="{8B6DCC0D-8E5C-4189-BC27-863A59198026}"/>
              </a:ext>
            </a:extLst>
          </p:cNvPr>
          <p:cNvSpPr txBox="1"/>
          <p:nvPr/>
        </p:nvSpPr>
        <p:spPr>
          <a:xfrm>
            <a:off x="5394813" y="3318570"/>
            <a:ext cx="6584595" cy="3539430"/>
          </a:xfrm>
          <a:prstGeom prst="rect">
            <a:avLst/>
          </a:prstGeom>
          <a:noFill/>
        </p:spPr>
        <p:txBody>
          <a:bodyPr wrap="square" rtlCol="0">
            <a:spAutoFit/>
          </a:bodyPr>
          <a:lstStyle/>
          <a:p>
            <a:r>
              <a:rPr lang="en-US" sz="2800" dirty="0">
                <a:solidFill>
                  <a:schemeClr val="bg1"/>
                </a:solidFill>
              </a:rPr>
              <a:t>“The Vatican desperately wanted Jerusalem because of its religious significance, but it was blocked by the Jews. Another problem was the </a:t>
            </a:r>
            <a:r>
              <a:rPr lang="en-US" sz="2800" b="1" u="sng" dirty="0">
                <a:solidFill>
                  <a:schemeClr val="bg1"/>
                </a:solidFill>
              </a:rPr>
              <a:t>true Christians </a:t>
            </a:r>
            <a:r>
              <a:rPr lang="en-US" sz="2800" dirty="0">
                <a:solidFill>
                  <a:schemeClr val="bg1"/>
                </a:solidFill>
              </a:rPr>
              <a:t>in North Africa preaching the gospel. Roman Catholicism was growing in power and would not tolerate any opposition.”—The Prophet, Jack Chick, p. 18</a:t>
            </a:r>
          </a:p>
        </p:txBody>
      </p:sp>
    </p:spTree>
    <p:extLst>
      <p:ext uri="{BB962C8B-B14F-4D97-AF65-F5344CB8AC3E}">
        <p14:creationId xmlns:p14="http://schemas.microsoft.com/office/powerpoint/2010/main" val="306387436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BB7C7-4B75-4883-8F43-2221BF64D30C}"/>
              </a:ext>
            </a:extLst>
          </p:cNvPr>
          <p:cNvPicPr>
            <a:picLocks noChangeAspect="1"/>
          </p:cNvPicPr>
          <p:nvPr/>
        </p:nvPicPr>
        <p:blipFill>
          <a:blip r:embed="rId2"/>
          <a:stretch>
            <a:fillRect/>
          </a:stretch>
        </p:blipFill>
        <p:spPr>
          <a:xfrm>
            <a:off x="266700" y="909734"/>
            <a:ext cx="1905000" cy="2695575"/>
          </a:xfrm>
          <a:prstGeom prst="rect">
            <a:avLst/>
          </a:prstGeom>
        </p:spPr>
      </p:pic>
      <p:pic>
        <p:nvPicPr>
          <p:cNvPr id="4" name="Picture 3">
            <a:extLst>
              <a:ext uri="{FF2B5EF4-FFF2-40B4-BE49-F238E27FC236}">
                <a16:creationId xmlns:a16="http://schemas.microsoft.com/office/drawing/2014/main" id="{EC200035-F3EE-4078-B62F-974DAA0BE4C4}"/>
              </a:ext>
            </a:extLst>
          </p:cNvPr>
          <p:cNvPicPr>
            <a:picLocks noChangeAspect="1"/>
          </p:cNvPicPr>
          <p:nvPr/>
        </p:nvPicPr>
        <p:blipFill>
          <a:blip r:embed="rId3"/>
          <a:stretch>
            <a:fillRect/>
          </a:stretch>
        </p:blipFill>
        <p:spPr>
          <a:xfrm>
            <a:off x="2411976" y="874101"/>
            <a:ext cx="1865450" cy="2695575"/>
          </a:xfrm>
          <a:prstGeom prst="rect">
            <a:avLst/>
          </a:prstGeom>
        </p:spPr>
      </p:pic>
      <p:pic>
        <p:nvPicPr>
          <p:cNvPr id="5" name="Picture 4">
            <a:extLst>
              <a:ext uri="{FF2B5EF4-FFF2-40B4-BE49-F238E27FC236}">
                <a16:creationId xmlns:a16="http://schemas.microsoft.com/office/drawing/2014/main" id="{6416A1EC-C868-4082-BD5A-77C93AF00E1E}"/>
              </a:ext>
            </a:extLst>
          </p:cNvPr>
          <p:cNvPicPr>
            <a:picLocks noChangeAspect="1"/>
          </p:cNvPicPr>
          <p:nvPr/>
        </p:nvPicPr>
        <p:blipFill>
          <a:blip r:embed="rId4"/>
          <a:stretch>
            <a:fillRect/>
          </a:stretch>
        </p:blipFill>
        <p:spPr>
          <a:xfrm>
            <a:off x="6817208" y="0"/>
            <a:ext cx="1888897" cy="2698424"/>
          </a:xfrm>
          <a:prstGeom prst="rect">
            <a:avLst/>
          </a:prstGeom>
        </p:spPr>
      </p:pic>
      <p:pic>
        <p:nvPicPr>
          <p:cNvPr id="6" name="Picture 5">
            <a:extLst>
              <a:ext uri="{FF2B5EF4-FFF2-40B4-BE49-F238E27FC236}">
                <a16:creationId xmlns:a16="http://schemas.microsoft.com/office/drawing/2014/main" id="{5A5355F0-C40C-483C-B95C-75FA3F4A48AD}"/>
              </a:ext>
            </a:extLst>
          </p:cNvPr>
          <p:cNvPicPr>
            <a:picLocks noChangeAspect="1"/>
          </p:cNvPicPr>
          <p:nvPr/>
        </p:nvPicPr>
        <p:blipFill>
          <a:blip r:embed="rId5"/>
          <a:stretch>
            <a:fillRect/>
          </a:stretch>
        </p:blipFill>
        <p:spPr>
          <a:xfrm>
            <a:off x="4573450" y="849921"/>
            <a:ext cx="1947734" cy="2771775"/>
          </a:xfrm>
          <a:prstGeom prst="rect">
            <a:avLst/>
          </a:prstGeom>
        </p:spPr>
      </p:pic>
      <p:pic>
        <p:nvPicPr>
          <p:cNvPr id="7" name="Picture 6">
            <a:extLst>
              <a:ext uri="{FF2B5EF4-FFF2-40B4-BE49-F238E27FC236}">
                <a16:creationId xmlns:a16="http://schemas.microsoft.com/office/drawing/2014/main" id="{96B5786F-DF9D-40CF-9723-885FD3FB645E}"/>
              </a:ext>
            </a:extLst>
          </p:cNvPr>
          <p:cNvPicPr>
            <a:picLocks noChangeAspect="1"/>
          </p:cNvPicPr>
          <p:nvPr/>
        </p:nvPicPr>
        <p:blipFill>
          <a:blip r:embed="rId6"/>
          <a:stretch>
            <a:fillRect/>
          </a:stretch>
        </p:blipFill>
        <p:spPr>
          <a:xfrm>
            <a:off x="9337239" y="0"/>
            <a:ext cx="1981200" cy="2828925"/>
          </a:xfrm>
          <a:prstGeom prst="rect">
            <a:avLst/>
          </a:prstGeom>
        </p:spPr>
      </p:pic>
      <p:pic>
        <p:nvPicPr>
          <p:cNvPr id="8" name="Picture 7">
            <a:extLst>
              <a:ext uri="{FF2B5EF4-FFF2-40B4-BE49-F238E27FC236}">
                <a16:creationId xmlns:a16="http://schemas.microsoft.com/office/drawing/2014/main" id="{9503C19A-34DF-457A-8162-8C59219B5E7F}"/>
              </a:ext>
            </a:extLst>
          </p:cNvPr>
          <p:cNvPicPr>
            <a:picLocks noChangeAspect="1"/>
          </p:cNvPicPr>
          <p:nvPr/>
        </p:nvPicPr>
        <p:blipFill>
          <a:blip r:embed="rId7"/>
          <a:stretch>
            <a:fillRect/>
          </a:stretch>
        </p:blipFill>
        <p:spPr>
          <a:xfrm>
            <a:off x="255397" y="3769105"/>
            <a:ext cx="1892683" cy="2698424"/>
          </a:xfrm>
          <a:prstGeom prst="rect">
            <a:avLst/>
          </a:prstGeom>
        </p:spPr>
      </p:pic>
      <p:pic>
        <p:nvPicPr>
          <p:cNvPr id="9" name="Picture 8">
            <a:extLst>
              <a:ext uri="{FF2B5EF4-FFF2-40B4-BE49-F238E27FC236}">
                <a16:creationId xmlns:a16="http://schemas.microsoft.com/office/drawing/2014/main" id="{A1ECC46D-10EC-49CE-B1B2-03576B1844B7}"/>
              </a:ext>
            </a:extLst>
          </p:cNvPr>
          <p:cNvPicPr>
            <a:picLocks noChangeAspect="1"/>
          </p:cNvPicPr>
          <p:nvPr/>
        </p:nvPicPr>
        <p:blipFill>
          <a:blip r:embed="rId8"/>
          <a:stretch>
            <a:fillRect/>
          </a:stretch>
        </p:blipFill>
        <p:spPr>
          <a:xfrm>
            <a:off x="2307209" y="3703855"/>
            <a:ext cx="1981200" cy="2828925"/>
          </a:xfrm>
          <a:prstGeom prst="rect">
            <a:avLst/>
          </a:prstGeom>
        </p:spPr>
      </p:pic>
      <p:pic>
        <p:nvPicPr>
          <p:cNvPr id="10" name="Picture 9">
            <a:extLst>
              <a:ext uri="{FF2B5EF4-FFF2-40B4-BE49-F238E27FC236}">
                <a16:creationId xmlns:a16="http://schemas.microsoft.com/office/drawing/2014/main" id="{CA736ADA-BE1F-4BE5-A395-630A8229FF9C}"/>
              </a:ext>
            </a:extLst>
          </p:cNvPr>
          <p:cNvPicPr>
            <a:picLocks noChangeAspect="1"/>
          </p:cNvPicPr>
          <p:nvPr/>
        </p:nvPicPr>
        <p:blipFill>
          <a:blip r:embed="rId9"/>
          <a:stretch>
            <a:fillRect/>
          </a:stretch>
        </p:blipFill>
        <p:spPr>
          <a:xfrm>
            <a:off x="4549509" y="3745985"/>
            <a:ext cx="1971675" cy="2838450"/>
          </a:xfrm>
          <a:prstGeom prst="rect">
            <a:avLst/>
          </a:prstGeom>
        </p:spPr>
      </p:pic>
      <p:sp>
        <p:nvSpPr>
          <p:cNvPr id="12" name="TextBox 11">
            <a:extLst>
              <a:ext uri="{FF2B5EF4-FFF2-40B4-BE49-F238E27FC236}">
                <a16:creationId xmlns:a16="http://schemas.microsoft.com/office/drawing/2014/main" id="{80A5EA73-D0F8-4D95-99C6-DAA76BF7EAF2}"/>
              </a:ext>
            </a:extLst>
          </p:cNvPr>
          <p:cNvSpPr txBox="1"/>
          <p:nvPr/>
        </p:nvSpPr>
        <p:spPr>
          <a:xfrm>
            <a:off x="279856" y="-38592"/>
            <a:ext cx="6719599" cy="830997"/>
          </a:xfrm>
          <a:prstGeom prst="rect">
            <a:avLst/>
          </a:prstGeom>
          <a:noFill/>
        </p:spPr>
        <p:txBody>
          <a:bodyPr wrap="square" rtlCol="0">
            <a:spAutoFit/>
          </a:bodyPr>
          <a:lstStyle/>
          <a:p>
            <a:r>
              <a:rPr lang="en-US" sz="4800" b="1" dirty="0">
                <a:solidFill>
                  <a:srgbClr val="7030A0"/>
                </a:solidFill>
                <a:latin typeface="Aldhabi" panose="01000000000000000000" pitchFamily="2" charset="-78"/>
                <a:cs typeface="Aldhabi" panose="01000000000000000000" pitchFamily="2" charset="-78"/>
              </a:rPr>
              <a:t>The Alberto Rivera Series by Jack Chick</a:t>
            </a:r>
          </a:p>
        </p:txBody>
      </p:sp>
      <p:sp>
        <p:nvSpPr>
          <p:cNvPr id="13" name="Rectangle 12">
            <a:extLst>
              <a:ext uri="{FF2B5EF4-FFF2-40B4-BE49-F238E27FC236}">
                <a16:creationId xmlns:a16="http://schemas.microsoft.com/office/drawing/2014/main" id="{D24E8E88-0F57-4A93-BD1D-4B56BE844DD8}"/>
              </a:ext>
            </a:extLst>
          </p:cNvPr>
          <p:cNvSpPr/>
          <p:nvPr/>
        </p:nvSpPr>
        <p:spPr>
          <a:xfrm>
            <a:off x="6500863" y="2822713"/>
            <a:ext cx="5691137" cy="3539430"/>
          </a:xfrm>
          <a:prstGeom prst="rect">
            <a:avLst/>
          </a:prstGeom>
        </p:spPr>
        <p:txBody>
          <a:bodyPr wrap="square">
            <a:spAutoFit/>
          </a:bodyPr>
          <a:lstStyle/>
          <a:p>
            <a:r>
              <a:rPr lang="en-US" sz="2800" dirty="0"/>
              <a:t>“Somehow the Vatican had to create a weapon to eliminate </a:t>
            </a:r>
            <a:r>
              <a:rPr lang="en-US" sz="2800" u="sng" dirty="0"/>
              <a:t>both the Jews and the true Christian believers who refused to accept Roman Catholicism</a:t>
            </a:r>
            <a:r>
              <a:rPr lang="en-US" sz="2800" dirty="0"/>
              <a:t>. Looking to North Africa, they saw the multitudes of Arabs as a source of manpower to do their dirty work.”—The Prophet, Jack Chick, p. 18</a:t>
            </a:r>
          </a:p>
        </p:txBody>
      </p:sp>
    </p:spTree>
    <p:extLst>
      <p:ext uri="{BB962C8B-B14F-4D97-AF65-F5344CB8AC3E}">
        <p14:creationId xmlns:p14="http://schemas.microsoft.com/office/powerpoint/2010/main" val="40836255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397DD-702D-42B3-B496-4B1B4162445C}"/>
              </a:ext>
            </a:extLst>
          </p:cNvPr>
          <p:cNvPicPr>
            <a:picLocks noChangeAspect="1"/>
          </p:cNvPicPr>
          <p:nvPr/>
        </p:nvPicPr>
        <p:blipFill>
          <a:blip r:embed="rId2"/>
          <a:stretch>
            <a:fillRect/>
          </a:stretch>
        </p:blipFill>
        <p:spPr>
          <a:xfrm>
            <a:off x="6658087" y="3429000"/>
            <a:ext cx="4904481" cy="3149767"/>
          </a:xfrm>
          <a:prstGeom prst="rect">
            <a:avLst/>
          </a:prstGeom>
        </p:spPr>
      </p:pic>
      <p:pic>
        <p:nvPicPr>
          <p:cNvPr id="3" name="Picture 2">
            <a:extLst>
              <a:ext uri="{FF2B5EF4-FFF2-40B4-BE49-F238E27FC236}">
                <a16:creationId xmlns:a16="http://schemas.microsoft.com/office/drawing/2014/main" id="{71B42595-C7E2-41D3-9232-51FAED58252B}"/>
              </a:ext>
            </a:extLst>
          </p:cNvPr>
          <p:cNvPicPr>
            <a:picLocks noChangeAspect="1"/>
          </p:cNvPicPr>
          <p:nvPr/>
        </p:nvPicPr>
        <p:blipFill>
          <a:blip r:embed="rId3"/>
          <a:stretch>
            <a:fillRect/>
          </a:stretch>
        </p:blipFill>
        <p:spPr>
          <a:xfrm>
            <a:off x="7170821" y="349577"/>
            <a:ext cx="3879014" cy="2731934"/>
          </a:xfrm>
          <a:prstGeom prst="rect">
            <a:avLst/>
          </a:prstGeom>
        </p:spPr>
      </p:pic>
      <p:sp>
        <p:nvSpPr>
          <p:cNvPr id="4" name="TextBox 3">
            <a:extLst>
              <a:ext uri="{FF2B5EF4-FFF2-40B4-BE49-F238E27FC236}">
                <a16:creationId xmlns:a16="http://schemas.microsoft.com/office/drawing/2014/main" id="{B88AB7C7-218D-4F64-BF76-C7E9FA37F7D2}"/>
              </a:ext>
            </a:extLst>
          </p:cNvPr>
          <p:cNvSpPr txBox="1"/>
          <p:nvPr/>
        </p:nvSpPr>
        <p:spPr>
          <a:xfrm>
            <a:off x="130628" y="349577"/>
            <a:ext cx="6658086"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rPr>
              <a:t>The Pope of Rome created, financed, and built the Islamic war machine!</a:t>
            </a:r>
          </a:p>
        </p:txBody>
      </p:sp>
      <p:sp>
        <p:nvSpPr>
          <p:cNvPr id="5" name="TextBox 4">
            <a:extLst>
              <a:ext uri="{FF2B5EF4-FFF2-40B4-BE49-F238E27FC236}">
                <a16:creationId xmlns:a16="http://schemas.microsoft.com/office/drawing/2014/main" id="{5398665E-1667-427F-B7A3-8F945DD04180}"/>
              </a:ext>
            </a:extLst>
          </p:cNvPr>
          <p:cNvSpPr txBox="1"/>
          <p:nvPr/>
        </p:nvSpPr>
        <p:spPr>
          <a:xfrm>
            <a:off x="326571" y="1632857"/>
            <a:ext cx="6095999" cy="4832092"/>
          </a:xfrm>
          <a:prstGeom prst="rect">
            <a:avLst/>
          </a:prstGeom>
          <a:noFill/>
        </p:spPr>
        <p:txBody>
          <a:bodyPr wrap="square" rtlCol="0">
            <a:spAutoFit/>
          </a:bodyPr>
          <a:lstStyle/>
          <a:p>
            <a:r>
              <a:rPr lang="en-US" sz="2800" dirty="0">
                <a:solidFill>
                  <a:schemeClr val="bg1"/>
                </a:solidFill>
              </a:rPr>
              <a:t>“In their “holy” book, the Koran, Jesus is regarded as only a prophet. If the Pope was His representative on earth, then he also must be a prophet of God…. which caused the followers of Muhammad to fear and respect the pope as another “holy man.” </a:t>
            </a:r>
            <a:r>
              <a:rPr lang="en-US" sz="2800" b="1" u="sng" dirty="0">
                <a:solidFill>
                  <a:schemeClr val="bg1"/>
                </a:solidFill>
              </a:rPr>
              <a:t>The pope moved quickly, and issued bulls</a:t>
            </a:r>
            <a:r>
              <a:rPr lang="en-US" sz="2800" dirty="0">
                <a:solidFill>
                  <a:schemeClr val="bg1"/>
                </a:solidFill>
              </a:rPr>
              <a:t> granting the Arab generals permission to invade and conquer the nations of North Africa.—The Prophet, Jack Chick, p. 21</a:t>
            </a:r>
          </a:p>
        </p:txBody>
      </p:sp>
    </p:spTree>
    <p:extLst>
      <p:ext uri="{BB962C8B-B14F-4D97-AF65-F5344CB8AC3E}">
        <p14:creationId xmlns:p14="http://schemas.microsoft.com/office/powerpoint/2010/main" val="11781173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B083B-210D-4A8F-959F-CF6606CB69EB}"/>
              </a:ext>
            </a:extLst>
          </p:cNvPr>
          <p:cNvSpPr/>
          <p:nvPr/>
        </p:nvSpPr>
        <p:spPr>
          <a:xfrm>
            <a:off x="239487" y="572477"/>
            <a:ext cx="6096000" cy="5632311"/>
          </a:xfrm>
          <a:prstGeom prst="rect">
            <a:avLst/>
          </a:prstGeom>
        </p:spPr>
        <p:txBody>
          <a:bodyPr>
            <a:spAutoFit/>
          </a:bodyPr>
          <a:lstStyle/>
          <a:p>
            <a:r>
              <a:rPr lang="en-US" sz="2400" dirty="0">
                <a:solidFill>
                  <a:schemeClr val="bg1"/>
                </a:solidFill>
              </a:rPr>
              <a:t>“The pope moved quickly, and issued bulls granting the Arab generals permission to invade and conquer the nations of North Africa. </a:t>
            </a:r>
            <a:r>
              <a:rPr lang="en-US" sz="2400" b="1" u="sng" dirty="0">
                <a:solidFill>
                  <a:schemeClr val="bg1"/>
                </a:solidFill>
              </a:rPr>
              <a:t>The Vatican helped to finance the building of these massive armies </a:t>
            </a:r>
            <a:r>
              <a:rPr lang="en-US" sz="2400" dirty="0">
                <a:solidFill>
                  <a:schemeClr val="bg1"/>
                </a:solidFill>
              </a:rPr>
              <a:t>in exchange for three special favors: </a:t>
            </a:r>
          </a:p>
          <a:p>
            <a:endParaRPr lang="en-US" sz="2400" dirty="0">
              <a:solidFill>
                <a:schemeClr val="bg1"/>
              </a:solidFill>
            </a:endParaRPr>
          </a:p>
          <a:p>
            <a:pPr marL="342900" indent="-342900">
              <a:buAutoNum type="arabicPeriod"/>
            </a:pPr>
            <a:r>
              <a:rPr lang="en-US" sz="2400" dirty="0">
                <a:solidFill>
                  <a:schemeClr val="bg1"/>
                </a:solidFill>
              </a:rPr>
              <a:t>Eliminate the Jews and Christians (true believers, which they called infidels).</a:t>
            </a:r>
          </a:p>
          <a:p>
            <a:pPr marL="342900" indent="-342900">
              <a:buAutoNum type="arabicPeriod"/>
            </a:pPr>
            <a:r>
              <a:rPr lang="en-US" sz="2400" dirty="0">
                <a:solidFill>
                  <a:schemeClr val="bg1"/>
                </a:solidFill>
              </a:rPr>
              <a:t>Protect the Augustinian monks and Roman Catholics.</a:t>
            </a:r>
          </a:p>
          <a:p>
            <a:pPr marL="342900" indent="-342900">
              <a:buAutoNum type="arabicPeriod"/>
            </a:pPr>
            <a:r>
              <a:rPr lang="en-US" sz="2400" dirty="0">
                <a:solidFill>
                  <a:schemeClr val="bg1"/>
                </a:solidFill>
              </a:rPr>
              <a:t>Conquer Jerusalem for “His Holiness” in the Vatican</a:t>
            </a:r>
          </a:p>
          <a:p>
            <a:endParaRPr lang="en-US" sz="2400" dirty="0">
              <a:solidFill>
                <a:schemeClr val="bg1"/>
              </a:solidFill>
            </a:endParaRPr>
          </a:p>
          <a:p>
            <a:r>
              <a:rPr lang="en-US" sz="2400" dirty="0">
                <a:solidFill>
                  <a:schemeClr val="bg1"/>
                </a:solidFill>
              </a:rPr>
              <a:t>		—The Prophet, Jack Chick, p. 21</a:t>
            </a:r>
          </a:p>
        </p:txBody>
      </p:sp>
      <p:pic>
        <p:nvPicPr>
          <p:cNvPr id="3" name="Picture 2">
            <a:extLst>
              <a:ext uri="{FF2B5EF4-FFF2-40B4-BE49-F238E27FC236}">
                <a16:creationId xmlns:a16="http://schemas.microsoft.com/office/drawing/2014/main" id="{9B3F152F-4BD0-4FC4-8D0C-3880CA2D7E2A}"/>
              </a:ext>
            </a:extLst>
          </p:cNvPr>
          <p:cNvPicPr>
            <a:picLocks noChangeAspect="1"/>
          </p:cNvPicPr>
          <p:nvPr/>
        </p:nvPicPr>
        <p:blipFill>
          <a:blip r:embed="rId2"/>
          <a:stretch>
            <a:fillRect/>
          </a:stretch>
        </p:blipFill>
        <p:spPr>
          <a:xfrm>
            <a:off x="6683829" y="368754"/>
            <a:ext cx="4572000" cy="3333750"/>
          </a:xfrm>
          <a:prstGeom prst="rect">
            <a:avLst/>
          </a:prstGeom>
        </p:spPr>
      </p:pic>
      <p:pic>
        <p:nvPicPr>
          <p:cNvPr id="4" name="Picture 3">
            <a:extLst>
              <a:ext uri="{FF2B5EF4-FFF2-40B4-BE49-F238E27FC236}">
                <a16:creationId xmlns:a16="http://schemas.microsoft.com/office/drawing/2014/main" id="{7DA76CC5-AA2F-4188-A8A2-62CD929EC99E}"/>
              </a:ext>
            </a:extLst>
          </p:cNvPr>
          <p:cNvPicPr>
            <a:picLocks noChangeAspect="1"/>
          </p:cNvPicPr>
          <p:nvPr/>
        </p:nvPicPr>
        <p:blipFill>
          <a:blip r:embed="rId3"/>
          <a:stretch>
            <a:fillRect/>
          </a:stretch>
        </p:blipFill>
        <p:spPr>
          <a:xfrm>
            <a:off x="6683829" y="4029150"/>
            <a:ext cx="4412712" cy="2828850"/>
          </a:xfrm>
          <a:prstGeom prst="rect">
            <a:avLst/>
          </a:prstGeom>
        </p:spPr>
      </p:pic>
    </p:spTree>
    <p:extLst>
      <p:ext uri="{BB962C8B-B14F-4D97-AF65-F5344CB8AC3E}">
        <p14:creationId xmlns:p14="http://schemas.microsoft.com/office/powerpoint/2010/main" val="35115229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3B573-A454-4034-829E-7115E3726496}"/>
              </a:ext>
            </a:extLst>
          </p:cNvPr>
          <p:cNvPicPr>
            <a:picLocks noChangeAspect="1"/>
          </p:cNvPicPr>
          <p:nvPr/>
        </p:nvPicPr>
        <p:blipFill>
          <a:blip r:embed="rId2"/>
          <a:stretch>
            <a:fillRect/>
          </a:stretch>
        </p:blipFill>
        <p:spPr>
          <a:xfrm>
            <a:off x="192227" y="1362389"/>
            <a:ext cx="5734210" cy="4499149"/>
          </a:xfrm>
          <a:prstGeom prst="rect">
            <a:avLst/>
          </a:prstGeom>
        </p:spPr>
      </p:pic>
      <p:sp>
        <p:nvSpPr>
          <p:cNvPr id="3" name="TextBox 2">
            <a:extLst>
              <a:ext uri="{FF2B5EF4-FFF2-40B4-BE49-F238E27FC236}">
                <a16:creationId xmlns:a16="http://schemas.microsoft.com/office/drawing/2014/main" id="{03F4E946-649D-4737-A8EF-37A52FCE5271}"/>
              </a:ext>
            </a:extLst>
          </p:cNvPr>
          <p:cNvSpPr txBox="1"/>
          <p:nvPr/>
        </p:nvSpPr>
        <p:spPr>
          <a:xfrm>
            <a:off x="6447692" y="562708"/>
            <a:ext cx="5158154" cy="5632311"/>
          </a:xfrm>
          <a:prstGeom prst="rect">
            <a:avLst/>
          </a:prstGeom>
          <a:noFill/>
        </p:spPr>
        <p:txBody>
          <a:bodyPr wrap="square" rtlCol="0">
            <a:spAutoFit/>
          </a:bodyPr>
          <a:lstStyle/>
          <a:p>
            <a:r>
              <a:rPr lang="en-US" sz="2400" dirty="0"/>
              <a:t>“As time passed, the power of Islam became tremendous… Jews and true Christians were slaughtered, and Jerusalem fell into their hands. (Interesting Note: Roman Catholics were never attacked, nor were their shrines, during this time.) It was time for the pay-off… The pope asked for Jerusalem. But by now, the Arab generals felt the exhilaration of victory everywhere they went. They felt nothing could stand in their way. The pope’s carefully laid plans began to backfire, and then crumbled before his eyes”—The Prophet, Jack Chick, p. 22</a:t>
            </a:r>
          </a:p>
        </p:txBody>
      </p:sp>
    </p:spTree>
    <p:extLst>
      <p:ext uri="{BB962C8B-B14F-4D97-AF65-F5344CB8AC3E}">
        <p14:creationId xmlns:p14="http://schemas.microsoft.com/office/powerpoint/2010/main" val="325855583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2"/>
          <a:srcRect b="3396"/>
          <a:stretch/>
        </p:blipFill>
        <p:spPr>
          <a:xfrm>
            <a:off x="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15:</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524000" y="3679826"/>
            <a:ext cx="9144000" cy="1655762"/>
          </a:xfrm>
        </p:spPr>
        <p:txBody>
          <a:bodyPr>
            <a:normAutofit/>
          </a:bodyPr>
          <a:lstStyle/>
          <a:p>
            <a:r>
              <a:rPr lang="en-US" sz="4000" dirty="0">
                <a:solidFill>
                  <a:schemeClr val="bg1"/>
                </a:solidFill>
              </a:rPr>
              <a:t>The Vatican Creation of Islam</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6D2D5-926B-412F-807A-5A65FF293C96}"/>
              </a:ext>
            </a:extLst>
          </p:cNvPr>
          <p:cNvPicPr>
            <a:picLocks noChangeAspect="1"/>
          </p:cNvPicPr>
          <p:nvPr/>
        </p:nvPicPr>
        <p:blipFill rotWithShape="1">
          <a:blip r:embed="rId2"/>
          <a:srcRect b="5714"/>
          <a:stretch/>
        </p:blipFill>
        <p:spPr>
          <a:xfrm>
            <a:off x="647582" y="0"/>
            <a:ext cx="10896836" cy="6858000"/>
          </a:xfrm>
          <a:prstGeom prst="rect">
            <a:avLst/>
          </a:prstGeom>
        </p:spPr>
      </p:pic>
    </p:spTree>
    <p:extLst>
      <p:ext uri="{BB962C8B-B14F-4D97-AF65-F5344CB8AC3E}">
        <p14:creationId xmlns:p14="http://schemas.microsoft.com/office/powerpoint/2010/main" val="13895548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6DF75-4229-4A3C-8CB3-A6E4FD7318AB}"/>
              </a:ext>
            </a:extLst>
          </p:cNvPr>
          <p:cNvSpPr txBox="1"/>
          <p:nvPr/>
        </p:nvSpPr>
        <p:spPr>
          <a:xfrm>
            <a:off x="11722" y="257908"/>
            <a:ext cx="10363200" cy="584775"/>
          </a:xfrm>
          <a:prstGeom prst="rect">
            <a:avLst/>
          </a:prstGeom>
          <a:noFill/>
        </p:spPr>
        <p:txBody>
          <a:bodyPr wrap="square" rtlCol="0">
            <a:spAutoFit/>
          </a:bodyPr>
          <a:lstStyle/>
          <a:p>
            <a:r>
              <a:rPr lang="en-US" sz="3200" b="1" dirty="0">
                <a:solidFill>
                  <a:srgbClr val="0070C0"/>
                </a:solidFill>
                <a:latin typeface="Baskerville Old Face" panose="02020602080505020303" pitchFamily="18" charset="0"/>
              </a:rPr>
              <a:t>The Pope gets what he wants or else!......                     This!</a:t>
            </a:r>
          </a:p>
        </p:txBody>
      </p:sp>
      <p:pic>
        <p:nvPicPr>
          <p:cNvPr id="4" name="Picture 3">
            <a:extLst>
              <a:ext uri="{FF2B5EF4-FFF2-40B4-BE49-F238E27FC236}">
                <a16:creationId xmlns:a16="http://schemas.microsoft.com/office/drawing/2014/main" id="{04857C34-ABE8-46B4-8F5B-EC46DE099DDA}"/>
              </a:ext>
            </a:extLst>
          </p:cNvPr>
          <p:cNvPicPr>
            <a:picLocks noChangeAspect="1"/>
          </p:cNvPicPr>
          <p:nvPr/>
        </p:nvPicPr>
        <p:blipFill rotWithShape="1">
          <a:blip r:embed="rId2"/>
          <a:srcRect t="13056" b="13099"/>
          <a:stretch/>
        </p:blipFill>
        <p:spPr>
          <a:xfrm>
            <a:off x="6928340" y="3868615"/>
            <a:ext cx="4572000" cy="2532185"/>
          </a:xfrm>
          <a:prstGeom prst="rect">
            <a:avLst/>
          </a:prstGeom>
        </p:spPr>
      </p:pic>
      <p:pic>
        <p:nvPicPr>
          <p:cNvPr id="5" name="Picture 4">
            <a:extLst>
              <a:ext uri="{FF2B5EF4-FFF2-40B4-BE49-F238E27FC236}">
                <a16:creationId xmlns:a16="http://schemas.microsoft.com/office/drawing/2014/main" id="{F1091B6D-3688-47A4-95E2-6DE9D9C8AAB6}"/>
              </a:ext>
            </a:extLst>
          </p:cNvPr>
          <p:cNvPicPr>
            <a:picLocks noChangeAspect="1"/>
          </p:cNvPicPr>
          <p:nvPr/>
        </p:nvPicPr>
        <p:blipFill>
          <a:blip r:embed="rId3"/>
          <a:stretch>
            <a:fillRect/>
          </a:stretch>
        </p:blipFill>
        <p:spPr>
          <a:xfrm>
            <a:off x="7578319" y="866129"/>
            <a:ext cx="3272041" cy="1840523"/>
          </a:xfrm>
          <a:prstGeom prst="rect">
            <a:avLst/>
          </a:prstGeom>
        </p:spPr>
      </p:pic>
      <p:sp>
        <p:nvSpPr>
          <p:cNvPr id="6" name="Plus Sign 5">
            <a:extLst>
              <a:ext uri="{FF2B5EF4-FFF2-40B4-BE49-F238E27FC236}">
                <a16:creationId xmlns:a16="http://schemas.microsoft.com/office/drawing/2014/main" id="{F3D2EFF2-2EA9-4DF1-B560-2E8FCBC07EBE}"/>
              </a:ext>
            </a:extLst>
          </p:cNvPr>
          <p:cNvSpPr/>
          <p:nvPr/>
        </p:nvSpPr>
        <p:spPr>
          <a:xfrm>
            <a:off x="8757139" y="2837957"/>
            <a:ext cx="914400" cy="9144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1AAC97-4171-4ACF-AF26-DB5F188A95FA}"/>
              </a:ext>
            </a:extLst>
          </p:cNvPr>
          <p:cNvPicPr>
            <a:picLocks noChangeAspect="1"/>
          </p:cNvPicPr>
          <p:nvPr/>
        </p:nvPicPr>
        <p:blipFill rotWithShape="1">
          <a:blip r:embed="rId4"/>
          <a:srcRect l="9345" r="25281"/>
          <a:stretch/>
        </p:blipFill>
        <p:spPr>
          <a:xfrm>
            <a:off x="242478" y="1440080"/>
            <a:ext cx="5645718" cy="4857070"/>
          </a:xfrm>
          <a:prstGeom prst="rect">
            <a:avLst/>
          </a:prstGeom>
        </p:spPr>
      </p:pic>
    </p:spTree>
    <p:extLst>
      <p:ext uri="{BB962C8B-B14F-4D97-AF65-F5344CB8AC3E}">
        <p14:creationId xmlns:p14="http://schemas.microsoft.com/office/powerpoint/2010/main" val="204307336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2AB154-A125-4403-8A70-FB14E9870791}"/>
              </a:ext>
            </a:extLst>
          </p:cNvPr>
          <p:cNvPicPr>
            <a:picLocks noChangeAspect="1"/>
          </p:cNvPicPr>
          <p:nvPr/>
        </p:nvPicPr>
        <p:blipFill>
          <a:blip r:embed="rId2"/>
          <a:stretch>
            <a:fillRect/>
          </a:stretch>
        </p:blipFill>
        <p:spPr>
          <a:xfrm>
            <a:off x="0" y="342900"/>
            <a:ext cx="7343775" cy="6172200"/>
          </a:xfrm>
          <a:prstGeom prst="rect">
            <a:avLst/>
          </a:prstGeom>
        </p:spPr>
      </p:pic>
      <p:pic>
        <p:nvPicPr>
          <p:cNvPr id="3" name="Picture 2">
            <a:extLst>
              <a:ext uri="{FF2B5EF4-FFF2-40B4-BE49-F238E27FC236}">
                <a16:creationId xmlns:a16="http://schemas.microsoft.com/office/drawing/2014/main" id="{FBCAE525-5D00-4674-9C3D-F3548EFB6742}"/>
              </a:ext>
            </a:extLst>
          </p:cNvPr>
          <p:cNvPicPr>
            <a:picLocks noChangeAspect="1"/>
          </p:cNvPicPr>
          <p:nvPr/>
        </p:nvPicPr>
        <p:blipFill>
          <a:blip r:embed="rId3"/>
          <a:stretch>
            <a:fillRect/>
          </a:stretch>
        </p:blipFill>
        <p:spPr>
          <a:xfrm>
            <a:off x="7439025" y="245608"/>
            <a:ext cx="4752975" cy="6162675"/>
          </a:xfrm>
          <a:prstGeom prst="rect">
            <a:avLst/>
          </a:prstGeom>
        </p:spPr>
      </p:pic>
    </p:spTree>
    <p:extLst>
      <p:ext uri="{BB962C8B-B14F-4D97-AF65-F5344CB8AC3E}">
        <p14:creationId xmlns:p14="http://schemas.microsoft.com/office/powerpoint/2010/main" val="11817550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DAA0A-7BEC-4586-9019-0103D66C9961}"/>
              </a:ext>
            </a:extLst>
          </p:cNvPr>
          <p:cNvPicPr>
            <a:picLocks noChangeAspect="1"/>
          </p:cNvPicPr>
          <p:nvPr/>
        </p:nvPicPr>
        <p:blipFill rotWithShape="1">
          <a:blip r:embed="rId2"/>
          <a:srcRect l="1430" r="2" b="2"/>
          <a:stretch/>
        </p:blipFill>
        <p:spPr>
          <a:xfrm>
            <a:off x="20" y="10"/>
            <a:ext cx="12191980" cy="6857990"/>
          </a:xfrm>
          <a:prstGeom prst="rect">
            <a:avLst/>
          </a:prstGeom>
        </p:spPr>
      </p:pic>
    </p:spTree>
    <p:extLst>
      <p:ext uri="{BB962C8B-B14F-4D97-AF65-F5344CB8AC3E}">
        <p14:creationId xmlns:p14="http://schemas.microsoft.com/office/powerpoint/2010/main" val="20879632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468D9-589F-4969-B367-C327CE008255}"/>
              </a:ext>
            </a:extLst>
          </p:cNvPr>
          <p:cNvPicPr>
            <a:picLocks noChangeAspect="1"/>
          </p:cNvPicPr>
          <p:nvPr/>
        </p:nvPicPr>
        <p:blipFill rotWithShape="1">
          <a:blip r:embed="rId2"/>
          <a:srcRect b="23077"/>
          <a:stretch/>
        </p:blipFill>
        <p:spPr>
          <a:xfrm>
            <a:off x="152400" y="164123"/>
            <a:ext cx="11887199" cy="6858000"/>
          </a:xfrm>
          <a:prstGeom prst="rect">
            <a:avLst/>
          </a:prstGeom>
        </p:spPr>
      </p:pic>
      <p:sp>
        <p:nvSpPr>
          <p:cNvPr id="5" name="Rectangle 4">
            <a:extLst>
              <a:ext uri="{FF2B5EF4-FFF2-40B4-BE49-F238E27FC236}">
                <a16:creationId xmlns:a16="http://schemas.microsoft.com/office/drawing/2014/main" id="{5BB0A029-1497-4472-895B-FA443831DF60}"/>
              </a:ext>
            </a:extLst>
          </p:cNvPr>
          <p:cNvSpPr/>
          <p:nvPr/>
        </p:nvSpPr>
        <p:spPr>
          <a:xfrm>
            <a:off x="613996" y="892629"/>
            <a:ext cx="7245490" cy="775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3066922-C8D7-4166-BFC8-99860CF293A0}"/>
              </a:ext>
            </a:extLst>
          </p:cNvPr>
          <p:cNvPicPr>
            <a:picLocks noChangeAspect="1"/>
          </p:cNvPicPr>
          <p:nvPr/>
        </p:nvPicPr>
        <p:blipFill>
          <a:blip r:embed="rId3"/>
          <a:stretch>
            <a:fillRect/>
          </a:stretch>
        </p:blipFill>
        <p:spPr>
          <a:xfrm>
            <a:off x="6054709" y="749754"/>
            <a:ext cx="5523294" cy="3169103"/>
          </a:xfrm>
          <a:prstGeom prst="rect">
            <a:avLst/>
          </a:prstGeom>
        </p:spPr>
      </p:pic>
      <p:pic>
        <p:nvPicPr>
          <p:cNvPr id="4" name="Picture 3">
            <a:extLst>
              <a:ext uri="{FF2B5EF4-FFF2-40B4-BE49-F238E27FC236}">
                <a16:creationId xmlns:a16="http://schemas.microsoft.com/office/drawing/2014/main" id="{8A882BCE-396A-4BD4-AF5B-36B28AA6D8A7}"/>
              </a:ext>
            </a:extLst>
          </p:cNvPr>
          <p:cNvPicPr>
            <a:picLocks noChangeAspect="1"/>
          </p:cNvPicPr>
          <p:nvPr/>
        </p:nvPicPr>
        <p:blipFill>
          <a:blip r:embed="rId4"/>
          <a:stretch>
            <a:fillRect/>
          </a:stretch>
        </p:blipFill>
        <p:spPr>
          <a:xfrm>
            <a:off x="1447060" y="59274"/>
            <a:ext cx="3306427" cy="1753408"/>
          </a:xfrm>
          <a:prstGeom prst="rect">
            <a:avLst/>
          </a:prstGeom>
        </p:spPr>
      </p:pic>
      <p:sp>
        <p:nvSpPr>
          <p:cNvPr id="7" name="Rectangle 6">
            <a:extLst>
              <a:ext uri="{FF2B5EF4-FFF2-40B4-BE49-F238E27FC236}">
                <a16:creationId xmlns:a16="http://schemas.microsoft.com/office/drawing/2014/main" id="{55AED0A8-C34C-467E-AA93-E5E213EBDF84}"/>
              </a:ext>
            </a:extLst>
          </p:cNvPr>
          <p:cNvSpPr/>
          <p:nvPr/>
        </p:nvSpPr>
        <p:spPr>
          <a:xfrm>
            <a:off x="6095999" y="3880547"/>
            <a:ext cx="5094515" cy="31415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B15085E-BBBB-4796-A5A0-1B60079ADE23}"/>
              </a:ext>
            </a:extLst>
          </p:cNvPr>
          <p:cNvSpPr txBox="1"/>
          <p:nvPr/>
        </p:nvSpPr>
        <p:spPr>
          <a:xfrm>
            <a:off x="6509657" y="3951617"/>
            <a:ext cx="5068346" cy="3108543"/>
          </a:xfrm>
          <a:prstGeom prst="rect">
            <a:avLst/>
          </a:prstGeom>
          <a:noFill/>
        </p:spPr>
        <p:txBody>
          <a:bodyPr wrap="square" rtlCol="0">
            <a:spAutoFit/>
          </a:bodyPr>
          <a:lstStyle/>
          <a:p>
            <a:r>
              <a:rPr lang="en-US" sz="2800" dirty="0">
                <a:solidFill>
                  <a:schemeClr val="bg1">
                    <a:lumMod val="95000"/>
                  </a:schemeClr>
                </a:solidFill>
              </a:rPr>
              <a:t>However, did not hang on to it long, by 1187 Saladin recovers Jerusalem, yet spares the Christians. Even Muslims proved to be more compassionate for human life than the Pope of Rome</a:t>
            </a:r>
          </a:p>
        </p:txBody>
      </p:sp>
    </p:spTree>
    <p:extLst>
      <p:ext uri="{BB962C8B-B14F-4D97-AF65-F5344CB8AC3E}">
        <p14:creationId xmlns:p14="http://schemas.microsoft.com/office/powerpoint/2010/main" val="263823751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E2ACA-1E1D-4DA7-9700-CA5E0133CDBD}"/>
              </a:ext>
            </a:extLst>
          </p:cNvPr>
          <p:cNvPicPr>
            <a:picLocks noChangeAspect="1"/>
          </p:cNvPicPr>
          <p:nvPr/>
        </p:nvPicPr>
        <p:blipFill>
          <a:blip r:embed="rId2"/>
          <a:stretch>
            <a:fillRect/>
          </a:stretch>
        </p:blipFill>
        <p:spPr>
          <a:xfrm>
            <a:off x="-42495" y="1"/>
            <a:ext cx="12276987" cy="6858000"/>
          </a:xfrm>
          <a:prstGeom prst="rect">
            <a:avLst/>
          </a:prstGeom>
        </p:spPr>
      </p:pic>
    </p:spTree>
    <p:extLst>
      <p:ext uri="{BB962C8B-B14F-4D97-AF65-F5344CB8AC3E}">
        <p14:creationId xmlns:p14="http://schemas.microsoft.com/office/powerpoint/2010/main" val="9533111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23F76-DF0C-46C4-9A39-D3C422F87A21}"/>
              </a:ext>
            </a:extLst>
          </p:cNvPr>
          <p:cNvPicPr>
            <a:picLocks noChangeAspect="1"/>
          </p:cNvPicPr>
          <p:nvPr/>
        </p:nvPicPr>
        <p:blipFill>
          <a:blip r:embed="rId2"/>
          <a:stretch>
            <a:fillRect/>
          </a:stretch>
        </p:blipFill>
        <p:spPr>
          <a:xfrm>
            <a:off x="227295" y="1"/>
            <a:ext cx="11737408" cy="6858000"/>
          </a:xfrm>
          <a:prstGeom prst="rect">
            <a:avLst/>
          </a:prstGeom>
        </p:spPr>
      </p:pic>
    </p:spTree>
    <p:extLst>
      <p:ext uri="{BB962C8B-B14F-4D97-AF65-F5344CB8AC3E}">
        <p14:creationId xmlns:p14="http://schemas.microsoft.com/office/powerpoint/2010/main" val="2725303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1F9E1E-DE94-46E7-A5DF-91828E1E43D6}"/>
              </a:ext>
            </a:extLst>
          </p:cNvPr>
          <p:cNvPicPr>
            <a:picLocks noChangeAspect="1"/>
          </p:cNvPicPr>
          <p:nvPr/>
        </p:nvPicPr>
        <p:blipFill>
          <a:blip r:embed="rId2"/>
          <a:stretch>
            <a:fillRect/>
          </a:stretch>
        </p:blipFill>
        <p:spPr>
          <a:xfrm>
            <a:off x="4016900" y="0"/>
            <a:ext cx="8175100" cy="6858000"/>
          </a:xfrm>
          <a:prstGeom prst="rect">
            <a:avLst/>
          </a:prstGeom>
        </p:spPr>
      </p:pic>
      <p:sp>
        <p:nvSpPr>
          <p:cNvPr id="3" name="TextBox 2">
            <a:extLst>
              <a:ext uri="{FF2B5EF4-FFF2-40B4-BE49-F238E27FC236}">
                <a16:creationId xmlns:a16="http://schemas.microsoft.com/office/drawing/2014/main" id="{25AC55E1-12F4-4941-9A38-09038AF3D7CD}"/>
              </a:ext>
            </a:extLst>
          </p:cNvPr>
          <p:cNvSpPr txBox="1"/>
          <p:nvPr/>
        </p:nvSpPr>
        <p:spPr>
          <a:xfrm>
            <a:off x="0" y="1843950"/>
            <a:ext cx="4016900" cy="2554545"/>
          </a:xfrm>
          <a:prstGeom prst="rect">
            <a:avLst/>
          </a:prstGeom>
          <a:noFill/>
        </p:spPr>
        <p:txBody>
          <a:bodyPr wrap="square" rtlCol="0">
            <a:spAutoFit/>
          </a:bodyPr>
          <a:lstStyle/>
          <a:p>
            <a:r>
              <a:rPr lang="en-US" sz="4000" dirty="0"/>
              <a:t>Today the wars of the Crusaders are complete—General Allenby</a:t>
            </a:r>
          </a:p>
        </p:txBody>
      </p:sp>
    </p:spTree>
    <p:extLst>
      <p:ext uri="{BB962C8B-B14F-4D97-AF65-F5344CB8AC3E}">
        <p14:creationId xmlns:p14="http://schemas.microsoft.com/office/powerpoint/2010/main" val="386145931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F5D7C-68EA-4783-A496-DF365EF848DD}"/>
              </a:ext>
            </a:extLst>
          </p:cNvPr>
          <p:cNvPicPr>
            <a:picLocks noChangeAspect="1"/>
          </p:cNvPicPr>
          <p:nvPr/>
        </p:nvPicPr>
        <p:blipFill>
          <a:blip r:embed="rId2"/>
          <a:stretch>
            <a:fillRect/>
          </a:stretch>
        </p:blipFill>
        <p:spPr>
          <a:xfrm>
            <a:off x="540360" y="0"/>
            <a:ext cx="4733925" cy="6858000"/>
          </a:xfrm>
          <a:prstGeom prst="rect">
            <a:avLst/>
          </a:prstGeom>
        </p:spPr>
      </p:pic>
      <p:pic>
        <p:nvPicPr>
          <p:cNvPr id="3" name="Picture 2">
            <a:extLst>
              <a:ext uri="{FF2B5EF4-FFF2-40B4-BE49-F238E27FC236}">
                <a16:creationId xmlns:a16="http://schemas.microsoft.com/office/drawing/2014/main" id="{EEBCCF83-D609-4ED2-8C23-FCD44F762145}"/>
              </a:ext>
            </a:extLst>
          </p:cNvPr>
          <p:cNvPicPr>
            <a:picLocks noChangeAspect="1"/>
          </p:cNvPicPr>
          <p:nvPr/>
        </p:nvPicPr>
        <p:blipFill>
          <a:blip r:embed="rId3"/>
          <a:stretch>
            <a:fillRect/>
          </a:stretch>
        </p:blipFill>
        <p:spPr>
          <a:xfrm>
            <a:off x="6096000" y="154732"/>
            <a:ext cx="4733924" cy="4733924"/>
          </a:xfrm>
          <a:prstGeom prst="rect">
            <a:avLst/>
          </a:prstGeom>
        </p:spPr>
      </p:pic>
      <p:sp>
        <p:nvSpPr>
          <p:cNvPr id="4" name="TextBox 3">
            <a:extLst>
              <a:ext uri="{FF2B5EF4-FFF2-40B4-BE49-F238E27FC236}">
                <a16:creationId xmlns:a16="http://schemas.microsoft.com/office/drawing/2014/main" id="{31892063-413B-4DEF-A2D5-F12F52083E53}"/>
              </a:ext>
            </a:extLst>
          </p:cNvPr>
          <p:cNvSpPr txBox="1"/>
          <p:nvPr/>
        </p:nvSpPr>
        <p:spPr>
          <a:xfrm>
            <a:off x="5486401" y="5094409"/>
            <a:ext cx="5907332" cy="1569660"/>
          </a:xfrm>
          <a:prstGeom prst="rect">
            <a:avLst/>
          </a:prstGeom>
          <a:noFill/>
        </p:spPr>
        <p:txBody>
          <a:bodyPr wrap="square" rtlCol="0">
            <a:spAutoFit/>
          </a:bodyPr>
          <a:lstStyle/>
          <a:p>
            <a:r>
              <a:rPr lang="en-US" sz="2400" dirty="0"/>
              <a:t>Richard the “Lionhearted” was the King of England which reigned from 1189-1199, known for his fierce ruthlessness and tenacity in battle</a:t>
            </a:r>
          </a:p>
        </p:txBody>
      </p:sp>
    </p:spTree>
    <p:extLst>
      <p:ext uri="{BB962C8B-B14F-4D97-AF65-F5344CB8AC3E}">
        <p14:creationId xmlns:p14="http://schemas.microsoft.com/office/powerpoint/2010/main" val="298520468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EB900-B9A1-4389-A770-3266346DB283}"/>
              </a:ext>
            </a:extLst>
          </p:cNvPr>
          <p:cNvPicPr>
            <a:picLocks noChangeAspect="1"/>
          </p:cNvPicPr>
          <p:nvPr/>
        </p:nvPicPr>
        <p:blipFill>
          <a:blip r:embed="rId2"/>
          <a:stretch>
            <a:fillRect/>
          </a:stretch>
        </p:blipFill>
        <p:spPr>
          <a:xfrm>
            <a:off x="879229" y="1030976"/>
            <a:ext cx="4314092" cy="2877466"/>
          </a:xfrm>
          <a:prstGeom prst="rect">
            <a:avLst/>
          </a:prstGeom>
        </p:spPr>
      </p:pic>
      <p:pic>
        <p:nvPicPr>
          <p:cNvPr id="3" name="Picture 2">
            <a:extLst>
              <a:ext uri="{FF2B5EF4-FFF2-40B4-BE49-F238E27FC236}">
                <a16:creationId xmlns:a16="http://schemas.microsoft.com/office/drawing/2014/main" id="{60C9B164-9E74-41FC-A728-26F61F303161}"/>
              </a:ext>
            </a:extLst>
          </p:cNvPr>
          <p:cNvPicPr>
            <a:picLocks noChangeAspect="1"/>
          </p:cNvPicPr>
          <p:nvPr/>
        </p:nvPicPr>
        <p:blipFill>
          <a:blip r:embed="rId3"/>
          <a:stretch>
            <a:fillRect/>
          </a:stretch>
        </p:blipFill>
        <p:spPr>
          <a:xfrm>
            <a:off x="879230" y="4097034"/>
            <a:ext cx="4314091" cy="2426676"/>
          </a:xfrm>
          <a:prstGeom prst="rect">
            <a:avLst/>
          </a:prstGeom>
        </p:spPr>
      </p:pic>
      <p:sp>
        <p:nvSpPr>
          <p:cNvPr id="4" name="Rectangle 3">
            <a:extLst>
              <a:ext uri="{FF2B5EF4-FFF2-40B4-BE49-F238E27FC236}">
                <a16:creationId xmlns:a16="http://schemas.microsoft.com/office/drawing/2014/main" id="{66166CDA-1488-4560-8E57-A974F8EAD32C}"/>
              </a:ext>
            </a:extLst>
          </p:cNvPr>
          <p:cNvSpPr/>
          <p:nvPr/>
        </p:nvSpPr>
        <p:spPr>
          <a:xfrm>
            <a:off x="5529943" y="712693"/>
            <a:ext cx="6096000" cy="5693866"/>
          </a:xfrm>
          <a:prstGeom prst="rect">
            <a:avLst/>
          </a:prstGeom>
        </p:spPr>
        <p:txBody>
          <a:bodyPr>
            <a:spAutoFit/>
          </a:bodyPr>
          <a:lstStyle/>
          <a:p>
            <a:r>
              <a:rPr lang="en-US" sz="2800" dirty="0">
                <a:solidFill>
                  <a:schemeClr val="bg1">
                    <a:lumMod val="95000"/>
                  </a:schemeClr>
                </a:solidFill>
              </a:rPr>
              <a:t>2 Thessalonians 2:2-4 “That ye be not soon shaken in mind, or be troubled, neither by spirit, nor by word, nor by letter as from us, as that the day of Christ is at hand. Let no man deceive you by any means: for that day shall not come, except there come a falling away first, and that man of sin be revealed, the son of perdition; </a:t>
            </a:r>
            <a:r>
              <a:rPr lang="en-US" sz="2800" b="1" u="sng" dirty="0">
                <a:solidFill>
                  <a:schemeClr val="bg1">
                    <a:lumMod val="95000"/>
                  </a:schemeClr>
                </a:solidFill>
              </a:rPr>
              <a:t>Who </a:t>
            </a:r>
            <a:r>
              <a:rPr lang="en-US" sz="2800" b="1" u="sng" dirty="0" err="1">
                <a:solidFill>
                  <a:schemeClr val="bg1">
                    <a:lumMod val="95000"/>
                  </a:schemeClr>
                </a:solidFill>
              </a:rPr>
              <a:t>opposeth</a:t>
            </a:r>
            <a:r>
              <a:rPr lang="en-US" sz="2800" b="1" u="sng" dirty="0">
                <a:solidFill>
                  <a:schemeClr val="bg1">
                    <a:lumMod val="95000"/>
                  </a:schemeClr>
                </a:solidFill>
              </a:rPr>
              <a:t> and </a:t>
            </a:r>
            <a:r>
              <a:rPr lang="en-US" sz="2800" b="1" u="sng" dirty="0" err="1">
                <a:solidFill>
                  <a:schemeClr val="bg1">
                    <a:lumMod val="95000"/>
                  </a:schemeClr>
                </a:solidFill>
              </a:rPr>
              <a:t>exalteth</a:t>
            </a:r>
            <a:r>
              <a:rPr lang="en-US" sz="2800" b="1" u="sng" dirty="0">
                <a:solidFill>
                  <a:schemeClr val="bg1">
                    <a:lumMod val="95000"/>
                  </a:schemeClr>
                </a:solidFill>
              </a:rPr>
              <a:t> himself above all that is called God, or that is worshipped; so that he as God </a:t>
            </a:r>
            <a:r>
              <a:rPr lang="en-US" sz="2800" b="1" u="sng" dirty="0" err="1">
                <a:solidFill>
                  <a:schemeClr val="bg1">
                    <a:lumMod val="95000"/>
                  </a:schemeClr>
                </a:solidFill>
              </a:rPr>
              <a:t>sitteth</a:t>
            </a:r>
            <a:r>
              <a:rPr lang="en-US" sz="2800" b="1" u="sng" dirty="0">
                <a:solidFill>
                  <a:schemeClr val="bg1">
                    <a:lumMod val="95000"/>
                  </a:schemeClr>
                </a:solidFill>
              </a:rPr>
              <a:t> in the temple of God, shewing himself that he is God.</a:t>
            </a:r>
          </a:p>
        </p:txBody>
      </p:sp>
      <p:sp>
        <p:nvSpPr>
          <p:cNvPr id="5" name="TextBox 4">
            <a:extLst>
              <a:ext uri="{FF2B5EF4-FFF2-40B4-BE49-F238E27FC236}">
                <a16:creationId xmlns:a16="http://schemas.microsoft.com/office/drawing/2014/main" id="{6193217F-C61F-4009-91A0-7FB5CE90F238}"/>
              </a:ext>
            </a:extLst>
          </p:cNvPr>
          <p:cNvSpPr txBox="1"/>
          <p:nvPr/>
        </p:nvSpPr>
        <p:spPr>
          <a:xfrm>
            <a:off x="195943" y="89008"/>
            <a:ext cx="11430000" cy="584775"/>
          </a:xfrm>
          <a:prstGeom prst="rect">
            <a:avLst/>
          </a:prstGeom>
          <a:noFill/>
        </p:spPr>
        <p:txBody>
          <a:bodyPr wrap="square" rtlCol="0">
            <a:spAutoFit/>
          </a:bodyPr>
          <a:lstStyle/>
          <a:p>
            <a:r>
              <a:rPr lang="en-US" sz="3200" b="1" i="1" u="sng" dirty="0">
                <a:solidFill>
                  <a:srgbClr val="C00000"/>
                </a:solidFill>
                <a:effectLst>
                  <a:outerShdw blurRad="38100" dist="38100" dir="2700000" algn="tl">
                    <a:srgbClr val="000000">
                      <a:alpha val="43137"/>
                    </a:srgbClr>
                  </a:outerShdw>
                </a:effectLst>
                <a:latin typeface="Agency FB" panose="020B0503020202020204" pitchFamily="34" charset="0"/>
              </a:rPr>
              <a:t>The Day is Coming When the Pope of Rome will be Jerusalem’s “Man of Peace”</a:t>
            </a:r>
          </a:p>
        </p:txBody>
      </p:sp>
    </p:spTree>
    <p:extLst>
      <p:ext uri="{BB962C8B-B14F-4D97-AF65-F5344CB8AC3E}">
        <p14:creationId xmlns:p14="http://schemas.microsoft.com/office/powerpoint/2010/main" val="421579043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AF4321-9032-4881-A8E5-A9361F194B86}"/>
              </a:ext>
            </a:extLst>
          </p:cNvPr>
          <p:cNvSpPr/>
          <p:nvPr/>
        </p:nvSpPr>
        <p:spPr>
          <a:xfrm>
            <a:off x="5747657" y="151179"/>
            <a:ext cx="6096000" cy="6555641"/>
          </a:xfrm>
          <a:prstGeom prst="rect">
            <a:avLst/>
          </a:prstGeom>
        </p:spPr>
        <p:txBody>
          <a:bodyPr>
            <a:spAutoFit/>
          </a:bodyPr>
          <a:lstStyle/>
          <a:p>
            <a:r>
              <a:rPr lang="en-US" sz="2800" dirty="0"/>
              <a:t>Rev. 13: 12-14 And he </a:t>
            </a:r>
            <a:r>
              <a:rPr lang="en-US" sz="2800" dirty="0" err="1"/>
              <a:t>exerciseth</a:t>
            </a:r>
            <a:r>
              <a:rPr lang="en-US" sz="2800" dirty="0"/>
              <a:t> all the power of the first beast before him, and </a:t>
            </a:r>
            <a:r>
              <a:rPr lang="en-US" sz="2800" dirty="0" err="1"/>
              <a:t>causeth</a:t>
            </a:r>
            <a:r>
              <a:rPr lang="en-US" sz="2800" dirty="0"/>
              <a:t> the earth and them which dwell therein to worship the first beast, whose deadly wound was healed. And he doeth great wonders, so that he </a:t>
            </a:r>
            <a:r>
              <a:rPr lang="en-US" sz="2800" dirty="0" err="1"/>
              <a:t>maketh</a:t>
            </a:r>
            <a:r>
              <a:rPr lang="en-US" sz="2800" dirty="0"/>
              <a:t> fire come down from heaven on the earth in the sight of men, And </a:t>
            </a:r>
            <a:r>
              <a:rPr lang="en-US" sz="2800" dirty="0" err="1"/>
              <a:t>deceiveth</a:t>
            </a:r>
            <a:r>
              <a:rPr lang="en-US" sz="2800" dirty="0"/>
              <a:t> them that dwell on the earth by the means of those miracles which he had power to do in the sight of the beast; saying to them that dwell on the earth, that they should make an image to the beast, which had the wound by a sword, and did live.</a:t>
            </a:r>
          </a:p>
        </p:txBody>
      </p:sp>
      <p:pic>
        <p:nvPicPr>
          <p:cNvPr id="4" name="Picture 3">
            <a:extLst>
              <a:ext uri="{FF2B5EF4-FFF2-40B4-BE49-F238E27FC236}">
                <a16:creationId xmlns:a16="http://schemas.microsoft.com/office/drawing/2014/main" id="{E4FD1C9A-41E9-4BF8-99AD-C6C640DE8EA4}"/>
              </a:ext>
            </a:extLst>
          </p:cNvPr>
          <p:cNvPicPr>
            <a:picLocks noChangeAspect="1"/>
          </p:cNvPicPr>
          <p:nvPr/>
        </p:nvPicPr>
        <p:blipFill rotWithShape="1">
          <a:blip r:embed="rId2"/>
          <a:srcRect l="23572"/>
          <a:stretch/>
        </p:blipFill>
        <p:spPr>
          <a:xfrm>
            <a:off x="217717" y="789213"/>
            <a:ext cx="5380136" cy="5279572"/>
          </a:xfrm>
          <a:prstGeom prst="rect">
            <a:avLst/>
          </a:prstGeom>
        </p:spPr>
      </p:pic>
    </p:spTree>
    <p:extLst>
      <p:ext uri="{BB962C8B-B14F-4D97-AF65-F5344CB8AC3E}">
        <p14:creationId xmlns:p14="http://schemas.microsoft.com/office/powerpoint/2010/main" val="316484575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95DB58-D604-476B-9928-B3698EF3BC8A}"/>
              </a:ext>
            </a:extLst>
          </p:cNvPr>
          <p:cNvPicPr>
            <a:picLocks noChangeAspect="1"/>
          </p:cNvPicPr>
          <p:nvPr/>
        </p:nvPicPr>
        <p:blipFill>
          <a:blip r:embed="rId2"/>
          <a:stretch>
            <a:fillRect/>
          </a:stretch>
        </p:blipFill>
        <p:spPr>
          <a:xfrm>
            <a:off x="30271" y="0"/>
            <a:ext cx="5195454" cy="6858000"/>
          </a:xfrm>
          <a:prstGeom prst="rect">
            <a:avLst/>
          </a:prstGeom>
        </p:spPr>
      </p:pic>
      <p:pic>
        <p:nvPicPr>
          <p:cNvPr id="3" name="Picture 2">
            <a:extLst>
              <a:ext uri="{FF2B5EF4-FFF2-40B4-BE49-F238E27FC236}">
                <a16:creationId xmlns:a16="http://schemas.microsoft.com/office/drawing/2014/main" id="{E0145D35-2A76-4D3F-8F27-29473645AD27}"/>
              </a:ext>
            </a:extLst>
          </p:cNvPr>
          <p:cNvPicPr>
            <a:picLocks noChangeAspect="1"/>
          </p:cNvPicPr>
          <p:nvPr/>
        </p:nvPicPr>
        <p:blipFill rotWithShape="1">
          <a:blip r:embed="rId2"/>
          <a:srcRect t="12174" b="21575"/>
          <a:stretch/>
        </p:blipFill>
        <p:spPr>
          <a:xfrm>
            <a:off x="5195454" y="164123"/>
            <a:ext cx="6966275" cy="6092164"/>
          </a:xfrm>
          <a:prstGeom prst="rect">
            <a:avLst/>
          </a:prstGeom>
        </p:spPr>
      </p:pic>
    </p:spTree>
    <p:extLst>
      <p:ext uri="{BB962C8B-B14F-4D97-AF65-F5344CB8AC3E}">
        <p14:creationId xmlns:p14="http://schemas.microsoft.com/office/powerpoint/2010/main" val="97023251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08951-AC99-4DE5-B2C3-97FD38217C69}"/>
              </a:ext>
            </a:extLst>
          </p:cNvPr>
          <p:cNvPicPr>
            <a:picLocks noChangeAspect="1"/>
          </p:cNvPicPr>
          <p:nvPr/>
        </p:nvPicPr>
        <p:blipFill>
          <a:blip r:embed="rId2"/>
          <a:stretch>
            <a:fillRect/>
          </a:stretch>
        </p:blipFill>
        <p:spPr>
          <a:xfrm>
            <a:off x="920646" y="0"/>
            <a:ext cx="10350707" cy="6858000"/>
          </a:xfrm>
          <a:prstGeom prst="rect">
            <a:avLst/>
          </a:prstGeom>
        </p:spPr>
      </p:pic>
    </p:spTree>
    <p:extLst>
      <p:ext uri="{BB962C8B-B14F-4D97-AF65-F5344CB8AC3E}">
        <p14:creationId xmlns:p14="http://schemas.microsoft.com/office/powerpoint/2010/main" val="1957849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14CEC-8913-4191-A45B-182676130A27}"/>
              </a:ext>
            </a:extLst>
          </p:cNvPr>
          <p:cNvSpPr/>
          <p:nvPr/>
        </p:nvSpPr>
        <p:spPr>
          <a:xfrm>
            <a:off x="5725885" y="1659285"/>
            <a:ext cx="6096000" cy="3539430"/>
          </a:xfrm>
          <a:prstGeom prst="rect">
            <a:avLst/>
          </a:prstGeom>
        </p:spPr>
        <p:txBody>
          <a:bodyPr>
            <a:spAutoFit/>
          </a:bodyPr>
          <a:lstStyle/>
          <a:p>
            <a:r>
              <a:rPr lang="en-US" sz="2800" dirty="0"/>
              <a:t>“Somehow the Vatican had to create a weapon to eliminate both the Jews and the true Christian believers who refused to accept Roman Catholicism. Looking to North Africa, they saw the multitudes of Arabs as a source of manpower to </a:t>
            </a:r>
            <a:r>
              <a:rPr lang="en-US" sz="2800" dirty="0" err="1"/>
              <a:t>tdo</a:t>
            </a:r>
            <a:r>
              <a:rPr lang="en-US" sz="2800" dirty="0"/>
              <a:t> their dirty work.”—The Prophet, Jack Chick, p. 18</a:t>
            </a:r>
          </a:p>
        </p:txBody>
      </p:sp>
      <p:pic>
        <p:nvPicPr>
          <p:cNvPr id="3" name="Picture 2">
            <a:extLst>
              <a:ext uri="{FF2B5EF4-FFF2-40B4-BE49-F238E27FC236}">
                <a16:creationId xmlns:a16="http://schemas.microsoft.com/office/drawing/2014/main" id="{62330703-964E-4390-B63E-3A3BE8900FFF}"/>
              </a:ext>
            </a:extLst>
          </p:cNvPr>
          <p:cNvPicPr>
            <a:picLocks noChangeAspect="1"/>
          </p:cNvPicPr>
          <p:nvPr/>
        </p:nvPicPr>
        <p:blipFill>
          <a:blip r:embed="rId2"/>
          <a:stretch>
            <a:fillRect/>
          </a:stretch>
        </p:blipFill>
        <p:spPr>
          <a:xfrm>
            <a:off x="870858" y="241403"/>
            <a:ext cx="3869066" cy="5680426"/>
          </a:xfrm>
          <a:prstGeom prst="rect">
            <a:avLst/>
          </a:prstGeom>
        </p:spPr>
      </p:pic>
      <p:sp>
        <p:nvSpPr>
          <p:cNvPr id="4" name="TextBox 3">
            <a:extLst>
              <a:ext uri="{FF2B5EF4-FFF2-40B4-BE49-F238E27FC236}">
                <a16:creationId xmlns:a16="http://schemas.microsoft.com/office/drawing/2014/main" id="{AD8DFC87-86FA-41BB-AF56-A6F1A61C57E7}"/>
              </a:ext>
            </a:extLst>
          </p:cNvPr>
          <p:cNvSpPr txBox="1"/>
          <p:nvPr/>
        </p:nvSpPr>
        <p:spPr>
          <a:xfrm>
            <a:off x="674914" y="5882122"/>
            <a:ext cx="4065010" cy="954107"/>
          </a:xfrm>
          <a:prstGeom prst="rect">
            <a:avLst/>
          </a:prstGeom>
          <a:noFill/>
        </p:spPr>
        <p:txBody>
          <a:bodyPr wrap="square" rtlCol="0">
            <a:spAutoFit/>
          </a:bodyPr>
          <a:lstStyle/>
          <a:p>
            <a:pPr algn="ctr"/>
            <a:r>
              <a:rPr lang="en-US" sz="2800" b="1" dirty="0"/>
              <a:t>Muhammad ibn Abdullah (570-632)</a:t>
            </a:r>
          </a:p>
        </p:txBody>
      </p:sp>
    </p:spTree>
    <p:extLst>
      <p:ext uri="{BB962C8B-B14F-4D97-AF65-F5344CB8AC3E}">
        <p14:creationId xmlns:p14="http://schemas.microsoft.com/office/powerpoint/2010/main" val="90673225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1ED53F-6AAC-4D7E-BC05-4D418D48AAC7}"/>
              </a:ext>
            </a:extLst>
          </p:cNvPr>
          <p:cNvPicPr>
            <a:picLocks noChangeAspect="1"/>
          </p:cNvPicPr>
          <p:nvPr/>
        </p:nvPicPr>
        <p:blipFill>
          <a:blip r:embed="rId2"/>
          <a:stretch>
            <a:fillRect/>
          </a:stretch>
        </p:blipFill>
        <p:spPr>
          <a:xfrm>
            <a:off x="0" y="0"/>
            <a:ext cx="4572000" cy="3429000"/>
          </a:xfrm>
          <a:prstGeom prst="rect">
            <a:avLst/>
          </a:prstGeom>
        </p:spPr>
      </p:pic>
      <p:pic>
        <p:nvPicPr>
          <p:cNvPr id="3" name="Picture 2">
            <a:extLst>
              <a:ext uri="{FF2B5EF4-FFF2-40B4-BE49-F238E27FC236}">
                <a16:creationId xmlns:a16="http://schemas.microsoft.com/office/drawing/2014/main" id="{8ED8496E-7E28-4CE2-A812-9A52DDB1931D}"/>
              </a:ext>
            </a:extLst>
          </p:cNvPr>
          <p:cNvPicPr>
            <a:picLocks noChangeAspect="1"/>
          </p:cNvPicPr>
          <p:nvPr/>
        </p:nvPicPr>
        <p:blipFill rotWithShape="1">
          <a:blip r:embed="rId3"/>
          <a:srcRect t="14388" r="67130" b="43114"/>
          <a:stretch/>
        </p:blipFill>
        <p:spPr>
          <a:xfrm>
            <a:off x="8278192" y="0"/>
            <a:ext cx="3478380" cy="3547041"/>
          </a:xfrm>
          <a:prstGeom prst="rect">
            <a:avLst/>
          </a:prstGeom>
        </p:spPr>
      </p:pic>
      <p:sp>
        <p:nvSpPr>
          <p:cNvPr id="4" name="TextBox 3">
            <a:extLst>
              <a:ext uri="{FF2B5EF4-FFF2-40B4-BE49-F238E27FC236}">
                <a16:creationId xmlns:a16="http://schemas.microsoft.com/office/drawing/2014/main" id="{80C001AB-1237-45C1-9D48-8D8C9E543D2F}"/>
              </a:ext>
            </a:extLst>
          </p:cNvPr>
          <p:cNvSpPr txBox="1"/>
          <p:nvPr/>
        </p:nvSpPr>
        <p:spPr>
          <a:xfrm>
            <a:off x="4354286" y="174174"/>
            <a:ext cx="3923906" cy="3416320"/>
          </a:xfrm>
          <a:prstGeom prst="rect">
            <a:avLst/>
          </a:prstGeom>
          <a:noFill/>
        </p:spPr>
        <p:txBody>
          <a:bodyPr wrap="square" rtlCol="0">
            <a:spAutoFit/>
          </a:bodyPr>
          <a:lstStyle/>
          <a:p>
            <a:r>
              <a:rPr lang="en-US" sz="2400" dirty="0">
                <a:solidFill>
                  <a:schemeClr val="bg1"/>
                </a:solidFill>
              </a:rPr>
              <a:t>Former Jesuit, Alberto Rivera was a priest in Spain, before leaving Catholicism to embrace Christ. Books about him include: “Is Alberto for Real?-Sidney Hunter, Alberto Rivera series by Jack Chick, and interviewed by Seventh-day Adventist Jim </a:t>
            </a:r>
            <a:r>
              <a:rPr lang="en-US" sz="2400" dirty="0" err="1">
                <a:solidFill>
                  <a:schemeClr val="bg1"/>
                </a:solidFill>
              </a:rPr>
              <a:t>Arabito</a:t>
            </a:r>
            <a:r>
              <a:rPr lang="en-US" sz="2400" dirty="0">
                <a:solidFill>
                  <a:schemeClr val="bg1"/>
                </a:solidFill>
              </a:rPr>
              <a:t> </a:t>
            </a:r>
          </a:p>
        </p:txBody>
      </p:sp>
      <p:pic>
        <p:nvPicPr>
          <p:cNvPr id="5" name="Picture 4">
            <a:extLst>
              <a:ext uri="{FF2B5EF4-FFF2-40B4-BE49-F238E27FC236}">
                <a16:creationId xmlns:a16="http://schemas.microsoft.com/office/drawing/2014/main" id="{86DA4394-D695-4BCB-BDA2-C5168023835A}"/>
              </a:ext>
            </a:extLst>
          </p:cNvPr>
          <p:cNvPicPr>
            <a:picLocks noChangeAspect="1"/>
          </p:cNvPicPr>
          <p:nvPr/>
        </p:nvPicPr>
        <p:blipFill rotWithShape="1">
          <a:blip r:embed="rId3"/>
          <a:srcRect l="72183" t="52641"/>
          <a:stretch/>
        </p:blipFill>
        <p:spPr>
          <a:xfrm>
            <a:off x="391886" y="3590494"/>
            <a:ext cx="2156732" cy="2896031"/>
          </a:xfrm>
          <a:prstGeom prst="rect">
            <a:avLst/>
          </a:prstGeom>
        </p:spPr>
      </p:pic>
      <p:pic>
        <p:nvPicPr>
          <p:cNvPr id="6" name="Picture 5">
            <a:extLst>
              <a:ext uri="{FF2B5EF4-FFF2-40B4-BE49-F238E27FC236}">
                <a16:creationId xmlns:a16="http://schemas.microsoft.com/office/drawing/2014/main" id="{FF02940A-0D8B-449B-81A2-30B28A4B7E9A}"/>
              </a:ext>
            </a:extLst>
          </p:cNvPr>
          <p:cNvPicPr>
            <a:picLocks noChangeAspect="1"/>
          </p:cNvPicPr>
          <p:nvPr/>
        </p:nvPicPr>
        <p:blipFill rotWithShape="1">
          <a:blip r:embed="rId3"/>
          <a:srcRect t="59435" r="32590"/>
          <a:stretch/>
        </p:blipFill>
        <p:spPr>
          <a:xfrm>
            <a:off x="3051688" y="4005943"/>
            <a:ext cx="5226504" cy="2480582"/>
          </a:xfrm>
          <a:prstGeom prst="rect">
            <a:avLst/>
          </a:prstGeom>
        </p:spPr>
      </p:pic>
      <p:pic>
        <p:nvPicPr>
          <p:cNvPr id="7" name="Picture 6">
            <a:extLst>
              <a:ext uri="{FF2B5EF4-FFF2-40B4-BE49-F238E27FC236}">
                <a16:creationId xmlns:a16="http://schemas.microsoft.com/office/drawing/2014/main" id="{80D5D777-A5E4-4642-A2F8-2AC0B3269A97}"/>
              </a:ext>
            </a:extLst>
          </p:cNvPr>
          <p:cNvPicPr>
            <a:picLocks noChangeAspect="1"/>
          </p:cNvPicPr>
          <p:nvPr/>
        </p:nvPicPr>
        <p:blipFill>
          <a:blip r:embed="rId4"/>
          <a:stretch>
            <a:fillRect/>
          </a:stretch>
        </p:blipFill>
        <p:spPr>
          <a:xfrm>
            <a:off x="8738566" y="4005943"/>
            <a:ext cx="3307443" cy="2480582"/>
          </a:xfrm>
          <a:prstGeom prst="rect">
            <a:avLst/>
          </a:prstGeom>
        </p:spPr>
      </p:pic>
    </p:spTree>
    <p:extLst>
      <p:ext uri="{BB962C8B-B14F-4D97-AF65-F5344CB8AC3E}">
        <p14:creationId xmlns:p14="http://schemas.microsoft.com/office/powerpoint/2010/main" val="350601874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52591-9FE8-439B-BCDC-1EA4E3D4D9D6}"/>
              </a:ext>
            </a:extLst>
          </p:cNvPr>
          <p:cNvPicPr>
            <a:picLocks noChangeAspect="1"/>
          </p:cNvPicPr>
          <p:nvPr/>
        </p:nvPicPr>
        <p:blipFill>
          <a:blip r:embed="rId2"/>
          <a:stretch>
            <a:fillRect/>
          </a:stretch>
        </p:blipFill>
        <p:spPr>
          <a:xfrm>
            <a:off x="5512131" y="0"/>
            <a:ext cx="6679870" cy="6858000"/>
          </a:xfrm>
          <a:prstGeom prst="rect">
            <a:avLst/>
          </a:prstGeom>
        </p:spPr>
      </p:pic>
      <p:pic>
        <p:nvPicPr>
          <p:cNvPr id="3" name="Picture 2">
            <a:extLst>
              <a:ext uri="{FF2B5EF4-FFF2-40B4-BE49-F238E27FC236}">
                <a16:creationId xmlns:a16="http://schemas.microsoft.com/office/drawing/2014/main" id="{769911C6-11FD-42D4-9B94-C730CFAAC7FF}"/>
              </a:ext>
            </a:extLst>
          </p:cNvPr>
          <p:cNvPicPr>
            <a:picLocks noChangeAspect="1"/>
          </p:cNvPicPr>
          <p:nvPr/>
        </p:nvPicPr>
        <p:blipFill rotWithShape="1">
          <a:blip r:embed="rId3"/>
          <a:srcRect l="31231" r="23846"/>
          <a:stretch/>
        </p:blipFill>
        <p:spPr>
          <a:xfrm>
            <a:off x="888005" y="0"/>
            <a:ext cx="4624126" cy="6858000"/>
          </a:xfrm>
          <a:prstGeom prst="rect">
            <a:avLst/>
          </a:prstGeom>
        </p:spPr>
      </p:pic>
    </p:spTree>
    <p:extLst>
      <p:ext uri="{BB962C8B-B14F-4D97-AF65-F5344CB8AC3E}">
        <p14:creationId xmlns:p14="http://schemas.microsoft.com/office/powerpoint/2010/main" val="409898088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697C6F-8897-4821-8BA8-F3D36586946D}"/>
              </a:ext>
            </a:extLst>
          </p:cNvPr>
          <p:cNvPicPr>
            <a:picLocks noChangeAspect="1"/>
          </p:cNvPicPr>
          <p:nvPr/>
        </p:nvPicPr>
        <p:blipFill>
          <a:blip r:embed="rId2"/>
          <a:stretch>
            <a:fillRect/>
          </a:stretch>
        </p:blipFill>
        <p:spPr>
          <a:xfrm>
            <a:off x="346778" y="0"/>
            <a:ext cx="11498442" cy="6858000"/>
          </a:xfrm>
          <a:prstGeom prst="rect">
            <a:avLst/>
          </a:prstGeom>
        </p:spPr>
      </p:pic>
    </p:spTree>
    <p:extLst>
      <p:ext uri="{BB962C8B-B14F-4D97-AF65-F5344CB8AC3E}">
        <p14:creationId xmlns:p14="http://schemas.microsoft.com/office/powerpoint/2010/main" val="28106758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CBC696-FC1E-40F8-8C53-EE23B538751D}"/>
              </a:ext>
            </a:extLst>
          </p:cNvPr>
          <p:cNvPicPr>
            <a:picLocks noChangeAspect="1"/>
          </p:cNvPicPr>
          <p:nvPr/>
        </p:nvPicPr>
        <p:blipFill rotWithShape="1">
          <a:blip r:embed="rId2"/>
          <a:srcRect t="16058"/>
          <a:stretch/>
        </p:blipFill>
        <p:spPr>
          <a:xfrm>
            <a:off x="0" y="0"/>
            <a:ext cx="12192000" cy="6858000"/>
          </a:xfrm>
          <a:prstGeom prst="rect">
            <a:avLst/>
          </a:prstGeom>
        </p:spPr>
      </p:pic>
    </p:spTree>
    <p:extLst>
      <p:ext uri="{BB962C8B-B14F-4D97-AF65-F5344CB8AC3E}">
        <p14:creationId xmlns:p14="http://schemas.microsoft.com/office/powerpoint/2010/main" val="191011759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83C78-6C31-4447-9D42-1EFDD91156FF}"/>
              </a:ext>
            </a:extLst>
          </p:cNvPr>
          <p:cNvPicPr>
            <a:picLocks noChangeAspect="1"/>
          </p:cNvPicPr>
          <p:nvPr/>
        </p:nvPicPr>
        <p:blipFill rotWithShape="1">
          <a:blip r:embed="rId2"/>
          <a:srcRect l="20577" r="25577"/>
          <a:stretch/>
        </p:blipFill>
        <p:spPr>
          <a:xfrm>
            <a:off x="5627076" y="0"/>
            <a:ext cx="6564924" cy="6858000"/>
          </a:xfrm>
          <a:prstGeom prst="rect">
            <a:avLst/>
          </a:prstGeom>
        </p:spPr>
      </p:pic>
      <p:pic>
        <p:nvPicPr>
          <p:cNvPr id="3" name="Picture 2">
            <a:extLst>
              <a:ext uri="{FF2B5EF4-FFF2-40B4-BE49-F238E27FC236}">
                <a16:creationId xmlns:a16="http://schemas.microsoft.com/office/drawing/2014/main" id="{28FE8134-6521-4602-B873-79E97A5C30F8}"/>
              </a:ext>
            </a:extLst>
          </p:cNvPr>
          <p:cNvPicPr>
            <a:picLocks noChangeAspect="1"/>
          </p:cNvPicPr>
          <p:nvPr/>
        </p:nvPicPr>
        <p:blipFill rotWithShape="1">
          <a:blip r:embed="rId3"/>
          <a:srcRect l="28780" r="15551"/>
          <a:stretch/>
        </p:blipFill>
        <p:spPr>
          <a:xfrm>
            <a:off x="-1" y="1"/>
            <a:ext cx="5757635" cy="6858000"/>
          </a:xfrm>
          <a:prstGeom prst="rect">
            <a:avLst/>
          </a:prstGeom>
        </p:spPr>
      </p:pic>
    </p:spTree>
    <p:extLst>
      <p:ext uri="{BB962C8B-B14F-4D97-AF65-F5344CB8AC3E}">
        <p14:creationId xmlns:p14="http://schemas.microsoft.com/office/powerpoint/2010/main" val="7838780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64B48-6F8B-4740-962C-0936BAAE65DB}"/>
              </a:ext>
            </a:extLst>
          </p:cNvPr>
          <p:cNvPicPr>
            <a:picLocks noChangeAspect="1"/>
          </p:cNvPicPr>
          <p:nvPr/>
        </p:nvPicPr>
        <p:blipFill rotWithShape="1">
          <a:blip r:embed="rId2"/>
          <a:srcRect l="20250" r="23501" b="1"/>
          <a:stretch/>
        </p:blipFill>
        <p:spPr>
          <a:xfrm>
            <a:off x="662780" y="534915"/>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 name="Picture 2">
            <a:extLst>
              <a:ext uri="{FF2B5EF4-FFF2-40B4-BE49-F238E27FC236}">
                <a16:creationId xmlns:a16="http://schemas.microsoft.com/office/drawing/2014/main" id="{BCCD4091-B2EA-450A-B211-0CA0942386DE}"/>
              </a:ext>
            </a:extLst>
          </p:cNvPr>
          <p:cNvPicPr>
            <a:picLocks noChangeAspect="1"/>
          </p:cNvPicPr>
          <p:nvPr/>
        </p:nvPicPr>
        <p:blipFill rotWithShape="1">
          <a:blip r:embed="rId3"/>
          <a:srcRect l="18855" r="6144" b="-2"/>
          <a:stretch/>
        </p:blipFill>
        <p:spPr>
          <a:xfrm>
            <a:off x="6498280" y="956945"/>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4" name="TextBox 3">
            <a:extLst>
              <a:ext uri="{FF2B5EF4-FFF2-40B4-BE49-F238E27FC236}">
                <a16:creationId xmlns:a16="http://schemas.microsoft.com/office/drawing/2014/main" id="{906CE065-9A4F-44F6-A44B-905F2C252F89}"/>
              </a:ext>
            </a:extLst>
          </p:cNvPr>
          <p:cNvSpPr txBox="1"/>
          <p:nvPr/>
        </p:nvSpPr>
        <p:spPr>
          <a:xfrm>
            <a:off x="379750" y="11414"/>
            <a:ext cx="6478249"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rPr>
              <a:t>Look over here! This is the enemy!</a:t>
            </a:r>
          </a:p>
        </p:txBody>
      </p:sp>
      <p:sp>
        <p:nvSpPr>
          <p:cNvPr id="5" name="TextBox 4">
            <a:extLst>
              <a:ext uri="{FF2B5EF4-FFF2-40B4-BE49-F238E27FC236}">
                <a16:creationId xmlns:a16="http://schemas.microsoft.com/office/drawing/2014/main" id="{C21F2AC8-23C6-403E-A0FB-D3492E7F3D53}"/>
              </a:ext>
            </a:extLst>
          </p:cNvPr>
          <p:cNvSpPr txBox="1"/>
          <p:nvPr/>
        </p:nvSpPr>
        <p:spPr>
          <a:xfrm>
            <a:off x="1141749" y="5550027"/>
            <a:ext cx="5716250" cy="830997"/>
          </a:xfrm>
          <a:prstGeom prst="rect">
            <a:avLst/>
          </a:prstGeom>
          <a:noFill/>
        </p:spPr>
        <p:txBody>
          <a:bodyPr wrap="square" rtlCol="0">
            <a:spAutoFit/>
          </a:bodyPr>
          <a:lstStyle/>
          <a:p>
            <a:r>
              <a:rPr lang="en-US" sz="4800" dirty="0"/>
              <a:t>Osama Bin Laden </a:t>
            </a:r>
          </a:p>
        </p:txBody>
      </p:sp>
    </p:spTree>
    <p:extLst>
      <p:ext uri="{BB962C8B-B14F-4D97-AF65-F5344CB8AC3E}">
        <p14:creationId xmlns:p14="http://schemas.microsoft.com/office/powerpoint/2010/main" val="165233610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3D76EA-E873-413D-A81B-42D55C21F574}"/>
              </a:ext>
            </a:extLst>
          </p:cNvPr>
          <p:cNvSpPr/>
          <p:nvPr/>
        </p:nvSpPr>
        <p:spPr>
          <a:xfrm>
            <a:off x="152399" y="4093260"/>
            <a:ext cx="11582400" cy="2677656"/>
          </a:xfrm>
          <a:prstGeom prst="rect">
            <a:avLst/>
          </a:prstGeom>
        </p:spPr>
        <p:txBody>
          <a:bodyPr wrap="square">
            <a:spAutoFit/>
          </a:bodyPr>
          <a:lstStyle/>
          <a:p>
            <a:r>
              <a:rPr lang="en-US" sz="2800" dirty="0"/>
              <a:t>Mathew 24 :4-5, 11, 24 “And Jesus answered and said unto them, </a:t>
            </a:r>
            <a:r>
              <a:rPr lang="en-US" sz="2800" b="1" dirty="0"/>
              <a:t>Take heed that no man </a:t>
            </a:r>
            <a:r>
              <a:rPr lang="en-US" sz="2800" b="1" u="sng" dirty="0"/>
              <a:t>deceive</a:t>
            </a:r>
            <a:r>
              <a:rPr lang="en-US" sz="2800" b="1" dirty="0"/>
              <a:t> you</a:t>
            </a:r>
            <a:r>
              <a:rPr lang="en-US" sz="2800" dirty="0"/>
              <a:t>. For many shall come in my name, saying, I am Christ; and shall </a:t>
            </a:r>
            <a:r>
              <a:rPr lang="en-US" sz="2800" b="1" u="sng" dirty="0"/>
              <a:t>deceive</a:t>
            </a:r>
            <a:r>
              <a:rPr lang="en-US" sz="2800" dirty="0"/>
              <a:t> many. . . And many false prophets shall rise, and shall </a:t>
            </a:r>
            <a:r>
              <a:rPr lang="en-US" sz="2800" b="1" u="sng" dirty="0"/>
              <a:t>deceive</a:t>
            </a:r>
            <a:r>
              <a:rPr lang="en-US" sz="2800" dirty="0"/>
              <a:t> many. . . For there shall arise false Christs, and false prophets, and shall shew great signs and wonders; insomuch that, if it were possible, they shall </a:t>
            </a:r>
            <a:r>
              <a:rPr lang="en-US" sz="2800" b="1" u="sng" dirty="0"/>
              <a:t>deceive</a:t>
            </a:r>
            <a:r>
              <a:rPr lang="en-US" sz="2800" dirty="0"/>
              <a:t> the very elect.”</a:t>
            </a:r>
          </a:p>
        </p:txBody>
      </p:sp>
      <p:pic>
        <p:nvPicPr>
          <p:cNvPr id="3" name="Picture 2">
            <a:extLst>
              <a:ext uri="{FF2B5EF4-FFF2-40B4-BE49-F238E27FC236}">
                <a16:creationId xmlns:a16="http://schemas.microsoft.com/office/drawing/2014/main" id="{AA147792-8623-481E-B4FA-610C90610B9A}"/>
              </a:ext>
            </a:extLst>
          </p:cNvPr>
          <p:cNvPicPr>
            <a:picLocks noChangeAspect="1"/>
          </p:cNvPicPr>
          <p:nvPr/>
        </p:nvPicPr>
        <p:blipFill rotWithShape="1">
          <a:blip r:embed="rId2"/>
          <a:srcRect b="7544"/>
          <a:stretch/>
        </p:blipFill>
        <p:spPr>
          <a:xfrm>
            <a:off x="1500187" y="0"/>
            <a:ext cx="8886825" cy="3918857"/>
          </a:xfrm>
          <a:prstGeom prst="rect">
            <a:avLst/>
          </a:prstGeom>
        </p:spPr>
      </p:pic>
    </p:spTree>
    <p:extLst>
      <p:ext uri="{BB962C8B-B14F-4D97-AF65-F5344CB8AC3E}">
        <p14:creationId xmlns:p14="http://schemas.microsoft.com/office/powerpoint/2010/main" val="89610573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13387</TotalTime>
  <Words>1157</Words>
  <Application>Microsoft Office PowerPoint</Application>
  <PresentationFormat>Widescreen</PresentationFormat>
  <Paragraphs>37</Paragraphs>
  <Slides>33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Agency FB</vt:lpstr>
      <vt:lpstr>Aldhabi</vt:lpstr>
      <vt:lpstr>Arial</vt:lpstr>
      <vt:lpstr>Baskerville Old Face</vt:lpstr>
      <vt:lpstr>Calibri</vt:lpstr>
      <vt:lpstr>Calibri Light</vt:lpstr>
      <vt:lpstr>Office Theme</vt:lpstr>
      <vt:lpstr>PowerPoint Presentation</vt:lpstr>
      <vt:lpstr>Behind the Door pt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248</cp:revision>
  <dcterms:created xsi:type="dcterms:W3CDTF">2018-02-11T16:01:17Z</dcterms:created>
  <dcterms:modified xsi:type="dcterms:W3CDTF">2018-05-27T15:41:53Z</dcterms:modified>
</cp:coreProperties>
</file>