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6" r:id="rId3"/>
    <p:sldId id="317" r:id="rId4"/>
    <p:sldId id="318" r:id="rId5"/>
    <p:sldId id="319" r:id="rId6"/>
    <p:sldId id="320" r:id="rId7"/>
    <p:sldId id="321" r:id="rId8"/>
    <p:sldId id="322" r:id="rId9"/>
    <p:sldId id="323" r:id="rId10"/>
    <p:sldId id="324" r:id="rId11"/>
    <p:sldId id="325" r:id="rId12"/>
    <p:sldId id="326" r:id="rId13"/>
    <p:sldId id="327" r:id="rId14"/>
    <p:sldId id="329" r:id="rId15"/>
    <p:sldId id="330" r:id="rId16"/>
    <p:sldId id="331" r:id="rId17"/>
    <p:sldId id="334" r:id="rId18"/>
    <p:sldId id="333" r:id="rId19"/>
    <p:sldId id="332" r:id="rId20"/>
    <p:sldId id="335" r:id="rId21"/>
    <p:sldId id="336" r:id="rId22"/>
    <p:sldId id="337" r:id="rId23"/>
    <p:sldId id="338" r:id="rId24"/>
    <p:sldId id="339" r:id="rId25"/>
    <p:sldId id="340" r:id="rId26"/>
    <p:sldId id="341" r:id="rId27"/>
    <p:sldId id="343" r:id="rId28"/>
    <p:sldId id="342" r:id="rId29"/>
    <p:sldId id="344" r:id="rId30"/>
    <p:sldId id="345" r:id="rId31"/>
    <p:sldId id="346" r:id="rId32"/>
    <p:sldId id="347" r:id="rId33"/>
    <p:sldId id="348" r:id="rId34"/>
    <p:sldId id="349" r:id="rId35"/>
    <p:sldId id="351" r:id="rId36"/>
    <p:sldId id="350" r:id="rId37"/>
    <p:sldId id="352" r:id="rId38"/>
    <p:sldId id="353" r:id="rId39"/>
    <p:sldId id="354" r:id="rId40"/>
    <p:sldId id="355" r:id="rId41"/>
    <p:sldId id="356" r:id="rId42"/>
    <p:sldId id="357" r:id="rId43"/>
    <p:sldId id="358" r:id="rId44"/>
    <p:sldId id="359" r:id="rId45"/>
    <p:sldId id="360" r:id="rId46"/>
    <p:sldId id="361" r:id="rId47"/>
    <p:sldId id="362" r:id="rId48"/>
    <p:sldId id="365" r:id="rId49"/>
    <p:sldId id="363" r:id="rId50"/>
    <p:sldId id="364" r:id="rId51"/>
    <p:sldId id="366" r:id="rId52"/>
    <p:sldId id="367" r:id="rId53"/>
    <p:sldId id="368" r:id="rId54"/>
    <p:sldId id="369" r:id="rId55"/>
    <p:sldId id="328" r:id="rId56"/>
    <p:sldId id="371" r:id="rId57"/>
    <p:sldId id="372" r:id="rId58"/>
    <p:sldId id="373" r:id="rId59"/>
    <p:sldId id="37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dy" initials="K" lastIdx="1" clrIdx="0">
    <p:extLst>
      <p:ext uri="{19B8F6BF-5375-455C-9EA6-DF929625EA0E}">
        <p15:presenceInfo xmlns:p15="http://schemas.microsoft.com/office/powerpoint/2012/main" userId="Ko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896700"/>
    <a:srgbClr val="008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90" d="100"/>
          <a:sy n="90"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75C-1702-444B-8C72-19A2FB8BC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A0238-5DEF-4B31-83A5-3572AAD01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203C2-857A-4A15-8581-092438BCF195}"/>
              </a:ext>
            </a:extLst>
          </p:cNvPr>
          <p:cNvSpPr>
            <a:spLocks noGrp="1"/>
          </p:cNvSpPr>
          <p:nvPr>
            <p:ph type="dt" sz="half" idx="10"/>
          </p:nvPr>
        </p:nvSpPr>
        <p:spPr/>
        <p:txBody>
          <a:bodyPr/>
          <a:lstStyle/>
          <a:p>
            <a:fld id="{A0877BAC-AB27-4F53-944D-DB00B5BE8F23}" type="datetimeFigureOut">
              <a:rPr lang="en-US" smtClean="0"/>
              <a:t>11/25/2018</a:t>
            </a:fld>
            <a:endParaRPr lang="en-US"/>
          </a:p>
        </p:txBody>
      </p:sp>
      <p:sp>
        <p:nvSpPr>
          <p:cNvPr id="5" name="Footer Placeholder 4">
            <a:extLst>
              <a:ext uri="{FF2B5EF4-FFF2-40B4-BE49-F238E27FC236}">
                <a16:creationId xmlns:a16="http://schemas.microsoft.com/office/drawing/2014/main" id="{E6D5176B-314B-4A4A-BEE7-54E4B53DD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83F4C-6F9F-48F6-864D-3BFF05B3961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7892794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6019-A124-47C5-ADEB-20FFB18F0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ED15E-38B6-4F46-AF84-CF60444815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3FC86-39D9-406A-9681-5D800072A236}"/>
              </a:ext>
            </a:extLst>
          </p:cNvPr>
          <p:cNvSpPr>
            <a:spLocks noGrp="1"/>
          </p:cNvSpPr>
          <p:nvPr>
            <p:ph type="dt" sz="half" idx="10"/>
          </p:nvPr>
        </p:nvSpPr>
        <p:spPr/>
        <p:txBody>
          <a:bodyPr/>
          <a:lstStyle/>
          <a:p>
            <a:fld id="{A0877BAC-AB27-4F53-944D-DB00B5BE8F23}" type="datetimeFigureOut">
              <a:rPr lang="en-US" smtClean="0"/>
              <a:t>11/25/2018</a:t>
            </a:fld>
            <a:endParaRPr lang="en-US"/>
          </a:p>
        </p:txBody>
      </p:sp>
      <p:sp>
        <p:nvSpPr>
          <p:cNvPr id="5" name="Footer Placeholder 4">
            <a:extLst>
              <a:ext uri="{FF2B5EF4-FFF2-40B4-BE49-F238E27FC236}">
                <a16:creationId xmlns:a16="http://schemas.microsoft.com/office/drawing/2014/main" id="{68CC6A27-E69C-4FB6-BA17-6739D73F6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BB6-89BA-4D98-9084-00FFC2079C4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492242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1BA21B-367C-407B-BD38-5939147E1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94918-D06B-47DA-875A-68D511D1F6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6E81F-28CE-46A5-837A-9F5B805482EC}"/>
              </a:ext>
            </a:extLst>
          </p:cNvPr>
          <p:cNvSpPr>
            <a:spLocks noGrp="1"/>
          </p:cNvSpPr>
          <p:nvPr>
            <p:ph type="dt" sz="half" idx="10"/>
          </p:nvPr>
        </p:nvSpPr>
        <p:spPr/>
        <p:txBody>
          <a:bodyPr/>
          <a:lstStyle/>
          <a:p>
            <a:fld id="{A0877BAC-AB27-4F53-944D-DB00B5BE8F23}" type="datetimeFigureOut">
              <a:rPr lang="en-US" smtClean="0"/>
              <a:t>11/25/2018</a:t>
            </a:fld>
            <a:endParaRPr lang="en-US"/>
          </a:p>
        </p:txBody>
      </p:sp>
      <p:sp>
        <p:nvSpPr>
          <p:cNvPr id="5" name="Footer Placeholder 4">
            <a:extLst>
              <a:ext uri="{FF2B5EF4-FFF2-40B4-BE49-F238E27FC236}">
                <a16:creationId xmlns:a16="http://schemas.microsoft.com/office/drawing/2014/main" id="{CC9D11F0-82A8-4BD8-B39B-A3E6EAADE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46BBA-385A-4EF3-BED5-595FB7F5347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6990633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63E6-8956-4A0F-AD3C-3BD7083D1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FB372-5AC2-4E2D-9352-2175C9BC92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9855B-C089-4BF4-A553-A0326127215E}"/>
              </a:ext>
            </a:extLst>
          </p:cNvPr>
          <p:cNvSpPr>
            <a:spLocks noGrp="1"/>
          </p:cNvSpPr>
          <p:nvPr>
            <p:ph type="dt" sz="half" idx="10"/>
          </p:nvPr>
        </p:nvSpPr>
        <p:spPr/>
        <p:txBody>
          <a:bodyPr/>
          <a:lstStyle/>
          <a:p>
            <a:fld id="{A0877BAC-AB27-4F53-944D-DB00B5BE8F23}" type="datetimeFigureOut">
              <a:rPr lang="en-US" smtClean="0"/>
              <a:t>11/25/2018</a:t>
            </a:fld>
            <a:endParaRPr lang="en-US"/>
          </a:p>
        </p:txBody>
      </p:sp>
      <p:sp>
        <p:nvSpPr>
          <p:cNvPr id="5" name="Footer Placeholder 4">
            <a:extLst>
              <a:ext uri="{FF2B5EF4-FFF2-40B4-BE49-F238E27FC236}">
                <a16:creationId xmlns:a16="http://schemas.microsoft.com/office/drawing/2014/main" id="{9C80222A-C887-4A2E-B4B2-5F369CB7F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5465A-3FE0-4AA1-853B-156DB4CEFC5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5497699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0DA4-2A4E-4F99-89C9-A52F936D9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9A358-F76F-4318-8DDB-0409F5757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89A6E4-D542-449E-8DF8-E8554294708B}"/>
              </a:ext>
            </a:extLst>
          </p:cNvPr>
          <p:cNvSpPr>
            <a:spLocks noGrp="1"/>
          </p:cNvSpPr>
          <p:nvPr>
            <p:ph type="dt" sz="half" idx="10"/>
          </p:nvPr>
        </p:nvSpPr>
        <p:spPr/>
        <p:txBody>
          <a:bodyPr/>
          <a:lstStyle/>
          <a:p>
            <a:fld id="{A0877BAC-AB27-4F53-944D-DB00B5BE8F23}" type="datetimeFigureOut">
              <a:rPr lang="en-US" smtClean="0"/>
              <a:t>11/25/2018</a:t>
            </a:fld>
            <a:endParaRPr lang="en-US"/>
          </a:p>
        </p:txBody>
      </p:sp>
      <p:sp>
        <p:nvSpPr>
          <p:cNvPr id="5" name="Footer Placeholder 4">
            <a:extLst>
              <a:ext uri="{FF2B5EF4-FFF2-40B4-BE49-F238E27FC236}">
                <a16:creationId xmlns:a16="http://schemas.microsoft.com/office/drawing/2014/main" id="{122EF65F-40F6-4B92-B082-990B8A5B7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4B34B-C874-4F47-996C-547ED498EB6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89475871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9A92-7D4D-438D-9D52-6CF7C712F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271D4-22CE-4013-A503-9753F1AD9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92D82-74BA-4603-BDE2-C0C169415B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B920A-158D-4A87-9B76-DC0D9872FC81}"/>
              </a:ext>
            </a:extLst>
          </p:cNvPr>
          <p:cNvSpPr>
            <a:spLocks noGrp="1"/>
          </p:cNvSpPr>
          <p:nvPr>
            <p:ph type="dt" sz="half" idx="10"/>
          </p:nvPr>
        </p:nvSpPr>
        <p:spPr/>
        <p:txBody>
          <a:bodyPr/>
          <a:lstStyle/>
          <a:p>
            <a:fld id="{A0877BAC-AB27-4F53-944D-DB00B5BE8F23}" type="datetimeFigureOut">
              <a:rPr lang="en-US" smtClean="0"/>
              <a:t>11/25/2018</a:t>
            </a:fld>
            <a:endParaRPr lang="en-US"/>
          </a:p>
        </p:txBody>
      </p:sp>
      <p:sp>
        <p:nvSpPr>
          <p:cNvPr id="6" name="Footer Placeholder 5">
            <a:extLst>
              <a:ext uri="{FF2B5EF4-FFF2-40B4-BE49-F238E27FC236}">
                <a16:creationId xmlns:a16="http://schemas.microsoft.com/office/drawing/2014/main" id="{472A8AB9-D170-41E4-AC30-F7EF2F069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24165-DCAA-49CD-A1BC-E2BDE5B352FE}"/>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5233559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DE97-1EF7-4F59-A753-9D8C5A782B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4D99A-8A69-47A2-A68D-C17E4EFDB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5C4E0E-6F64-474C-8000-4CA8FA7137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E33A6-ABCF-424A-A6DC-8376D565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B34A29-DEE3-4621-AEA6-7F983C6B9C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A3E88A-5168-4A76-99CA-44E911F74A0A}"/>
              </a:ext>
            </a:extLst>
          </p:cNvPr>
          <p:cNvSpPr>
            <a:spLocks noGrp="1"/>
          </p:cNvSpPr>
          <p:nvPr>
            <p:ph type="dt" sz="half" idx="10"/>
          </p:nvPr>
        </p:nvSpPr>
        <p:spPr/>
        <p:txBody>
          <a:bodyPr/>
          <a:lstStyle/>
          <a:p>
            <a:fld id="{A0877BAC-AB27-4F53-944D-DB00B5BE8F23}" type="datetimeFigureOut">
              <a:rPr lang="en-US" smtClean="0"/>
              <a:t>11/25/2018</a:t>
            </a:fld>
            <a:endParaRPr lang="en-US"/>
          </a:p>
        </p:txBody>
      </p:sp>
      <p:sp>
        <p:nvSpPr>
          <p:cNvPr id="8" name="Footer Placeholder 7">
            <a:extLst>
              <a:ext uri="{FF2B5EF4-FFF2-40B4-BE49-F238E27FC236}">
                <a16:creationId xmlns:a16="http://schemas.microsoft.com/office/drawing/2014/main" id="{E5B6942E-5964-4F4C-8121-054B81DD6F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1DB75-B1D5-4B70-B6AB-DECF0F9FB7B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13255672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FA07-17DD-4CD3-954B-7A02D6486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AB916-E0BC-47E3-AEE8-A90D878A7D14}"/>
              </a:ext>
            </a:extLst>
          </p:cNvPr>
          <p:cNvSpPr>
            <a:spLocks noGrp="1"/>
          </p:cNvSpPr>
          <p:nvPr>
            <p:ph type="dt" sz="half" idx="10"/>
          </p:nvPr>
        </p:nvSpPr>
        <p:spPr/>
        <p:txBody>
          <a:bodyPr/>
          <a:lstStyle/>
          <a:p>
            <a:fld id="{A0877BAC-AB27-4F53-944D-DB00B5BE8F23}" type="datetimeFigureOut">
              <a:rPr lang="en-US" smtClean="0"/>
              <a:t>11/25/2018</a:t>
            </a:fld>
            <a:endParaRPr lang="en-US"/>
          </a:p>
        </p:txBody>
      </p:sp>
      <p:sp>
        <p:nvSpPr>
          <p:cNvPr id="4" name="Footer Placeholder 3">
            <a:extLst>
              <a:ext uri="{FF2B5EF4-FFF2-40B4-BE49-F238E27FC236}">
                <a16:creationId xmlns:a16="http://schemas.microsoft.com/office/drawing/2014/main" id="{70F678E9-186A-4D7E-8118-59CD10F8C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297E-E17F-4A93-A190-D38BE48D0FA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33967789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265604-43A1-4A9D-B254-29C8A1597C08}"/>
              </a:ext>
            </a:extLst>
          </p:cNvPr>
          <p:cNvSpPr>
            <a:spLocks noGrp="1"/>
          </p:cNvSpPr>
          <p:nvPr>
            <p:ph type="dt" sz="half" idx="10"/>
          </p:nvPr>
        </p:nvSpPr>
        <p:spPr/>
        <p:txBody>
          <a:bodyPr/>
          <a:lstStyle/>
          <a:p>
            <a:fld id="{A0877BAC-AB27-4F53-944D-DB00B5BE8F23}" type="datetimeFigureOut">
              <a:rPr lang="en-US" smtClean="0"/>
              <a:t>11/25/2018</a:t>
            </a:fld>
            <a:endParaRPr lang="en-US"/>
          </a:p>
        </p:txBody>
      </p:sp>
      <p:sp>
        <p:nvSpPr>
          <p:cNvPr id="3" name="Footer Placeholder 2">
            <a:extLst>
              <a:ext uri="{FF2B5EF4-FFF2-40B4-BE49-F238E27FC236}">
                <a16:creationId xmlns:a16="http://schemas.microsoft.com/office/drawing/2014/main" id="{0B9C63EB-8E43-40C9-AB56-72618FAEC1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8F82A-4F99-42AA-BC2C-11165E25A38B}"/>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8290161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AACE-D599-46C6-9321-73DDAFAFC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916622-6216-4680-AF2B-13536125A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841E3-49D4-48E4-9165-44A945B0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07E923-8BC1-418C-91F3-EB023B04E52A}"/>
              </a:ext>
            </a:extLst>
          </p:cNvPr>
          <p:cNvSpPr>
            <a:spLocks noGrp="1"/>
          </p:cNvSpPr>
          <p:nvPr>
            <p:ph type="dt" sz="half" idx="10"/>
          </p:nvPr>
        </p:nvSpPr>
        <p:spPr/>
        <p:txBody>
          <a:bodyPr/>
          <a:lstStyle/>
          <a:p>
            <a:fld id="{A0877BAC-AB27-4F53-944D-DB00B5BE8F23}" type="datetimeFigureOut">
              <a:rPr lang="en-US" smtClean="0"/>
              <a:t>11/25/2018</a:t>
            </a:fld>
            <a:endParaRPr lang="en-US"/>
          </a:p>
        </p:txBody>
      </p:sp>
      <p:sp>
        <p:nvSpPr>
          <p:cNvPr id="6" name="Footer Placeholder 5">
            <a:extLst>
              <a:ext uri="{FF2B5EF4-FFF2-40B4-BE49-F238E27FC236}">
                <a16:creationId xmlns:a16="http://schemas.microsoft.com/office/drawing/2014/main" id="{74B7233C-761D-4E97-96AA-F7447383C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76E62-32D0-4D5F-9FEE-91DAF36CE194}"/>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3582580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273F-B188-4674-8C79-8B4EF9A19E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AA7807-92B1-4C02-9784-F7F5B6D67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9F1F7-DFC1-44F7-B1EC-6AA2FD6DF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CE3E9D-582D-48D3-9970-70268221D30F}"/>
              </a:ext>
            </a:extLst>
          </p:cNvPr>
          <p:cNvSpPr>
            <a:spLocks noGrp="1"/>
          </p:cNvSpPr>
          <p:nvPr>
            <p:ph type="dt" sz="half" idx="10"/>
          </p:nvPr>
        </p:nvSpPr>
        <p:spPr/>
        <p:txBody>
          <a:bodyPr/>
          <a:lstStyle/>
          <a:p>
            <a:fld id="{A0877BAC-AB27-4F53-944D-DB00B5BE8F23}" type="datetimeFigureOut">
              <a:rPr lang="en-US" smtClean="0"/>
              <a:t>11/25/2018</a:t>
            </a:fld>
            <a:endParaRPr lang="en-US"/>
          </a:p>
        </p:txBody>
      </p:sp>
      <p:sp>
        <p:nvSpPr>
          <p:cNvPr id="6" name="Footer Placeholder 5">
            <a:extLst>
              <a:ext uri="{FF2B5EF4-FFF2-40B4-BE49-F238E27FC236}">
                <a16:creationId xmlns:a16="http://schemas.microsoft.com/office/drawing/2014/main" id="{260CBE01-56F6-48ED-A9D1-C122CA6EF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CB91C-6E35-40AD-B584-1D36C5BE6DE6}"/>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1422038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265AF-27E1-4914-BB3C-A7E9E30C2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5A489-636F-4B25-943C-B5F5269C0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99C0-4F41-485A-8B6B-81D64E761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77BAC-AB27-4F53-944D-DB00B5BE8F23}" type="datetimeFigureOut">
              <a:rPr lang="en-US" smtClean="0"/>
              <a:t>11/25/2018</a:t>
            </a:fld>
            <a:endParaRPr lang="en-US"/>
          </a:p>
        </p:txBody>
      </p:sp>
      <p:sp>
        <p:nvSpPr>
          <p:cNvPr id="5" name="Footer Placeholder 4">
            <a:extLst>
              <a:ext uri="{FF2B5EF4-FFF2-40B4-BE49-F238E27FC236}">
                <a16:creationId xmlns:a16="http://schemas.microsoft.com/office/drawing/2014/main" id="{0D9418EE-47F6-4650-B14E-62600EEE5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6D4EE9-B6BB-45AD-81F2-EBD7666AD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5864-B51A-4945-8CED-1040C7942570}" type="slidenum">
              <a:rPr lang="en-US" smtClean="0"/>
              <a:t>‹#›</a:t>
            </a:fld>
            <a:endParaRPr lang="en-US"/>
          </a:p>
        </p:txBody>
      </p:sp>
    </p:spTree>
    <p:extLst>
      <p:ext uri="{BB962C8B-B14F-4D97-AF65-F5344CB8AC3E}">
        <p14:creationId xmlns:p14="http://schemas.microsoft.com/office/powerpoint/2010/main" val="180703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5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5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5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40.png"/></Relationships>
</file>

<file path=ppt/slides/_rels/slide59.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290F2-60C3-4074-9D8C-DEBDB89D0E2F}"/>
              </a:ext>
            </a:extLst>
          </p:cNvPr>
          <p:cNvPicPr>
            <a:picLocks noChangeAspect="1"/>
          </p:cNvPicPr>
          <p:nvPr/>
        </p:nvPicPr>
        <p:blipFill rotWithShape="1">
          <a:blip r:embed="rId2"/>
          <a:srcRect b="3396"/>
          <a:stretch/>
        </p:blipFill>
        <p:spPr>
          <a:xfrm>
            <a:off x="-54430" y="0"/>
            <a:ext cx="12246430" cy="6858000"/>
          </a:xfrm>
          <a:prstGeom prst="rect">
            <a:avLst/>
          </a:prstGeom>
        </p:spPr>
      </p:pic>
      <p:sp>
        <p:nvSpPr>
          <p:cNvPr id="2" name="Title 1">
            <a:extLst>
              <a:ext uri="{FF2B5EF4-FFF2-40B4-BE49-F238E27FC236}">
                <a16:creationId xmlns:a16="http://schemas.microsoft.com/office/drawing/2014/main" id="{2D0E5C54-8D11-4091-957E-69B662FED057}"/>
              </a:ext>
            </a:extLst>
          </p:cNvPr>
          <p:cNvSpPr>
            <a:spLocks noGrp="1"/>
          </p:cNvSpPr>
          <p:nvPr>
            <p:ph type="ctrTitle"/>
          </p:nvPr>
        </p:nvSpPr>
        <p:spPr/>
        <p:txBody>
          <a:bodyPr/>
          <a:lstStyle/>
          <a:p>
            <a:r>
              <a:rPr lang="en-US" dirty="0">
                <a:solidFill>
                  <a:schemeClr val="bg1"/>
                </a:solidFill>
              </a:rPr>
              <a:t>Behind the Door </a:t>
            </a:r>
            <a:r>
              <a:rPr lang="en-US" dirty="0" err="1">
                <a:solidFill>
                  <a:schemeClr val="bg1"/>
                </a:solidFill>
              </a:rPr>
              <a:t>pt</a:t>
            </a:r>
            <a:r>
              <a:rPr lang="en-US" dirty="0">
                <a:solidFill>
                  <a:schemeClr val="bg1"/>
                </a:solidFill>
              </a:rPr>
              <a:t> 20:</a:t>
            </a:r>
          </a:p>
        </p:txBody>
      </p:sp>
      <p:sp>
        <p:nvSpPr>
          <p:cNvPr id="3" name="Subtitle 2">
            <a:extLst>
              <a:ext uri="{FF2B5EF4-FFF2-40B4-BE49-F238E27FC236}">
                <a16:creationId xmlns:a16="http://schemas.microsoft.com/office/drawing/2014/main" id="{F8D27C34-6CB8-42EB-9608-C85A5DD8A4B5}"/>
              </a:ext>
            </a:extLst>
          </p:cNvPr>
          <p:cNvSpPr>
            <a:spLocks noGrp="1"/>
          </p:cNvSpPr>
          <p:nvPr>
            <p:ph type="subTitle" idx="1"/>
          </p:nvPr>
        </p:nvSpPr>
        <p:spPr>
          <a:xfrm>
            <a:off x="1524000" y="3679826"/>
            <a:ext cx="9144000" cy="1655762"/>
          </a:xfrm>
        </p:spPr>
        <p:txBody>
          <a:bodyPr>
            <a:normAutofit/>
          </a:bodyPr>
          <a:lstStyle/>
          <a:p>
            <a:r>
              <a:rPr lang="en-US" sz="4000" dirty="0">
                <a:solidFill>
                  <a:schemeClr val="bg1"/>
                </a:solidFill>
              </a:rPr>
              <a:t>The </a:t>
            </a:r>
            <a:r>
              <a:rPr lang="en-US" sz="4000">
                <a:solidFill>
                  <a:schemeClr val="bg1"/>
                </a:solidFill>
              </a:rPr>
              <a:t>Bible Translations</a:t>
            </a:r>
            <a:endParaRPr lang="en-US" sz="4000" dirty="0">
              <a:solidFill>
                <a:schemeClr val="bg1"/>
              </a:solidFill>
            </a:endParaRPr>
          </a:p>
        </p:txBody>
      </p:sp>
    </p:spTree>
    <p:extLst>
      <p:ext uri="{BB962C8B-B14F-4D97-AF65-F5344CB8AC3E}">
        <p14:creationId xmlns:p14="http://schemas.microsoft.com/office/powerpoint/2010/main" val="6388434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B2F31D-C716-4251-8D97-362FF871272C}"/>
              </a:ext>
            </a:extLst>
          </p:cNvPr>
          <p:cNvPicPr>
            <a:picLocks noChangeAspect="1"/>
          </p:cNvPicPr>
          <p:nvPr/>
        </p:nvPicPr>
        <p:blipFill>
          <a:blip r:embed="rId2"/>
          <a:stretch>
            <a:fillRect/>
          </a:stretch>
        </p:blipFill>
        <p:spPr>
          <a:xfrm>
            <a:off x="7849058" y="0"/>
            <a:ext cx="4342942" cy="6858000"/>
          </a:xfrm>
          <a:prstGeom prst="rect">
            <a:avLst/>
          </a:prstGeom>
        </p:spPr>
      </p:pic>
      <p:sp>
        <p:nvSpPr>
          <p:cNvPr id="3" name="TextBox 2">
            <a:extLst>
              <a:ext uri="{FF2B5EF4-FFF2-40B4-BE49-F238E27FC236}">
                <a16:creationId xmlns:a16="http://schemas.microsoft.com/office/drawing/2014/main" id="{4E9C5B53-E989-4D80-8BEC-4064BDDDE7C5}"/>
              </a:ext>
            </a:extLst>
          </p:cNvPr>
          <p:cNvSpPr txBox="1"/>
          <p:nvPr/>
        </p:nvSpPr>
        <p:spPr>
          <a:xfrm>
            <a:off x="235974" y="398206"/>
            <a:ext cx="6695768" cy="2246769"/>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BG Wilkinson was the Dean of Theology at Columbia Union College, later called Washington Adventist University. He is also author of the church historical book </a:t>
            </a:r>
            <a:r>
              <a:rPr lang="en-US" sz="2800" b="1" i="1" dirty="0">
                <a:effectLst>
                  <a:outerShdw blurRad="38100" dist="38100" dir="2700000" algn="tl">
                    <a:srgbClr val="000000">
                      <a:alpha val="43137"/>
                    </a:srgbClr>
                  </a:outerShdw>
                </a:effectLst>
              </a:rPr>
              <a:t>“Truth Triumphant”</a:t>
            </a:r>
          </a:p>
        </p:txBody>
      </p:sp>
      <p:pic>
        <p:nvPicPr>
          <p:cNvPr id="4" name="Picture 3">
            <a:extLst>
              <a:ext uri="{FF2B5EF4-FFF2-40B4-BE49-F238E27FC236}">
                <a16:creationId xmlns:a16="http://schemas.microsoft.com/office/drawing/2014/main" id="{29CB6607-19D8-47DC-85BA-51915890015F}"/>
              </a:ext>
            </a:extLst>
          </p:cNvPr>
          <p:cNvPicPr>
            <a:picLocks noChangeAspect="1"/>
          </p:cNvPicPr>
          <p:nvPr/>
        </p:nvPicPr>
        <p:blipFill>
          <a:blip r:embed="rId3"/>
          <a:stretch>
            <a:fillRect/>
          </a:stretch>
        </p:blipFill>
        <p:spPr>
          <a:xfrm>
            <a:off x="0" y="2939943"/>
            <a:ext cx="3357619" cy="3357619"/>
          </a:xfrm>
          <a:prstGeom prst="rect">
            <a:avLst/>
          </a:prstGeom>
        </p:spPr>
      </p:pic>
      <p:pic>
        <p:nvPicPr>
          <p:cNvPr id="5" name="Picture 4">
            <a:extLst>
              <a:ext uri="{FF2B5EF4-FFF2-40B4-BE49-F238E27FC236}">
                <a16:creationId xmlns:a16="http://schemas.microsoft.com/office/drawing/2014/main" id="{45588747-10BD-49A6-B6B4-0CF5C0C18DB0}"/>
              </a:ext>
            </a:extLst>
          </p:cNvPr>
          <p:cNvPicPr>
            <a:picLocks noChangeAspect="1"/>
          </p:cNvPicPr>
          <p:nvPr/>
        </p:nvPicPr>
        <p:blipFill rotWithShape="1">
          <a:blip r:embed="rId4"/>
          <a:srcRect l="2445" r="13662"/>
          <a:stretch/>
        </p:blipFill>
        <p:spPr>
          <a:xfrm>
            <a:off x="3480619" y="2939943"/>
            <a:ext cx="4219942" cy="3357619"/>
          </a:xfrm>
          <a:prstGeom prst="rect">
            <a:avLst/>
          </a:prstGeom>
        </p:spPr>
      </p:pic>
    </p:spTree>
    <p:extLst>
      <p:ext uri="{BB962C8B-B14F-4D97-AF65-F5344CB8AC3E}">
        <p14:creationId xmlns:p14="http://schemas.microsoft.com/office/powerpoint/2010/main" val="147291567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A3D0D-51BF-4E81-95C4-75A62110AC5A}"/>
              </a:ext>
            </a:extLst>
          </p:cNvPr>
          <p:cNvPicPr>
            <a:picLocks noChangeAspect="1"/>
          </p:cNvPicPr>
          <p:nvPr/>
        </p:nvPicPr>
        <p:blipFill>
          <a:blip r:embed="rId2"/>
          <a:stretch>
            <a:fillRect/>
          </a:stretch>
        </p:blipFill>
        <p:spPr>
          <a:xfrm>
            <a:off x="0" y="0"/>
            <a:ext cx="6572250" cy="4381500"/>
          </a:xfrm>
          <a:prstGeom prst="rect">
            <a:avLst/>
          </a:prstGeom>
        </p:spPr>
      </p:pic>
      <p:pic>
        <p:nvPicPr>
          <p:cNvPr id="2" name="Picture 1">
            <a:extLst>
              <a:ext uri="{FF2B5EF4-FFF2-40B4-BE49-F238E27FC236}">
                <a16:creationId xmlns:a16="http://schemas.microsoft.com/office/drawing/2014/main" id="{18A40650-CECD-43B5-9FAC-E21510DCEA4F}"/>
              </a:ext>
            </a:extLst>
          </p:cNvPr>
          <p:cNvPicPr>
            <a:picLocks noChangeAspect="1"/>
          </p:cNvPicPr>
          <p:nvPr/>
        </p:nvPicPr>
        <p:blipFill rotWithShape="1">
          <a:blip r:embed="rId3"/>
          <a:srcRect r="8897"/>
          <a:stretch/>
        </p:blipFill>
        <p:spPr>
          <a:xfrm>
            <a:off x="5296570" y="2890682"/>
            <a:ext cx="6895430" cy="3967316"/>
          </a:xfrm>
          <a:prstGeom prst="rect">
            <a:avLst/>
          </a:prstGeom>
        </p:spPr>
      </p:pic>
      <p:sp>
        <p:nvSpPr>
          <p:cNvPr id="4" name="TextBox 3">
            <a:extLst>
              <a:ext uri="{FF2B5EF4-FFF2-40B4-BE49-F238E27FC236}">
                <a16:creationId xmlns:a16="http://schemas.microsoft.com/office/drawing/2014/main" id="{74D8C249-C109-4F9B-A068-10FDE8A193D2}"/>
              </a:ext>
            </a:extLst>
          </p:cNvPr>
          <p:cNvSpPr txBox="1"/>
          <p:nvPr/>
        </p:nvSpPr>
        <p:spPr>
          <a:xfrm>
            <a:off x="6887497" y="442452"/>
            <a:ext cx="5043948" cy="1815882"/>
          </a:xfrm>
          <a:prstGeom prst="rect">
            <a:avLst/>
          </a:prstGeom>
          <a:noFill/>
        </p:spPr>
        <p:txBody>
          <a:bodyPr wrap="square" rtlCol="0">
            <a:spAutoFit/>
          </a:bodyPr>
          <a:lstStyle/>
          <a:p>
            <a:r>
              <a:rPr lang="en-US" sz="2800" dirty="0">
                <a:solidFill>
                  <a:srgbClr val="660066"/>
                </a:solidFill>
              </a:rPr>
              <a:t>Matt. 7:15 “Beware of false prophets, </a:t>
            </a:r>
            <a:r>
              <a:rPr lang="en-US" sz="2800" b="1" dirty="0">
                <a:solidFill>
                  <a:srgbClr val="660066"/>
                </a:solidFill>
              </a:rPr>
              <a:t>which come to you in sheep's clothing</a:t>
            </a:r>
            <a:r>
              <a:rPr lang="en-US" sz="2800" dirty="0">
                <a:solidFill>
                  <a:srgbClr val="660066"/>
                </a:solidFill>
              </a:rPr>
              <a:t>, but inwardly they are ravening wolves.”</a:t>
            </a:r>
          </a:p>
        </p:txBody>
      </p:sp>
      <p:pic>
        <p:nvPicPr>
          <p:cNvPr id="6" name="Picture 5">
            <a:extLst>
              <a:ext uri="{FF2B5EF4-FFF2-40B4-BE49-F238E27FC236}">
                <a16:creationId xmlns:a16="http://schemas.microsoft.com/office/drawing/2014/main" id="{997C4D43-56FC-4391-8A1C-A54791EF8BDA}"/>
              </a:ext>
            </a:extLst>
          </p:cNvPr>
          <p:cNvPicPr>
            <a:picLocks noChangeAspect="1"/>
          </p:cNvPicPr>
          <p:nvPr/>
        </p:nvPicPr>
        <p:blipFill rotWithShape="1">
          <a:blip r:embed="rId4"/>
          <a:srcRect t="27675"/>
          <a:stretch/>
        </p:blipFill>
        <p:spPr>
          <a:xfrm>
            <a:off x="0" y="3982064"/>
            <a:ext cx="5296570" cy="2875933"/>
          </a:xfrm>
          <a:prstGeom prst="rect">
            <a:avLst/>
          </a:prstGeom>
        </p:spPr>
      </p:pic>
    </p:spTree>
    <p:extLst>
      <p:ext uri="{BB962C8B-B14F-4D97-AF65-F5344CB8AC3E}">
        <p14:creationId xmlns:p14="http://schemas.microsoft.com/office/powerpoint/2010/main" val="27608950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311321-AA4A-4E5A-80BC-7741E17C26F3}"/>
              </a:ext>
            </a:extLst>
          </p:cNvPr>
          <p:cNvPicPr>
            <a:picLocks noChangeAspect="1"/>
          </p:cNvPicPr>
          <p:nvPr/>
        </p:nvPicPr>
        <p:blipFill rotWithShape="1">
          <a:blip r:embed="rId2"/>
          <a:srcRect l="3513" t="5570" b="5823"/>
          <a:stretch/>
        </p:blipFill>
        <p:spPr>
          <a:xfrm>
            <a:off x="1" y="0"/>
            <a:ext cx="12191999" cy="6297933"/>
          </a:xfrm>
          <a:prstGeom prst="rect">
            <a:avLst/>
          </a:prstGeom>
        </p:spPr>
      </p:pic>
      <p:sp>
        <p:nvSpPr>
          <p:cNvPr id="4" name="TextBox 3">
            <a:extLst>
              <a:ext uri="{FF2B5EF4-FFF2-40B4-BE49-F238E27FC236}">
                <a16:creationId xmlns:a16="http://schemas.microsoft.com/office/drawing/2014/main" id="{3277E214-43FF-4D1D-986C-4ACD3181FED4}"/>
              </a:ext>
            </a:extLst>
          </p:cNvPr>
          <p:cNvSpPr txBox="1"/>
          <p:nvPr/>
        </p:nvSpPr>
        <p:spPr>
          <a:xfrm>
            <a:off x="315433" y="5794744"/>
            <a:ext cx="11536325" cy="1200329"/>
          </a:xfrm>
          <a:prstGeom prst="rect">
            <a:avLst/>
          </a:prstGeom>
          <a:noFill/>
        </p:spPr>
        <p:txBody>
          <a:bodyPr wrap="square" rtlCol="0">
            <a:spAutoFit/>
          </a:bodyPr>
          <a:lstStyle/>
          <a:p>
            <a:pPr algn="ctr"/>
            <a:r>
              <a:rPr lang="en-US" sz="7200" dirty="0">
                <a:solidFill>
                  <a:srgbClr val="C00000"/>
                </a:solidFill>
              </a:rPr>
              <a:t>(It’s Still Going On Today!)</a:t>
            </a:r>
          </a:p>
        </p:txBody>
      </p:sp>
    </p:spTree>
    <p:extLst>
      <p:ext uri="{BB962C8B-B14F-4D97-AF65-F5344CB8AC3E}">
        <p14:creationId xmlns:p14="http://schemas.microsoft.com/office/powerpoint/2010/main" val="145355079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9E5068-88C0-47D6-8B7C-F46AC7A26FFB}"/>
              </a:ext>
            </a:extLst>
          </p:cNvPr>
          <p:cNvPicPr>
            <a:picLocks noChangeAspect="1"/>
          </p:cNvPicPr>
          <p:nvPr/>
        </p:nvPicPr>
        <p:blipFill rotWithShape="1">
          <a:blip r:embed="rId2"/>
          <a:srcRect t="4525" b="20000"/>
          <a:stretch/>
        </p:blipFill>
        <p:spPr>
          <a:xfrm>
            <a:off x="0" y="840965"/>
            <a:ext cx="12192000" cy="5176069"/>
          </a:xfrm>
          <a:prstGeom prst="rect">
            <a:avLst/>
          </a:prstGeom>
        </p:spPr>
      </p:pic>
      <p:sp>
        <p:nvSpPr>
          <p:cNvPr id="4" name="TextBox 3">
            <a:extLst>
              <a:ext uri="{FF2B5EF4-FFF2-40B4-BE49-F238E27FC236}">
                <a16:creationId xmlns:a16="http://schemas.microsoft.com/office/drawing/2014/main" id="{BC87B2E0-97DD-4521-9374-0EF5DF51A974}"/>
              </a:ext>
            </a:extLst>
          </p:cNvPr>
          <p:cNvSpPr txBox="1"/>
          <p:nvPr/>
        </p:nvSpPr>
        <p:spPr>
          <a:xfrm>
            <a:off x="1" y="-101014"/>
            <a:ext cx="12191999" cy="1077218"/>
          </a:xfrm>
          <a:prstGeom prst="rect">
            <a:avLst/>
          </a:prstGeom>
          <a:noFill/>
        </p:spPr>
        <p:txBody>
          <a:bodyPr wrap="square" rtlCol="0">
            <a:spAutoFit/>
          </a:bodyPr>
          <a:lstStyle/>
          <a:p>
            <a:r>
              <a:rPr lang="en-US" sz="3200" b="1" dirty="0">
                <a:solidFill>
                  <a:srgbClr val="C00000"/>
                </a:solidFill>
                <a:effectLst>
                  <a:outerShdw blurRad="38100" dist="38100" dir="2700000" algn="tl">
                    <a:srgbClr val="000000">
                      <a:alpha val="43137"/>
                    </a:srgbClr>
                  </a:outerShdw>
                </a:effectLst>
              </a:rPr>
              <a:t>Look at the Seventh-day Adventist Church Today; Do we Really Believe the Infiltration attempts have ceased? Judge the Fruits and You Decide!</a:t>
            </a:r>
          </a:p>
        </p:txBody>
      </p:sp>
      <p:sp>
        <p:nvSpPr>
          <p:cNvPr id="5" name="Rectangle 4">
            <a:extLst>
              <a:ext uri="{FF2B5EF4-FFF2-40B4-BE49-F238E27FC236}">
                <a16:creationId xmlns:a16="http://schemas.microsoft.com/office/drawing/2014/main" id="{9EBEDAFA-BBAC-4EC4-9A18-67F0D18BF443}"/>
              </a:ext>
            </a:extLst>
          </p:cNvPr>
          <p:cNvSpPr/>
          <p:nvPr/>
        </p:nvSpPr>
        <p:spPr>
          <a:xfrm>
            <a:off x="0" y="6017034"/>
            <a:ext cx="12192001" cy="800219"/>
          </a:xfrm>
          <a:prstGeom prst="rect">
            <a:avLst/>
          </a:prstGeom>
        </p:spPr>
        <p:txBody>
          <a:bodyPr wrap="square">
            <a:spAutoFit/>
          </a:bodyPr>
          <a:lstStyle/>
          <a:p>
            <a:r>
              <a:rPr lang="en-US" sz="2300" b="1" i="1" u="sng" dirty="0"/>
              <a:t>Quoted From:</a:t>
            </a:r>
            <a:r>
              <a:rPr lang="en-US" sz="2300" dirty="0"/>
              <a:t> </a:t>
            </a:r>
            <a:r>
              <a:rPr lang="en-US" sz="2300" b="1" dirty="0"/>
              <a:t>Arthur S. Maxwell</a:t>
            </a:r>
            <a:r>
              <a:rPr lang="en-US" sz="2300" dirty="0"/>
              <a:t>, Editor, Signs of the Times, "</a:t>
            </a:r>
            <a:r>
              <a:rPr lang="en-US" sz="2300" b="1" dirty="0"/>
              <a:t>The Outstretched Hand</a:t>
            </a:r>
            <a:r>
              <a:rPr lang="en-US" sz="2300" dirty="0"/>
              <a:t>," A Sermon Report, given at the Loma Linda University Seventh-day Adventist Church, Loma Linda, California</a:t>
            </a:r>
          </a:p>
        </p:txBody>
      </p:sp>
      <p:pic>
        <p:nvPicPr>
          <p:cNvPr id="6" name="Picture 5">
            <a:extLst>
              <a:ext uri="{FF2B5EF4-FFF2-40B4-BE49-F238E27FC236}">
                <a16:creationId xmlns:a16="http://schemas.microsoft.com/office/drawing/2014/main" id="{F3BA996D-B0A6-40DF-9A72-278066002224}"/>
              </a:ext>
            </a:extLst>
          </p:cNvPr>
          <p:cNvPicPr>
            <a:picLocks noChangeAspect="1"/>
          </p:cNvPicPr>
          <p:nvPr/>
        </p:nvPicPr>
        <p:blipFill rotWithShape="1">
          <a:blip r:embed="rId3"/>
          <a:srcRect l="14728" t="21879" r="9922" b="27830"/>
          <a:stretch/>
        </p:blipFill>
        <p:spPr>
          <a:xfrm>
            <a:off x="4625162" y="904763"/>
            <a:ext cx="2941675" cy="1472538"/>
          </a:xfrm>
          <a:prstGeom prst="rect">
            <a:avLst/>
          </a:prstGeom>
          <a:effectLst>
            <a:glow rad="127000">
              <a:schemeClr val="bg1">
                <a:lumMod val="95000"/>
              </a:schemeClr>
            </a:glow>
          </a:effectLst>
        </p:spPr>
      </p:pic>
    </p:spTree>
    <p:extLst>
      <p:ext uri="{BB962C8B-B14F-4D97-AF65-F5344CB8AC3E}">
        <p14:creationId xmlns:p14="http://schemas.microsoft.com/office/powerpoint/2010/main" val="171941490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1BB306-8620-44A6-AF6F-89E36E1B3FC1}"/>
              </a:ext>
            </a:extLst>
          </p:cNvPr>
          <p:cNvPicPr>
            <a:picLocks noChangeAspect="1"/>
          </p:cNvPicPr>
          <p:nvPr/>
        </p:nvPicPr>
        <p:blipFill>
          <a:blip r:embed="rId2"/>
          <a:stretch>
            <a:fillRect/>
          </a:stretch>
        </p:blipFill>
        <p:spPr>
          <a:xfrm>
            <a:off x="231701" y="0"/>
            <a:ext cx="4334256" cy="6858000"/>
          </a:xfrm>
          <a:prstGeom prst="rect">
            <a:avLst/>
          </a:prstGeom>
        </p:spPr>
      </p:pic>
      <p:sp>
        <p:nvSpPr>
          <p:cNvPr id="3" name="Rectangle 2">
            <a:extLst>
              <a:ext uri="{FF2B5EF4-FFF2-40B4-BE49-F238E27FC236}">
                <a16:creationId xmlns:a16="http://schemas.microsoft.com/office/drawing/2014/main" id="{E55280DC-D292-4B36-A235-98B9CDE54BDE}"/>
              </a:ext>
            </a:extLst>
          </p:cNvPr>
          <p:cNvSpPr/>
          <p:nvPr/>
        </p:nvSpPr>
        <p:spPr>
          <a:xfrm>
            <a:off x="5108293" y="3768766"/>
            <a:ext cx="6443241" cy="2677656"/>
          </a:xfrm>
          <a:prstGeom prst="rect">
            <a:avLst/>
          </a:prstGeom>
        </p:spPr>
        <p:txBody>
          <a:bodyPr wrap="square">
            <a:spAutoFit/>
          </a:bodyPr>
          <a:lstStyle/>
          <a:p>
            <a:r>
              <a:rPr lang="en-US" sz="2400" dirty="0"/>
              <a:t>“Wherever the so-called Counter-Reformation, started by the Jesuits, gained hold of the people, the vernacular was suppressed and the Bible kept from the laity. So eager were the Jesuits to destroy the authority of the Bible — the paper pope of the Protestants, as  they  contemptuously  called  it  — that  they  even . . .”</a:t>
            </a:r>
          </a:p>
        </p:txBody>
      </p:sp>
      <p:pic>
        <p:nvPicPr>
          <p:cNvPr id="4" name="Picture 3">
            <a:extLst>
              <a:ext uri="{FF2B5EF4-FFF2-40B4-BE49-F238E27FC236}">
                <a16:creationId xmlns:a16="http://schemas.microsoft.com/office/drawing/2014/main" id="{553BAF96-4B53-405D-B2EB-62FCA75AE977}"/>
              </a:ext>
            </a:extLst>
          </p:cNvPr>
          <p:cNvPicPr>
            <a:picLocks noChangeAspect="1"/>
          </p:cNvPicPr>
          <p:nvPr/>
        </p:nvPicPr>
        <p:blipFill>
          <a:blip r:embed="rId3"/>
          <a:stretch>
            <a:fillRect/>
          </a:stretch>
        </p:blipFill>
        <p:spPr>
          <a:xfrm>
            <a:off x="8662204" y="411578"/>
            <a:ext cx="1905000" cy="2828925"/>
          </a:xfrm>
          <a:prstGeom prst="rect">
            <a:avLst/>
          </a:prstGeom>
        </p:spPr>
      </p:pic>
      <p:pic>
        <p:nvPicPr>
          <p:cNvPr id="5" name="Picture 4">
            <a:extLst>
              <a:ext uri="{FF2B5EF4-FFF2-40B4-BE49-F238E27FC236}">
                <a16:creationId xmlns:a16="http://schemas.microsoft.com/office/drawing/2014/main" id="{0C759784-E4E4-4429-B59C-42DAF18E752C}"/>
              </a:ext>
            </a:extLst>
          </p:cNvPr>
          <p:cNvPicPr>
            <a:picLocks noChangeAspect="1"/>
          </p:cNvPicPr>
          <p:nvPr/>
        </p:nvPicPr>
        <p:blipFill>
          <a:blip r:embed="rId4"/>
          <a:stretch>
            <a:fillRect/>
          </a:stretch>
        </p:blipFill>
        <p:spPr>
          <a:xfrm>
            <a:off x="5837215" y="411578"/>
            <a:ext cx="2171856" cy="2953232"/>
          </a:xfrm>
          <a:prstGeom prst="rect">
            <a:avLst/>
          </a:prstGeom>
        </p:spPr>
      </p:pic>
    </p:spTree>
    <p:extLst>
      <p:ext uri="{BB962C8B-B14F-4D97-AF65-F5344CB8AC3E}">
        <p14:creationId xmlns:p14="http://schemas.microsoft.com/office/powerpoint/2010/main" val="177775423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4517FB-BA37-455A-87D6-A0BC22DBC32C}"/>
              </a:ext>
            </a:extLst>
          </p:cNvPr>
          <p:cNvSpPr/>
          <p:nvPr/>
        </p:nvSpPr>
        <p:spPr>
          <a:xfrm>
            <a:off x="230372" y="320105"/>
            <a:ext cx="6361814" cy="1938992"/>
          </a:xfrm>
          <a:prstGeom prst="rect">
            <a:avLst/>
          </a:prstGeom>
        </p:spPr>
        <p:txBody>
          <a:bodyPr wrap="square">
            <a:spAutoFit/>
          </a:bodyPr>
          <a:lstStyle/>
          <a:p>
            <a:r>
              <a:rPr lang="en-US" sz="2400" dirty="0"/>
              <a:t>“that  they  even  did  not  refrain  from  criticizing  its genuineness and historic value. . .”—</a:t>
            </a:r>
            <a:r>
              <a:rPr lang="en-US" sz="2400" i="1" dirty="0">
                <a:solidFill>
                  <a:schemeClr val="tx1">
                    <a:lumMod val="75000"/>
                    <a:lumOff val="25000"/>
                  </a:schemeClr>
                </a:solidFill>
              </a:rPr>
              <a:t>Our Authorized Bible Vindicated, BG Wilkinson, p. 60 (see also Von </a:t>
            </a:r>
            <a:r>
              <a:rPr lang="en-US" sz="2400" i="1" dirty="0" err="1">
                <a:solidFill>
                  <a:schemeClr val="tx1">
                    <a:lumMod val="75000"/>
                    <a:lumOff val="25000"/>
                  </a:schemeClr>
                </a:solidFill>
              </a:rPr>
              <a:t>Dobschutz</a:t>
            </a:r>
            <a:r>
              <a:rPr lang="en-US" sz="2400" i="1" dirty="0">
                <a:solidFill>
                  <a:schemeClr val="tx1">
                    <a:lumMod val="75000"/>
                    <a:lumOff val="25000"/>
                  </a:schemeClr>
                </a:solidFill>
              </a:rPr>
              <a:t>, The Influence of the Bible, p. 136)</a:t>
            </a:r>
          </a:p>
        </p:txBody>
      </p:sp>
      <p:pic>
        <p:nvPicPr>
          <p:cNvPr id="3" name="Picture 2">
            <a:extLst>
              <a:ext uri="{FF2B5EF4-FFF2-40B4-BE49-F238E27FC236}">
                <a16:creationId xmlns:a16="http://schemas.microsoft.com/office/drawing/2014/main" id="{20D589C1-B5E1-419D-B73B-DD00986ABCC1}"/>
              </a:ext>
            </a:extLst>
          </p:cNvPr>
          <p:cNvPicPr>
            <a:picLocks noChangeAspect="1"/>
          </p:cNvPicPr>
          <p:nvPr/>
        </p:nvPicPr>
        <p:blipFill>
          <a:blip r:embed="rId2"/>
          <a:stretch>
            <a:fillRect/>
          </a:stretch>
        </p:blipFill>
        <p:spPr>
          <a:xfrm>
            <a:off x="5830860" y="3213778"/>
            <a:ext cx="2061796" cy="3082175"/>
          </a:xfrm>
          <a:prstGeom prst="rect">
            <a:avLst/>
          </a:prstGeom>
        </p:spPr>
      </p:pic>
      <p:pic>
        <p:nvPicPr>
          <p:cNvPr id="4" name="Picture 3">
            <a:extLst>
              <a:ext uri="{FF2B5EF4-FFF2-40B4-BE49-F238E27FC236}">
                <a16:creationId xmlns:a16="http://schemas.microsoft.com/office/drawing/2014/main" id="{462ABA0B-FD43-484A-B76C-B1F302313A59}"/>
              </a:ext>
            </a:extLst>
          </p:cNvPr>
          <p:cNvPicPr>
            <a:picLocks noChangeAspect="1"/>
          </p:cNvPicPr>
          <p:nvPr/>
        </p:nvPicPr>
        <p:blipFill rotWithShape="1">
          <a:blip r:embed="rId3"/>
          <a:srcRect t="25513" b="14843"/>
          <a:stretch/>
        </p:blipFill>
        <p:spPr>
          <a:xfrm>
            <a:off x="6592186" y="415208"/>
            <a:ext cx="5406972" cy="2401830"/>
          </a:xfrm>
          <a:prstGeom prst="rect">
            <a:avLst/>
          </a:prstGeom>
        </p:spPr>
      </p:pic>
      <p:pic>
        <p:nvPicPr>
          <p:cNvPr id="5" name="Picture 4">
            <a:extLst>
              <a:ext uri="{FF2B5EF4-FFF2-40B4-BE49-F238E27FC236}">
                <a16:creationId xmlns:a16="http://schemas.microsoft.com/office/drawing/2014/main" id="{C4ECD1A3-FE55-4397-B848-8F3FDE0B9F65}"/>
              </a:ext>
            </a:extLst>
          </p:cNvPr>
          <p:cNvPicPr>
            <a:picLocks noChangeAspect="1"/>
          </p:cNvPicPr>
          <p:nvPr/>
        </p:nvPicPr>
        <p:blipFill>
          <a:blip r:embed="rId4"/>
          <a:stretch>
            <a:fillRect/>
          </a:stretch>
        </p:blipFill>
        <p:spPr>
          <a:xfrm>
            <a:off x="3543155" y="2817038"/>
            <a:ext cx="2242662" cy="3460898"/>
          </a:xfrm>
          <a:prstGeom prst="rect">
            <a:avLst/>
          </a:prstGeom>
        </p:spPr>
      </p:pic>
      <p:pic>
        <p:nvPicPr>
          <p:cNvPr id="6" name="Picture 5">
            <a:extLst>
              <a:ext uri="{FF2B5EF4-FFF2-40B4-BE49-F238E27FC236}">
                <a16:creationId xmlns:a16="http://schemas.microsoft.com/office/drawing/2014/main" id="{2F3117CD-3A3B-4991-9E76-D062DCE23152}"/>
              </a:ext>
            </a:extLst>
          </p:cNvPr>
          <p:cNvPicPr>
            <a:picLocks noChangeAspect="1"/>
          </p:cNvPicPr>
          <p:nvPr/>
        </p:nvPicPr>
        <p:blipFill>
          <a:blip r:embed="rId5"/>
          <a:stretch>
            <a:fillRect/>
          </a:stretch>
        </p:blipFill>
        <p:spPr>
          <a:xfrm>
            <a:off x="99902" y="2308916"/>
            <a:ext cx="3398210" cy="4477142"/>
          </a:xfrm>
          <a:prstGeom prst="rect">
            <a:avLst/>
          </a:prstGeom>
        </p:spPr>
      </p:pic>
      <p:pic>
        <p:nvPicPr>
          <p:cNvPr id="7" name="Picture 6">
            <a:extLst>
              <a:ext uri="{FF2B5EF4-FFF2-40B4-BE49-F238E27FC236}">
                <a16:creationId xmlns:a16="http://schemas.microsoft.com/office/drawing/2014/main" id="{2F57E0D7-CB3B-4C4A-8508-8218A0BBA3F8}"/>
              </a:ext>
            </a:extLst>
          </p:cNvPr>
          <p:cNvPicPr>
            <a:picLocks noChangeAspect="1"/>
          </p:cNvPicPr>
          <p:nvPr/>
        </p:nvPicPr>
        <p:blipFill rotWithShape="1">
          <a:blip r:embed="rId6"/>
          <a:srcRect l="11459"/>
          <a:stretch/>
        </p:blipFill>
        <p:spPr>
          <a:xfrm>
            <a:off x="7888975" y="3657956"/>
            <a:ext cx="4153786" cy="2637997"/>
          </a:xfrm>
          <a:prstGeom prst="rect">
            <a:avLst/>
          </a:prstGeom>
        </p:spPr>
      </p:pic>
    </p:spTree>
    <p:extLst>
      <p:ext uri="{BB962C8B-B14F-4D97-AF65-F5344CB8AC3E}">
        <p14:creationId xmlns:p14="http://schemas.microsoft.com/office/powerpoint/2010/main" val="316494832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C23810-4CD5-4E3B-9D61-94DC20DB957F}"/>
              </a:ext>
            </a:extLst>
          </p:cNvPr>
          <p:cNvPicPr>
            <a:picLocks noChangeAspect="1"/>
          </p:cNvPicPr>
          <p:nvPr/>
        </p:nvPicPr>
        <p:blipFill>
          <a:blip r:embed="rId2"/>
          <a:stretch>
            <a:fillRect/>
          </a:stretch>
        </p:blipFill>
        <p:spPr>
          <a:xfrm>
            <a:off x="1377192" y="0"/>
            <a:ext cx="9437615" cy="6858000"/>
          </a:xfrm>
          <a:prstGeom prst="rect">
            <a:avLst/>
          </a:prstGeom>
        </p:spPr>
      </p:pic>
    </p:spTree>
    <p:extLst>
      <p:ext uri="{BB962C8B-B14F-4D97-AF65-F5344CB8AC3E}">
        <p14:creationId xmlns:p14="http://schemas.microsoft.com/office/powerpoint/2010/main" val="256971794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38B89A-BC53-4535-BB94-F91E13D404EB}"/>
              </a:ext>
            </a:extLst>
          </p:cNvPr>
          <p:cNvSpPr txBox="1"/>
          <p:nvPr/>
        </p:nvSpPr>
        <p:spPr>
          <a:xfrm>
            <a:off x="1825822" y="0"/>
            <a:ext cx="6967304" cy="1323439"/>
          </a:xfrm>
          <a:prstGeom prst="rect">
            <a:avLst/>
          </a:prstGeom>
          <a:noFill/>
        </p:spPr>
        <p:txBody>
          <a:bodyPr wrap="square" rtlCol="0">
            <a:spAutoFit/>
          </a:bodyPr>
          <a:lstStyle/>
          <a:p>
            <a:pPr algn="ctr"/>
            <a:r>
              <a:rPr lang="en-US" sz="4000" dirty="0">
                <a:solidFill>
                  <a:srgbClr val="FFC000"/>
                </a:solidFill>
                <a:latin typeface="Blackadder ITC" panose="04020505051007020D02" pitchFamily="82" charset="0"/>
              </a:rPr>
              <a:t>The 50 Year Battle of the Faiths in England</a:t>
            </a:r>
          </a:p>
        </p:txBody>
      </p:sp>
      <p:pic>
        <p:nvPicPr>
          <p:cNvPr id="5" name="Picture 4">
            <a:extLst>
              <a:ext uri="{FF2B5EF4-FFF2-40B4-BE49-F238E27FC236}">
                <a16:creationId xmlns:a16="http://schemas.microsoft.com/office/drawing/2014/main" id="{2C60AE38-8626-43C0-A55F-F3D9026B6ADD}"/>
              </a:ext>
            </a:extLst>
          </p:cNvPr>
          <p:cNvPicPr>
            <a:picLocks noChangeAspect="1"/>
          </p:cNvPicPr>
          <p:nvPr/>
        </p:nvPicPr>
        <p:blipFill>
          <a:blip r:embed="rId2"/>
          <a:stretch>
            <a:fillRect/>
          </a:stretch>
        </p:blipFill>
        <p:spPr>
          <a:xfrm>
            <a:off x="265206" y="285178"/>
            <a:ext cx="1442197" cy="2029759"/>
          </a:xfrm>
          <a:prstGeom prst="rect">
            <a:avLst/>
          </a:prstGeom>
        </p:spPr>
      </p:pic>
      <p:sp>
        <p:nvSpPr>
          <p:cNvPr id="6" name="TextBox 5">
            <a:extLst>
              <a:ext uri="{FF2B5EF4-FFF2-40B4-BE49-F238E27FC236}">
                <a16:creationId xmlns:a16="http://schemas.microsoft.com/office/drawing/2014/main" id="{C02C62C4-A4B8-413D-9EFD-524667B09161}"/>
              </a:ext>
            </a:extLst>
          </p:cNvPr>
          <p:cNvSpPr txBox="1"/>
          <p:nvPr/>
        </p:nvSpPr>
        <p:spPr>
          <a:xfrm>
            <a:off x="138895" y="2406323"/>
            <a:ext cx="2141317" cy="830997"/>
          </a:xfrm>
          <a:prstGeom prst="rect">
            <a:avLst/>
          </a:prstGeom>
          <a:noFill/>
        </p:spPr>
        <p:txBody>
          <a:bodyPr wrap="square" rtlCol="0">
            <a:spAutoFit/>
          </a:bodyPr>
          <a:lstStyle/>
          <a:p>
            <a:r>
              <a:rPr lang="en-US" sz="1600" dirty="0">
                <a:solidFill>
                  <a:schemeClr val="bg1"/>
                </a:solidFill>
              </a:rPr>
              <a:t>Henry VIII (reign 1509-1547): Professed Protestant.</a:t>
            </a:r>
          </a:p>
        </p:txBody>
      </p:sp>
      <p:pic>
        <p:nvPicPr>
          <p:cNvPr id="7" name="Picture 6">
            <a:extLst>
              <a:ext uri="{FF2B5EF4-FFF2-40B4-BE49-F238E27FC236}">
                <a16:creationId xmlns:a16="http://schemas.microsoft.com/office/drawing/2014/main" id="{4B93A939-A40C-42AE-98E8-F15CCBD8BFEF}"/>
              </a:ext>
            </a:extLst>
          </p:cNvPr>
          <p:cNvPicPr>
            <a:picLocks noChangeAspect="1"/>
          </p:cNvPicPr>
          <p:nvPr/>
        </p:nvPicPr>
        <p:blipFill>
          <a:blip r:embed="rId3"/>
          <a:stretch>
            <a:fillRect/>
          </a:stretch>
        </p:blipFill>
        <p:spPr>
          <a:xfrm>
            <a:off x="184712" y="3328706"/>
            <a:ext cx="1593972" cy="2093899"/>
          </a:xfrm>
          <a:prstGeom prst="rect">
            <a:avLst/>
          </a:prstGeom>
        </p:spPr>
      </p:pic>
      <p:sp>
        <p:nvSpPr>
          <p:cNvPr id="8" name="TextBox 7">
            <a:extLst>
              <a:ext uri="{FF2B5EF4-FFF2-40B4-BE49-F238E27FC236}">
                <a16:creationId xmlns:a16="http://schemas.microsoft.com/office/drawing/2014/main" id="{D7B862F2-53AC-41F3-B502-32154D9C82FF}"/>
              </a:ext>
            </a:extLst>
          </p:cNvPr>
          <p:cNvSpPr txBox="1"/>
          <p:nvPr/>
        </p:nvSpPr>
        <p:spPr>
          <a:xfrm>
            <a:off x="138894" y="5531533"/>
            <a:ext cx="2141317" cy="1077218"/>
          </a:xfrm>
          <a:prstGeom prst="rect">
            <a:avLst/>
          </a:prstGeom>
          <a:noFill/>
        </p:spPr>
        <p:txBody>
          <a:bodyPr wrap="square" rtlCol="0">
            <a:spAutoFit/>
          </a:bodyPr>
          <a:lstStyle/>
          <a:p>
            <a:r>
              <a:rPr lang="en-US" sz="1600" dirty="0">
                <a:solidFill>
                  <a:schemeClr val="bg1"/>
                </a:solidFill>
              </a:rPr>
              <a:t>Henry VIII (reign 1547-1553): Protestant. Died age 15, suspected poisoning</a:t>
            </a:r>
          </a:p>
        </p:txBody>
      </p:sp>
      <p:pic>
        <p:nvPicPr>
          <p:cNvPr id="9" name="Picture 8">
            <a:extLst>
              <a:ext uri="{FF2B5EF4-FFF2-40B4-BE49-F238E27FC236}">
                <a16:creationId xmlns:a16="http://schemas.microsoft.com/office/drawing/2014/main" id="{E2AC7409-2904-4BC7-9765-83F482F2E051}"/>
              </a:ext>
            </a:extLst>
          </p:cNvPr>
          <p:cNvPicPr>
            <a:picLocks noChangeAspect="1"/>
          </p:cNvPicPr>
          <p:nvPr/>
        </p:nvPicPr>
        <p:blipFill>
          <a:blip r:embed="rId4"/>
          <a:stretch>
            <a:fillRect/>
          </a:stretch>
        </p:blipFill>
        <p:spPr>
          <a:xfrm>
            <a:off x="3886200" y="1300057"/>
            <a:ext cx="2209800" cy="2914650"/>
          </a:xfrm>
          <a:prstGeom prst="rect">
            <a:avLst/>
          </a:prstGeom>
        </p:spPr>
      </p:pic>
      <p:sp>
        <p:nvSpPr>
          <p:cNvPr id="10" name="TextBox 9">
            <a:extLst>
              <a:ext uri="{FF2B5EF4-FFF2-40B4-BE49-F238E27FC236}">
                <a16:creationId xmlns:a16="http://schemas.microsoft.com/office/drawing/2014/main" id="{E31CEE41-C8F0-4CBF-B17D-7C4B8A60D7AA}"/>
              </a:ext>
            </a:extLst>
          </p:cNvPr>
          <p:cNvSpPr txBox="1"/>
          <p:nvPr/>
        </p:nvSpPr>
        <p:spPr>
          <a:xfrm>
            <a:off x="3739882" y="4300427"/>
            <a:ext cx="2749491" cy="2308324"/>
          </a:xfrm>
          <a:prstGeom prst="rect">
            <a:avLst/>
          </a:prstGeom>
          <a:noFill/>
        </p:spPr>
        <p:txBody>
          <a:bodyPr wrap="square" rtlCol="0">
            <a:spAutoFit/>
          </a:bodyPr>
          <a:lstStyle/>
          <a:p>
            <a:r>
              <a:rPr lang="en-US" sz="1600" dirty="0">
                <a:solidFill>
                  <a:schemeClr val="bg1"/>
                </a:solidFill>
              </a:rPr>
              <a:t>Mary I (reign 1553-1558): Catholic (known by Protestants as “Bloody Mary”). She restored Papal Dominance in the regions of England, killed and imprisoned Protestants and their leaders, restored celibacy of priests—penalizing those with spouses.</a:t>
            </a:r>
          </a:p>
        </p:txBody>
      </p:sp>
      <p:pic>
        <p:nvPicPr>
          <p:cNvPr id="11" name="Picture 10">
            <a:extLst>
              <a:ext uri="{FF2B5EF4-FFF2-40B4-BE49-F238E27FC236}">
                <a16:creationId xmlns:a16="http://schemas.microsoft.com/office/drawing/2014/main" id="{2E7AFCEC-00C9-4CA3-AC32-3A0297F6BA64}"/>
              </a:ext>
            </a:extLst>
          </p:cNvPr>
          <p:cNvPicPr>
            <a:picLocks noChangeAspect="1"/>
          </p:cNvPicPr>
          <p:nvPr/>
        </p:nvPicPr>
        <p:blipFill>
          <a:blip r:embed="rId5"/>
          <a:stretch>
            <a:fillRect/>
          </a:stretch>
        </p:blipFill>
        <p:spPr>
          <a:xfrm>
            <a:off x="9081617" y="351873"/>
            <a:ext cx="2550401" cy="3732860"/>
          </a:xfrm>
          <a:prstGeom prst="rect">
            <a:avLst/>
          </a:prstGeom>
        </p:spPr>
      </p:pic>
      <p:sp>
        <p:nvSpPr>
          <p:cNvPr id="12" name="TextBox 11">
            <a:extLst>
              <a:ext uri="{FF2B5EF4-FFF2-40B4-BE49-F238E27FC236}">
                <a16:creationId xmlns:a16="http://schemas.microsoft.com/office/drawing/2014/main" id="{EC56800E-2235-4F5B-AE39-9246C1D80AC6}"/>
              </a:ext>
            </a:extLst>
          </p:cNvPr>
          <p:cNvSpPr txBox="1"/>
          <p:nvPr/>
        </p:nvSpPr>
        <p:spPr>
          <a:xfrm>
            <a:off x="8956955" y="4375655"/>
            <a:ext cx="2749491" cy="1815882"/>
          </a:xfrm>
          <a:prstGeom prst="rect">
            <a:avLst/>
          </a:prstGeom>
          <a:noFill/>
        </p:spPr>
        <p:txBody>
          <a:bodyPr wrap="square" rtlCol="0">
            <a:spAutoFit/>
          </a:bodyPr>
          <a:lstStyle/>
          <a:p>
            <a:r>
              <a:rPr lang="en-US" sz="1600" dirty="0">
                <a:solidFill>
                  <a:schemeClr val="bg1"/>
                </a:solidFill>
              </a:rPr>
              <a:t>Elizabeth I (reign 1558-1603): Protestant during the most prosperous era of England. Spanish Armada (Catholic) defeated by Sir Frances Drake, making England the world sea power. </a:t>
            </a:r>
          </a:p>
        </p:txBody>
      </p:sp>
      <p:sp>
        <p:nvSpPr>
          <p:cNvPr id="13" name="Arrow: Bent 12">
            <a:extLst>
              <a:ext uri="{FF2B5EF4-FFF2-40B4-BE49-F238E27FC236}">
                <a16:creationId xmlns:a16="http://schemas.microsoft.com/office/drawing/2014/main" id="{E1C068EC-DE56-410C-B915-F8F1E2D208E4}"/>
              </a:ext>
            </a:extLst>
          </p:cNvPr>
          <p:cNvSpPr/>
          <p:nvPr/>
        </p:nvSpPr>
        <p:spPr>
          <a:xfrm rot="6938237">
            <a:off x="1601190" y="2654349"/>
            <a:ext cx="1197512" cy="595423"/>
          </a:xfrm>
          <a:prstGeom prst="ben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Right 13">
            <a:extLst>
              <a:ext uri="{FF2B5EF4-FFF2-40B4-BE49-F238E27FC236}">
                <a16:creationId xmlns:a16="http://schemas.microsoft.com/office/drawing/2014/main" id="{8213AC65-68E5-4EAB-AB30-BEE312D0DB50}"/>
              </a:ext>
            </a:extLst>
          </p:cNvPr>
          <p:cNvSpPr/>
          <p:nvPr/>
        </p:nvSpPr>
        <p:spPr>
          <a:xfrm rot="20390239">
            <a:off x="1832262" y="3610239"/>
            <a:ext cx="1827927" cy="362351"/>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372B957-B931-4C76-8663-92EE349B40FC}"/>
              </a:ext>
            </a:extLst>
          </p:cNvPr>
          <p:cNvSpPr/>
          <p:nvPr/>
        </p:nvSpPr>
        <p:spPr>
          <a:xfrm rot="21120194">
            <a:off x="6304308" y="2254564"/>
            <a:ext cx="2497950" cy="362351"/>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B50E017-1244-4BB6-9C19-B5E8B79B35A0}"/>
              </a:ext>
            </a:extLst>
          </p:cNvPr>
          <p:cNvSpPr/>
          <p:nvPr/>
        </p:nvSpPr>
        <p:spPr>
          <a:xfrm>
            <a:off x="3739882" y="6528775"/>
            <a:ext cx="4043151" cy="307777"/>
          </a:xfrm>
          <a:prstGeom prst="rect">
            <a:avLst/>
          </a:prstGeom>
        </p:spPr>
        <p:txBody>
          <a:bodyPr wrap="square">
            <a:spAutoFit/>
          </a:bodyPr>
          <a:lstStyle/>
          <a:p>
            <a:r>
              <a:rPr lang="en-US" sz="1400" dirty="0">
                <a:solidFill>
                  <a:schemeClr val="bg1"/>
                </a:solidFill>
              </a:rPr>
              <a:t>(</a:t>
            </a:r>
            <a:r>
              <a:rPr lang="en-US" sz="1400" dirty="0" err="1">
                <a:solidFill>
                  <a:schemeClr val="bg1"/>
                </a:solidFill>
              </a:rPr>
              <a:t>Tittler</a:t>
            </a:r>
            <a:r>
              <a:rPr lang="en-US" sz="1400" dirty="0">
                <a:solidFill>
                  <a:schemeClr val="bg1"/>
                </a:solidFill>
              </a:rPr>
              <a:t>, Robert (1991). </a:t>
            </a:r>
            <a:r>
              <a:rPr lang="en-US" sz="1400" i="1" dirty="0">
                <a:solidFill>
                  <a:schemeClr val="bg1"/>
                </a:solidFill>
              </a:rPr>
              <a:t>The Reign of Mary I, p. 23-24)</a:t>
            </a:r>
            <a:endParaRPr lang="en-US" sz="1400" dirty="0">
              <a:solidFill>
                <a:schemeClr val="bg1"/>
              </a:solidFill>
            </a:endParaRPr>
          </a:p>
        </p:txBody>
      </p:sp>
      <p:sp>
        <p:nvSpPr>
          <p:cNvPr id="17" name="Rectangle 16">
            <a:extLst>
              <a:ext uri="{FF2B5EF4-FFF2-40B4-BE49-F238E27FC236}">
                <a16:creationId xmlns:a16="http://schemas.microsoft.com/office/drawing/2014/main" id="{4F18FBCC-CE4E-4E01-A25E-52E44BCA4F4E}"/>
              </a:ext>
            </a:extLst>
          </p:cNvPr>
          <p:cNvSpPr/>
          <p:nvPr/>
        </p:nvSpPr>
        <p:spPr>
          <a:xfrm>
            <a:off x="8956954" y="6098334"/>
            <a:ext cx="2749491" cy="523220"/>
          </a:xfrm>
          <a:prstGeom prst="rect">
            <a:avLst/>
          </a:prstGeom>
        </p:spPr>
        <p:txBody>
          <a:bodyPr wrap="square">
            <a:spAutoFit/>
          </a:bodyPr>
          <a:lstStyle/>
          <a:p>
            <a:r>
              <a:rPr lang="en-US" sz="1400" i="1" dirty="0">
                <a:solidFill>
                  <a:schemeClr val="bg1"/>
                </a:solidFill>
              </a:rPr>
              <a:t>(Parker, Geoffrey (2000), The Grand Strategy of Philip II, p. 193-194)</a:t>
            </a:r>
            <a:endParaRPr lang="en-US" sz="1400" dirty="0">
              <a:solidFill>
                <a:schemeClr val="bg1"/>
              </a:solidFill>
            </a:endParaRPr>
          </a:p>
        </p:txBody>
      </p:sp>
      <p:sp>
        <p:nvSpPr>
          <p:cNvPr id="18" name="Rectangle 17">
            <a:extLst>
              <a:ext uri="{FF2B5EF4-FFF2-40B4-BE49-F238E27FC236}">
                <a16:creationId xmlns:a16="http://schemas.microsoft.com/office/drawing/2014/main" id="{A27C1F65-1E3E-47B3-93FE-822FD1698BE9}"/>
              </a:ext>
            </a:extLst>
          </p:cNvPr>
          <p:cNvSpPr/>
          <p:nvPr/>
        </p:nvSpPr>
        <p:spPr>
          <a:xfrm>
            <a:off x="1031771" y="6308578"/>
            <a:ext cx="2708109" cy="523220"/>
          </a:xfrm>
          <a:prstGeom prst="rect">
            <a:avLst/>
          </a:prstGeom>
        </p:spPr>
        <p:txBody>
          <a:bodyPr wrap="square">
            <a:spAutoFit/>
          </a:bodyPr>
          <a:lstStyle/>
          <a:p>
            <a:r>
              <a:rPr lang="en-US" sz="1400" i="1" dirty="0">
                <a:solidFill>
                  <a:schemeClr val="bg1"/>
                </a:solidFill>
              </a:rPr>
              <a:t>(Jordan, W. K. (1970), Edward VI: The Threshold of Power, p. 520)</a:t>
            </a:r>
            <a:endParaRPr lang="en-US" sz="1400" dirty="0">
              <a:solidFill>
                <a:schemeClr val="bg1"/>
              </a:solidFill>
            </a:endParaRPr>
          </a:p>
        </p:txBody>
      </p:sp>
    </p:spTree>
    <p:extLst>
      <p:ext uri="{BB962C8B-B14F-4D97-AF65-F5344CB8AC3E}">
        <p14:creationId xmlns:p14="http://schemas.microsoft.com/office/powerpoint/2010/main" val="128362241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9BFB41-D352-4DB0-906B-E652E8424C9E}"/>
              </a:ext>
            </a:extLst>
          </p:cNvPr>
          <p:cNvPicPr>
            <a:picLocks noChangeAspect="1"/>
          </p:cNvPicPr>
          <p:nvPr/>
        </p:nvPicPr>
        <p:blipFill>
          <a:blip r:embed="rId2"/>
          <a:stretch>
            <a:fillRect/>
          </a:stretch>
        </p:blipFill>
        <p:spPr>
          <a:xfrm>
            <a:off x="0" y="237760"/>
            <a:ext cx="12192000" cy="6382479"/>
          </a:xfrm>
          <a:prstGeom prst="rect">
            <a:avLst/>
          </a:prstGeom>
        </p:spPr>
      </p:pic>
      <p:pic>
        <p:nvPicPr>
          <p:cNvPr id="3" name="Picture 2">
            <a:extLst>
              <a:ext uri="{FF2B5EF4-FFF2-40B4-BE49-F238E27FC236}">
                <a16:creationId xmlns:a16="http://schemas.microsoft.com/office/drawing/2014/main" id="{A3A3E080-87E5-4039-B3D1-C25E8DA47704}"/>
              </a:ext>
            </a:extLst>
          </p:cNvPr>
          <p:cNvPicPr>
            <a:picLocks noChangeAspect="1"/>
          </p:cNvPicPr>
          <p:nvPr/>
        </p:nvPicPr>
        <p:blipFill>
          <a:blip r:embed="rId3"/>
          <a:stretch>
            <a:fillRect/>
          </a:stretch>
        </p:blipFill>
        <p:spPr>
          <a:xfrm>
            <a:off x="3280520" y="3113590"/>
            <a:ext cx="1044873" cy="1420791"/>
          </a:xfrm>
          <a:prstGeom prst="rect">
            <a:avLst/>
          </a:prstGeom>
        </p:spPr>
      </p:pic>
    </p:spTree>
    <p:extLst>
      <p:ext uri="{BB962C8B-B14F-4D97-AF65-F5344CB8AC3E}">
        <p14:creationId xmlns:p14="http://schemas.microsoft.com/office/powerpoint/2010/main" val="149102748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8A0D22-0291-406C-AD61-F1C1CE61C03D}"/>
              </a:ext>
            </a:extLst>
          </p:cNvPr>
          <p:cNvSpPr txBox="1"/>
          <p:nvPr/>
        </p:nvSpPr>
        <p:spPr>
          <a:xfrm>
            <a:off x="335666" y="-30367"/>
            <a:ext cx="7199453" cy="584775"/>
          </a:xfrm>
          <a:prstGeom prst="rect">
            <a:avLst/>
          </a:prstGeom>
          <a:noFill/>
        </p:spPr>
        <p:txBody>
          <a:bodyPr wrap="square" rtlCol="0">
            <a:spAutoFit/>
          </a:bodyPr>
          <a:lstStyle/>
          <a:p>
            <a:pPr algn="ctr"/>
            <a:r>
              <a:rPr lang="en-US" sz="3200" b="1" dirty="0"/>
              <a:t>WHY SO MANY VERSIONS???</a:t>
            </a:r>
          </a:p>
        </p:txBody>
      </p:sp>
      <p:pic>
        <p:nvPicPr>
          <p:cNvPr id="5" name="Picture 4">
            <a:extLst>
              <a:ext uri="{FF2B5EF4-FFF2-40B4-BE49-F238E27FC236}">
                <a16:creationId xmlns:a16="http://schemas.microsoft.com/office/drawing/2014/main" id="{882E1935-E085-4163-BBB3-9BFBE88721B4}"/>
              </a:ext>
            </a:extLst>
          </p:cNvPr>
          <p:cNvPicPr>
            <a:picLocks noChangeAspect="1"/>
          </p:cNvPicPr>
          <p:nvPr/>
        </p:nvPicPr>
        <p:blipFill>
          <a:blip r:embed="rId2"/>
          <a:stretch>
            <a:fillRect/>
          </a:stretch>
        </p:blipFill>
        <p:spPr>
          <a:xfrm rot="21327440">
            <a:off x="21822" y="3585025"/>
            <a:ext cx="1585913" cy="2381250"/>
          </a:xfrm>
          <a:prstGeom prst="rect">
            <a:avLst/>
          </a:prstGeom>
        </p:spPr>
      </p:pic>
      <p:pic>
        <p:nvPicPr>
          <p:cNvPr id="6" name="Picture 5">
            <a:extLst>
              <a:ext uri="{FF2B5EF4-FFF2-40B4-BE49-F238E27FC236}">
                <a16:creationId xmlns:a16="http://schemas.microsoft.com/office/drawing/2014/main" id="{FFB3D78E-A07F-41D7-BCD2-568C2E250398}"/>
              </a:ext>
            </a:extLst>
          </p:cNvPr>
          <p:cNvPicPr>
            <a:picLocks noChangeAspect="1"/>
          </p:cNvPicPr>
          <p:nvPr/>
        </p:nvPicPr>
        <p:blipFill>
          <a:blip r:embed="rId3"/>
          <a:stretch>
            <a:fillRect/>
          </a:stretch>
        </p:blipFill>
        <p:spPr>
          <a:xfrm>
            <a:off x="93428" y="472598"/>
            <a:ext cx="1006167" cy="1533792"/>
          </a:xfrm>
          <a:prstGeom prst="rect">
            <a:avLst/>
          </a:prstGeom>
        </p:spPr>
      </p:pic>
      <p:pic>
        <p:nvPicPr>
          <p:cNvPr id="7" name="Picture 6">
            <a:extLst>
              <a:ext uri="{FF2B5EF4-FFF2-40B4-BE49-F238E27FC236}">
                <a16:creationId xmlns:a16="http://schemas.microsoft.com/office/drawing/2014/main" id="{A10524D0-4372-409B-A374-5E4F8060AAD9}"/>
              </a:ext>
            </a:extLst>
          </p:cNvPr>
          <p:cNvPicPr>
            <a:picLocks noChangeAspect="1"/>
          </p:cNvPicPr>
          <p:nvPr/>
        </p:nvPicPr>
        <p:blipFill rotWithShape="1">
          <a:blip r:embed="rId4"/>
          <a:srcRect l="57322" t="16079" r="6190" b="10988"/>
          <a:stretch/>
        </p:blipFill>
        <p:spPr>
          <a:xfrm>
            <a:off x="6574421" y="554408"/>
            <a:ext cx="1296364" cy="1854844"/>
          </a:xfrm>
          <a:prstGeom prst="rect">
            <a:avLst/>
          </a:prstGeom>
        </p:spPr>
      </p:pic>
      <p:pic>
        <p:nvPicPr>
          <p:cNvPr id="8" name="Picture 7">
            <a:extLst>
              <a:ext uri="{FF2B5EF4-FFF2-40B4-BE49-F238E27FC236}">
                <a16:creationId xmlns:a16="http://schemas.microsoft.com/office/drawing/2014/main" id="{F7396A90-0148-490B-A576-14C74AAB11C7}"/>
              </a:ext>
            </a:extLst>
          </p:cNvPr>
          <p:cNvPicPr>
            <a:picLocks noChangeAspect="1"/>
          </p:cNvPicPr>
          <p:nvPr/>
        </p:nvPicPr>
        <p:blipFill>
          <a:blip r:embed="rId5"/>
          <a:stretch>
            <a:fillRect/>
          </a:stretch>
        </p:blipFill>
        <p:spPr>
          <a:xfrm>
            <a:off x="5286181" y="789050"/>
            <a:ext cx="1457344" cy="2204977"/>
          </a:xfrm>
          <a:prstGeom prst="rect">
            <a:avLst/>
          </a:prstGeom>
        </p:spPr>
      </p:pic>
      <p:pic>
        <p:nvPicPr>
          <p:cNvPr id="9" name="Picture 8">
            <a:extLst>
              <a:ext uri="{FF2B5EF4-FFF2-40B4-BE49-F238E27FC236}">
                <a16:creationId xmlns:a16="http://schemas.microsoft.com/office/drawing/2014/main" id="{142210D4-F5FF-48B2-8EDF-D93F4F615B17}"/>
              </a:ext>
            </a:extLst>
          </p:cNvPr>
          <p:cNvPicPr>
            <a:picLocks noChangeAspect="1"/>
          </p:cNvPicPr>
          <p:nvPr/>
        </p:nvPicPr>
        <p:blipFill rotWithShape="1">
          <a:blip r:embed="rId6"/>
          <a:srcRect l="15717" r="15023"/>
          <a:stretch/>
        </p:blipFill>
        <p:spPr>
          <a:xfrm>
            <a:off x="970864" y="924693"/>
            <a:ext cx="1422594" cy="2053972"/>
          </a:xfrm>
          <a:prstGeom prst="rect">
            <a:avLst/>
          </a:prstGeom>
        </p:spPr>
      </p:pic>
      <p:pic>
        <p:nvPicPr>
          <p:cNvPr id="10" name="Picture 9">
            <a:extLst>
              <a:ext uri="{FF2B5EF4-FFF2-40B4-BE49-F238E27FC236}">
                <a16:creationId xmlns:a16="http://schemas.microsoft.com/office/drawing/2014/main" id="{0529C03E-D29A-461B-8305-5E401648BC20}"/>
              </a:ext>
            </a:extLst>
          </p:cNvPr>
          <p:cNvPicPr>
            <a:picLocks noChangeAspect="1"/>
          </p:cNvPicPr>
          <p:nvPr/>
        </p:nvPicPr>
        <p:blipFill>
          <a:blip r:embed="rId7"/>
          <a:stretch>
            <a:fillRect/>
          </a:stretch>
        </p:blipFill>
        <p:spPr>
          <a:xfrm>
            <a:off x="4247172" y="472598"/>
            <a:ext cx="1296364" cy="2049587"/>
          </a:xfrm>
          <a:prstGeom prst="rect">
            <a:avLst/>
          </a:prstGeom>
        </p:spPr>
      </p:pic>
      <p:pic>
        <p:nvPicPr>
          <p:cNvPr id="11" name="Picture 10">
            <a:extLst>
              <a:ext uri="{FF2B5EF4-FFF2-40B4-BE49-F238E27FC236}">
                <a16:creationId xmlns:a16="http://schemas.microsoft.com/office/drawing/2014/main" id="{72C9283B-1A5B-46C8-83CF-5183E61ECF2D}"/>
              </a:ext>
            </a:extLst>
          </p:cNvPr>
          <p:cNvPicPr>
            <a:picLocks noChangeAspect="1"/>
          </p:cNvPicPr>
          <p:nvPr/>
        </p:nvPicPr>
        <p:blipFill>
          <a:blip r:embed="rId8"/>
          <a:stretch>
            <a:fillRect/>
          </a:stretch>
        </p:blipFill>
        <p:spPr>
          <a:xfrm>
            <a:off x="2207134" y="472598"/>
            <a:ext cx="1345990" cy="2053972"/>
          </a:xfrm>
          <a:prstGeom prst="rect">
            <a:avLst/>
          </a:prstGeom>
        </p:spPr>
      </p:pic>
      <p:pic>
        <p:nvPicPr>
          <p:cNvPr id="12" name="Picture 11">
            <a:extLst>
              <a:ext uri="{FF2B5EF4-FFF2-40B4-BE49-F238E27FC236}">
                <a16:creationId xmlns:a16="http://schemas.microsoft.com/office/drawing/2014/main" id="{1D3FB91B-E2E3-4B58-9867-1D7E6B6D4968}"/>
              </a:ext>
            </a:extLst>
          </p:cNvPr>
          <p:cNvPicPr>
            <a:picLocks noChangeAspect="1"/>
          </p:cNvPicPr>
          <p:nvPr/>
        </p:nvPicPr>
        <p:blipFill>
          <a:blip r:embed="rId9"/>
          <a:stretch>
            <a:fillRect/>
          </a:stretch>
        </p:blipFill>
        <p:spPr>
          <a:xfrm>
            <a:off x="3337564" y="1418042"/>
            <a:ext cx="1100041" cy="1586598"/>
          </a:xfrm>
          <a:prstGeom prst="rect">
            <a:avLst/>
          </a:prstGeom>
        </p:spPr>
      </p:pic>
      <p:sp>
        <p:nvSpPr>
          <p:cNvPr id="13" name="TextBox 12">
            <a:extLst>
              <a:ext uri="{FF2B5EF4-FFF2-40B4-BE49-F238E27FC236}">
                <a16:creationId xmlns:a16="http://schemas.microsoft.com/office/drawing/2014/main" id="{D3F19A68-37FA-4411-8598-D9B6AE1894A2}"/>
              </a:ext>
            </a:extLst>
          </p:cNvPr>
          <p:cNvSpPr txBox="1"/>
          <p:nvPr/>
        </p:nvSpPr>
        <p:spPr>
          <a:xfrm>
            <a:off x="7870785" y="-56226"/>
            <a:ext cx="4187731" cy="369332"/>
          </a:xfrm>
          <a:prstGeom prst="rect">
            <a:avLst/>
          </a:prstGeom>
          <a:noFill/>
        </p:spPr>
        <p:txBody>
          <a:bodyPr wrap="square" rtlCol="0">
            <a:spAutoFit/>
          </a:bodyPr>
          <a:lstStyle/>
          <a:p>
            <a:r>
              <a:rPr lang="en-US" b="1" dirty="0">
                <a:solidFill>
                  <a:srgbClr val="C00000"/>
                </a:solidFill>
              </a:rPr>
              <a:t>The Fathers of The Modern Translations…</a:t>
            </a:r>
          </a:p>
        </p:txBody>
      </p:sp>
      <p:pic>
        <p:nvPicPr>
          <p:cNvPr id="14" name="Picture 13">
            <a:extLst>
              <a:ext uri="{FF2B5EF4-FFF2-40B4-BE49-F238E27FC236}">
                <a16:creationId xmlns:a16="http://schemas.microsoft.com/office/drawing/2014/main" id="{C1709016-ED86-4882-9636-31CA5456C675}"/>
              </a:ext>
            </a:extLst>
          </p:cNvPr>
          <p:cNvPicPr>
            <a:picLocks noChangeAspect="1"/>
          </p:cNvPicPr>
          <p:nvPr/>
        </p:nvPicPr>
        <p:blipFill>
          <a:blip r:embed="rId10"/>
          <a:stretch>
            <a:fillRect/>
          </a:stretch>
        </p:blipFill>
        <p:spPr>
          <a:xfrm>
            <a:off x="8067347" y="211418"/>
            <a:ext cx="3794605" cy="2946399"/>
          </a:xfrm>
          <a:prstGeom prst="rect">
            <a:avLst/>
          </a:prstGeom>
        </p:spPr>
      </p:pic>
      <p:sp>
        <p:nvSpPr>
          <p:cNvPr id="15" name="TextBox 14">
            <a:extLst>
              <a:ext uri="{FF2B5EF4-FFF2-40B4-BE49-F238E27FC236}">
                <a16:creationId xmlns:a16="http://schemas.microsoft.com/office/drawing/2014/main" id="{7424940A-2845-4467-AF42-5B8F62619D54}"/>
              </a:ext>
            </a:extLst>
          </p:cNvPr>
          <p:cNvSpPr txBox="1"/>
          <p:nvPr/>
        </p:nvSpPr>
        <p:spPr>
          <a:xfrm>
            <a:off x="1699544" y="3093758"/>
            <a:ext cx="10492456" cy="3785652"/>
          </a:xfrm>
          <a:prstGeom prst="rect">
            <a:avLst/>
          </a:prstGeom>
          <a:noFill/>
        </p:spPr>
        <p:txBody>
          <a:bodyPr wrap="square" rtlCol="0">
            <a:spAutoFit/>
          </a:bodyPr>
          <a:lstStyle/>
          <a:p>
            <a:r>
              <a:rPr lang="en-US" sz="2000" dirty="0"/>
              <a:t>Westcott and </a:t>
            </a:r>
            <a:r>
              <a:rPr lang="en-US" sz="2000" dirty="0" err="1"/>
              <a:t>Hort</a:t>
            </a:r>
            <a:r>
              <a:rPr lang="en-US" sz="2000" dirty="0"/>
              <a:t> created a Greek New Testament in the 1880s based out of the Codex Sinaiticus (which mirrored the Catholic Manuscripts almost entirely). This Greek New Testament became the “source text” for almost every modern Bible translation. It is taught in “Protestant” (evangelical) seminaries and Bible colleges. The NIV, ESV, ASV and NASB are the new common “Protestant Bibles”</a:t>
            </a:r>
          </a:p>
          <a:p>
            <a:r>
              <a:rPr lang="en-US" sz="2000" dirty="0"/>
              <a:t>-Westcott and </a:t>
            </a:r>
            <a:r>
              <a:rPr lang="en-US" sz="2000" dirty="0" err="1"/>
              <a:t>Hort</a:t>
            </a:r>
            <a:r>
              <a:rPr lang="en-US" sz="2000" dirty="0"/>
              <a:t> founded several occult societies, including: </a:t>
            </a:r>
            <a:r>
              <a:rPr lang="en-US" sz="2000" b="1" dirty="0"/>
              <a:t>The Hermes Club</a:t>
            </a:r>
            <a:r>
              <a:rPr lang="en-US" sz="2000" dirty="0"/>
              <a:t>, and </a:t>
            </a:r>
            <a:r>
              <a:rPr lang="en-US" sz="2000" b="1" dirty="0"/>
              <a:t>The Ghostly Guild</a:t>
            </a:r>
          </a:p>
          <a:p>
            <a:endParaRPr lang="en-US" sz="2000" b="1" dirty="0"/>
          </a:p>
          <a:p>
            <a:r>
              <a:rPr lang="en-US" sz="2000" b="1" dirty="0"/>
              <a:t>Westcott and </a:t>
            </a:r>
            <a:r>
              <a:rPr lang="en-US" sz="2000" b="1" dirty="0" err="1"/>
              <a:t>Hort</a:t>
            </a:r>
            <a:r>
              <a:rPr lang="en-US" sz="2000" b="1" dirty="0"/>
              <a:t>: </a:t>
            </a:r>
            <a:r>
              <a:rPr lang="en-US" sz="2000" dirty="0"/>
              <a:t>1. Did not believe in a literal heaven, 2. Did not believe in the atonement, 3. Did not believe in the literal Second Coming of Christ, 4. Did not believe in angels, 5. Did not believe in a literal devil, 6. Did believe in evolution and contacting the dead via seances</a:t>
            </a:r>
          </a:p>
          <a:p>
            <a:r>
              <a:rPr lang="en-US" sz="2000" b="1" dirty="0">
                <a:solidFill>
                  <a:schemeClr val="bg2">
                    <a:lumMod val="50000"/>
                  </a:schemeClr>
                </a:solidFill>
              </a:rPr>
              <a:t>(See </a:t>
            </a:r>
            <a:r>
              <a:rPr lang="en-US" sz="2000" dirty="0">
                <a:solidFill>
                  <a:schemeClr val="bg2">
                    <a:lumMod val="50000"/>
                  </a:schemeClr>
                </a:solidFill>
              </a:rPr>
              <a:t>“Heresies of Westcott and </a:t>
            </a:r>
            <a:r>
              <a:rPr lang="en-US" sz="2000" dirty="0" err="1">
                <a:solidFill>
                  <a:schemeClr val="bg2">
                    <a:lumMod val="50000"/>
                  </a:schemeClr>
                </a:solidFill>
              </a:rPr>
              <a:t>Hort</a:t>
            </a:r>
            <a:r>
              <a:rPr lang="en-US" sz="2000" dirty="0">
                <a:solidFill>
                  <a:schemeClr val="bg2">
                    <a:lumMod val="50000"/>
                  </a:schemeClr>
                </a:solidFill>
              </a:rPr>
              <a:t>”, D. A. Wait et al.; “Causes of Corruption of the New Testament Text”, Dean </a:t>
            </a:r>
            <a:r>
              <a:rPr lang="en-US" sz="2000" dirty="0" err="1">
                <a:solidFill>
                  <a:schemeClr val="bg2">
                    <a:lumMod val="50000"/>
                  </a:schemeClr>
                </a:solidFill>
              </a:rPr>
              <a:t>Burgon</a:t>
            </a:r>
            <a:r>
              <a:rPr lang="en-US" sz="2000" dirty="0">
                <a:solidFill>
                  <a:schemeClr val="bg2">
                    <a:lumMod val="50000"/>
                  </a:schemeClr>
                </a:solidFill>
              </a:rPr>
              <a:t>; “Look What’s Missing?”, David W. Daniels)</a:t>
            </a:r>
            <a:endParaRPr lang="en-US" sz="2000" b="1" dirty="0">
              <a:solidFill>
                <a:schemeClr val="bg2">
                  <a:lumMod val="50000"/>
                </a:schemeClr>
              </a:solidFill>
            </a:endParaRPr>
          </a:p>
        </p:txBody>
      </p:sp>
    </p:spTree>
    <p:extLst>
      <p:ext uri="{BB962C8B-B14F-4D97-AF65-F5344CB8AC3E}">
        <p14:creationId xmlns:p14="http://schemas.microsoft.com/office/powerpoint/2010/main" val="308020830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855F67-BBA2-4DCB-BA10-7923AADCB26E}"/>
              </a:ext>
            </a:extLst>
          </p:cNvPr>
          <p:cNvPicPr>
            <a:picLocks noChangeAspect="1"/>
          </p:cNvPicPr>
          <p:nvPr/>
        </p:nvPicPr>
        <p:blipFill>
          <a:blip r:embed="rId3"/>
          <a:stretch>
            <a:fillRect/>
          </a:stretch>
        </p:blipFill>
        <p:spPr>
          <a:xfrm>
            <a:off x="0" y="251297"/>
            <a:ext cx="12192000" cy="6355405"/>
          </a:xfrm>
          <a:prstGeom prst="rect">
            <a:avLst/>
          </a:prstGeom>
        </p:spPr>
      </p:pic>
    </p:spTree>
    <p:extLst>
      <p:ext uri="{BB962C8B-B14F-4D97-AF65-F5344CB8AC3E}">
        <p14:creationId xmlns:p14="http://schemas.microsoft.com/office/powerpoint/2010/main" val="4475378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C1B3C-011F-4698-B654-0DA54510CF2B}"/>
              </a:ext>
            </a:extLst>
          </p:cNvPr>
          <p:cNvPicPr>
            <a:picLocks noChangeAspect="1"/>
          </p:cNvPicPr>
          <p:nvPr/>
        </p:nvPicPr>
        <p:blipFill rotWithShape="1">
          <a:blip r:embed="rId2"/>
          <a:srcRect t="12500" b="12500"/>
          <a:stretch/>
        </p:blipFill>
        <p:spPr>
          <a:xfrm>
            <a:off x="0" y="0"/>
            <a:ext cx="12192000" cy="6858000"/>
          </a:xfrm>
          <a:prstGeom prst="rect">
            <a:avLst/>
          </a:prstGeom>
        </p:spPr>
      </p:pic>
      <p:sp>
        <p:nvSpPr>
          <p:cNvPr id="3" name="TextBox 2">
            <a:extLst>
              <a:ext uri="{FF2B5EF4-FFF2-40B4-BE49-F238E27FC236}">
                <a16:creationId xmlns:a16="http://schemas.microsoft.com/office/drawing/2014/main" id="{E69B80B8-E432-44B0-A73C-1AAFE60F191A}"/>
              </a:ext>
            </a:extLst>
          </p:cNvPr>
          <p:cNvSpPr txBox="1"/>
          <p:nvPr/>
        </p:nvSpPr>
        <p:spPr>
          <a:xfrm>
            <a:off x="276446" y="4740509"/>
            <a:ext cx="4774019" cy="1754326"/>
          </a:xfrm>
          <a:prstGeom prst="rect">
            <a:avLst/>
          </a:prstGeom>
          <a:noFill/>
        </p:spPr>
        <p:txBody>
          <a:bodyPr wrap="square" rtlCol="0">
            <a:spAutoFit/>
          </a:bodyPr>
          <a:lstStyle/>
          <a:p>
            <a:r>
              <a:rPr lang="en-US" sz="5400" dirty="0">
                <a:solidFill>
                  <a:srgbClr val="FF0000"/>
                </a:solidFill>
              </a:rPr>
              <a:t>Is Your Bible the Word of God???</a:t>
            </a:r>
          </a:p>
        </p:txBody>
      </p:sp>
      <p:sp>
        <p:nvSpPr>
          <p:cNvPr id="4" name="TextBox 3">
            <a:extLst>
              <a:ext uri="{FF2B5EF4-FFF2-40B4-BE49-F238E27FC236}">
                <a16:creationId xmlns:a16="http://schemas.microsoft.com/office/drawing/2014/main" id="{71C7A53F-DD13-4EA1-96C4-3CC0F92342CA}"/>
              </a:ext>
            </a:extLst>
          </p:cNvPr>
          <p:cNvSpPr txBox="1"/>
          <p:nvPr/>
        </p:nvSpPr>
        <p:spPr>
          <a:xfrm>
            <a:off x="7031665" y="4818481"/>
            <a:ext cx="4983126" cy="1754326"/>
          </a:xfrm>
          <a:prstGeom prst="rect">
            <a:avLst/>
          </a:prstGeom>
          <a:noFill/>
        </p:spPr>
        <p:txBody>
          <a:bodyPr wrap="square" rtlCol="0">
            <a:spAutoFit/>
          </a:bodyPr>
          <a:lstStyle/>
          <a:p>
            <a:r>
              <a:rPr lang="en-US" sz="5400" dirty="0">
                <a:solidFill>
                  <a:srgbClr val="FF0000"/>
                </a:solidFill>
              </a:rPr>
              <a:t>Or is it Someone Else’s “word”?</a:t>
            </a:r>
          </a:p>
        </p:txBody>
      </p:sp>
    </p:spTree>
    <p:extLst>
      <p:ext uri="{BB962C8B-B14F-4D97-AF65-F5344CB8AC3E}">
        <p14:creationId xmlns:p14="http://schemas.microsoft.com/office/powerpoint/2010/main" val="303596022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BBBDDE-8168-4669-847B-C7E7E6CA71A6}"/>
              </a:ext>
            </a:extLst>
          </p:cNvPr>
          <p:cNvSpPr/>
          <p:nvPr/>
        </p:nvSpPr>
        <p:spPr>
          <a:xfrm>
            <a:off x="0" y="42532"/>
            <a:ext cx="5334000" cy="3785652"/>
          </a:xfrm>
          <a:prstGeom prst="rect">
            <a:avLst/>
          </a:prstGeom>
        </p:spPr>
        <p:txBody>
          <a:bodyPr wrap="square">
            <a:spAutoFit/>
          </a:bodyPr>
          <a:lstStyle/>
          <a:p>
            <a:r>
              <a:rPr lang="en-US" sz="2400" dirty="0"/>
              <a:t> Matthew 24:15-18 “When ye therefore shall see the abomination of desolation, spoken of by Daniel the prophet, stand in the holy place, (whoso </a:t>
            </a:r>
            <a:r>
              <a:rPr lang="en-US" sz="2400" dirty="0" err="1"/>
              <a:t>readeth</a:t>
            </a:r>
            <a:r>
              <a:rPr lang="en-US" sz="2400" dirty="0"/>
              <a:t>, let him understand:) Then let them which be in Judaea flee into the mountains: Let him which is on the housetop not come down to take any thing out of his house: Neither let him which is in the field return back to take his clothes.”</a:t>
            </a:r>
          </a:p>
        </p:txBody>
      </p:sp>
      <p:pic>
        <p:nvPicPr>
          <p:cNvPr id="3" name="Picture 2">
            <a:extLst>
              <a:ext uri="{FF2B5EF4-FFF2-40B4-BE49-F238E27FC236}">
                <a16:creationId xmlns:a16="http://schemas.microsoft.com/office/drawing/2014/main" id="{6EF14914-EF01-4451-A460-2A9C927B58E8}"/>
              </a:ext>
            </a:extLst>
          </p:cNvPr>
          <p:cNvPicPr>
            <a:picLocks noChangeAspect="1"/>
          </p:cNvPicPr>
          <p:nvPr/>
        </p:nvPicPr>
        <p:blipFill>
          <a:blip r:embed="rId2"/>
          <a:stretch>
            <a:fillRect/>
          </a:stretch>
        </p:blipFill>
        <p:spPr>
          <a:xfrm>
            <a:off x="5334000" y="0"/>
            <a:ext cx="6858000" cy="6858000"/>
          </a:xfrm>
          <a:prstGeom prst="rect">
            <a:avLst/>
          </a:prstGeom>
        </p:spPr>
      </p:pic>
      <p:pic>
        <p:nvPicPr>
          <p:cNvPr id="4" name="Picture 3">
            <a:extLst>
              <a:ext uri="{FF2B5EF4-FFF2-40B4-BE49-F238E27FC236}">
                <a16:creationId xmlns:a16="http://schemas.microsoft.com/office/drawing/2014/main" id="{162B2F37-99A1-4823-AFFA-D25F2AA84956}"/>
              </a:ext>
            </a:extLst>
          </p:cNvPr>
          <p:cNvPicPr>
            <a:picLocks noChangeAspect="1"/>
          </p:cNvPicPr>
          <p:nvPr/>
        </p:nvPicPr>
        <p:blipFill rotWithShape="1">
          <a:blip r:embed="rId3"/>
          <a:srcRect t="16956"/>
          <a:stretch/>
        </p:blipFill>
        <p:spPr>
          <a:xfrm>
            <a:off x="0" y="3828184"/>
            <a:ext cx="5334000" cy="3029817"/>
          </a:xfrm>
          <a:prstGeom prst="rect">
            <a:avLst/>
          </a:prstGeom>
        </p:spPr>
      </p:pic>
    </p:spTree>
    <p:extLst>
      <p:ext uri="{BB962C8B-B14F-4D97-AF65-F5344CB8AC3E}">
        <p14:creationId xmlns:p14="http://schemas.microsoft.com/office/powerpoint/2010/main" val="103185750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5C902-F300-4806-9649-15084DA116F9}"/>
              </a:ext>
            </a:extLst>
          </p:cNvPr>
          <p:cNvPicPr>
            <a:picLocks noChangeAspect="1"/>
          </p:cNvPicPr>
          <p:nvPr/>
        </p:nvPicPr>
        <p:blipFill rotWithShape="1">
          <a:blip r:embed="rId2"/>
          <a:srcRect b="4578"/>
          <a:stretch/>
        </p:blipFill>
        <p:spPr>
          <a:xfrm>
            <a:off x="0" y="-1"/>
            <a:ext cx="12192000" cy="5657671"/>
          </a:xfrm>
          <a:prstGeom prst="rect">
            <a:avLst/>
          </a:prstGeom>
        </p:spPr>
      </p:pic>
      <p:sp>
        <p:nvSpPr>
          <p:cNvPr id="3" name="TextBox 2">
            <a:extLst>
              <a:ext uri="{FF2B5EF4-FFF2-40B4-BE49-F238E27FC236}">
                <a16:creationId xmlns:a16="http://schemas.microsoft.com/office/drawing/2014/main" id="{EC8B07C2-12E6-4176-96B9-898D0F18D700}"/>
              </a:ext>
            </a:extLst>
          </p:cNvPr>
          <p:cNvSpPr txBox="1"/>
          <p:nvPr/>
        </p:nvSpPr>
        <p:spPr>
          <a:xfrm>
            <a:off x="46299" y="5635065"/>
            <a:ext cx="12192000" cy="1200329"/>
          </a:xfrm>
          <a:prstGeom prst="rect">
            <a:avLst/>
          </a:prstGeom>
          <a:noFill/>
        </p:spPr>
        <p:txBody>
          <a:bodyPr wrap="square" rtlCol="0">
            <a:spAutoFit/>
          </a:bodyPr>
          <a:lstStyle/>
          <a:p>
            <a:r>
              <a:rPr lang="en-US" dirty="0">
                <a:solidFill>
                  <a:srgbClr val="FF0000"/>
                </a:solidFill>
              </a:rPr>
              <a:t>When Pagan Roman Armies pierced their sun-disc spear into the ground (symbolic of Sun-worship—the major competing false religion of Satan of all time in all cultures), which was holy land, the abomination of desolation prophecy was fulfilled. This happened in 66 AD. Then, suddenly, almost without cause, the Roman Legions picked up and left, not returning until 70 AD, when the Temple was destroyed. (</a:t>
            </a:r>
            <a:r>
              <a:rPr lang="en-US" b="1" u="sng" dirty="0">
                <a:solidFill>
                  <a:srgbClr val="FF0000"/>
                </a:solidFill>
              </a:rPr>
              <a:t>Read the Great Controversy by Ellen White for more information...)</a:t>
            </a:r>
            <a:endParaRPr lang="en-US" dirty="0">
              <a:solidFill>
                <a:srgbClr val="FF0000"/>
              </a:solidFill>
            </a:endParaRPr>
          </a:p>
        </p:txBody>
      </p:sp>
      <p:pic>
        <p:nvPicPr>
          <p:cNvPr id="4" name="Picture 3">
            <a:extLst>
              <a:ext uri="{FF2B5EF4-FFF2-40B4-BE49-F238E27FC236}">
                <a16:creationId xmlns:a16="http://schemas.microsoft.com/office/drawing/2014/main" id="{4D7330E6-6475-414E-9951-0400FD64582E}"/>
              </a:ext>
            </a:extLst>
          </p:cNvPr>
          <p:cNvPicPr>
            <a:picLocks noChangeAspect="1"/>
          </p:cNvPicPr>
          <p:nvPr/>
        </p:nvPicPr>
        <p:blipFill rotWithShape="1">
          <a:blip r:embed="rId3"/>
          <a:srcRect l="21905" t="33080" r="19305" b="33671"/>
          <a:stretch/>
        </p:blipFill>
        <p:spPr>
          <a:xfrm>
            <a:off x="4583575" y="0"/>
            <a:ext cx="2268638" cy="2280213"/>
          </a:xfrm>
          <a:prstGeom prst="rect">
            <a:avLst/>
          </a:prstGeom>
        </p:spPr>
      </p:pic>
    </p:spTree>
    <p:extLst>
      <p:ext uri="{BB962C8B-B14F-4D97-AF65-F5344CB8AC3E}">
        <p14:creationId xmlns:p14="http://schemas.microsoft.com/office/powerpoint/2010/main" val="205052660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6F3843-C3F7-4635-B2DF-BAFFD96222A4}"/>
              </a:ext>
            </a:extLst>
          </p:cNvPr>
          <p:cNvSpPr/>
          <p:nvPr/>
        </p:nvSpPr>
        <p:spPr>
          <a:xfrm>
            <a:off x="496186" y="1120676"/>
            <a:ext cx="4873256" cy="5262979"/>
          </a:xfrm>
          <a:prstGeom prst="rect">
            <a:avLst/>
          </a:prstGeom>
        </p:spPr>
        <p:txBody>
          <a:bodyPr wrap="square">
            <a:spAutoFit/>
          </a:bodyPr>
          <a:lstStyle/>
          <a:p>
            <a:r>
              <a:rPr lang="en-US" sz="2400" dirty="0"/>
              <a:t>“And the </a:t>
            </a:r>
            <a:r>
              <a:rPr lang="en-US" sz="2400" dirty="0" err="1"/>
              <a:t>Saviour</a:t>
            </a:r>
            <a:r>
              <a:rPr lang="en-US" sz="2400" dirty="0"/>
              <a:t> warned His followers: "When ye therefore shall see the abomination of desolation, spoken of by Daniel the prophet, stand in the holy place, (whoso </a:t>
            </a:r>
            <a:r>
              <a:rPr lang="en-US" sz="2400" dirty="0" err="1"/>
              <a:t>readeth</a:t>
            </a:r>
            <a:r>
              <a:rPr lang="en-US" sz="2400" dirty="0"/>
              <a:t>, let him understand:) then let them which be in Judea flee into the mountains." Matthew 24:15, 16; Luke 21:20, 21. </a:t>
            </a:r>
            <a:r>
              <a:rPr lang="en-US" sz="2400" b="1" dirty="0"/>
              <a:t>When the idolatrous standards of the Romans should be set up in the holy ground</a:t>
            </a:r>
            <a:r>
              <a:rPr lang="en-US" sz="2400" dirty="0"/>
              <a:t>, which extended some furlongs outside the city walls, then the followers of Christ…”</a:t>
            </a:r>
          </a:p>
        </p:txBody>
      </p:sp>
      <p:pic>
        <p:nvPicPr>
          <p:cNvPr id="3" name="Picture 2">
            <a:extLst>
              <a:ext uri="{FF2B5EF4-FFF2-40B4-BE49-F238E27FC236}">
                <a16:creationId xmlns:a16="http://schemas.microsoft.com/office/drawing/2014/main" id="{79839FFD-621D-4EB5-8244-9BC55D2688C0}"/>
              </a:ext>
            </a:extLst>
          </p:cNvPr>
          <p:cNvPicPr>
            <a:picLocks noChangeAspect="1"/>
          </p:cNvPicPr>
          <p:nvPr/>
        </p:nvPicPr>
        <p:blipFill>
          <a:blip r:embed="rId2"/>
          <a:stretch>
            <a:fillRect/>
          </a:stretch>
        </p:blipFill>
        <p:spPr>
          <a:xfrm>
            <a:off x="6323716" y="0"/>
            <a:ext cx="4476750" cy="6858000"/>
          </a:xfrm>
          <a:prstGeom prst="rect">
            <a:avLst/>
          </a:prstGeom>
        </p:spPr>
      </p:pic>
    </p:spTree>
    <p:extLst>
      <p:ext uri="{BB962C8B-B14F-4D97-AF65-F5344CB8AC3E}">
        <p14:creationId xmlns:p14="http://schemas.microsoft.com/office/powerpoint/2010/main" val="18652980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D4B674-A3C1-433D-BFDA-BA60BB91C649}"/>
              </a:ext>
            </a:extLst>
          </p:cNvPr>
          <p:cNvSpPr/>
          <p:nvPr/>
        </p:nvSpPr>
        <p:spPr>
          <a:xfrm>
            <a:off x="294167" y="299009"/>
            <a:ext cx="6096000" cy="1384995"/>
          </a:xfrm>
          <a:prstGeom prst="rect">
            <a:avLst/>
          </a:prstGeom>
        </p:spPr>
        <p:txBody>
          <a:bodyPr>
            <a:spAutoFit/>
          </a:bodyPr>
          <a:lstStyle/>
          <a:p>
            <a:r>
              <a:rPr lang="en-US" sz="2800" dirty="0"/>
              <a:t>“ . . . then the </a:t>
            </a:r>
            <a:r>
              <a:rPr lang="en-US" sz="2800" b="1" dirty="0"/>
              <a:t>followers of Christ were to find safety in flight</a:t>
            </a:r>
            <a:r>
              <a:rPr lang="en-US" sz="2800" dirty="0"/>
              <a:t>”—</a:t>
            </a:r>
            <a:r>
              <a:rPr lang="en-US" sz="2800" i="1" dirty="0"/>
              <a:t>Great Controversy, Ellen White, p. 26</a:t>
            </a:r>
          </a:p>
        </p:txBody>
      </p:sp>
      <p:pic>
        <p:nvPicPr>
          <p:cNvPr id="3" name="Picture 2">
            <a:extLst>
              <a:ext uri="{FF2B5EF4-FFF2-40B4-BE49-F238E27FC236}">
                <a16:creationId xmlns:a16="http://schemas.microsoft.com/office/drawing/2014/main" id="{ECF9A079-913E-457C-9F2F-16A456906007}"/>
              </a:ext>
            </a:extLst>
          </p:cNvPr>
          <p:cNvPicPr>
            <a:picLocks noChangeAspect="1"/>
          </p:cNvPicPr>
          <p:nvPr/>
        </p:nvPicPr>
        <p:blipFill rotWithShape="1">
          <a:blip r:embed="rId2"/>
          <a:srcRect l="36528" r="14610"/>
          <a:stretch/>
        </p:blipFill>
        <p:spPr>
          <a:xfrm>
            <a:off x="7024305" y="0"/>
            <a:ext cx="4692774" cy="6858000"/>
          </a:xfrm>
          <a:prstGeom prst="rect">
            <a:avLst/>
          </a:prstGeom>
        </p:spPr>
      </p:pic>
      <p:pic>
        <p:nvPicPr>
          <p:cNvPr id="4" name="Picture 3">
            <a:extLst>
              <a:ext uri="{FF2B5EF4-FFF2-40B4-BE49-F238E27FC236}">
                <a16:creationId xmlns:a16="http://schemas.microsoft.com/office/drawing/2014/main" id="{6657FB2E-91EB-44AD-A553-877ABFCE05A1}"/>
              </a:ext>
            </a:extLst>
          </p:cNvPr>
          <p:cNvPicPr>
            <a:picLocks noChangeAspect="1"/>
          </p:cNvPicPr>
          <p:nvPr/>
        </p:nvPicPr>
        <p:blipFill>
          <a:blip r:embed="rId3"/>
          <a:stretch>
            <a:fillRect/>
          </a:stretch>
        </p:blipFill>
        <p:spPr>
          <a:xfrm>
            <a:off x="1242067" y="1818168"/>
            <a:ext cx="3925629" cy="3729348"/>
          </a:xfrm>
          <a:prstGeom prst="rect">
            <a:avLst/>
          </a:prstGeom>
        </p:spPr>
      </p:pic>
      <p:sp>
        <p:nvSpPr>
          <p:cNvPr id="5" name="TextBox 4">
            <a:extLst>
              <a:ext uri="{FF2B5EF4-FFF2-40B4-BE49-F238E27FC236}">
                <a16:creationId xmlns:a16="http://schemas.microsoft.com/office/drawing/2014/main" id="{18D03969-BB9C-498E-81C3-351D3020740F}"/>
              </a:ext>
            </a:extLst>
          </p:cNvPr>
          <p:cNvSpPr txBox="1"/>
          <p:nvPr/>
        </p:nvSpPr>
        <p:spPr>
          <a:xfrm>
            <a:off x="294167" y="5681680"/>
            <a:ext cx="6010940" cy="1077218"/>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rPr>
              <a:t>Sol Invictus-The Roman Sun god</a:t>
            </a:r>
          </a:p>
          <a:p>
            <a:pPr algn="ctr"/>
            <a:r>
              <a:rPr lang="en-US" sz="3200" b="1" dirty="0">
                <a:solidFill>
                  <a:srgbClr val="FF0000"/>
                </a:solidFill>
                <a:effectLst>
                  <a:outerShdw blurRad="38100" dist="38100" dir="2700000" algn="tl">
                    <a:srgbClr val="000000">
                      <a:alpha val="43137"/>
                    </a:srgbClr>
                  </a:outerShdw>
                </a:effectLst>
              </a:rPr>
              <a:t>Day of Worship? Sunday!</a:t>
            </a:r>
          </a:p>
        </p:txBody>
      </p:sp>
    </p:spTree>
    <p:extLst>
      <p:ext uri="{BB962C8B-B14F-4D97-AF65-F5344CB8AC3E}">
        <p14:creationId xmlns:p14="http://schemas.microsoft.com/office/powerpoint/2010/main" val="22733937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60F97D-8673-4312-A75E-1C70456BF111}"/>
              </a:ext>
            </a:extLst>
          </p:cNvPr>
          <p:cNvPicPr>
            <a:picLocks noChangeAspect="1"/>
          </p:cNvPicPr>
          <p:nvPr/>
        </p:nvPicPr>
        <p:blipFill rotWithShape="1">
          <a:blip r:embed="rId2"/>
          <a:srcRect l="3525" r="35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2454314-23CD-4B6B-967D-6694491F02D6}"/>
              </a:ext>
            </a:extLst>
          </p:cNvPr>
          <p:cNvSpPr/>
          <p:nvPr/>
        </p:nvSpPr>
        <p:spPr>
          <a:xfrm>
            <a:off x="106326" y="5167423"/>
            <a:ext cx="11844669" cy="15696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904886A-4621-479B-9401-98060DC61313}"/>
              </a:ext>
            </a:extLst>
          </p:cNvPr>
          <p:cNvSpPr txBox="1"/>
          <p:nvPr/>
        </p:nvSpPr>
        <p:spPr>
          <a:xfrm>
            <a:off x="191386" y="5220182"/>
            <a:ext cx="11727712" cy="1569660"/>
          </a:xfrm>
          <a:prstGeom prst="rect">
            <a:avLst/>
          </a:prstGeom>
          <a:noFill/>
        </p:spPr>
        <p:txBody>
          <a:bodyPr wrap="square" rtlCol="0">
            <a:spAutoFit/>
          </a:bodyPr>
          <a:lstStyle/>
          <a:p>
            <a:r>
              <a:rPr lang="en-US" sz="2400" dirty="0">
                <a:solidFill>
                  <a:srgbClr val="FF0000"/>
                </a:solidFill>
                <a:effectLst>
                  <a:outerShdw blurRad="38100" dist="38100" dir="2700000" algn="tl">
                    <a:srgbClr val="000000">
                      <a:alpha val="43137"/>
                    </a:srgbClr>
                  </a:outerShdw>
                </a:effectLst>
              </a:rPr>
              <a:t>When the Roman armies fled Jerusalem in 66 AD, the Jews pursued and attacked them, giving the perfect opportunity for the Christians to escape, as they were persecuted by the Romans and Jews. When Jerusalem was destroyed in 70 AD, not a single Christian was there! God saved His people again! His word is trustworthy!</a:t>
            </a:r>
          </a:p>
        </p:txBody>
      </p:sp>
    </p:spTree>
    <p:extLst>
      <p:ext uri="{BB962C8B-B14F-4D97-AF65-F5344CB8AC3E}">
        <p14:creationId xmlns:p14="http://schemas.microsoft.com/office/powerpoint/2010/main" val="342186859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815869-EE57-4EAC-B323-2E28119BE294}"/>
              </a:ext>
            </a:extLst>
          </p:cNvPr>
          <p:cNvPicPr>
            <a:picLocks noChangeAspect="1"/>
          </p:cNvPicPr>
          <p:nvPr/>
        </p:nvPicPr>
        <p:blipFill>
          <a:blip r:embed="rId2"/>
          <a:stretch>
            <a:fillRect/>
          </a:stretch>
        </p:blipFill>
        <p:spPr>
          <a:xfrm>
            <a:off x="1333500" y="0"/>
            <a:ext cx="9525000" cy="6858000"/>
          </a:xfrm>
          <a:prstGeom prst="rect">
            <a:avLst/>
          </a:prstGeom>
        </p:spPr>
      </p:pic>
    </p:spTree>
    <p:extLst>
      <p:ext uri="{BB962C8B-B14F-4D97-AF65-F5344CB8AC3E}">
        <p14:creationId xmlns:p14="http://schemas.microsoft.com/office/powerpoint/2010/main" val="93320081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9AD7CC-2364-4AAC-9F37-866B8B63D547}"/>
              </a:ext>
            </a:extLst>
          </p:cNvPr>
          <p:cNvPicPr>
            <a:picLocks noChangeAspect="1"/>
          </p:cNvPicPr>
          <p:nvPr/>
        </p:nvPicPr>
        <p:blipFill>
          <a:blip r:embed="rId2"/>
          <a:stretch>
            <a:fillRect/>
          </a:stretch>
        </p:blipFill>
        <p:spPr>
          <a:xfrm>
            <a:off x="398276" y="152403"/>
            <a:ext cx="2589026" cy="3452034"/>
          </a:xfrm>
          <a:prstGeom prst="rect">
            <a:avLst/>
          </a:prstGeom>
        </p:spPr>
      </p:pic>
      <p:sp>
        <p:nvSpPr>
          <p:cNvPr id="3" name="TextBox 2">
            <a:extLst>
              <a:ext uri="{FF2B5EF4-FFF2-40B4-BE49-F238E27FC236}">
                <a16:creationId xmlns:a16="http://schemas.microsoft.com/office/drawing/2014/main" id="{3186C37A-CB85-43DE-8B9F-966397287962}"/>
              </a:ext>
            </a:extLst>
          </p:cNvPr>
          <p:cNvSpPr txBox="1"/>
          <p:nvPr/>
        </p:nvSpPr>
        <p:spPr>
          <a:xfrm>
            <a:off x="3290700" y="20055"/>
            <a:ext cx="5842670" cy="2862322"/>
          </a:xfrm>
          <a:prstGeom prst="rect">
            <a:avLst/>
          </a:prstGeom>
          <a:noFill/>
        </p:spPr>
        <p:txBody>
          <a:bodyPr wrap="square" rtlCol="0">
            <a:spAutoFit/>
          </a:bodyPr>
          <a:lstStyle/>
          <a:p>
            <a:r>
              <a:rPr lang="en-US" sz="2000" dirty="0">
                <a:solidFill>
                  <a:srgbClr val="002060"/>
                </a:solidFill>
              </a:rPr>
              <a:t>The Waldenses always rejected the false doctrines of the Papacy. They hid in the mountains of Northern Italy to escape persecution. However, over 900,000 (including women and children) were slain by the Roman Catholic Church for refusing to give up their Bibles and worshipping God according to the dictates of their own consciences. They were essentially the precursors to the Reformation movement. </a:t>
            </a:r>
            <a:r>
              <a:rPr lang="en-US" sz="2000" dirty="0">
                <a:solidFill>
                  <a:schemeClr val="bg2">
                    <a:lumMod val="50000"/>
                  </a:schemeClr>
                </a:solidFill>
              </a:rPr>
              <a:t>(See “History of the Waldenses”, J.A. Wylie)</a:t>
            </a:r>
            <a:endParaRPr lang="en-US" sz="2000" dirty="0">
              <a:solidFill>
                <a:srgbClr val="002060"/>
              </a:solidFill>
            </a:endParaRPr>
          </a:p>
        </p:txBody>
      </p:sp>
      <p:pic>
        <p:nvPicPr>
          <p:cNvPr id="4" name="Picture 3">
            <a:extLst>
              <a:ext uri="{FF2B5EF4-FFF2-40B4-BE49-F238E27FC236}">
                <a16:creationId xmlns:a16="http://schemas.microsoft.com/office/drawing/2014/main" id="{C9E62098-C7DC-43B4-94B9-EC00407B430A}"/>
              </a:ext>
            </a:extLst>
          </p:cNvPr>
          <p:cNvPicPr>
            <a:picLocks noChangeAspect="1"/>
          </p:cNvPicPr>
          <p:nvPr/>
        </p:nvPicPr>
        <p:blipFill>
          <a:blip r:embed="rId3"/>
          <a:stretch>
            <a:fillRect/>
          </a:stretch>
        </p:blipFill>
        <p:spPr>
          <a:xfrm>
            <a:off x="9257415" y="2825799"/>
            <a:ext cx="2700670" cy="3817765"/>
          </a:xfrm>
          <a:prstGeom prst="rect">
            <a:avLst/>
          </a:prstGeom>
        </p:spPr>
      </p:pic>
      <p:sp>
        <p:nvSpPr>
          <p:cNvPr id="5" name="TextBox 4">
            <a:extLst>
              <a:ext uri="{FF2B5EF4-FFF2-40B4-BE49-F238E27FC236}">
                <a16:creationId xmlns:a16="http://schemas.microsoft.com/office/drawing/2014/main" id="{338EAA40-6B0D-4208-B90F-B4D5A4E2638E}"/>
              </a:ext>
            </a:extLst>
          </p:cNvPr>
          <p:cNvSpPr txBox="1"/>
          <p:nvPr/>
        </p:nvSpPr>
        <p:spPr>
          <a:xfrm>
            <a:off x="6685846" y="2940660"/>
            <a:ext cx="2571569" cy="3785652"/>
          </a:xfrm>
          <a:prstGeom prst="rect">
            <a:avLst/>
          </a:prstGeom>
          <a:noFill/>
        </p:spPr>
        <p:txBody>
          <a:bodyPr wrap="square" rtlCol="0">
            <a:spAutoFit/>
          </a:bodyPr>
          <a:lstStyle/>
          <a:p>
            <a:r>
              <a:rPr lang="en-US" sz="2000" dirty="0"/>
              <a:t>Erasmus (1466-1536) was Scholar and Author within the Catholic Church. He was known for his criticism of the Church’s traditions and false teachings. He wrote the Greek New Testament based on the Bible that the Waldenses used.</a:t>
            </a:r>
          </a:p>
        </p:txBody>
      </p:sp>
      <p:pic>
        <p:nvPicPr>
          <p:cNvPr id="6" name="Picture 5">
            <a:extLst>
              <a:ext uri="{FF2B5EF4-FFF2-40B4-BE49-F238E27FC236}">
                <a16:creationId xmlns:a16="http://schemas.microsoft.com/office/drawing/2014/main" id="{D32D8783-F2BF-40A3-BC2F-2FC111477730}"/>
              </a:ext>
            </a:extLst>
          </p:cNvPr>
          <p:cNvPicPr>
            <a:picLocks noChangeAspect="1"/>
          </p:cNvPicPr>
          <p:nvPr/>
        </p:nvPicPr>
        <p:blipFill rotWithShape="1">
          <a:blip r:embed="rId4"/>
          <a:srcRect r="19980"/>
          <a:stretch/>
        </p:blipFill>
        <p:spPr>
          <a:xfrm>
            <a:off x="0" y="3763377"/>
            <a:ext cx="3267739" cy="3094623"/>
          </a:xfrm>
          <a:prstGeom prst="rect">
            <a:avLst/>
          </a:prstGeom>
        </p:spPr>
      </p:pic>
      <p:sp>
        <p:nvSpPr>
          <p:cNvPr id="7" name="TextBox 6">
            <a:extLst>
              <a:ext uri="{FF2B5EF4-FFF2-40B4-BE49-F238E27FC236}">
                <a16:creationId xmlns:a16="http://schemas.microsoft.com/office/drawing/2014/main" id="{1C54D2DC-9EA6-4BB3-803B-0AE0788A94CE}"/>
              </a:ext>
            </a:extLst>
          </p:cNvPr>
          <p:cNvSpPr txBox="1"/>
          <p:nvPr/>
        </p:nvSpPr>
        <p:spPr>
          <a:xfrm>
            <a:off x="3290699" y="3763377"/>
            <a:ext cx="3375915" cy="3139321"/>
          </a:xfrm>
          <a:prstGeom prst="rect">
            <a:avLst/>
          </a:prstGeom>
          <a:noFill/>
        </p:spPr>
        <p:txBody>
          <a:bodyPr wrap="square" rtlCol="0">
            <a:spAutoFit/>
          </a:bodyPr>
          <a:lstStyle/>
          <a:p>
            <a:r>
              <a:rPr lang="en-US" dirty="0">
                <a:solidFill>
                  <a:srgbClr val="660066"/>
                </a:solidFill>
              </a:rPr>
              <a:t>William Tyndale (1494-1536) was strangled and burned at the stake for translating the Bible into English for the people of England. His translations served as a major source in the construction of the King James Version Bible. Tyndale used Erasmus’ Greek Text to create his translation. It is in the same stream as the Waldenses, Syrian, and early Christians.</a:t>
            </a:r>
          </a:p>
        </p:txBody>
      </p:sp>
      <p:pic>
        <p:nvPicPr>
          <p:cNvPr id="8" name="Picture 7">
            <a:extLst>
              <a:ext uri="{FF2B5EF4-FFF2-40B4-BE49-F238E27FC236}">
                <a16:creationId xmlns:a16="http://schemas.microsoft.com/office/drawing/2014/main" id="{73C42B35-0F00-4835-8BDB-C327D4DCAA65}"/>
              </a:ext>
            </a:extLst>
          </p:cNvPr>
          <p:cNvPicPr>
            <a:picLocks noChangeAspect="1"/>
          </p:cNvPicPr>
          <p:nvPr/>
        </p:nvPicPr>
        <p:blipFill rotWithShape="1">
          <a:blip r:embed="rId5"/>
          <a:srcRect t="-181" b="1029"/>
          <a:stretch/>
        </p:blipFill>
        <p:spPr>
          <a:xfrm>
            <a:off x="3879072" y="2825799"/>
            <a:ext cx="2195441" cy="882470"/>
          </a:xfrm>
          <a:prstGeom prst="rect">
            <a:avLst/>
          </a:prstGeom>
        </p:spPr>
      </p:pic>
      <p:pic>
        <p:nvPicPr>
          <p:cNvPr id="9" name="Picture 8">
            <a:extLst>
              <a:ext uri="{FF2B5EF4-FFF2-40B4-BE49-F238E27FC236}">
                <a16:creationId xmlns:a16="http://schemas.microsoft.com/office/drawing/2014/main" id="{4700DA55-E60E-46FE-B046-C6A536747DD3}"/>
              </a:ext>
            </a:extLst>
          </p:cNvPr>
          <p:cNvPicPr>
            <a:picLocks noChangeAspect="1"/>
          </p:cNvPicPr>
          <p:nvPr/>
        </p:nvPicPr>
        <p:blipFill rotWithShape="1">
          <a:blip r:embed="rId6"/>
          <a:srcRect t="1" b="2847"/>
          <a:stretch/>
        </p:blipFill>
        <p:spPr>
          <a:xfrm>
            <a:off x="8952614" y="152403"/>
            <a:ext cx="3158036" cy="2422197"/>
          </a:xfrm>
          <a:prstGeom prst="rect">
            <a:avLst/>
          </a:prstGeom>
        </p:spPr>
      </p:pic>
    </p:spTree>
    <p:extLst>
      <p:ext uri="{BB962C8B-B14F-4D97-AF65-F5344CB8AC3E}">
        <p14:creationId xmlns:p14="http://schemas.microsoft.com/office/powerpoint/2010/main" val="24102429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67B4C1-70FD-4B55-91FF-64EECA49CD10}"/>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58789038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5B60EF-A7B2-4A87-8A66-28878E70A617}"/>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37D0EB7-F3F2-4D03-BD32-3EF58C2451C6}"/>
              </a:ext>
            </a:extLst>
          </p:cNvPr>
          <p:cNvPicPr>
            <a:picLocks noChangeAspect="1"/>
          </p:cNvPicPr>
          <p:nvPr/>
        </p:nvPicPr>
        <p:blipFill rotWithShape="1">
          <a:blip r:embed="rId3"/>
          <a:srcRect l="9866" t="51072" r="9304" b="16839"/>
          <a:stretch/>
        </p:blipFill>
        <p:spPr>
          <a:xfrm>
            <a:off x="1" y="4300687"/>
            <a:ext cx="8599990" cy="2557313"/>
          </a:xfrm>
          <a:prstGeom prst="rect">
            <a:avLst/>
          </a:prstGeom>
        </p:spPr>
      </p:pic>
      <p:sp>
        <p:nvSpPr>
          <p:cNvPr id="5" name="TextBox 4">
            <a:extLst>
              <a:ext uri="{FF2B5EF4-FFF2-40B4-BE49-F238E27FC236}">
                <a16:creationId xmlns:a16="http://schemas.microsoft.com/office/drawing/2014/main" id="{97EDCF11-2571-46CA-949C-CB0B4D65013B}"/>
              </a:ext>
            </a:extLst>
          </p:cNvPr>
          <p:cNvSpPr txBox="1"/>
          <p:nvPr/>
        </p:nvSpPr>
        <p:spPr>
          <a:xfrm>
            <a:off x="0" y="0"/>
            <a:ext cx="12192000" cy="1077218"/>
          </a:xfrm>
          <a:prstGeom prst="rect">
            <a:avLst/>
          </a:prstGeom>
          <a:noFill/>
        </p:spPr>
        <p:txBody>
          <a:bodyPr wrap="square" rtlCol="0">
            <a:spAutoFit/>
          </a:bodyPr>
          <a:lstStyle/>
          <a:p>
            <a:pPr algn="r"/>
            <a:r>
              <a:rPr lang="en-US" sz="3200" b="1" dirty="0">
                <a:solidFill>
                  <a:srgbClr val="660066"/>
                </a:solidFill>
              </a:rPr>
              <a:t>Just Like the 1</a:t>
            </a:r>
            <a:r>
              <a:rPr lang="en-US" sz="3200" b="1" baseline="30000" dirty="0">
                <a:solidFill>
                  <a:srgbClr val="660066"/>
                </a:solidFill>
              </a:rPr>
              <a:t>st</a:t>
            </a:r>
            <a:r>
              <a:rPr lang="en-US" sz="3200" b="1" dirty="0">
                <a:solidFill>
                  <a:srgbClr val="660066"/>
                </a:solidFill>
              </a:rPr>
              <a:t> Abomination of Desolation, it will be caused by Roman Sun Worship Idolatry!</a:t>
            </a:r>
          </a:p>
        </p:txBody>
      </p:sp>
    </p:spTree>
    <p:extLst>
      <p:ext uri="{BB962C8B-B14F-4D97-AF65-F5344CB8AC3E}">
        <p14:creationId xmlns:p14="http://schemas.microsoft.com/office/powerpoint/2010/main" val="214207774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4E1E8-2401-4284-AF8E-96D8E6C2745F}"/>
              </a:ext>
            </a:extLst>
          </p:cNvPr>
          <p:cNvPicPr>
            <a:picLocks noChangeAspect="1"/>
          </p:cNvPicPr>
          <p:nvPr/>
        </p:nvPicPr>
        <p:blipFill>
          <a:blip r:embed="rId2"/>
          <a:stretch>
            <a:fillRect/>
          </a:stretch>
        </p:blipFill>
        <p:spPr>
          <a:xfrm>
            <a:off x="420705" y="0"/>
            <a:ext cx="4954905" cy="6858000"/>
          </a:xfrm>
          <a:prstGeom prst="rect">
            <a:avLst/>
          </a:prstGeom>
        </p:spPr>
      </p:pic>
      <p:pic>
        <p:nvPicPr>
          <p:cNvPr id="3" name="Picture 2">
            <a:extLst>
              <a:ext uri="{FF2B5EF4-FFF2-40B4-BE49-F238E27FC236}">
                <a16:creationId xmlns:a16="http://schemas.microsoft.com/office/drawing/2014/main" id="{391D6182-BF38-4297-91A8-7F80872402D6}"/>
              </a:ext>
            </a:extLst>
          </p:cNvPr>
          <p:cNvPicPr>
            <a:picLocks noChangeAspect="1"/>
          </p:cNvPicPr>
          <p:nvPr/>
        </p:nvPicPr>
        <p:blipFill>
          <a:blip r:embed="rId3"/>
          <a:stretch>
            <a:fillRect/>
          </a:stretch>
        </p:blipFill>
        <p:spPr>
          <a:xfrm>
            <a:off x="6096000" y="0"/>
            <a:ext cx="5291242" cy="6858000"/>
          </a:xfrm>
          <a:prstGeom prst="rect">
            <a:avLst/>
          </a:prstGeom>
        </p:spPr>
      </p:pic>
    </p:spTree>
    <p:extLst>
      <p:ext uri="{BB962C8B-B14F-4D97-AF65-F5344CB8AC3E}">
        <p14:creationId xmlns:p14="http://schemas.microsoft.com/office/powerpoint/2010/main" val="284851186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12D09D-2ED5-424C-9172-A3CEBF37B75E}"/>
              </a:ext>
            </a:extLst>
          </p:cNvPr>
          <p:cNvSpPr/>
          <p:nvPr/>
        </p:nvSpPr>
        <p:spPr>
          <a:xfrm>
            <a:off x="7065817" y="1012954"/>
            <a:ext cx="4814455" cy="4832092"/>
          </a:xfrm>
          <a:prstGeom prst="rect">
            <a:avLst/>
          </a:prstGeom>
        </p:spPr>
        <p:txBody>
          <a:bodyPr wrap="square">
            <a:spAutoFit/>
          </a:bodyPr>
          <a:lstStyle/>
          <a:p>
            <a:r>
              <a:rPr lang="en-US" sz="2800" dirty="0"/>
              <a:t>Acts 20:28-30 “Take heed therefore unto yourselves, and to all the flock, over the which the Holy Ghost hath made you overseers, to feed the church of God, which he hath purchased with his own blood. For I know this, that after my departing shall grievous wolves enter in among you, not sparing the flock. . . ”</a:t>
            </a:r>
          </a:p>
        </p:txBody>
      </p:sp>
      <p:pic>
        <p:nvPicPr>
          <p:cNvPr id="3" name="Picture 2">
            <a:extLst>
              <a:ext uri="{FF2B5EF4-FFF2-40B4-BE49-F238E27FC236}">
                <a16:creationId xmlns:a16="http://schemas.microsoft.com/office/drawing/2014/main" id="{265471C2-1E4B-40DC-ACF7-15DF9BEBBECF}"/>
              </a:ext>
            </a:extLst>
          </p:cNvPr>
          <p:cNvPicPr>
            <a:picLocks noChangeAspect="1"/>
          </p:cNvPicPr>
          <p:nvPr/>
        </p:nvPicPr>
        <p:blipFill>
          <a:blip r:embed="rId2"/>
          <a:stretch>
            <a:fillRect/>
          </a:stretch>
        </p:blipFill>
        <p:spPr>
          <a:xfrm>
            <a:off x="1188893" y="0"/>
            <a:ext cx="4743450" cy="6781800"/>
          </a:xfrm>
          <a:prstGeom prst="rect">
            <a:avLst/>
          </a:prstGeom>
        </p:spPr>
      </p:pic>
    </p:spTree>
    <p:extLst>
      <p:ext uri="{BB962C8B-B14F-4D97-AF65-F5344CB8AC3E}">
        <p14:creationId xmlns:p14="http://schemas.microsoft.com/office/powerpoint/2010/main" val="316701285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3581B5-4F66-4234-8AFB-2D350033F50E}"/>
              </a:ext>
            </a:extLst>
          </p:cNvPr>
          <p:cNvSpPr/>
          <p:nvPr/>
        </p:nvSpPr>
        <p:spPr>
          <a:xfrm>
            <a:off x="1246143" y="5631873"/>
            <a:ext cx="9699713" cy="954107"/>
          </a:xfrm>
          <a:prstGeom prst="rect">
            <a:avLst/>
          </a:prstGeom>
        </p:spPr>
        <p:txBody>
          <a:bodyPr wrap="square">
            <a:spAutoFit/>
          </a:bodyPr>
          <a:lstStyle/>
          <a:p>
            <a:r>
              <a:rPr lang="en-US" sz="2800" dirty="0"/>
              <a:t>“ . . . Also of your own selves shall men arise, speaking perverse things, to draw away disciples after them”</a:t>
            </a:r>
          </a:p>
        </p:txBody>
      </p:sp>
      <p:pic>
        <p:nvPicPr>
          <p:cNvPr id="3" name="Picture 2">
            <a:extLst>
              <a:ext uri="{FF2B5EF4-FFF2-40B4-BE49-F238E27FC236}">
                <a16:creationId xmlns:a16="http://schemas.microsoft.com/office/drawing/2014/main" id="{B25A0008-6C08-4143-A678-080376F53B4D}"/>
              </a:ext>
            </a:extLst>
          </p:cNvPr>
          <p:cNvPicPr>
            <a:picLocks noChangeAspect="1"/>
          </p:cNvPicPr>
          <p:nvPr/>
        </p:nvPicPr>
        <p:blipFill rotWithShape="1">
          <a:blip r:embed="rId2"/>
          <a:srcRect b="20909"/>
          <a:stretch/>
        </p:blipFill>
        <p:spPr>
          <a:xfrm>
            <a:off x="1246143" y="0"/>
            <a:ext cx="9699713" cy="5424055"/>
          </a:xfrm>
          <a:prstGeom prst="rect">
            <a:avLst/>
          </a:prstGeom>
        </p:spPr>
      </p:pic>
    </p:spTree>
    <p:extLst>
      <p:ext uri="{BB962C8B-B14F-4D97-AF65-F5344CB8AC3E}">
        <p14:creationId xmlns:p14="http://schemas.microsoft.com/office/powerpoint/2010/main" val="273362318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D915A3-7647-4AC2-ADDC-EFEC1349E233}"/>
              </a:ext>
            </a:extLst>
          </p:cNvPr>
          <p:cNvPicPr>
            <a:picLocks noChangeAspect="1"/>
          </p:cNvPicPr>
          <p:nvPr/>
        </p:nvPicPr>
        <p:blipFill>
          <a:blip r:embed="rId2"/>
          <a:stretch>
            <a:fillRect/>
          </a:stretch>
        </p:blipFill>
        <p:spPr>
          <a:xfrm>
            <a:off x="168871" y="114855"/>
            <a:ext cx="3024959" cy="3643700"/>
          </a:xfrm>
          <a:prstGeom prst="rect">
            <a:avLst/>
          </a:prstGeom>
        </p:spPr>
      </p:pic>
      <p:sp>
        <p:nvSpPr>
          <p:cNvPr id="3" name="TextBox 2">
            <a:extLst>
              <a:ext uri="{FF2B5EF4-FFF2-40B4-BE49-F238E27FC236}">
                <a16:creationId xmlns:a16="http://schemas.microsoft.com/office/drawing/2014/main" id="{806791DA-70B6-462C-8DB6-4ED837672566}"/>
              </a:ext>
            </a:extLst>
          </p:cNvPr>
          <p:cNvSpPr txBox="1"/>
          <p:nvPr/>
        </p:nvSpPr>
        <p:spPr>
          <a:xfrm>
            <a:off x="171251" y="3894191"/>
            <a:ext cx="2766349" cy="2031325"/>
          </a:xfrm>
          <a:prstGeom prst="rect">
            <a:avLst/>
          </a:prstGeom>
          <a:noFill/>
        </p:spPr>
        <p:txBody>
          <a:bodyPr wrap="square" rtlCol="0">
            <a:spAutoFit/>
          </a:bodyPr>
          <a:lstStyle/>
          <a:p>
            <a:r>
              <a:rPr lang="en-US" b="1" u="sng" dirty="0">
                <a:solidFill>
                  <a:schemeClr val="bg1"/>
                </a:solidFill>
              </a:rPr>
              <a:t>Justin Martyr </a:t>
            </a:r>
            <a:r>
              <a:rPr lang="en-US" dirty="0">
                <a:solidFill>
                  <a:schemeClr val="bg1"/>
                </a:solidFill>
              </a:rPr>
              <a:t>(100-165 AD): Philosophy student and follower of Socrates and Plato; and stated that there philosophies were inspired by Christ. Promoted Sunday worship.</a:t>
            </a:r>
          </a:p>
        </p:txBody>
      </p:sp>
      <p:sp>
        <p:nvSpPr>
          <p:cNvPr id="4" name="Rectangle 3">
            <a:extLst>
              <a:ext uri="{FF2B5EF4-FFF2-40B4-BE49-F238E27FC236}">
                <a16:creationId xmlns:a16="http://schemas.microsoft.com/office/drawing/2014/main" id="{F0D75874-BB85-4C21-8C20-299E578EAB59}"/>
              </a:ext>
            </a:extLst>
          </p:cNvPr>
          <p:cNvSpPr/>
          <p:nvPr/>
        </p:nvSpPr>
        <p:spPr>
          <a:xfrm>
            <a:off x="2861572" y="4863903"/>
            <a:ext cx="3467655" cy="1938992"/>
          </a:xfrm>
          <a:prstGeom prst="rect">
            <a:avLst/>
          </a:prstGeom>
        </p:spPr>
        <p:txBody>
          <a:bodyPr wrap="square">
            <a:spAutoFit/>
          </a:bodyPr>
          <a:lstStyle/>
          <a:p>
            <a:r>
              <a:rPr lang="en-US" sz="2000" b="1" u="sng" dirty="0">
                <a:solidFill>
                  <a:schemeClr val="bg1"/>
                </a:solidFill>
              </a:rPr>
              <a:t>Tatian of </a:t>
            </a:r>
            <a:r>
              <a:rPr lang="en-US" sz="2000" b="1" u="sng" dirty="0" err="1">
                <a:solidFill>
                  <a:schemeClr val="bg1"/>
                </a:solidFill>
              </a:rPr>
              <a:t>Adiabene</a:t>
            </a:r>
            <a:r>
              <a:rPr lang="en-US" sz="2000" b="1" u="sng" dirty="0">
                <a:solidFill>
                  <a:schemeClr val="bg1"/>
                </a:solidFill>
              </a:rPr>
              <a:t>, or Tatian the Syrian/Assyrian</a:t>
            </a:r>
            <a:r>
              <a:rPr lang="en-US" sz="2000" dirty="0">
                <a:solidFill>
                  <a:schemeClr val="bg1"/>
                </a:solidFill>
              </a:rPr>
              <a:t> (??-185 AD)-Philosopher and Gnostic Doctrinal Beliefs. Created a harmony of Gospels, pupil of Justin Martyr</a:t>
            </a:r>
          </a:p>
        </p:txBody>
      </p:sp>
      <p:pic>
        <p:nvPicPr>
          <p:cNvPr id="5" name="Picture 4">
            <a:extLst>
              <a:ext uri="{FF2B5EF4-FFF2-40B4-BE49-F238E27FC236}">
                <a16:creationId xmlns:a16="http://schemas.microsoft.com/office/drawing/2014/main" id="{A38CA694-FAB9-4DCD-BE10-46030E83CEC5}"/>
              </a:ext>
            </a:extLst>
          </p:cNvPr>
          <p:cNvPicPr>
            <a:picLocks noChangeAspect="1"/>
          </p:cNvPicPr>
          <p:nvPr/>
        </p:nvPicPr>
        <p:blipFill>
          <a:blip r:embed="rId3"/>
          <a:stretch>
            <a:fillRect/>
          </a:stretch>
        </p:blipFill>
        <p:spPr>
          <a:xfrm>
            <a:off x="3244076" y="1220203"/>
            <a:ext cx="2550590" cy="3643700"/>
          </a:xfrm>
          <a:prstGeom prst="rect">
            <a:avLst/>
          </a:prstGeom>
        </p:spPr>
      </p:pic>
      <p:sp>
        <p:nvSpPr>
          <p:cNvPr id="6" name="TextBox 5">
            <a:extLst>
              <a:ext uri="{FF2B5EF4-FFF2-40B4-BE49-F238E27FC236}">
                <a16:creationId xmlns:a16="http://schemas.microsoft.com/office/drawing/2014/main" id="{6997BA53-60AB-4E1D-9798-D24A73585ECB}"/>
              </a:ext>
            </a:extLst>
          </p:cNvPr>
          <p:cNvSpPr txBox="1"/>
          <p:nvPr/>
        </p:nvSpPr>
        <p:spPr>
          <a:xfrm>
            <a:off x="3193830" y="108180"/>
            <a:ext cx="8998169" cy="1569660"/>
          </a:xfrm>
          <a:prstGeom prst="rect">
            <a:avLst/>
          </a:prstGeom>
          <a:noFill/>
        </p:spPr>
        <p:txBody>
          <a:bodyPr wrap="square" rtlCol="0">
            <a:spAutoFit/>
          </a:bodyPr>
          <a:lstStyle/>
          <a:p>
            <a:pPr algn="ctr"/>
            <a:r>
              <a:rPr lang="en-US" sz="3200" dirty="0">
                <a:solidFill>
                  <a:srgbClr val="C00000"/>
                </a:solidFill>
                <a:latin typeface="Forte" panose="03060902040502070203" pitchFamily="66" charset="0"/>
              </a:rPr>
              <a:t>The Wolf Army: Destroyers of the Bible and Introducers of complicated theories and over plain Bible truths</a:t>
            </a:r>
          </a:p>
        </p:txBody>
      </p:sp>
      <p:pic>
        <p:nvPicPr>
          <p:cNvPr id="8" name="Picture 7">
            <a:extLst>
              <a:ext uri="{FF2B5EF4-FFF2-40B4-BE49-F238E27FC236}">
                <a16:creationId xmlns:a16="http://schemas.microsoft.com/office/drawing/2014/main" id="{ED3B2BB1-A005-4CB9-9CBD-A65B62BA2634}"/>
              </a:ext>
            </a:extLst>
          </p:cNvPr>
          <p:cNvPicPr>
            <a:picLocks noChangeAspect="1"/>
          </p:cNvPicPr>
          <p:nvPr/>
        </p:nvPicPr>
        <p:blipFill>
          <a:blip r:embed="rId4"/>
          <a:stretch>
            <a:fillRect/>
          </a:stretch>
        </p:blipFill>
        <p:spPr>
          <a:xfrm>
            <a:off x="6223321" y="1747290"/>
            <a:ext cx="2020192" cy="2570067"/>
          </a:xfrm>
          <a:prstGeom prst="rect">
            <a:avLst/>
          </a:prstGeom>
        </p:spPr>
      </p:pic>
      <p:sp>
        <p:nvSpPr>
          <p:cNvPr id="9" name="TextBox 8">
            <a:extLst>
              <a:ext uri="{FF2B5EF4-FFF2-40B4-BE49-F238E27FC236}">
                <a16:creationId xmlns:a16="http://schemas.microsoft.com/office/drawing/2014/main" id="{A553E6A3-682F-40AC-91AE-8ECB0711AAE2}"/>
              </a:ext>
            </a:extLst>
          </p:cNvPr>
          <p:cNvSpPr txBox="1"/>
          <p:nvPr/>
        </p:nvSpPr>
        <p:spPr>
          <a:xfrm>
            <a:off x="8406089" y="1805634"/>
            <a:ext cx="3614660" cy="1938992"/>
          </a:xfrm>
          <a:prstGeom prst="rect">
            <a:avLst/>
          </a:prstGeom>
          <a:noFill/>
        </p:spPr>
        <p:txBody>
          <a:bodyPr wrap="square" rtlCol="0">
            <a:spAutoFit/>
          </a:bodyPr>
          <a:lstStyle/>
          <a:p>
            <a:r>
              <a:rPr lang="en-US" sz="2000" b="1" u="sng" dirty="0">
                <a:solidFill>
                  <a:schemeClr val="bg1"/>
                </a:solidFill>
              </a:rPr>
              <a:t>Clement of Alexandria</a:t>
            </a:r>
            <a:r>
              <a:rPr lang="en-US" sz="2000" dirty="0">
                <a:solidFill>
                  <a:schemeClr val="bg1"/>
                </a:solidFill>
              </a:rPr>
              <a:t> (150-215 AD) Highly influenced by Greek philosophy (Plato and Stoicism), his less-known works reveal his familiarity with Gnostic and occult doctrine</a:t>
            </a:r>
            <a:endParaRPr lang="en-US" sz="2000" b="1" u="sng" dirty="0">
              <a:solidFill>
                <a:schemeClr val="bg1"/>
              </a:solidFill>
            </a:endParaRPr>
          </a:p>
        </p:txBody>
      </p:sp>
      <p:pic>
        <p:nvPicPr>
          <p:cNvPr id="11" name="Picture 10">
            <a:extLst>
              <a:ext uri="{FF2B5EF4-FFF2-40B4-BE49-F238E27FC236}">
                <a16:creationId xmlns:a16="http://schemas.microsoft.com/office/drawing/2014/main" id="{85A8ABD0-4DDB-4ED5-A3F4-7D1B45036592}"/>
              </a:ext>
            </a:extLst>
          </p:cNvPr>
          <p:cNvPicPr>
            <a:picLocks noChangeAspect="1"/>
          </p:cNvPicPr>
          <p:nvPr/>
        </p:nvPicPr>
        <p:blipFill>
          <a:blip r:embed="rId5"/>
          <a:stretch>
            <a:fillRect/>
          </a:stretch>
        </p:blipFill>
        <p:spPr>
          <a:xfrm>
            <a:off x="6183485" y="3658148"/>
            <a:ext cx="2141316" cy="2905125"/>
          </a:xfrm>
          <a:prstGeom prst="rect">
            <a:avLst/>
          </a:prstGeom>
        </p:spPr>
      </p:pic>
      <p:sp>
        <p:nvSpPr>
          <p:cNvPr id="12" name="TextBox 11">
            <a:extLst>
              <a:ext uri="{FF2B5EF4-FFF2-40B4-BE49-F238E27FC236}">
                <a16:creationId xmlns:a16="http://schemas.microsoft.com/office/drawing/2014/main" id="{B0757BC9-AE97-4563-85C2-DEBC91F9A055}"/>
              </a:ext>
            </a:extLst>
          </p:cNvPr>
          <p:cNvSpPr txBox="1"/>
          <p:nvPr/>
        </p:nvSpPr>
        <p:spPr>
          <a:xfrm>
            <a:off x="8406089" y="3917247"/>
            <a:ext cx="3785911" cy="2862322"/>
          </a:xfrm>
          <a:prstGeom prst="rect">
            <a:avLst/>
          </a:prstGeom>
          <a:noFill/>
        </p:spPr>
        <p:txBody>
          <a:bodyPr wrap="square" rtlCol="0">
            <a:spAutoFit/>
          </a:bodyPr>
          <a:lstStyle/>
          <a:p>
            <a:r>
              <a:rPr lang="en-US" sz="2000" b="1" u="sng" dirty="0">
                <a:solidFill>
                  <a:schemeClr val="bg1"/>
                </a:solidFill>
              </a:rPr>
              <a:t>Origen</a:t>
            </a:r>
            <a:r>
              <a:rPr lang="en-US" sz="2000" dirty="0">
                <a:solidFill>
                  <a:schemeClr val="bg1"/>
                </a:solidFill>
              </a:rPr>
              <a:t> (184-253) Pupil of Clement of Alexandria, Believed Christ’s death was a ransom to Satan, turning biblical events into allegories, preexistence of souls, and pre-Arian. Is known for working to produce a “correct” Greek Text of the Bible. (see later Eusebius and Augustine)</a:t>
            </a:r>
            <a:endParaRPr lang="en-US" sz="2000" b="1" u="sng" dirty="0">
              <a:solidFill>
                <a:schemeClr val="bg1"/>
              </a:solidFill>
            </a:endParaRPr>
          </a:p>
        </p:txBody>
      </p:sp>
      <p:sp>
        <p:nvSpPr>
          <p:cNvPr id="13" name="TextBox 12">
            <a:extLst>
              <a:ext uri="{FF2B5EF4-FFF2-40B4-BE49-F238E27FC236}">
                <a16:creationId xmlns:a16="http://schemas.microsoft.com/office/drawing/2014/main" id="{DDCA0D2C-7A9D-4289-9059-B739F6CFA1AA}"/>
              </a:ext>
            </a:extLst>
          </p:cNvPr>
          <p:cNvSpPr txBox="1"/>
          <p:nvPr/>
        </p:nvSpPr>
        <p:spPr>
          <a:xfrm>
            <a:off x="85060" y="5925516"/>
            <a:ext cx="2776512" cy="923330"/>
          </a:xfrm>
          <a:prstGeom prst="rect">
            <a:avLst/>
          </a:prstGeom>
          <a:noFill/>
        </p:spPr>
        <p:txBody>
          <a:bodyPr wrap="square" rtlCol="0">
            <a:spAutoFit/>
          </a:bodyPr>
          <a:lstStyle/>
          <a:p>
            <a:r>
              <a:rPr lang="en-US" dirty="0">
                <a:solidFill>
                  <a:schemeClr val="bg2">
                    <a:lumMod val="50000"/>
                  </a:schemeClr>
                </a:solidFill>
              </a:rPr>
              <a:t>(see “Our Authorized Bible Vindicated”, BG </a:t>
            </a:r>
            <a:r>
              <a:rPr lang="en-US" dirty="0" err="1">
                <a:solidFill>
                  <a:schemeClr val="bg2">
                    <a:lumMod val="50000"/>
                  </a:schemeClr>
                </a:solidFill>
              </a:rPr>
              <a:t>Wilkenson</a:t>
            </a:r>
            <a:r>
              <a:rPr lang="en-US" dirty="0">
                <a:solidFill>
                  <a:schemeClr val="bg2">
                    <a:lumMod val="50000"/>
                  </a:schemeClr>
                </a:solidFill>
              </a:rPr>
              <a:t>, p. 11-13)</a:t>
            </a:r>
          </a:p>
        </p:txBody>
      </p:sp>
    </p:spTree>
    <p:extLst>
      <p:ext uri="{BB962C8B-B14F-4D97-AF65-F5344CB8AC3E}">
        <p14:creationId xmlns:p14="http://schemas.microsoft.com/office/powerpoint/2010/main" val="304078836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79000">
              <a:schemeClr val="bg1">
                <a:lumMod val="90000"/>
                <a:lumOff val="10000"/>
                <a:alpha val="71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7F3215-3AB5-4568-A9A7-9FC182FC0311}"/>
              </a:ext>
            </a:extLst>
          </p:cNvPr>
          <p:cNvPicPr>
            <a:picLocks noChangeAspect="1"/>
          </p:cNvPicPr>
          <p:nvPr/>
        </p:nvPicPr>
        <p:blipFill rotWithShape="1">
          <a:blip r:embed="rId2"/>
          <a:srcRect t="33866" b="22590"/>
          <a:stretch/>
        </p:blipFill>
        <p:spPr>
          <a:xfrm>
            <a:off x="20" y="2876309"/>
            <a:ext cx="12191980" cy="3981691"/>
          </a:xfrm>
          <a:prstGeom prst="rect">
            <a:avLst/>
          </a:prstGeom>
        </p:spPr>
      </p:pic>
      <p:sp>
        <p:nvSpPr>
          <p:cNvPr id="3" name="TextBox 2">
            <a:extLst>
              <a:ext uri="{FF2B5EF4-FFF2-40B4-BE49-F238E27FC236}">
                <a16:creationId xmlns:a16="http://schemas.microsoft.com/office/drawing/2014/main" id="{13C16D99-03AB-49A4-8420-0A2BC5CB5EDC}"/>
              </a:ext>
            </a:extLst>
          </p:cNvPr>
          <p:cNvSpPr txBox="1"/>
          <p:nvPr/>
        </p:nvSpPr>
        <p:spPr>
          <a:xfrm>
            <a:off x="412955" y="1445342"/>
            <a:ext cx="4527755" cy="523220"/>
          </a:xfrm>
          <a:prstGeom prst="rect">
            <a:avLst/>
          </a:prstGeom>
          <a:noFill/>
        </p:spPr>
        <p:txBody>
          <a:bodyPr wrap="square" rtlCol="0">
            <a:spAutoFit/>
          </a:bodyPr>
          <a:lstStyle/>
          <a:p>
            <a:r>
              <a:rPr lang="en-US" sz="2800" b="1" dirty="0"/>
              <a:t>Origen:</a:t>
            </a:r>
          </a:p>
        </p:txBody>
      </p:sp>
      <p:sp>
        <p:nvSpPr>
          <p:cNvPr id="4" name="TextBox 3">
            <a:extLst>
              <a:ext uri="{FF2B5EF4-FFF2-40B4-BE49-F238E27FC236}">
                <a16:creationId xmlns:a16="http://schemas.microsoft.com/office/drawing/2014/main" id="{932A5E86-8A40-4155-A8E8-5A951636603F}"/>
              </a:ext>
            </a:extLst>
          </p:cNvPr>
          <p:cNvSpPr txBox="1"/>
          <p:nvPr/>
        </p:nvSpPr>
        <p:spPr>
          <a:xfrm>
            <a:off x="1356633" y="0"/>
            <a:ext cx="9478733" cy="1754326"/>
          </a:xfrm>
          <a:prstGeom prst="rect">
            <a:avLst/>
          </a:prstGeom>
          <a:noFill/>
        </p:spPr>
        <p:txBody>
          <a:bodyPr wrap="square" rtlCol="0">
            <a:spAutoFit/>
          </a:bodyPr>
          <a:lstStyle/>
          <a:p>
            <a:pPr algn="ctr"/>
            <a:r>
              <a:rPr lang="en-US" sz="5400" dirty="0">
                <a:solidFill>
                  <a:srgbClr val="FF0000"/>
                </a:solidFill>
              </a:rPr>
              <a:t>The First Ecumenical Pioneers!! Set on Destruction of the Bible</a:t>
            </a:r>
          </a:p>
        </p:txBody>
      </p:sp>
      <p:sp>
        <p:nvSpPr>
          <p:cNvPr id="5" name="TextBox 4">
            <a:extLst>
              <a:ext uri="{FF2B5EF4-FFF2-40B4-BE49-F238E27FC236}">
                <a16:creationId xmlns:a16="http://schemas.microsoft.com/office/drawing/2014/main" id="{4348B6AC-F791-45F8-B471-219724F990A4}"/>
              </a:ext>
            </a:extLst>
          </p:cNvPr>
          <p:cNvSpPr txBox="1"/>
          <p:nvPr/>
        </p:nvSpPr>
        <p:spPr>
          <a:xfrm>
            <a:off x="206486" y="2043736"/>
            <a:ext cx="11779025"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Wrote Hexapla, a massive 50 volume work, including 6 differing translations of the Bible</a:t>
            </a:r>
          </a:p>
        </p:txBody>
      </p:sp>
      <p:cxnSp>
        <p:nvCxnSpPr>
          <p:cNvPr id="10" name="Straight Connector 9">
            <a:extLst>
              <a:ext uri="{FF2B5EF4-FFF2-40B4-BE49-F238E27FC236}">
                <a16:creationId xmlns:a16="http://schemas.microsoft.com/office/drawing/2014/main" id="{46FDD849-09EF-4E61-BBED-B101A0EE7636}"/>
              </a:ext>
            </a:extLst>
          </p:cNvPr>
          <p:cNvCxnSpPr/>
          <p:nvPr/>
        </p:nvCxnSpPr>
        <p:spPr>
          <a:xfrm>
            <a:off x="754912" y="3944679"/>
            <a:ext cx="9462976" cy="0"/>
          </a:xfrm>
          <a:prstGeom prst="line">
            <a:avLst/>
          </a:prstGeom>
          <a:ln>
            <a:solidFill>
              <a:srgbClr val="FF0000"/>
            </a:solidFill>
          </a:ln>
          <a:effectLst>
            <a:glow rad="63500">
              <a:schemeClr val="accent2">
                <a:satMod val="175000"/>
                <a:alpha val="40000"/>
              </a:schemeClr>
            </a:glo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2837086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E06090-1DE2-4A8E-8A2E-E41AC814AD93}"/>
              </a:ext>
            </a:extLst>
          </p:cNvPr>
          <p:cNvPicPr>
            <a:picLocks noChangeAspect="1"/>
          </p:cNvPicPr>
          <p:nvPr/>
        </p:nvPicPr>
        <p:blipFill rotWithShape="1">
          <a:blip r:embed="rId2"/>
          <a:srcRect l="8387" r="-132"/>
          <a:stretch/>
        </p:blipFill>
        <p:spPr>
          <a:xfrm>
            <a:off x="-1" y="1417232"/>
            <a:ext cx="6655443" cy="5440768"/>
          </a:xfrm>
          <a:prstGeom prst="rect">
            <a:avLst/>
          </a:prstGeom>
        </p:spPr>
      </p:pic>
      <p:pic>
        <p:nvPicPr>
          <p:cNvPr id="3" name="Picture 2">
            <a:extLst>
              <a:ext uri="{FF2B5EF4-FFF2-40B4-BE49-F238E27FC236}">
                <a16:creationId xmlns:a16="http://schemas.microsoft.com/office/drawing/2014/main" id="{7D8DA19C-1C61-4FFE-AD22-007E7B7E7E76}"/>
              </a:ext>
            </a:extLst>
          </p:cNvPr>
          <p:cNvPicPr>
            <a:picLocks noChangeAspect="1"/>
          </p:cNvPicPr>
          <p:nvPr/>
        </p:nvPicPr>
        <p:blipFill rotWithShape="1">
          <a:blip r:embed="rId3"/>
          <a:srcRect l="9514" r="6640"/>
          <a:stretch/>
        </p:blipFill>
        <p:spPr>
          <a:xfrm>
            <a:off x="6096000" y="1417232"/>
            <a:ext cx="6088284" cy="5445931"/>
          </a:xfrm>
          <a:prstGeom prst="rect">
            <a:avLst/>
          </a:prstGeom>
        </p:spPr>
      </p:pic>
      <p:sp>
        <p:nvSpPr>
          <p:cNvPr id="4" name="TextBox 3">
            <a:extLst>
              <a:ext uri="{FF2B5EF4-FFF2-40B4-BE49-F238E27FC236}">
                <a16:creationId xmlns:a16="http://schemas.microsoft.com/office/drawing/2014/main" id="{EB100B66-FA62-4883-9F3C-5003DD7CA6E7}"/>
              </a:ext>
            </a:extLst>
          </p:cNvPr>
          <p:cNvSpPr txBox="1"/>
          <p:nvPr/>
        </p:nvSpPr>
        <p:spPr>
          <a:xfrm>
            <a:off x="1" y="-24086"/>
            <a:ext cx="12192000" cy="1569660"/>
          </a:xfrm>
          <a:prstGeom prst="rect">
            <a:avLst/>
          </a:prstGeom>
          <a:noFill/>
        </p:spPr>
        <p:txBody>
          <a:bodyPr wrap="square" rtlCol="0">
            <a:spAutoFit/>
          </a:bodyPr>
          <a:lstStyle/>
          <a:p>
            <a:pPr algn="ctr"/>
            <a:r>
              <a:rPr lang="en-US" sz="4800" dirty="0">
                <a:solidFill>
                  <a:srgbClr val="FF0000"/>
                </a:solidFill>
              </a:rPr>
              <a:t>Eternal Torment??? Or One-Time Destruction in the “Lake of Fire”???</a:t>
            </a:r>
          </a:p>
        </p:txBody>
      </p:sp>
    </p:spTree>
    <p:extLst>
      <p:ext uri="{BB962C8B-B14F-4D97-AF65-F5344CB8AC3E}">
        <p14:creationId xmlns:p14="http://schemas.microsoft.com/office/powerpoint/2010/main" val="91906908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69000">
              <a:schemeClr val="bg1">
                <a:alpha val="72000"/>
                <a:lumMod val="0"/>
              </a:schemeClr>
            </a:gs>
            <a:gs pos="100000">
              <a:schemeClr val="accent3">
                <a:lumMod val="100000"/>
              </a:schemeClr>
            </a:gs>
          </a:gsLst>
          <a:lin ang="2700000" scaled="1"/>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C94444-2BFF-4B75-95A8-655BA177E9EF}"/>
              </a:ext>
            </a:extLst>
          </p:cNvPr>
          <p:cNvPicPr>
            <a:picLocks noChangeAspect="1"/>
          </p:cNvPicPr>
          <p:nvPr/>
        </p:nvPicPr>
        <p:blipFill rotWithShape="1">
          <a:blip r:embed="rId2"/>
          <a:srcRect l="2462" t="2151" r="1829" b="8602"/>
          <a:stretch/>
        </p:blipFill>
        <p:spPr>
          <a:xfrm>
            <a:off x="3902150" y="0"/>
            <a:ext cx="8289850" cy="6858000"/>
          </a:xfrm>
          <a:prstGeom prst="rect">
            <a:avLst/>
          </a:prstGeom>
        </p:spPr>
      </p:pic>
      <p:sp>
        <p:nvSpPr>
          <p:cNvPr id="3" name="TextBox 2">
            <a:extLst>
              <a:ext uri="{FF2B5EF4-FFF2-40B4-BE49-F238E27FC236}">
                <a16:creationId xmlns:a16="http://schemas.microsoft.com/office/drawing/2014/main" id="{EB362B44-9F47-4B02-8EC1-735EE394F1CE}"/>
              </a:ext>
            </a:extLst>
          </p:cNvPr>
          <p:cNvSpPr txBox="1"/>
          <p:nvPr/>
        </p:nvSpPr>
        <p:spPr>
          <a:xfrm>
            <a:off x="-21262" y="0"/>
            <a:ext cx="3923412" cy="6863417"/>
          </a:xfrm>
          <a:prstGeom prst="rect">
            <a:avLst/>
          </a:prstGeom>
          <a:noFill/>
        </p:spPr>
        <p:txBody>
          <a:bodyPr wrap="square" rtlCol="0">
            <a:spAutoFit/>
          </a:bodyPr>
          <a:lstStyle/>
          <a:p>
            <a:r>
              <a:rPr lang="en-US" sz="2000" dirty="0"/>
              <a:t>Essentially, there are </a:t>
            </a:r>
            <a:r>
              <a:rPr lang="en-US" sz="2000" b="1" u="sng" dirty="0"/>
              <a:t>only 2 streams of Bibles</a:t>
            </a:r>
            <a:r>
              <a:rPr lang="en-US" sz="2000" dirty="0"/>
              <a:t>. The Majority Text/</a:t>
            </a:r>
            <a:r>
              <a:rPr lang="en-US" sz="2000" dirty="0" err="1"/>
              <a:t>Textus</a:t>
            </a:r>
            <a:r>
              <a:rPr lang="en-US" sz="2000" dirty="0"/>
              <a:t> Receptus from Jerusalem and Antioch, handed down from the Apostles, translated into the common language of the people and sparking the Reformation; the KJV being one of the most contemporary translations…And the Manuscripts mirroring the Alexandrian Texts, the Codex </a:t>
            </a:r>
            <a:r>
              <a:rPr lang="en-US" sz="2000" dirty="0" err="1"/>
              <a:t>Vaticanus</a:t>
            </a:r>
            <a:r>
              <a:rPr lang="en-US" sz="2000" dirty="0"/>
              <a:t>, Codex Sinaiticus, and further dating back to Justin Martyr’s and Origen’s translations, which culminated in the 50 ecumenical bibles created by Eusebius for Constantine. Almost all modern translations are based from these erroneous texts and NOT the Majority Text </a:t>
            </a:r>
            <a:r>
              <a:rPr lang="en-US" sz="2000" dirty="0">
                <a:solidFill>
                  <a:schemeClr val="bg1"/>
                </a:solidFill>
              </a:rPr>
              <a:t>(see “Modern Bible Translations Unmasked”, Standish, 1996)</a:t>
            </a:r>
          </a:p>
        </p:txBody>
      </p:sp>
    </p:spTree>
    <p:extLst>
      <p:ext uri="{BB962C8B-B14F-4D97-AF65-F5344CB8AC3E}">
        <p14:creationId xmlns:p14="http://schemas.microsoft.com/office/powerpoint/2010/main" val="187760539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05817-B384-419E-8456-EF7BA1B51D62}"/>
              </a:ext>
            </a:extLst>
          </p:cNvPr>
          <p:cNvPicPr>
            <a:picLocks noChangeAspect="1"/>
          </p:cNvPicPr>
          <p:nvPr/>
        </p:nvPicPr>
        <p:blipFill rotWithShape="1">
          <a:blip r:embed="rId2"/>
          <a:srcRect t="26667" b="6667"/>
          <a:stretch/>
        </p:blipFill>
        <p:spPr>
          <a:xfrm>
            <a:off x="0" y="762000"/>
            <a:ext cx="12192000" cy="6096000"/>
          </a:xfrm>
          <a:prstGeom prst="rect">
            <a:avLst/>
          </a:prstGeom>
        </p:spPr>
      </p:pic>
      <p:sp>
        <p:nvSpPr>
          <p:cNvPr id="3" name="TextBox 2">
            <a:extLst>
              <a:ext uri="{FF2B5EF4-FFF2-40B4-BE49-F238E27FC236}">
                <a16:creationId xmlns:a16="http://schemas.microsoft.com/office/drawing/2014/main" id="{2E71ECD7-8869-4FFA-BB6E-AD52286F5749}"/>
              </a:ext>
            </a:extLst>
          </p:cNvPr>
          <p:cNvSpPr txBox="1"/>
          <p:nvPr/>
        </p:nvSpPr>
        <p:spPr>
          <a:xfrm>
            <a:off x="0" y="-42530"/>
            <a:ext cx="12192000" cy="830997"/>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rPr>
              <a:t>If you are going to usurp authority over God’s people, or replace His truth with your cunningly devised theories, you must remove or change the people’s primary line of defense—the Bible</a:t>
            </a:r>
          </a:p>
        </p:txBody>
      </p:sp>
    </p:spTree>
    <p:extLst>
      <p:ext uri="{BB962C8B-B14F-4D97-AF65-F5344CB8AC3E}">
        <p14:creationId xmlns:p14="http://schemas.microsoft.com/office/powerpoint/2010/main" val="358069145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88274C-B08D-44A4-AB0B-C905EDAF5021}"/>
              </a:ext>
            </a:extLst>
          </p:cNvPr>
          <p:cNvPicPr>
            <a:picLocks noChangeAspect="1"/>
          </p:cNvPicPr>
          <p:nvPr/>
        </p:nvPicPr>
        <p:blipFill rotWithShape="1">
          <a:blip r:embed="rId2"/>
          <a:srcRect l="65970" t="40155" b="3721"/>
          <a:stretch/>
        </p:blipFill>
        <p:spPr>
          <a:xfrm>
            <a:off x="0" y="0"/>
            <a:ext cx="5799620" cy="6857999"/>
          </a:xfrm>
          <a:prstGeom prst="rect">
            <a:avLst/>
          </a:prstGeom>
        </p:spPr>
      </p:pic>
      <p:pic>
        <p:nvPicPr>
          <p:cNvPr id="6" name="Picture 5">
            <a:extLst>
              <a:ext uri="{FF2B5EF4-FFF2-40B4-BE49-F238E27FC236}">
                <a16:creationId xmlns:a16="http://schemas.microsoft.com/office/drawing/2014/main" id="{AC791AC8-EBED-4412-9745-22B19862ECE7}"/>
              </a:ext>
            </a:extLst>
          </p:cNvPr>
          <p:cNvPicPr>
            <a:picLocks noChangeAspect="1"/>
          </p:cNvPicPr>
          <p:nvPr/>
        </p:nvPicPr>
        <p:blipFill rotWithShape="1">
          <a:blip r:embed="rId3"/>
          <a:srcRect l="1421" t="2939"/>
          <a:stretch/>
        </p:blipFill>
        <p:spPr>
          <a:xfrm>
            <a:off x="5799620" y="0"/>
            <a:ext cx="6392380" cy="4274352"/>
          </a:xfrm>
          <a:prstGeom prst="rect">
            <a:avLst/>
          </a:prstGeom>
        </p:spPr>
      </p:pic>
      <p:pic>
        <p:nvPicPr>
          <p:cNvPr id="8" name="Picture 7">
            <a:extLst>
              <a:ext uri="{FF2B5EF4-FFF2-40B4-BE49-F238E27FC236}">
                <a16:creationId xmlns:a16="http://schemas.microsoft.com/office/drawing/2014/main" id="{E964A394-0D7D-4FBC-A887-AEE5921A515B}"/>
              </a:ext>
            </a:extLst>
          </p:cNvPr>
          <p:cNvPicPr>
            <a:picLocks noChangeAspect="1"/>
          </p:cNvPicPr>
          <p:nvPr/>
        </p:nvPicPr>
        <p:blipFill>
          <a:blip r:embed="rId4"/>
          <a:stretch>
            <a:fillRect/>
          </a:stretch>
        </p:blipFill>
        <p:spPr>
          <a:xfrm>
            <a:off x="8774478" y="4274352"/>
            <a:ext cx="3417522" cy="2583647"/>
          </a:xfrm>
          <a:prstGeom prst="rect">
            <a:avLst/>
          </a:prstGeom>
        </p:spPr>
      </p:pic>
      <p:sp>
        <p:nvSpPr>
          <p:cNvPr id="9" name="TextBox 8">
            <a:extLst>
              <a:ext uri="{FF2B5EF4-FFF2-40B4-BE49-F238E27FC236}">
                <a16:creationId xmlns:a16="http://schemas.microsoft.com/office/drawing/2014/main" id="{BDD2F5EB-9088-4B0B-9D1F-6D0124093D00}"/>
              </a:ext>
            </a:extLst>
          </p:cNvPr>
          <p:cNvSpPr txBox="1"/>
          <p:nvPr/>
        </p:nvSpPr>
        <p:spPr>
          <a:xfrm>
            <a:off x="5799620" y="4455041"/>
            <a:ext cx="2974858" cy="2246769"/>
          </a:xfrm>
          <a:prstGeom prst="rect">
            <a:avLst/>
          </a:prstGeom>
          <a:noFill/>
        </p:spPr>
        <p:txBody>
          <a:bodyPr wrap="square" rtlCol="0">
            <a:spAutoFit/>
          </a:bodyPr>
          <a:lstStyle/>
          <a:p>
            <a:r>
              <a:rPr lang="en-US" sz="2000" dirty="0">
                <a:solidFill>
                  <a:srgbClr val="896700"/>
                </a:solidFill>
              </a:rPr>
              <a:t>By controlling the Bible translations, the Catholic Church and the Jesuits know they can easily deceive the people. The true word of God is our only safeguard!</a:t>
            </a:r>
          </a:p>
        </p:txBody>
      </p:sp>
    </p:spTree>
    <p:extLst>
      <p:ext uri="{BB962C8B-B14F-4D97-AF65-F5344CB8AC3E}">
        <p14:creationId xmlns:p14="http://schemas.microsoft.com/office/powerpoint/2010/main" val="270421070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9AE5F7-46B9-4ABD-BF52-99DC2E04CFFC}"/>
              </a:ext>
            </a:extLst>
          </p:cNvPr>
          <p:cNvPicPr>
            <a:picLocks noChangeAspect="1"/>
          </p:cNvPicPr>
          <p:nvPr/>
        </p:nvPicPr>
        <p:blipFill rotWithShape="1">
          <a:blip r:embed="rId2"/>
          <a:srcRect l="7088" t="12110" r="1"/>
          <a:stretch/>
        </p:blipFill>
        <p:spPr>
          <a:xfrm>
            <a:off x="6528122" y="0"/>
            <a:ext cx="5663878" cy="3429000"/>
          </a:xfrm>
          <a:prstGeom prst="rect">
            <a:avLst/>
          </a:prstGeom>
        </p:spPr>
      </p:pic>
      <p:sp>
        <p:nvSpPr>
          <p:cNvPr id="3" name="TextBox 2">
            <a:extLst>
              <a:ext uri="{FF2B5EF4-FFF2-40B4-BE49-F238E27FC236}">
                <a16:creationId xmlns:a16="http://schemas.microsoft.com/office/drawing/2014/main" id="{24A8929E-3E62-4F18-8EE3-D390F9B5D12B}"/>
              </a:ext>
            </a:extLst>
          </p:cNvPr>
          <p:cNvSpPr txBox="1"/>
          <p:nvPr/>
        </p:nvSpPr>
        <p:spPr>
          <a:xfrm>
            <a:off x="116958" y="-74164"/>
            <a:ext cx="6411164" cy="5078313"/>
          </a:xfrm>
          <a:prstGeom prst="rect">
            <a:avLst/>
          </a:prstGeom>
          <a:noFill/>
        </p:spPr>
        <p:txBody>
          <a:bodyPr wrap="square" rtlCol="0">
            <a:spAutoFit/>
          </a:bodyPr>
          <a:lstStyle/>
          <a:p>
            <a:r>
              <a:rPr lang="en-US" sz="2800" dirty="0"/>
              <a:t>The Council of Trent (1545-1563): The seat of the Counter-Reformation declared…</a:t>
            </a:r>
          </a:p>
          <a:p>
            <a:endParaRPr lang="en-US" sz="2800" dirty="0"/>
          </a:p>
          <a:p>
            <a:pPr marL="457200" indent="-457200">
              <a:buAutoNum type="arabicPeriod"/>
            </a:pPr>
            <a:r>
              <a:rPr lang="en-US" sz="2400" dirty="0"/>
              <a:t>The Holy Scriptures contained all things necessary for salvation; it is impious to place apostolic tradition equal with Scripture—</a:t>
            </a:r>
            <a:r>
              <a:rPr lang="en-US" sz="2400" b="1" dirty="0">
                <a:solidFill>
                  <a:srgbClr val="FF0000"/>
                </a:solidFill>
              </a:rPr>
              <a:t>CONDEMNED, </a:t>
            </a:r>
            <a:r>
              <a:rPr lang="en-US" sz="2400" b="1" u="sng" dirty="0">
                <a:solidFill>
                  <a:srgbClr val="FF0000"/>
                </a:solidFill>
              </a:rPr>
              <a:t>tradition is falsely declared equal with Scripture</a:t>
            </a:r>
            <a:r>
              <a:rPr lang="en-US" sz="2400" b="1" dirty="0">
                <a:solidFill>
                  <a:srgbClr val="FF0000"/>
                </a:solidFill>
              </a:rPr>
              <a:t> in the Catholic Church</a:t>
            </a:r>
          </a:p>
          <a:p>
            <a:pPr marL="457200" indent="-457200">
              <a:buAutoNum type="arabicPeriod"/>
            </a:pPr>
            <a:endParaRPr lang="en-US" sz="2400" dirty="0"/>
          </a:p>
          <a:p>
            <a:r>
              <a:rPr lang="en-US" sz="2400" dirty="0"/>
              <a:t>2. Apocryphal works are not canonical—</a:t>
            </a:r>
            <a:r>
              <a:rPr lang="en-US" sz="2400" b="1" dirty="0">
                <a:solidFill>
                  <a:srgbClr val="FF0000"/>
                </a:solidFill>
              </a:rPr>
              <a:t>CONDEMNED, </a:t>
            </a:r>
            <a:r>
              <a:rPr lang="en-US" sz="2400" b="1" u="sng" dirty="0">
                <a:solidFill>
                  <a:srgbClr val="FF0000"/>
                </a:solidFill>
              </a:rPr>
              <a:t>Vulgate only true translation, therefore all Deuterocanonical works upheld as inspired </a:t>
            </a:r>
          </a:p>
        </p:txBody>
      </p:sp>
      <p:sp>
        <p:nvSpPr>
          <p:cNvPr id="5" name="TextBox 4">
            <a:extLst>
              <a:ext uri="{FF2B5EF4-FFF2-40B4-BE49-F238E27FC236}">
                <a16:creationId xmlns:a16="http://schemas.microsoft.com/office/drawing/2014/main" id="{50ED8F1D-459A-43D7-B388-0EFF6C16BA8D}"/>
              </a:ext>
            </a:extLst>
          </p:cNvPr>
          <p:cNvSpPr txBox="1"/>
          <p:nvPr/>
        </p:nvSpPr>
        <p:spPr>
          <a:xfrm>
            <a:off x="138223" y="5014480"/>
            <a:ext cx="11936819" cy="1754326"/>
          </a:xfrm>
          <a:prstGeom prst="rect">
            <a:avLst/>
          </a:prstGeom>
          <a:noFill/>
        </p:spPr>
        <p:txBody>
          <a:bodyPr wrap="square" rtlCol="0">
            <a:spAutoFit/>
          </a:bodyPr>
          <a:lstStyle/>
          <a:p>
            <a:r>
              <a:rPr lang="en-US" dirty="0"/>
              <a:t>Sources: </a:t>
            </a:r>
          </a:p>
          <a:p>
            <a:r>
              <a:rPr lang="en-US" dirty="0"/>
              <a:t>1. Council of Trent, Apr., 1546: Fourth Session—</a:t>
            </a:r>
            <a:r>
              <a:rPr lang="en-US" dirty="0" err="1"/>
              <a:t>Concilium</a:t>
            </a:r>
            <a:r>
              <a:rPr lang="en-US" dirty="0"/>
              <a:t> </a:t>
            </a:r>
            <a:r>
              <a:rPr lang="en-US" dirty="0" err="1"/>
              <a:t>Tridentinum</a:t>
            </a:r>
            <a:r>
              <a:rPr lang="en-US" dirty="0"/>
              <a:t> </a:t>
            </a:r>
            <a:r>
              <a:rPr lang="en-US" dirty="0" err="1"/>
              <a:t>diariorum</a:t>
            </a:r>
            <a:r>
              <a:rPr lang="en-US" dirty="0"/>
              <a:t>, </a:t>
            </a:r>
            <a:r>
              <a:rPr lang="en-US" dirty="0" err="1"/>
              <a:t>actorum</a:t>
            </a:r>
            <a:r>
              <a:rPr lang="en-US" dirty="0"/>
              <a:t>, </a:t>
            </a:r>
            <a:r>
              <a:rPr lang="en-US" dirty="0" err="1"/>
              <a:t>epistularum</a:t>
            </a:r>
            <a:r>
              <a:rPr lang="en-US" dirty="0"/>
              <a:t>, </a:t>
            </a:r>
            <a:r>
              <a:rPr lang="en-US" dirty="0" err="1"/>
              <a:t>tractutuum</a:t>
            </a:r>
            <a:r>
              <a:rPr lang="en-US" dirty="0"/>
              <a:t> nova collection, ed. </a:t>
            </a:r>
            <a:r>
              <a:rPr lang="en-US" dirty="0" err="1"/>
              <a:t>Societas</a:t>
            </a:r>
            <a:r>
              <a:rPr lang="en-US" dirty="0"/>
              <a:t> </a:t>
            </a:r>
            <a:r>
              <a:rPr lang="en-US" dirty="0" err="1"/>
              <a:t>Goerriesiana</a:t>
            </a:r>
            <a:r>
              <a:rPr lang="en-US" dirty="0"/>
              <a:t>, 13 vols. (</a:t>
            </a:r>
            <a:r>
              <a:rPr lang="en-US" dirty="0" err="1"/>
              <a:t>Freidberg</a:t>
            </a:r>
            <a:r>
              <a:rPr lang="en-US" dirty="0"/>
              <a:t>: Herder, 1901-2001) 5:91</a:t>
            </a:r>
          </a:p>
          <a:p>
            <a:endParaRPr lang="en-US" dirty="0"/>
          </a:p>
          <a:p>
            <a:r>
              <a:rPr lang="en-US" dirty="0"/>
              <a:t>2. Jackson, Samuel Macauley, ed. (1914). "Trent, Council of". New Schaff–Herzog Encyclopedia of Religious Knowledge (third ed.). London and New York: Funk and Wagnalls.</a:t>
            </a:r>
          </a:p>
        </p:txBody>
      </p:sp>
      <p:sp>
        <p:nvSpPr>
          <p:cNvPr id="10" name="Rectangle 9">
            <a:extLst>
              <a:ext uri="{FF2B5EF4-FFF2-40B4-BE49-F238E27FC236}">
                <a16:creationId xmlns:a16="http://schemas.microsoft.com/office/drawing/2014/main" id="{80F87595-0B3E-44E5-B238-35F4936E4615}"/>
              </a:ext>
            </a:extLst>
          </p:cNvPr>
          <p:cNvSpPr/>
          <p:nvPr/>
        </p:nvSpPr>
        <p:spPr>
          <a:xfrm>
            <a:off x="6783370" y="3852274"/>
            <a:ext cx="5153381" cy="646331"/>
          </a:xfrm>
          <a:prstGeom prst="rect">
            <a:avLst/>
          </a:prstGeom>
        </p:spPr>
        <p:txBody>
          <a:bodyPr wrap="square">
            <a:spAutoFit/>
          </a:bodyPr>
          <a:lstStyle/>
          <a:p>
            <a:r>
              <a:rPr lang="en-US" i="1" dirty="0">
                <a:solidFill>
                  <a:srgbClr val="660066"/>
                </a:solidFill>
                <a:effectLst>
                  <a:outerShdw blurRad="38100" dist="38100" dir="2700000" algn="tl">
                    <a:srgbClr val="000000">
                      <a:alpha val="43137"/>
                    </a:srgbClr>
                  </a:outerShdw>
                </a:effectLst>
              </a:rPr>
              <a:t>“Making the </a:t>
            </a:r>
            <a:r>
              <a:rPr lang="en-US" i="1" u="sng" dirty="0">
                <a:solidFill>
                  <a:srgbClr val="660066"/>
                </a:solidFill>
                <a:effectLst>
                  <a:outerShdw blurRad="38100" dist="38100" dir="2700000" algn="tl">
                    <a:srgbClr val="000000">
                      <a:alpha val="43137"/>
                    </a:srgbClr>
                  </a:outerShdw>
                </a:effectLst>
              </a:rPr>
              <a:t>word of God of none effect through your tradition</a:t>
            </a:r>
            <a:r>
              <a:rPr lang="en-US" i="1" dirty="0">
                <a:solidFill>
                  <a:srgbClr val="660066"/>
                </a:solidFill>
                <a:effectLst>
                  <a:outerShdw blurRad="38100" dist="38100" dir="2700000" algn="tl">
                    <a:srgbClr val="000000">
                      <a:alpha val="43137"/>
                    </a:srgbClr>
                  </a:outerShdw>
                </a:effectLst>
              </a:rPr>
              <a:t>, which ye have delivered” Mark 7:13</a:t>
            </a:r>
          </a:p>
        </p:txBody>
      </p:sp>
    </p:spTree>
    <p:extLst>
      <p:ext uri="{BB962C8B-B14F-4D97-AF65-F5344CB8AC3E}">
        <p14:creationId xmlns:p14="http://schemas.microsoft.com/office/powerpoint/2010/main" val="404257834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12436D-07BE-4972-A0DC-91542C2AFAA6}"/>
              </a:ext>
            </a:extLst>
          </p:cNvPr>
          <p:cNvPicPr>
            <a:picLocks noChangeAspect="1"/>
          </p:cNvPicPr>
          <p:nvPr/>
        </p:nvPicPr>
        <p:blipFill rotWithShape="1">
          <a:blip r:embed="rId2"/>
          <a:srcRect t="4651" r="3830" b="3876"/>
          <a:stretch/>
        </p:blipFill>
        <p:spPr>
          <a:xfrm>
            <a:off x="2588431" y="0"/>
            <a:ext cx="9603569" cy="6858000"/>
          </a:xfrm>
          <a:prstGeom prst="rect">
            <a:avLst/>
          </a:prstGeom>
        </p:spPr>
      </p:pic>
      <p:sp>
        <p:nvSpPr>
          <p:cNvPr id="3" name="TextBox 2">
            <a:extLst>
              <a:ext uri="{FF2B5EF4-FFF2-40B4-BE49-F238E27FC236}">
                <a16:creationId xmlns:a16="http://schemas.microsoft.com/office/drawing/2014/main" id="{AC94953F-B3E8-41E9-BAED-7C752BEBDD37}"/>
              </a:ext>
            </a:extLst>
          </p:cNvPr>
          <p:cNvSpPr txBox="1"/>
          <p:nvPr/>
        </p:nvSpPr>
        <p:spPr>
          <a:xfrm>
            <a:off x="2588431" y="5042118"/>
            <a:ext cx="2499786" cy="181588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800" dirty="0">
                <a:solidFill>
                  <a:srgbClr val="C00000"/>
                </a:solidFill>
              </a:rPr>
              <a:t>Adding to the Word of God, +Books, +Extra Chapters</a:t>
            </a:r>
          </a:p>
        </p:txBody>
      </p:sp>
      <p:pic>
        <p:nvPicPr>
          <p:cNvPr id="5" name="Picture 4">
            <a:extLst>
              <a:ext uri="{FF2B5EF4-FFF2-40B4-BE49-F238E27FC236}">
                <a16:creationId xmlns:a16="http://schemas.microsoft.com/office/drawing/2014/main" id="{466BDBF4-4472-4C14-919E-058ECCF7061D}"/>
              </a:ext>
            </a:extLst>
          </p:cNvPr>
          <p:cNvPicPr>
            <a:picLocks noChangeAspect="1"/>
          </p:cNvPicPr>
          <p:nvPr/>
        </p:nvPicPr>
        <p:blipFill>
          <a:blip r:embed="rId3"/>
          <a:stretch>
            <a:fillRect/>
          </a:stretch>
        </p:blipFill>
        <p:spPr>
          <a:xfrm>
            <a:off x="294431" y="134074"/>
            <a:ext cx="2019300" cy="3048000"/>
          </a:xfrm>
          <a:prstGeom prst="rect">
            <a:avLst/>
          </a:prstGeom>
        </p:spPr>
      </p:pic>
      <p:pic>
        <p:nvPicPr>
          <p:cNvPr id="6" name="Picture 5">
            <a:extLst>
              <a:ext uri="{FF2B5EF4-FFF2-40B4-BE49-F238E27FC236}">
                <a16:creationId xmlns:a16="http://schemas.microsoft.com/office/drawing/2014/main" id="{55CFB4C7-15B3-4C88-B973-39DB3DA84F5A}"/>
              </a:ext>
            </a:extLst>
          </p:cNvPr>
          <p:cNvPicPr>
            <a:picLocks noChangeAspect="1"/>
          </p:cNvPicPr>
          <p:nvPr/>
        </p:nvPicPr>
        <p:blipFill>
          <a:blip r:embed="rId4"/>
          <a:stretch>
            <a:fillRect/>
          </a:stretch>
        </p:blipFill>
        <p:spPr>
          <a:xfrm>
            <a:off x="257697" y="3675927"/>
            <a:ext cx="2056034" cy="3246711"/>
          </a:xfrm>
          <a:prstGeom prst="rect">
            <a:avLst/>
          </a:prstGeom>
        </p:spPr>
      </p:pic>
    </p:spTree>
    <p:extLst>
      <p:ext uri="{BB962C8B-B14F-4D97-AF65-F5344CB8AC3E}">
        <p14:creationId xmlns:p14="http://schemas.microsoft.com/office/powerpoint/2010/main" val="418463830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B1DCFB-C573-4CC9-91C6-3F326EB2AE0E}"/>
              </a:ext>
            </a:extLst>
          </p:cNvPr>
          <p:cNvPicPr>
            <a:picLocks noChangeAspect="1"/>
          </p:cNvPicPr>
          <p:nvPr/>
        </p:nvPicPr>
        <p:blipFill>
          <a:blip r:embed="rId2"/>
          <a:stretch>
            <a:fillRect/>
          </a:stretch>
        </p:blipFill>
        <p:spPr>
          <a:xfrm>
            <a:off x="8524875" y="0"/>
            <a:ext cx="3667125" cy="4752975"/>
          </a:xfrm>
          <a:prstGeom prst="rect">
            <a:avLst/>
          </a:prstGeom>
        </p:spPr>
      </p:pic>
      <p:pic>
        <p:nvPicPr>
          <p:cNvPr id="4" name="Picture 3">
            <a:extLst>
              <a:ext uri="{FF2B5EF4-FFF2-40B4-BE49-F238E27FC236}">
                <a16:creationId xmlns:a16="http://schemas.microsoft.com/office/drawing/2014/main" id="{FC363BA3-BFFC-445A-95B3-D3D3FBCFADF8}"/>
              </a:ext>
            </a:extLst>
          </p:cNvPr>
          <p:cNvPicPr>
            <a:picLocks noChangeAspect="1"/>
          </p:cNvPicPr>
          <p:nvPr/>
        </p:nvPicPr>
        <p:blipFill>
          <a:blip r:embed="rId3"/>
          <a:stretch>
            <a:fillRect/>
          </a:stretch>
        </p:blipFill>
        <p:spPr>
          <a:xfrm>
            <a:off x="0" y="4000500"/>
            <a:ext cx="2809875" cy="2857500"/>
          </a:xfrm>
          <a:prstGeom prst="rect">
            <a:avLst/>
          </a:prstGeom>
        </p:spPr>
      </p:pic>
      <p:pic>
        <p:nvPicPr>
          <p:cNvPr id="5" name="Picture 4">
            <a:extLst>
              <a:ext uri="{FF2B5EF4-FFF2-40B4-BE49-F238E27FC236}">
                <a16:creationId xmlns:a16="http://schemas.microsoft.com/office/drawing/2014/main" id="{670DF280-C2A5-4292-9B16-959EB47AC49A}"/>
              </a:ext>
            </a:extLst>
          </p:cNvPr>
          <p:cNvPicPr>
            <a:picLocks noChangeAspect="1"/>
          </p:cNvPicPr>
          <p:nvPr/>
        </p:nvPicPr>
        <p:blipFill rotWithShape="1">
          <a:blip r:embed="rId4"/>
          <a:srcRect l="18844" t="12886" r="19484"/>
          <a:stretch/>
        </p:blipFill>
        <p:spPr>
          <a:xfrm>
            <a:off x="9211564" y="4752975"/>
            <a:ext cx="2980436" cy="2105025"/>
          </a:xfrm>
          <a:prstGeom prst="rect">
            <a:avLst/>
          </a:prstGeom>
        </p:spPr>
      </p:pic>
      <p:pic>
        <p:nvPicPr>
          <p:cNvPr id="6" name="Picture 5">
            <a:extLst>
              <a:ext uri="{FF2B5EF4-FFF2-40B4-BE49-F238E27FC236}">
                <a16:creationId xmlns:a16="http://schemas.microsoft.com/office/drawing/2014/main" id="{DF58F558-DD82-4432-9740-D4714658FEC2}"/>
              </a:ext>
            </a:extLst>
          </p:cNvPr>
          <p:cNvPicPr>
            <a:picLocks noChangeAspect="1"/>
          </p:cNvPicPr>
          <p:nvPr/>
        </p:nvPicPr>
        <p:blipFill>
          <a:blip r:embed="rId5"/>
          <a:stretch>
            <a:fillRect/>
          </a:stretch>
        </p:blipFill>
        <p:spPr>
          <a:xfrm>
            <a:off x="7106539" y="4752975"/>
            <a:ext cx="2105025" cy="2105025"/>
          </a:xfrm>
          <a:prstGeom prst="rect">
            <a:avLst/>
          </a:prstGeom>
        </p:spPr>
      </p:pic>
      <p:pic>
        <p:nvPicPr>
          <p:cNvPr id="7" name="Picture 6">
            <a:extLst>
              <a:ext uri="{FF2B5EF4-FFF2-40B4-BE49-F238E27FC236}">
                <a16:creationId xmlns:a16="http://schemas.microsoft.com/office/drawing/2014/main" id="{A660B617-200B-48BC-8B1A-7F6AFB2F15B0}"/>
              </a:ext>
            </a:extLst>
          </p:cNvPr>
          <p:cNvPicPr>
            <a:picLocks noChangeAspect="1"/>
          </p:cNvPicPr>
          <p:nvPr/>
        </p:nvPicPr>
        <p:blipFill>
          <a:blip r:embed="rId6"/>
          <a:stretch>
            <a:fillRect/>
          </a:stretch>
        </p:blipFill>
        <p:spPr>
          <a:xfrm>
            <a:off x="-1" y="0"/>
            <a:ext cx="2898913" cy="4000500"/>
          </a:xfrm>
          <a:prstGeom prst="rect">
            <a:avLst/>
          </a:prstGeom>
        </p:spPr>
      </p:pic>
      <p:pic>
        <p:nvPicPr>
          <p:cNvPr id="8" name="Picture 7">
            <a:extLst>
              <a:ext uri="{FF2B5EF4-FFF2-40B4-BE49-F238E27FC236}">
                <a16:creationId xmlns:a16="http://schemas.microsoft.com/office/drawing/2014/main" id="{42E3C7CB-A50F-4861-A4FB-BEC90AC49399}"/>
              </a:ext>
            </a:extLst>
          </p:cNvPr>
          <p:cNvPicPr>
            <a:picLocks noChangeAspect="1"/>
          </p:cNvPicPr>
          <p:nvPr/>
        </p:nvPicPr>
        <p:blipFill rotWithShape="1">
          <a:blip r:embed="rId7"/>
          <a:srcRect t="11675"/>
          <a:stretch/>
        </p:blipFill>
        <p:spPr>
          <a:xfrm>
            <a:off x="5625962" y="13906"/>
            <a:ext cx="2898913" cy="3415094"/>
          </a:xfrm>
          <a:prstGeom prst="rect">
            <a:avLst/>
          </a:prstGeom>
        </p:spPr>
      </p:pic>
      <p:pic>
        <p:nvPicPr>
          <p:cNvPr id="9" name="Picture 8">
            <a:extLst>
              <a:ext uri="{FF2B5EF4-FFF2-40B4-BE49-F238E27FC236}">
                <a16:creationId xmlns:a16="http://schemas.microsoft.com/office/drawing/2014/main" id="{01C83C6A-FB84-484F-95C0-41F117367DA1}"/>
              </a:ext>
            </a:extLst>
          </p:cNvPr>
          <p:cNvPicPr>
            <a:picLocks noChangeAspect="1"/>
          </p:cNvPicPr>
          <p:nvPr/>
        </p:nvPicPr>
        <p:blipFill rotWithShape="1">
          <a:blip r:embed="rId8"/>
          <a:srcRect l="3144" t="1501" r="20507" b="1501"/>
          <a:stretch/>
        </p:blipFill>
        <p:spPr>
          <a:xfrm>
            <a:off x="2898911" y="1"/>
            <a:ext cx="2727051" cy="4000500"/>
          </a:xfrm>
          <a:prstGeom prst="rect">
            <a:avLst/>
          </a:prstGeom>
        </p:spPr>
      </p:pic>
      <p:pic>
        <p:nvPicPr>
          <p:cNvPr id="10" name="Picture 9">
            <a:extLst>
              <a:ext uri="{FF2B5EF4-FFF2-40B4-BE49-F238E27FC236}">
                <a16:creationId xmlns:a16="http://schemas.microsoft.com/office/drawing/2014/main" id="{1D4D3C42-BD6A-4A11-B870-90AB550B99A8}"/>
              </a:ext>
            </a:extLst>
          </p:cNvPr>
          <p:cNvPicPr>
            <a:picLocks noChangeAspect="1"/>
          </p:cNvPicPr>
          <p:nvPr/>
        </p:nvPicPr>
        <p:blipFill>
          <a:blip r:embed="rId9"/>
          <a:stretch>
            <a:fillRect/>
          </a:stretch>
        </p:blipFill>
        <p:spPr>
          <a:xfrm>
            <a:off x="2809875" y="3996421"/>
            <a:ext cx="4296664" cy="2861578"/>
          </a:xfrm>
          <a:prstGeom prst="rect">
            <a:avLst/>
          </a:prstGeom>
        </p:spPr>
      </p:pic>
      <p:pic>
        <p:nvPicPr>
          <p:cNvPr id="11" name="Picture 10">
            <a:extLst>
              <a:ext uri="{FF2B5EF4-FFF2-40B4-BE49-F238E27FC236}">
                <a16:creationId xmlns:a16="http://schemas.microsoft.com/office/drawing/2014/main" id="{E3CA7F16-A348-453E-835B-A027195F7F3E}"/>
              </a:ext>
            </a:extLst>
          </p:cNvPr>
          <p:cNvPicPr>
            <a:picLocks noChangeAspect="1"/>
          </p:cNvPicPr>
          <p:nvPr/>
        </p:nvPicPr>
        <p:blipFill>
          <a:blip r:embed="rId10"/>
          <a:stretch>
            <a:fillRect/>
          </a:stretch>
        </p:blipFill>
        <p:spPr>
          <a:xfrm>
            <a:off x="5055733" y="3510560"/>
            <a:ext cx="4049965" cy="1349988"/>
          </a:xfrm>
          <a:prstGeom prst="rect">
            <a:avLst/>
          </a:prstGeom>
        </p:spPr>
      </p:pic>
    </p:spTree>
    <p:extLst>
      <p:ext uri="{BB962C8B-B14F-4D97-AF65-F5344CB8AC3E}">
        <p14:creationId xmlns:p14="http://schemas.microsoft.com/office/powerpoint/2010/main" val="69210030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93ECD1-C8A2-44AA-91C2-A19969FF427A}"/>
              </a:ext>
            </a:extLst>
          </p:cNvPr>
          <p:cNvSpPr txBox="1"/>
          <p:nvPr/>
        </p:nvSpPr>
        <p:spPr>
          <a:xfrm>
            <a:off x="104172" y="197346"/>
            <a:ext cx="5991828" cy="3231654"/>
          </a:xfrm>
          <a:prstGeom prst="rect">
            <a:avLst/>
          </a:prstGeom>
          <a:noFill/>
        </p:spPr>
        <p:txBody>
          <a:bodyPr wrap="square" rtlCol="0">
            <a:spAutoFit/>
          </a:bodyPr>
          <a:lstStyle/>
          <a:p>
            <a:r>
              <a:rPr lang="en-US" sz="2800" i="1" dirty="0">
                <a:solidFill>
                  <a:srgbClr val="002060"/>
                </a:solidFill>
                <a:effectLst>
                  <a:outerShdw blurRad="38100" dist="38100" dir="2700000" algn="tl">
                    <a:srgbClr val="000000">
                      <a:alpha val="43137"/>
                    </a:srgbClr>
                  </a:outerShdw>
                </a:effectLst>
              </a:rPr>
              <a:t>Other Declarations from the Council of Trent:</a:t>
            </a:r>
          </a:p>
          <a:p>
            <a:endParaRPr lang="en-US" sz="2800" i="1" dirty="0">
              <a:solidFill>
                <a:srgbClr val="002060"/>
              </a:solidFill>
              <a:effectLst>
                <a:outerShdw blurRad="38100" dist="38100" dir="2700000" algn="tl">
                  <a:srgbClr val="000000">
                    <a:alpha val="43137"/>
                  </a:srgbClr>
                </a:outerShdw>
              </a:effectLst>
            </a:endParaRPr>
          </a:p>
          <a:p>
            <a:r>
              <a:rPr lang="en-US" sz="2400" i="1" dirty="0">
                <a:effectLst>
                  <a:outerShdw blurRad="38100" dist="38100" dir="2700000" algn="tl">
                    <a:srgbClr val="000000">
                      <a:alpha val="43137"/>
                    </a:srgbClr>
                  </a:outerShdw>
                </a:effectLst>
              </a:rPr>
              <a:t>3. Corrupted Stream “Vulgate” only true translation of the Bible</a:t>
            </a:r>
          </a:p>
          <a:p>
            <a:endParaRPr lang="en-US" sz="2400" i="1" dirty="0">
              <a:effectLst>
                <a:outerShdw blurRad="38100" dist="38100" dir="2700000" algn="tl">
                  <a:srgbClr val="000000">
                    <a:alpha val="43137"/>
                  </a:srgbClr>
                </a:outerShdw>
              </a:effectLst>
            </a:endParaRPr>
          </a:p>
          <a:p>
            <a:r>
              <a:rPr lang="en-US" sz="2400" i="1" dirty="0">
                <a:effectLst>
                  <a:outerShdw blurRad="38100" dist="38100" dir="2700000" algn="tl">
                    <a:srgbClr val="000000">
                      <a:alpha val="43137"/>
                    </a:srgbClr>
                  </a:outerShdw>
                </a:effectLst>
              </a:rPr>
              <a:t>4. Only the Church can understand and interpret the Bible infallibly </a:t>
            </a:r>
          </a:p>
        </p:txBody>
      </p:sp>
      <p:sp>
        <p:nvSpPr>
          <p:cNvPr id="3" name="TextBox 2">
            <a:extLst>
              <a:ext uri="{FF2B5EF4-FFF2-40B4-BE49-F238E27FC236}">
                <a16:creationId xmlns:a16="http://schemas.microsoft.com/office/drawing/2014/main" id="{720D3E0E-FA23-457F-80B0-0B370CB3B8B8}"/>
              </a:ext>
            </a:extLst>
          </p:cNvPr>
          <p:cNvSpPr txBox="1"/>
          <p:nvPr/>
        </p:nvSpPr>
        <p:spPr>
          <a:xfrm>
            <a:off x="104172" y="3718679"/>
            <a:ext cx="4504974" cy="3139321"/>
          </a:xfrm>
          <a:prstGeom prst="rect">
            <a:avLst/>
          </a:prstGeom>
          <a:noFill/>
        </p:spPr>
        <p:txBody>
          <a:bodyPr wrap="square" rtlCol="0">
            <a:spAutoFit/>
          </a:bodyPr>
          <a:lstStyle/>
          <a:p>
            <a:r>
              <a:rPr lang="en-US" dirty="0">
                <a:solidFill>
                  <a:schemeClr val="bg2">
                    <a:lumMod val="50000"/>
                  </a:schemeClr>
                </a:solidFill>
              </a:rPr>
              <a:t>Sources: </a:t>
            </a:r>
          </a:p>
          <a:p>
            <a:endParaRPr lang="en-US" dirty="0">
              <a:solidFill>
                <a:schemeClr val="bg2">
                  <a:lumMod val="50000"/>
                </a:schemeClr>
              </a:solidFill>
            </a:endParaRPr>
          </a:p>
          <a:p>
            <a:r>
              <a:rPr lang="en-US" dirty="0">
                <a:solidFill>
                  <a:schemeClr val="bg2">
                    <a:lumMod val="50000"/>
                  </a:schemeClr>
                </a:solidFill>
              </a:rPr>
              <a:t>3. Jackson, Samuel Macauley, ed. (1914). "Trent, Council of". New Schaff–Herzog Encyclopedia of Religious Knowledge (third ed.). London and New York: Funk and Wagnalls.</a:t>
            </a:r>
          </a:p>
          <a:p>
            <a:endParaRPr lang="en-US" dirty="0">
              <a:solidFill>
                <a:schemeClr val="bg2">
                  <a:lumMod val="50000"/>
                </a:schemeClr>
              </a:solidFill>
            </a:endParaRPr>
          </a:p>
          <a:p>
            <a:r>
              <a:rPr lang="en-US" dirty="0">
                <a:solidFill>
                  <a:schemeClr val="bg2">
                    <a:lumMod val="50000"/>
                  </a:schemeClr>
                </a:solidFill>
              </a:rPr>
              <a:t>4. Catechism of the Catholic Church, paragraph 85, Part One, The Profession of Faith: The Magisterium of the Church</a:t>
            </a:r>
          </a:p>
        </p:txBody>
      </p:sp>
      <p:sp>
        <p:nvSpPr>
          <p:cNvPr id="6" name="TextBox 5">
            <a:extLst>
              <a:ext uri="{FF2B5EF4-FFF2-40B4-BE49-F238E27FC236}">
                <a16:creationId xmlns:a16="http://schemas.microsoft.com/office/drawing/2014/main" id="{B9990BC8-D1C4-4E56-9644-18642B62AB1F}"/>
              </a:ext>
            </a:extLst>
          </p:cNvPr>
          <p:cNvSpPr txBox="1"/>
          <p:nvPr/>
        </p:nvSpPr>
        <p:spPr>
          <a:xfrm>
            <a:off x="5081286" y="4826675"/>
            <a:ext cx="7078637" cy="2031325"/>
          </a:xfrm>
          <a:prstGeom prst="rect">
            <a:avLst/>
          </a:prstGeom>
          <a:noFill/>
        </p:spPr>
        <p:txBody>
          <a:bodyPr wrap="square" rtlCol="0">
            <a:spAutoFit/>
          </a:bodyPr>
          <a:lstStyle/>
          <a:p>
            <a:r>
              <a:rPr lang="en-US" dirty="0">
                <a:solidFill>
                  <a:srgbClr val="000099"/>
                </a:solidFill>
              </a:rPr>
              <a:t>The Fruits of the KJV Bible Stream have been:</a:t>
            </a:r>
          </a:p>
          <a:p>
            <a:endParaRPr lang="en-US" dirty="0"/>
          </a:p>
          <a:p>
            <a:r>
              <a:rPr lang="en-US" b="1" dirty="0"/>
              <a:t>Strong middle class</a:t>
            </a:r>
            <a:r>
              <a:rPr lang="en-US" dirty="0"/>
              <a:t>, </a:t>
            </a:r>
            <a:r>
              <a:rPr lang="en-US" b="1" u="sng" dirty="0"/>
              <a:t>missionary trips without forced conversions</a:t>
            </a:r>
            <a:r>
              <a:rPr lang="en-US" dirty="0"/>
              <a:t>, YMCA, Salvation Army, </a:t>
            </a:r>
            <a:r>
              <a:rPr lang="en-US" b="1" dirty="0"/>
              <a:t>no church rulership of state</a:t>
            </a:r>
            <a:r>
              <a:rPr lang="en-US" dirty="0"/>
              <a:t>, Red Cross and other beneficial relief programs, growth of industry-inventions-science-technology, </a:t>
            </a:r>
            <a:r>
              <a:rPr lang="en-US" b="1" dirty="0"/>
              <a:t>strengthened family units, </a:t>
            </a:r>
            <a:r>
              <a:rPr lang="en-US" dirty="0"/>
              <a:t>personal ownership of land, life, liberty, pursuit of happiness</a:t>
            </a:r>
            <a:endParaRPr lang="en-US" b="1" dirty="0"/>
          </a:p>
        </p:txBody>
      </p:sp>
      <p:pic>
        <p:nvPicPr>
          <p:cNvPr id="7" name="Picture 6">
            <a:extLst>
              <a:ext uri="{FF2B5EF4-FFF2-40B4-BE49-F238E27FC236}">
                <a16:creationId xmlns:a16="http://schemas.microsoft.com/office/drawing/2014/main" id="{0DAE360A-D31A-4289-8036-0DAE5153E0B7}"/>
              </a:ext>
            </a:extLst>
          </p:cNvPr>
          <p:cNvPicPr>
            <a:picLocks noChangeAspect="1"/>
          </p:cNvPicPr>
          <p:nvPr/>
        </p:nvPicPr>
        <p:blipFill>
          <a:blip r:embed="rId2"/>
          <a:stretch>
            <a:fillRect/>
          </a:stretch>
        </p:blipFill>
        <p:spPr>
          <a:xfrm>
            <a:off x="5964864" y="0"/>
            <a:ext cx="6227136" cy="4810219"/>
          </a:xfrm>
          <a:prstGeom prst="rect">
            <a:avLst/>
          </a:prstGeom>
        </p:spPr>
      </p:pic>
    </p:spTree>
    <p:extLst>
      <p:ext uri="{BB962C8B-B14F-4D97-AF65-F5344CB8AC3E}">
        <p14:creationId xmlns:p14="http://schemas.microsoft.com/office/powerpoint/2010/main" val="292371634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29342F-0C43-48CA-BB0F-2A3382DCA356}"/>
              </a:ext>
            </a:extLst>
          </p:cNvPr>
          <p:cNvSpPr/>
          <p:nvPr/>
        </p:nvSpPr>
        <p:spPr>
          <a:xfrm>
            <a:off x="1" y="137415"/>
            <a:ext cx="12192000" cy="2800767"/>
          </a:xfrm>
          <a:prstGeom prst="rect">
            <a:avLst/>
          </a:prstGeom>
        </p:spPr>
        <p:txBody>
          <a:bodyPr wrap="square">
            <a:spAutoFit/>
          </a:bodyPr>
          <a:lstStyle/>
          <a:p>
            <a:r>
              <a:rPr lang="en-US" sz="2800" dirty="0">
                <a:solidFill>
                  <a:srgbClr val="FF0000"/>
                </a:solidFill>
              </a:rPr>
              <a:t>On the Other Hand, The Fruits of the supremacy of the Catholic Church have been:</a:t>
            </a:r>
          </a:p>
          <a:p>
            <a:endParaRPr lang="en-US" sz="2800" dirty="0"/>
          </a:p>
          <a:p>
            <a:r>
              <a:rPr lang="en-US" sz="2000" b="1" dirty="0"/>
              <a:t>Crusades</a:t>
            </a:r>
            <a:r>
              <a:rPr lang="en-US" sz="2000" dirty="0"/>
              <a:t>, degradation of the poor, dictatorships, witch-hunts, holy wars, schisms, </a:t>
            </a:r>
            <a:r>
              <a:rPr lang="en-US" sz="2000" b="1" dirty="0"/>
              <a:t>the Dark Ages</a:t>
            </a:r>
            <a:r>
              <a:rPr lang="en-US" sz="2000" dirty="0"/>
              <a:t>, </a:t>
            </a:r>
            <a:r>
              <a:rPr lang="en-US" sz="2000" b="1" dirty="0"/>
              <a:t>serfdom</a:t>
            </a:r>
            <a:r>
              <a:rPr lang="en-US" sz="2000" dirty="0"/>
              <a:t>, Absolute Rule Monarchies, undermining of society and family, </a:t>
            </a:r>
            <a:r>
              <a:rPr lang="en-US" sz="2000" b="1" u="sng" dirty="0"/>
              <a:t>no middle class</a:t>
            </a:r>
            <a:r>
              <a:rPr lang="en-US" sz="2000" dirty="0"/>
              <a:t>, rise of superstition, </a:t>
            </a:r>
            <a:r>
              <a:rPr lang="en-US" sz="2000" b="1" u="sng" dirty="0"/>
              <a:t>forced conversions</a:t>
            </a:r>
            <a:r>
              <a:rPr lang="en-US" sz="2000" dirty="0"/>
              <a:t>, creation of Islam, deaths and massacres of hundreds of millions, Inquisitions, burning innocent “heretics”, </a:t>
            </a:r>
            <a:r>
              <a:rPr lang="en-US" sz="2000" b="1" u="sng" dirty="0"/>
              <a:t>God-like authority placed in one human man</a:t>
            </a:r>
            <a:r>
              <a:rPr lang="en-US" sz="2000" dirty="0"/>
              <a:t>, false doctrines, loss of Bible to tradition, fear, indulgences, totalitarian rule of the Roman Church hierarchy, </a:t>
            </a:r>
            <a:r>
              <a:rPr lang="en-US" sz="2000" b="1" u="sng" dirty="0"/>
              <a:t>Church rulership over the state</a:t>
            </a:r>
            <a:r>
              <a:rPr lang="en-US" sz="2000" dirty="0"/>
              <a:t>, assassinations, creation of secret orders, </a:t>
            </a:r>
            <a:r>
              <a:rPr lang="en-US" sz="2000" b="1" dirty="0"/>
              <a:t>genocide, regicide, pedophilia, no property ownership,</a:t>
            </a:r>
            <a:r>
              <a:rPr lang="en-US" sz="2000" dirty="0"/>
              <a:t> confusion, and </a:t>
            </a:r>
            <a:r>
              <a:rPr lang="en-US" sz="2000" b="1" u="sng" dirty="0"/>
              <a:t>man’s theories placed above God’s truth</a:t>
            </a:r>
            <a:r>
              <a:rPr lang="en-US" sz="2000" dirty="0"/>
              <a:t>.</a:t>
            </a:r>
          </a:p>
        </p:txBody>
      </p:sp>
      <p:pic>
        <p:nvPicPr>
          <p:cNvPr id="3" name="Picture 2">
            <a:extLst>
              <a:ext uri="{FF2B5EF4-FFF2-40B4-BE49-F238E27FC236}">
                <a16:creationId xmlns:a16="http://schemas.microsoft.com/office/drawing/2014/main" id="{6AB9457E-0CD8-4A44-AAC3-2637DE741CFD}"/>
              </a:ext>
            </a:extLst>
          </p:cNvPr>
          <p:cNvPicPr>
            <a:picLocks noChangeAspect="1"/>
          </p:cNvPicPr>
          <p:nvPr/>
        </p:nvPicPr>
        <p:blipFill>
          <a:blip r:embed="rId2"/>
          <a:stretch>
            <a:fillRect/>
          </a:stretch>
        </p:blipFill>
        <p:spPr>
          <a:xfrm>
            <a:off x="3044456" y="3180493"/>
            <a:ext cx="5516261" cy="3677507"/>
          </a:xfrm>
          <a:prstGeom prst="rect">
            <a:avLst/>
          </a:prstGeom>
        </p:spPr>
      </p:pic>
      <p:sp>
        <p:nvSpPr>
          <p:cNvPr id="4" name="TextBox 3">
            <a:extLst>
              <a:ext uri="{FF2B5EF4-FFF2-40B4-BE49-F238E27FC236}">
                <a16:creationId xmlns:a16="http://schemas.microsoft.com/office/drawing/2014/main" id="{CB33D154-DD7D-4441-BC06-EF6297B0217C}"/>
              </a:ext>
            </a:extLst>
          </p:cNvPr>
          <p:cNvSpPr txBox="1"/>
          <p:nvPr/>
        </p:nvSpPr>
        <p:spPr>
          <a:xfrm>
            <a:off x="457201" y="3955312"/>
            <a:ext cx="2254101" cy="1938992"/>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rPr>
              <a:t>Catholic Vulgate Fruits</a:t>
            </a:r>
          </a:p>
        </p:txBody>
      </p:sp>
      <p:sp>
        <p:nvSpPr>
          <p:cNvPr id="5" name="TextBox 4">
            <a:extLst>
              <a:ext uri="{FF2B5EF4-FFF2-40B4-BE49-F238E27FC236}">
                <a16:creationId xmlns:a16="http://schemas.microsoft.com/office/drawing/2014/main" id="{9B855611-B515-4FA7-AFF6-745F56EE3245}"/>
              </a:ext>
            </a:extLst>
          </p:cNvPr>
          <p:cNvSpPr txBox="1"/>
          <p:nvPr/>
        </p:nvSpPr>
        <p:spPr>
          <a:xfrm>
            <a:off x="8776913" y="3829908"/>
            <a:ext cx="3291040" cy="1938992"/>
          </a:xfrm>
          <a:prstGeom prst="rect">
            <a:avLst/>
          </a:prstGeom>
          <a:noFill/>
        </p:spPr>
        <p:txBody>
          <a:bodyPr wrap="square" rtlCol="0">
            <a:spAutoFit/>
          </a:bodyPr>
          <a:lstStyle/>
          <a:p>
            <a:r>
              <a:rPr lang="en-US" sz="4000" b="1" dirty="0">
                <a:solidFill>
                  <a:srgbClr val="000099"/>
                </a:solidFill>
                <a:effectLst>
                  <a:outerShdw blurRad="38100" dist="38100" dir="2700000" algn="tl">
                    <a:srgbClr val="000000">
                      <a:alpha val="43137"/>
                    </a:srgbClr>
                  </a:outerShdw>
                </a:effectLst>
              </a:rPr>
              <a:t>Protestant KJV/Received Text Fruits</a:t>
            </a:r>
          </a:p>
        </p:txBody>
      </p:sp>
      <p:sp>
        <p:nvSpPr>
          <p:cNvPr id="6" name="Minus Sign 5">
            <a:extLst>
              <a:ext uri="{FF2B5EF4-FFF2-40B4-BE49-F238E27FC236}">
                <a16:creationId xmlns:a16="http://schemas.microsoft.com/office/drawing/2014/main" id="{2EC4D305-3FF7-41BA-90B7-0D443598CC51}"/>
              </a:ext>
            </a:extLst>
          </p:cNvPr>
          <p:cNvSpPr/>
          <p:nvPr/>
        </p:nvSpPr>
        <p:spPr>
          <a:xfrm rot="5400000">
            <a:off x="3138505" y="4745121"/>
            <a:ext cx="5118897" cy="625964"/>
          </a:xfrm>
          <a:prstGeom prst="mathMinus">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13760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A14B4F-5077-413F-89CA-4FEB9DABE3C4}"/>
              </a:ext>
            </a:extLst>
          </p:cNvPr>
          <p:cNvSpPr txBox="1"/>
          <p:nvPr/>
        </p:nvSpPr>
        <p:spPr>
          <a:xfrm>
            <a:off x="312516" y="1701479"/>
            <a:ext cx="5243332" cy="3108543"/>
          </a:xfrm>
          <a:prstGeom prst="rect">
            <a:avLst/>
          </a:prstGeom>
          <a:noFill/>
        </p:spPr>
        <p:txBody>
          <a:bodyPr wrap="square" rtlCol="0">
            <a:spAutoFit/>
          </a:bodyPr>
          <a:lstStyle/>
          <a:p>
            <a:r>
              <a:rPr lang="en-US" sz="2800" dirty="0">
                <a:solidFill>
                  <a:srgbClr val="0070C0"/>
                </a:solidFill>
              </a:rPr>
              <a:t>King James Version:</a:t>
            </a:r>
          </a:p>
          <a:p>
            <a:endParaRPr lang="en-US" sz="2800" dirty="0">
              <a:solidFill>
                <a:srgbClr val="0070C0"/>
              </a:solidFill>
            </a:endParaRPr>
          </a:p>
          <a:p>
            <a:r>
              <a:rPr lang="en-US" sz="2800" dirty="0">
                <a:solidFill>
                  <a:srgbClr val="0070C0"/>
                </a:solidFill>
              </a:rPr>
              <a:t>And lead us not into temptation, but deliver us from evil: </a:t>
            </a:r>
            <a:r>
              <a:rPr lang="en-US" sz="2800" b="1" u="sng" dirty="0">
                <a:solidFill>
                  <a:srgbClr val="0070C0"/>
                </a:solidFill>
              </a:rPr>
              <a:t>For thine is the kingdom, and the power, and the glory, for ever. Amen</a:t>
            </a:r>
            <a:r>
              <a:rPr lang="en-US" sz="2800" dirty="0">
                <a:solidFill>
                  <a:srgbClr val="0070C0"/>
                </a:solidFill>
              </a:rPr>
              <a:t>.</a:t>
            </a:r>
            <a:br>
              <a:rPr lang="en-US" sz="2800" dirty="0">
                <a:solidFill>
                  <a:srgbClr val="0070C0"/>
                </a:solidFill>
              </a:rPr>
            </a:br>
            <a:endParaRPr lang="en-US" sz="2800" dirty="0">
              <a:solidFill>
                <a:srgbClr val="0070C0"/>
              </a:solidFill>
            </a:endParaRPr>
          </a:p>
        </p:txBody>
      </p:sp>
      <p:sp>
        <p:nvSpPr>
          <p:cNvPr id="3" name="TextBox 2">
            <a:extLst>
              <a:ext uri="{FF2B5EF4-FFF2-40B4-BE49-F238E27FC236}">
                <a16:creationId xmlns:a16="http://schemas.microsoft.com/office/drawing/2014/main" id="{6450F3EB-EA8A-4804-902E-8E11BCD13869}"/>
              </a:ext>
            </a:extLst>
          </p:cNvPr>
          <p:cNvSpPr txBox="1"/>
          <p:nvPr/>
        </p:nvSpPr>
        <p:spPr>
          <a:xfrm>
            <a:off x="1356167" y="0"/>
            <a:ext cx="9479665" cy="584775"/>
          </a:xfrm>
          <a:prstGeom prst="rect">
            <a:avLst/>
          </a:prstGeom>
          <a:noFill/>
        </p:spPr>
        <p:txBody>
          <a:bodyPr wrap="square" rtlCol="0">
            <a:spAutoFit/>
          </a:bodyPr>
          <a:lstStyle/>
          <a:p>
            <a:r>
              <a:rPr lang="en-US" sz="3200" b="1" i="1" dirty="0">
                <a:solidFill>
                  <a:srgbClr val="FFC000"/>
                </a:solidFill>
                <a:effectLst>
                  <a:outerShdw blurRad="38100" dist="38100" dir="2700000" algn="tl">
                    <a:srgbClr val="000000">
                      <a:alpha val="43137"/>
                    </a:srgbClr>
                  </a:outerShdw>
                </a:effectLst>
              </a:rPr>
              <a:t>Subtracting from the Greatest Sermon Ever Preached??</a:t>
            </a:r>
          </a:p>
        </p:txBody>
      </p:sp>
      <p:sp>
        <p:nvSpPr>
          <p:cNvPr id="4" name="TextBox 3">
            <a:extLst>
              <a:ext uri="{FF2B5EF4-FFF2-40B4-BE49-F238E27FC236}">
                <a16:creationId xmlns:a16="http://schemas.microsoft.com/office/drawing/2014/main" id="{AD1564D2-F51A-4D85-B4CA-40644716651D}"/>
              </a:ext>
            </a:extLst>
          </p:cNvPr>
          <p:cNvSpPr txBox="1"/>
          <p:nvPr/>
        </p:nvSpPr>
        <p:spPr>
          <a:xfrm>
            <a:off x="2580189" y="617669"/>
            <a:ext cx="7031620" cy="707886"/>
          </a:xfrm>
          <a:prstGeom prst="rect">
            <a:avLst/>
          </a:prstGeom>
          <a:noFill/>
        </p:spPr>
        <p:txBody>
          <a:bodyPr wrap="square" rtlCol="0">
            <a:spAutoFit/>
          </a:bodyPr>
          <a:lstStyle/>
          <a:p>
            <a:pPr algn="ctr"/>
            <a:r>
              <a:rPr lang="en-US" sz="4000" dirty="0">
                <a:solidFill>
                  <a:schemeClr val="bg1"/>
                </a:solidFill>
              </a:rPr>
              <a:t>Matthew 6:13</a:t>
            </a:r>
          </a:p>
        </p:txBody>
      </p:sp>
      <p:sp>
        <p:nvSpPr>
          <p:cNvPr id="5" name="TextBox 4">
            <a:extLst>
              <a:ext uri="{FF2B5EF4-FFF2-40B4-BE49-F238E27FC236}">
                <a16:creationId xmlns:a16="http://schemas.microsoft.com/office/drawing/2014/main" id="{E1DAD9BC-A5DC-4498-8E50-8130575F9BA9}"/>
              </a:ext>
            </a:extLst>
          </p:cNvPr>
          <p:cNvSpPr txBox="1"/>
          <p:nvPr/>
        </p:nvSpPr>
        <p:spPr>
          <a:xfrm>
            <a:off x="6095999" y="1701479"/>
            <a:ext cx="5243332" cy="2246769"/>
          </a:xfrm>
          <a:prstGeom prst="rect">
            <a:avLst/>
          </a:prstGeom>
          <a:noFill/>
        </p:spPr>
        <p:txBody>
          <a:bodyPr wrap="square" rtlCol="0">
            <a:spAutoFit/>
          </a:bodyPr>
          <a:lstStyle/>
          <a:p>
            <a:r>
              <a:rPr lang="en-US" sz="2800" dirty="0">
                <a:solidFill>
                  <a:srgbClr val="FF0000"/>
                </a:solidFill>
              </a:rPr>
              <a:t>Douay 1582:</a:t>
            </a:r>
          </a:p>
          <a:p>
            <a:endParaRPr lang="en-US" sz="2800" dirty="0">
              <a:solidFill>
                <a:srgbClr val="FF0000"/>
              </a:solidFill>
            </a:endParaRPr>
          </a:p>
          <a:p>
            <a:r>
              <a:rPr lang="en-US" sz="2800" dirty="0">
                <a:solidFill>
                  <a:srgbClr val="FF0000"/>
                </a:solidFill>
              </a:rPr>
              <a:t>And lead us not into temptation, but deliver us from evil. Amen.</a:t>
            </a:r>
            <a:br>
              <a:rPr lang="en-US" sz="2800" dirty="0">
                <a:solidFill>
                  <a:srgbClr val="FF0000"/>
                </a:solidFill>
              </a:rPr>
            </a:br>
            <a:endParaRPr lang="en-US" sz="2800" dirty="0">
              <a:solidFill>
                <a:srgbClr val="FF0000"/>
              </a:solidFill>
            </a:endParaRPr>
          </a:p>
        </p:txBody>
      </p:sp>
      <p:pic>
        <p:nvPicPr>
          <p:cNvPr id="6" name="Picture 5">
            <a:extLst>
              <a:ext uri="{FF2B5EF4-FFF2-40B4-BE49-F238E27FC236}">
                <a16:creationId xmlns:a16="http://schemas.microsoft.com/office/drawing/2014/main" id="{5EEA8B7B-3AB3-4F07-88A8-013A11C3DF02}"/>
              </a:ext>
            </a:extLst>
          </p:cNvPr>
          <p:cNvPicPr>
            <a:picLocks noChangeAspect="1"/>
          </p:cNvPicPr>
          <p:nvPr/>
        </p:nvPicPr>
        <p:blipFill>
          <a:blip r:embed="rId2"/>
          <a:stretch>
            <a:fillRect/>
          </a:stretch>
        </p:blipFill>
        <p:spPr>
          <a:xfrm>
            <a:off x="6636154" y="4109013"/>
            <a:ext cx="3269629" cy="2452222"/>
          </a:xfrm>
          <a:prstGeom prst="rect">
            <a:avLst/>
          </a:prstGeom>
        </p:spPr>
      </p:pic>
      <p:pic>
        <p:nvPicPr>
          <p:cNvPr id="7" name="Picture 6">
            <a:extLst>
              <a:ext uri="{FF2B5EF4-FFF2-40B4-BE49-F238E27FC236}">
                <a16:creationId xmlns:a16="http://schemas.microsoft.com/office/drawing/2014/main" id="{E8263869-6C6C-4FF4-BEE3-0A5623737240}"/>
              </a:ext>
            </a:extLst>
          </p:cNvPr>
          <p:cNvPicPr>
            <a:picLocks noChangeAspect="1"/>
          </p:cNvPicPr>
          <p:nvPr/>
        </p:nvPicPr>
        <p:blipFill>
          <a:blip r:embed="rId3"/>
          <a:stretch>
            <a:fillRect/>
          </a:stretch>
        </p:blipFill>
        <p:spPr>
          <a:xfrm>
            <a:off x="1074184" y="4679505"/>
            <a:ext cx="3012010" cy="1881730"/>
          </a:xfrm>
          <a:prstGeom prst="rect">
            <a:avLst/>
          </a:prstGeom>
        </p:spPr>
      </p:pic>
    </p:spTree>
    <p:extLst>
      <p:ext uri="{BB962C8B-B14F-4D97-AF65-F5344CB8AC3E}">
        <p14:creationId xmlns:p14="http://schemas.microsoft.com/office/powerpoint/2010/main" val="136493618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9D891A-9FAB-4AA1-8C78-4DC90B4B05E8}"/>
              </a:ext>
            </a:extLst>
          </p:cNvPr>
          <p:cNvSpPr txBox="1"/>
          <p:nvPr/>
        </p:nvSpPr>
        <p:spPr>
          <a:xfrm>
            <a:off x="208345" y="297308"/>
            <a:ext cx="3727048" cy="1938992"/>
          </a:xfrm>
          <a:prstGeom prst="rect">
            <a:avLst/>
          </a:prstGeom>
          <a:noFill/>
        </p:spPr>
        <p:txBody>
          <a:bodyPr wrap="square" rtlCol="0">
            <a:spAutoFit/>
          </a:bodyPr>
          <a:lstStyle/>
          <a:p>
            <a:r>
              <a:rPr lang="en-US" sz="2000" b="1" dirty="0">
                <a:solidFill>
                  <a:srgbClr val="0070C0"/>
                </a:solidFill>
              </a:rPr>
              <a:t>King James Version: Matt. 6:13</a:t>
            </a:r>
            <a:endParaRPr lang="en-US" sz="2000" dirty="0">
              <a:solidFill>
                <a:srgbClr val="0070C0"/>
              </a:solidFill>
            </a:endParaRPr>
          </a:p>
          <a:p>
            <a:r>
              <a:rPr lang="en-US" sz="2000" dirty="0">
                <a:solidFill>
                  <a:srgbClr val="0070C0"/>
                </a:solidFill>
              </a:rPr>
              <a:t>And lead us not into temptation, but deliver us from evil: </a:t>
            </a:r>
            <a:r>
              <a:rPr lang="en-US" sz="2000" b="1" u="sng" dirty="0">
                <a:solidFill>
                  <a:srgbClr val="0070C0"/>
                </a:solidFill>
              </a:rPr>
              <a:t>For thine is the kingdom, and the power, and the glory, for ever. Amen</a:t>
            </a:r>
            <a:r>
              <a:rPr lang="en-US" sz="2000" dirty="0">
                <a:solidFill>
                  <a:srgbClr val="0070C0"/>
                </a:solidFill>
              </a:rPr>
              <a:t>.</a:t>
            </a:r>
            <a:br>
              <a:rPr lang="en-US" sz="2000" dirty="0">
                <a:solidFill>
                  <a:srgbClr val="0070C0"/>
                </a:solidFill>
              </a:rPr>
            </a:br>
            <a:endParaRPr lang="en-US" sz="2000" dirty="0">
              <a:solidFill>
                <a:srgbClr val="0070C0"/>
              </a:solidFill>
            </a:endParaRPr>
          </a:p>
        </p:txBody>
      </p:sp>
      <p:sp>
        <p:nvSpPr>
          <p:cNvPr id="4" name="TextBox 3">
            <a:extLst>
              <a:ext uri="{FF2B5EF4-FFF2-40B4-BE49-F238E27FC236}">
                <a16:creationId xmlns:a16="http://schemas.microsoft.com/office/drawing/2014/main" id="{DC8E9AAF-0AC4-49B2-8874-7E3B87495452}"/>
              </a:ext>
            </a:extLst>
          </p:cNvPr>
          <p:cNvSpPr txBox="1"/>
          <p:nvPr/>
        </p:nvSpPr>
        <p:spPr>
          <a:xfrm>
            <a:off x="4409954" y="324091"/>
            <a:ext cx="7164730" cy="584775"/>
          </a:xfrm>
          <a:prstGeom prst="rect">
            <a:avLst/>
          </a:prstGeom>
          <a:noFill/>
        </p:spPr>
        <p:txBody>
          <a:bodyPr wrap="square" rtlCol="0">
            <a:spAutoFit/>
          </a:bodyPr>
          <a:lstStyle/>
          <a:p>
            <a:r>
              <a:rPr lang="en-US" sz="3200" b="1" u="sng" dirty="0">
                <a:effectLst>
                  <a:outerShdw blurRad="38100" dist="38100" dir="2700000" algn="tl">
                    <a:srgbClr val="000000">
                      <a:alpha val="43137"/>
                    </a:srgbClr>
                  </a:outerShdw>
                </a:effectLst>
              </a:rPr>
              <a:t>Which One Do These Resemble More???</a:t>
            </a:r>
          </a:p>
        </p:txBody>
      </p:sp>
      <p:sp>
        <p:nvSpPr>
          <p:cNvPr id="5" name="TextBox 4">
            <a:extLst>
              <a:ext uri="{FF2B5EF4-FFF2-40B4-BE49-F238E27FC236}">
                <a16:creationId xmlns:a16="http://schemas.microsoft.com/office/drawing/2014/main" id="{8961914F-99AD-4B2B-8E98-A87360E13CC2}"/>
              </a:ext>
            </a:extLst>
          </p:cNvPr>
          <p:cNvSpPr txBox="1"/>
          <p:nvPr/>
        </p:nvSpPr>
        <p:spPr>
          <a:xfrm>
            <a:off x="312517" y="2439905"/>
            <a:ext cx="3206187" cy="3970318"/>
          </a:xfrm>
          <a:prstGeom prst="rect">
            <a:avLst/>
          </a:prstGeom>
          <a:noFill/>
        </p:spPr>
        <p:txBody>
          <a:bodyPr wrap="square" rtlCol="0">
            <a:spAutoFit/>
          </a:bodyPr>
          <a:lstStyle/>
          <a:p>
            <a:r>
              <a:rPr lang="en-US" b="1" dirty="0"/>
              <a:t>American Revised Version:</a:t>
            </a:r>
            <a:endParaRPr lang="en-US" dirty="0"/>
          </a:p>
          <a:p>
            <a:r>
              <a:rPr lang="en-US" dirty="0"/>
              <a:t>And bring us not into temptation, but deliver us from the evil one.</a:t>
            </a:r>
          </a:p>
          <a:p>
            <a:endParaRPr lang="en-US" dirty="0"/>
          </a:p>
          <a:p>
            <a:r>
              <a:rPr lang="en-US" b="1" dirty="0"/>
              <a:t>New International Version:</a:t>
            </a:r>
          </a:p>
          <a:p>
            <a:r>
              <a:rPr lang="en-US" dirty="0"/>
              <a:t>And lead us not into temptation, but deliver us from the evil one.’</a:t>
            </a:r>
            <a:br>
              <a:rPr lang="en-US" dirty="0"/>
            </a:br>
            <a:endParaRPr lang="en-US" dirty="0"/>
          </a:p>
          <a:p>
            <a:r>
              <a:rPr lang="en-US" b="1" dirty="0"/>
              <a:t>New Living Translation:</a:t>
            </a:r>
          </a:p>
          <a:p>
            <a:r>
              <a:rPr lang="en-US" dirty="0"/>
              <a:t>And don't let us yield to temptation, but rescue us from the evil one.</a:t>
            </a:r>
            <a:br>
              <a:rPr lang="en-US" dirty="0"/>
            </a:br>
            <a:endParaRPr lang="en-US" dirty="0"/>
          </a:p>
        </p:txBody>
      </p:sp>
      <p:sp>
        <p:nvSpPr>
          <p:cNvPr id="6" name="TextBox 5">
            <a:extLst>
              <a:ext uri="{FF2B5EF4-FFF2-40B4-BE49-F238E27FC236}">
                <a16:creationId xmlns:a16="http://schemas.microsoft.com/office/drawing/2014/main" id="{C6E95759-55B8-45EB-B248-170D9E95235F}"/>
              </a:ext>
            </a:extLst>
          </p:cNvPr>
          <p:cNvSpPr txBox="1"/>
          <p:nvPr/>
        </p:nvSpPr>
        <p:spPr>
          <a:xfrm>
            <a:off x="3798426" y="1266804"/>
            <a:ext cx="3206187" cy="5355312"/>
          </a:xfrm>
          <a:prstGeom prst="rect">
            <a:avLst/>
          </a:prstGeom>
          <a:noFill/>
        </p:spPr>
        <p:txBody>
          <a:bodyPr wrap="square" rtlCol="0">
            <a:spAutoFit/>
          </a:bodyPr>
          <a:lstStyle/>
          <a:p>
            <a:r>
              <a:rPr lang="en-US" b="1" dirty="0"/>
              <a:t>English Standard Version:</a:t>
            </a:r>
            <a:endParaRPr lang="en-US" dirty="0"/>
          </a:p>
          <a:p>
            <a:r>
              <a:rPr lang="en-US" dirty="0"/>
              <a:t>And lead us not into temptation, but deliver us from evil.</a:t>
            </a:r>
            <a:br>
              <a:rPr lang="en-US" dirty="0"/>
            </a:br>
            <a:endParaRPr lang="en-US" dirty="0"/>
          </a:p>
          <a:p>
            <a:r>
              <a:rPr lang="en-US" b="1" dirty="0"/>
              <a:t>Berean Study Bible:</a:t>
            </a:r>
          </a:p>
          <a:p>
            <a:r>
              <a:rPr lang="en-US" dirty="0"/>
              <a:t>And lead us not into temptation, but deliver us from the evil one.’</a:t>
            </a:r>
            <a:br>
              <a:rPr lang="en-US" dirty="0"/>
            </a:br>
            <a:endParaRPr lang="en-US" dirty="0"/>
          </a:p>
          <a:p>
            <a:r>
              <a:rPr lang="en-US" b="1" dirty="0"/>
              <a:t>Christian Standard Bible:</a:t>
            </a:r>
          </a:p>
          <a:p>
            <a:r>
              <a:rPr lang="en-US" dirty="0"/>
              <a:t>And do not bring us into temptation, but deliver us from the evil one.</a:t>
            </a:r>
            <a:br>
              <a:rPr lang="en-US" dirty="0"/>
            </a:br>
            <a:endParaRPr lang="en-US" dirty="0"/>
          </a:p>
          <a:p>
            <a:r>
              <a:rPr lang="en-US" b="1" dirty="0"/>
              <a:t>Good News Translation:</a:t>
            </a:r>
          </a:p>
          <a:p>
            <a:r>
              <a:rPr lang="en-US" dirty="0"/>
              <a:t>Do not bring us to hard testing, but keep us safe from the Evil One.' </a:t>
            </a:r>
            <a:br>
              <a:rPr lang="en-US" dirty="0"/>
            </a:br>
            <a:br>
              <a:rPr lang="en-US" dirty="0"/>
            </a:br>
            <a:endParaRPr lang="en-US" dirty="0"/>
          </a:p>
        </p:txBody>
      </p:sp>
      <p:sp>
        <p:nvSpPr>
          <p:cNvPr id="7" name="TextBox 6">
            <a:extLst>
              <a:ext uri="{FF2B5EF4-FFF2-40B4-BE49-F238E27FC236}">
                <a16:creationId xmlns:a16="http://schemas.microsoft.com/office/drawing/2014/main" id="{8E91DED8-F576-482F-BC7F-D3D67EDEAF9A}"/>
              </a:ext>
            </a:extLst>
          </p:cNvPr>
          <p:cNvSpPr txBox="1"/>
          <p:nvPr/>
        </p:nvSpPr>
        <p:spPr>
          <a:xfrm>
            <a:off x="7108785" y="1075194"/>
            <a:ext cx="5083215" cy="6186309"/>
          </a:xfrm>
          <a:prstGeom prst="rect">
            <a:avLst/>
          </a:prstGeom>
          <a:noFill/>
        </p:spPr>
        <p:txBody>
          <a:bodyPr wrap="square" rtlCol="0">
            <a:spAutoFit/>
          </a:bodyPr>
          <a:lstStyle/>
          <a:p>
            <a:r>
              <a:rPr lang="en-US" b="1" dirty="0"/>
              <a:t>Revised Standard Version:</a:t>
            </a:r>
            <a:endParaRPr lang="en-US" dirty="0"/>
          </a:p>
          <a:p>
            <a:r>
              <a:rPr lang="en-US" dirty="0"/>
              <a:t>And lead us not into temptation, But deliver us from evil.</a:t>
            </a:r>
            <a:br>
              <a:rPr lang="en-US" dirty="0"/>
            </a:br>
            <a:endParaRPr lang="en-US" dirty="0"/>
          </a:p>
          <a:p>
            <a:r>
              <a:rPr lang="en-US" b="1" dirty="0"/>
              <a:t>New American Standard Bible:</a:t>
            </a:r>
          </a:p>
          <a:p>
            <a:r>
              <a:rPr lang="en-US" dirty="0"/>
              <a:t>‘And do not lead us into temptation, but deliver us from evil. [For Yours is the kingdom and the power and the glory forever. Amen.’] (Brackets used to signify that this section is not in “the best” manuscripts)</a:t>
            </a:r>
            <a:br>
              <a:rPr lang="en-US" dirty="0"/>
            </a:br>
            <a:endParaRPr lang="en-US" dirty="0"/>
          </a:p>
          <a:p>
            <a:r>
              <a:rPr lang="en-US" b="1" dirty="0"/>
              <a:t>Amplified Bible:</a:t>
            </a:r>
          </a:p>
          <a:p>
            <a:r>
              <a:rPr lang="en-US" dirty="0"/>
              <a:t>‘And do not lead us into temptation, but deliver us from evil. [For Yours is the kingdom and the power and the glory forever. Amen.]’ (Margin states: “This clause is not found in early manuscripts”)</a:t>
            </a:r>
            <a:br>
              <a:rPr lang="en-US" dirty="0"/>
            </a:br>
            <a:endParaRPr lang="en-US" dirty="0"/>
          </a:p>
          <a:p>
            <a:r>
              <a:rPr lang="en-US" b="1" dirty="0"/>
              <a:t>New World Translation:</a:t>
            </a:r>
          </a:p>
          <a:p>
            <a:r>
              <a:rPr lang="en-US" dirty="0"/>
              <a:t>And do not bring us into temptation, but deliver us from the wicked one.’</a:t>
            </a:r>
            <a:br>
              <a:rPr lang="en-US" dirty="0"/>
            </a:br>
            <a:br>
              <a:rPr lang="en-US" dirty="0"/>
            </a:br>
            <a:endParaRPr lang="en-US" dirty="0"/>
          </a:p>
        </p:txBody>
      </p:sp>
      <p:sp>
        <p:nvSpPr>
          <p:cNvPr id="8" name="TextBox 7">
            <a:extLst>
              <a:ext uri="{FF2B5EF4-FFF2-40B4-BE49-F238E27FC236}">
                <a16:creationId xmlns:a16="http://schemas.microsoft.com/office/drawing/2014/main" id="{36ABFEF2-7E2D-44EA-938E-0FDEBFC42EE9}"/>
              </a:ext>
            </a:extLst>
          </p:cNvPr>
          <p:cNvSpPr txBox="1"/>
          <p:nvPr/>
        </p:nvSpPr>
        <p:spPr>
          <a:xfrm>
            <a:off x="208345" y="6099858"/>
            <a:ext cx="6713316" cy="523220"/>
          </a:xfrm>
          <a:prstGeom prst="rect">
            <a:avLst/>
          </a:prstGeom>
          <a:noFill/>
        </p:spPr>
        <p:txBody>
          <a:bodyPr wrap="square" rtlCol="0">
            <a:spAutoFit/>
          </a:bodyPr>
          <a:lstStyle/>
          <a:p>
            <a:r>
              <a:rPr lang="en-US" sz="2800" b="1" i="1" u="sng" dirty="0">
                <a:solidFill>
                  <a:srgbClr val="FF0000"/>
                </a:solidFill>
                <a:effectLst>
                  <a:outerShdw blurRad="38100" dist="38100" dir="2700000" algn="tl">
                    <a:srgbClr val="000000">
                      <a:alpha val="43137"/>
                    </a:srgbClr>
                  </a:outerShdw>
                </a:effectLst>
              </a:rPr>
              <a:t>Is Your Bible Protestant or Catholic???</a:t>
            </a:r>
          </a:p>
        </p:txBody>
      </p:sp>
    </p:spTree>
    <p:extLst>
      <p:ext uri="{BB962C8B-B14F-4D97-AF65-F5344CB8AC3E}">
        <p14:creationId xmlns:p14="http://schemas.microsoft.com/office/powerpoint/2010/main" val="315863104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1E3FDF-CEEE-4198-97E0-EE47147805CD}"/>
              </a:ext>
            </a:extLst>
          </p:cNvPr>
          <p:cNvPicPr>
            <a:picLocks noChangeAspect="1"/>
          </p:cNvPicPr>
          <p:nvPr/>
        </p:nvPicPr>
        <p:blipFill rotWithShape="1">
          <a:blip r:embed="rId2"/>
          <a:srcRect t="15348" b="11829"/>
          <a:stretch/>
        </p:blipFill>
        <p:spPr>
          <a:xfrm>
            <a:off x="0" y="999460"/>
            <a:ext cx="12192000" cy="4742227"/>
          </a:xfrm>
          <a:prstGeom prst="rect">
            <a:avLst/>
          </a:prstGeom>
        </p:spPr>
      </p:pic>
      <p:sp>
        <p:nvSpPr>
          <p:cNvPr id="3" name="TextBox 2">
            <a:extLst>
              <a:ext uri="{FF2B5EF4-FFF2-40B4-BE49-F238E27FC236}">
                <a16:creationId xmlns:a16="http://schemas.microsoft.com/office/drawing/2014/main" id="{A6AADA9B-F3B4-4427-9BA1-2444F0481E4F}"/>
              </a:ext>
            </a:extLst>
          </p:cNvPr>
          <p:cNvSpPr txBox="1"/>
          <p:nvPr/>
        </p:nvSpPr>
        <p:spPr>
          <a:xfrm>
            <a:off x="276447" y="5805377"/>
            <a:ext cx="11578855" cy="830997"/>
          </a:xfrm>
          <a:prstGeom prst="rect">
            <a:avLst/>
          </a:prstGeom>
          <a:noFill/>
        </p:spPr>
        <p:txBody>
          <a:bodyPr wrap="square" rtlCol="0">
            <a:spAutoFit/>
          </a:bodyPr>
          <a:lstStyle/>
          <a:p>
            <a:r>
              <a:rPr lang="en-US" sz="2400" i="1" dirty="0">
                <a:solidFill>
                  <a:srgbClr val="660066"/>
                </a:solidFill>
                <a:effectLst>
                  <a:outerShdw blurRad="38100" dist="38100" dir="2700000" algn="tl">
                    <a:srgbClr val="000000">
                      <a:alpha val="43137"/>
                    </a:srgbClr>
                  </a:outerShdw>
                </a:effectLst>
              </a:rPr>
              <a:t>Ps. 99:1 “The LORD </a:t>
            </a:r>
            <a:r>
              <a:rPr lang="en-US" sz="2400" i="1" dirty="0" err="1">
                <a:solidFill>
                  <a:srgbClr val="660066"/>
                </a:solidFill>
                <a:effectLst>
                  <a:outerShdw blurRad="38100" dist="38100" dir="2700000" algn="tl">
                    <a:srgbClr val="000000">
                      <a:alpha val="43137"/>
                    </a:srgbClr>
                  </a:outerShdw>
                </a:effectLst>
              </a:rPr>
              <a:t>reigneth</a:t>
            </a:r>
            <a:r>
              <a:rPr lang="en-US" sz="2400" i="1" dirty="0">
                <a:solidFill>
                  <a:srgbClr val="660066"/>
                </a:solidFill>
                <a:effectLst>
                  <a:outerShdw blurRad="38100" dist="38100" dir="2700000" algn="tl">
                    <a:srgbClr val="000000">
                      <a:alpha val="43137"/>
                    </a:srgbClr>
                  </a:outerShdw>
                </a:effectLst>
              </a:rPr>
              <a:t>; let the people tremble: </a:t>
            </a:r>
            <a:r>
              <a:rPr lang="en-US" sz="2400" b="1" i="1" u="sng" dirty="0">
                <a:solidFill>
                  <a:srgbClr val="660066"/>
                </a:solidFill>
                <a:effectLst>
                  <a:outerShdw blurRad="38100" dist="38100" dir="2700000" algn="tl">
                    <a:srgbClr val="000000">
                      <a:alpha val="43137"/>
                    </a:srgbClr>
                  </a:outerShdw>
                </a:effectLst>
              </a:rPr>
              <a:t>he </a:t>
            </a:r>
            <a:r>
              <a:rPr lang="en-US" sz="2400" b="1" i="1" u="sng" dirty="0" err="1">
                <a:solidFill>
                  <a:srgbClr val="660066"/>
                </a:solidFill>
                <a:effectLst>
                  <a:outerShdw blurRad="38100" dist="38100" dir="2700000" algn="tl">
                    <a:srgbClr val="000000">
                      <a:alpha val="43137"/>
                    </a:srgbClr>
                  </a:outerShdw>
                </a:effectLst>
              </a:rPr>
              <a:t>sitteth</a:t>
            </a:r>
            <a:r>
              <a:rPr lang="en-US" sz="2400" b="1" i="1" u="sng" dirty="0">
                <a:solidFill>
                  <a:srgbClr val="660066"/>
                </a:solidFill>
                <a:effectLst>
                  <a:outerShdw blurRad="38100" dist="38100" dir="2700000" algn="tl">
                    <a:srgbClr val="000000">
                      <a:alpha val="43137"/>
                    </a:srgbClr>
                  </a:outerShdw>
                </a:effectLst>
              </a:rPr>
              <a:t> between the </a:t>
            </a:r>
            <a:r>
              <a:rPr lang="en-US" sz="2400" b="1" i="1" u="sng" dirty="0" err="1">
                <a:solidFill>
                  <a:srgbClr val="660066"/>
                </a:solidFill>
                <a:effectLst>
                  <a:outerShdw blurRad="38100" dist="38100" dir="2700000" algn="tl">
                    <a:srgbClr val="000000">
                      <a:alpha val="43137"/>
                    </a:srgbClr>
                  </a:outerShdw>
                </a:effectLst>
              </a:rPr>
              <a:t>cherubims</a:t>
            </a:r>
            <a:r>
              <a:rPr lang="en-US" sz="2400" i="1" dirty="0">
                <a:solidFill>
                  <a:srgbClr val="660066"/>
                </a:solidFill>
                <a:effectLst>
                  <a:outerShdw blurRad="38100" dist="38100" dir="2700000" algn="tl">
                    <a:srgbClr val="000000">
                      <a:alpha val="43137"/>
                    </a:srgbClr>
                  </a:outerShdw>
                </a:effectLst>
              </a:rPr>
              <a:t>; let the earth be moved.” (see also Is. 37:16; 1 Sam. 4:4; 2 Sam. 6:2; Ps. 80:1; Ex. 25:22)</a:t>
            </a:r>
          </a:p>
        </p:txBody>
      </p:sp>
      <p:sp>
        <p:nvSpPr>
          <p:cNvPr id="4" name="TextBox 3">
            <a:extLst>
              <a:ext uri="{FF2B5EF4-FFF2-40B4-BE49-F238E27FC236}">
                <a16:creationId xmlns:a16="http://schemas.microsoft.com/office/drawing/2014/main" id="{7378EF78-7E40-4FC8-ABF4-9026F210F651}"/>
              </a:ext>
            </a:extLst>
          </p:cNvPr>
          <p:cNvSpPr txBox="1"/>
          <p:nvPr/>
        </p:nvSpPr>
        <p:spPr>
          <a:xfrm>
            <a:off x="202019" y="0"/>
            <a:ext cx="11706446" cy="954107"/>
          </a:xfrm>
          <a:prstGeom prst="rect">
            <a:avLst/>
          </a:prstGeom>
          <a:noFill/>
        </p:spPr>
        <p:txBody>
          <a:bodyPr wrap="square" rtlCol="0">
            <a:spAutoFit/>
          </a:bodyPr>
          <a:lstStyle/>
          <a:p>
            <a:r>
              <a:rPr lang="en-US" sz="2800" dirty="0">
                <a:solidFill>
                  <a:srgbClr val="FF0000"/>
                </a:solidFill>
              </a:rPr>
              <a:t>The Pope claims to be the temporal and spiritual ruler of the world. Who else is he claiming to be by sitting in between the </a:t>
            </a:r>
            <a:r>
              <a:rPr lang="en-US" sz="2800" dirty="0" err="1">
                <a:solidFill>
                  <a:srgbClr val="FF0000"/>
                </a:solidFill>
              </a:rPr>
              <a:t>Cherubims</a:t>
            </a:r>
            <a:r>
              <a:rPr lang="en-US" sz="2800" dirty="0">
                <a:solidFill>
                  <a:srgbClr val="FF0000"/>
                </a:solidFill>
              </a:rPr>
              <a:t>???</a:t>
            </a:r>
          </a:p>
        </p:txBody>
      </p:sp>
    </p:spTree>
    <p:extLst>
      <p:ext uri="{BB962C8B-B14F-4D97-AF65-F5344CB8AC3E}">
        <p14:creationId xmlns:p14="http://schemas.microsoft.com/office/powerpoint/2010/main" val="194982274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526F9CD-01E9-45AD-91FA-BF52E2155329}"/>
              </a:ext>
            </a:extLst>
          </p:cNvPr>
          <p:cNvSpPr/>
          <p:nvPr/>
        </p:nvSpPr>
        <p:spPr>
          <a:xfrm>
            <a:off x="0" y="1421851"/>
            <a:ext cx="5433222" cy="2007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7209F9C-7ACD-43F3-B240-EDA8784F2239}"/>
              </a:ext>
            </a:extLst>
          </p:cNvPr>
          <p:cNvSpPr txBox="1"/>
          <p:nvPr/>
        </p:nvSpPr>
        <p:spPr>
          <a:xfrm>
            <a:off x="0" y="-85065"/>
            <a:ext cx="12192000" cy="1446550"/>
          </a:xfrm>
          <a:prstGeom prst="rect">
            <a:avLst/>
          </a:prstGeom>
          <a:noFill/>
        </p:spPr>
        <p:txBody>
          <a:bodyPr wrap="square" rtlCol="0">
            <a:spAutoFit/>
          </a:bodyPr>
          <a:lstStyle/>
          <a:p>
            <a:pPr algn="ctr"/>
            <a:r>
              <a:rPr lang="en-US" sz="4400" dirty="0">
                <a:solidFill>
                  <a:schemeClr val="bg1"/>
                </a:solidFill>
              </a:rPr>
              <a:t>Which One agrees with Jesuits and which One is the Word of God? Luke 2:33</a:t>
            </a:r>
          </a:p>
        </p:txBody>
      </p:sp>
      <p:sp>
        <p:nvSpPr>
          <p:cNvPr id="3" name="TextBox 2">
            <a:extLst>
              <a:ext uri="{FF2B5EF4-FFF2-40B4-BE49-F238E27FC236}">
                <a16:creationId xmlns:a16="http://schemas.microsoft.com/office/drawing/2014/main" id="{78885E0E-C509-463E-9245-56CA7A2996EF}"/>
              </a:ext>
            </a:extLst>
          </p:cNvPr>
          <p:cNvSpPr txBox="1"/>
          <p:nvPr/>
        </p:nvSpPr>
        <p:spPr>
          <a:xfrm>
            <a:off x="159489" y="1472173"/>
            <a:ext cx="5273748" cy="1938992"/>
          </a:xfrm>
          <a:prstGeom prst="rect">
            <a:avLst/>
          </a:prstGeom>
          <a:noFill/>
        </p:spPr>
        <p:txBody>
          <a:bodyPr wrap="square" rtlCol="0">
            <a:spAutoFit/>
          </a:bodyPr>
          <a:lstStyle/>
          <a:p>
            <a:r>
              <a:rPr lang="en-US" sz="2400" b="1" dirty="0">
                <a:solidFill>
                  <a:srgbClr val="0070C0"/>
                </a:solidFill>
              </a:rPr>
              <a:t>King James Version:</a:t>
            </a:r>
          </a:p>
          <a:p>
            <a:endParaRPr lang="en-US" sz="2400" dirty="0">
              <a:solidFill>
                <a:srgbClr val="0070C0"/>
              </a:solidFill>
            </a:endParaRPr>
          </a:p>
          <a:p>
            <a:r>
              <a:rPr lang="en-US" sz="2400" dirty="0">
                <a:solidFill>
                  <a:srgbClr val="0070C0"/>
                </a:solidFill>
              </a:rPr>
              <a:t>“</a:t>
            </a:r>
            <a:r>
              <a:rPr lang="en-US" sz="2400" b="1" u="sng" dirty="0">
                <a:solidFill>
                  <a:srgbClr val="0070C0"/>
                </a:solidFill>
              </a:rPr>
              <a:t>And Joseph</a:t>
            </a:r>
            <a:r>
              <a:rPr lang="en-US" sz="2400" dirty="0">
                <a:solidFill>
                  <a:srgbClr val="0070C0"/>
                </a:solidFill>
              </a:rPr>
              <a:t> and his mother </a:t>
            </a:r>
            <a:r>
              <a:rPr lang="en-US" sz="2400" dirty="0" err="1">
                <a:solidFill>
                  <a:srgbClr val="0070C0"/>
                </a:solidFill>
              </a:rPr>
              <a:t>marvelled</a:t>
            </a:r>
            <a:r>
              <a:rPr lang="en-US" sz="2400" dirty="0">
                <a:solidFill>
                  <a:srgbClr val="0070C0"/>
                </a:solidFill>
              </a:rPr>
              <a:t> at those things which were spoken of him.”</a:t>
            </a:r>
          </a:p>
        </p:txBody>
      </p:sp>
      <p:sp>
        <p:nvSpPr>
          <p:cNvPr id="5" name="TextBox 4">
            <a:extLst>
              <a:ext uri="{FF2B5EF4-FFF2-40B4-BE49-F238E27FC236}">
                <a16:creationId xmlns:a16="http://schemas.microsoft.com/office/drawing/2014/main" id="{80ACD4ED-07C8-4FE0-B71C-547E3D9FD0ED}"/>
              </a:ext>
            </a:extLst>
          </p:cNvPr>
          <p:cNvSpPr txBox="1"/>
          <p:nvPr/>
        </p:nvSpPr>
        <p:spPr>
          <a:xfrm>
            <a:off x="6095999" y="1425746"/>
            <a:ext cx="5273748" cy="1938992"/>
          </a:xfrm>
          <a:prstGeom prst="rect">
            <a:avLst/>
          </a:prstGeom>
          <a:noFill/>
        </p:spPr>
        <p:txBody>
          <a:bodyPr wrap="square" rtlCol="0">
            <a:spAutoFit/>
          </a:bodyPr>
          <a:lstStyle/>
          <a:p>
            <a:r>
              <a:rPr lang="en-US" sz="2400" b="1" dirty="0">
                <a:solidFill>
                  <a:srgbClr val="FF0000"/>
                </a:solidFill>
              </a:rPr>
              <a:t>Douay [Jesuit Bible] 1582:</a:t>
            </a:r>
          </a:p>
          <a:p>
            <a:endParaRPr lang="en-US" sz="2400" dirty="0">
              <a:solidFill>
                <a:srgbClr val="FF0000"/>
              </a:solidFill>
            </a:endParaRPr>
          </a:p>
          <a:p>
            <a:r>
              <a:rPr lang="en-US" sz="2400" dirty="0">
                <a:solidFill>
                  <a:srgbClr val="FF0000"/>
                </a:solidFill>
              </a:rPr>
              <a:t>“And </a:t>
            </a:r>
            <a:r>
              <a:rPr lang="en-US" sz="2400" b="1" u="sng" dirty="0">
                <a:solidFill>
                  <a:srgbClr val="FF0000"/>
                </a:solidFill>
              </a:rPr>
              <a:t>his father </a:t>
            </a:r>
            <a:r>
              <a:rPr lang="en-US" sz="2400" dirty="0">
                <a:solidFill>
                  <a:srgbClr val="FF0000"/>
                </a:solidFill>
              </a:rPr>
              <a:t>and mother were marveling at those things which were spoken concerning him.”</a:t>
            </a:r>
          </a:p>
        </p:txBody>
      </p:sp>
      <p:sp>
        <p:nvSpPr>
          <p:cNvPr id="6" name="TextBox 5">
            <a:extLst>
              <a:ext uri="{FF2B5EF4-FFF2-40B4-BE49-F238E27FC236}">
                <a16:creationId xmlns:a16="http://schemas.microsoft.com/office/drawing/2014/main" id="{11522DD8-18E5-42FD-93FD-111DF94ECECA}"/>
              </a:ext>
            </a:extLst>
          </p:cNvPr>
          <p:cNvSpPr txBox="1"/>
          <p:nvPr/>
        </p:nvSpPr>
        <p:spPr>
          <a:xfrm>
            <a:off x="343786" y="3602622"/>
            <a:ext cx="5273748" cy="3416320"/>
          </a:xfrm>
          <a:prstGeom prst="rect">
            <a:avLst/>
          </a:prstGeom>
          <a:noFill/>
        </p:spPr>
        <p:txBody>
          <a:bodyPr wrap="square" rtlCol="0">
            <a:spAutoFit/>
          </a:bodyPr>
          <a:lstStyle/>
          <a:p>
            <a:r>
              <a:rPr lang="en-US" sz="2400" b="1" dirty="0">
                <a:solidFill>
                  <a:srgbClr val="FF0000"/>
                </a:solidFill>
              </a:rPr>
              <a:t>American Revised Version (1901):</a:t>
            </a:r>
            <a:endParaRPr lang="en-US" sz="2400" dirty="0">
              <a:solidFill>
                <a:srgbClr val="FF0000"/>
              </a:solidFill>
            </a:endParaRPr>
          </a:p>
          <a:p>
            <a:r>
              <a:rPr lang="en-US" sz="2400" dirty="0">
                <a:solidFill>
                  <a:srgbClr val="FF0000"/>
                </a:solidFill>
              </a:rPr>
              <a:t>“And </a:t>
            </a:r>
            <a:r>
              <a:rPr lang="en-US" sz="2400" b="1" u="sng" dirty="0">
                <a:solidFill>
                  <a:srgbClr val="FF0000"/>
                </a:solidFill>
              </a:rPr>
              <a:t>his father </a:t>
            </a:r>
            <a:r>
              <a:rPr lang="en-US" sz="2400" dirty="0">
                <a:solidFill>
                  <a:srgbClr val="FF0000"/>
                </a:solidFill>
              </a:rPr>
              <a:t>and his mother were marveling at the things which were spoken concerning him.”</a:t>
            </a:r>
          </a:p>
          <a:p>
            <a:endParaRPr lang="en-US" sz="2400" dirty="0">
              <a:solidFill>
                <a:srgbClr val="FF0000"/>
              </a:solidFill>
            </a:endParaRPr>
          </a:p>
          <a:p>
            <a:r>
              <a:rPr lang="en-US" sz="2400" b="1" dirty="0">
                <a:solidFill>
                  <a:srgbClr val="FF0000"/>
                </a:solidFill>
              </a:rPr>
              <a:t>New Living Translation:</a:t>
            </a:r>
          </a:p>
          <a:p>
            <a:r>
              <a:rPr lang="en-US" sz="2400" dirty="0">
                <a:solidFill>
                  <a:srgbClr val="FF0000"/>
                </a:solidFill>
              </a:rPr>
              <a:t>“</a:t>
            </a:r>
            <a:r>
              <a:rPr lang="en-US" sz="2400" b="1" u="sng" dirty="0">
                <a:solidFill>
                  <a:srgbClr val="FF0000"/>
                </a:solidFill>
              </a:rPr>
              <a:t>Jesus' parents </a:t>
            </a:r>
            <a:r>
              <a:rPr lang="en-US" sz="2400" dirty="0">
                <a:solidFill>
                  <a:srgbClr val="FF0000"/>
                </a:solidFill>
              </a:rPr>
              <a:t>were amazed at what was being said about him.”</a:t>
            </a:r>
            <a:br>
              <a:rPr lang="en-US" sz="2400" dirty="0"/>
            </a:br>
            <a:endParaRPr lang="en-US" sz="2400" dirty="0">
              <a:solidFill>
                <a:srgbClr val="FF0000"/>
              </a:solidFill>
            </a:endParaRPr>
          </a:p>
        </p:txBody>
      </p:sp>
      <p:sp>
        <p:nvSpPr>
          <p:cNvPr id="7" name="TextBox 6">
            <a:extLst>
              <a:ext uri="{FF2B5EF4-FFF2-40B4-BE49-F238E27FC236}">
                <a16:creationId xmlns:a16="http://schemas.microsoft.com/office/drawing/2014/main" id="{7E658BFB-692C-4A52-A3F5-BD7CA5CCE4F5}"/>
              </a:ext>
            </a:extLst>
          </p:cNvPr>
          <p:cNvSpPr txBox="1"/>
          <p:nvPr/>
        </p:nvSpPr>
        <p:spPr>
          <a:xfrm>
            <a:off x="6095999" y="3672073"/>
            <a:ext cx="5273748" cy="2677656"/>
          </a:xfrm>
          <a:prstGeom prst="rect">
            <a:avLst/>
          </a:prstGeom>
          <a:noFill/>
        </p:spPr>
        <p:txBody>
          <a:bodyPr wrap="square" rtlCol="0">
            <a:spAutoFit/>
          </a:bodyPr>
          <a:lstStyle/>
          <a:p>
            <a:r>
              <a:rPr lang="en-US" sz="2400" b="1" dirty="0">
                <a:solidFill>
                  <a:srgbClr val="FF0000"/>
                </a:solidFill>
              </a:rPr>
              <a:t>New International Version:</a:t>
            </a:r>
            <a:endParaRPr lang="en-US" sz="2400" dirty="0">
              <a:solidFill>
                <a:srgbClr val="FF0000"/>
              </a:solidFill>
            </a:endParaRPr>
          </a:p>
          <a:p>
            <a:r>
              <a:rPr lang="en-US" sz="2400" dirty="0">
                <a:solidFill>
                  <a:srgbClr val="FF0000"/>
                </a:solidFill>
              </a:rPr>
              <a:t>“The </a:t>
            </a:r>
            <a:r>
              <a:rPr lang="en-US" sz="2400" b="1" u="sng" dirty="0">
                <a:solidFill>
                  <a:srgbClr val="FF0000"/>
                </a:solidFill>
              </a:rPr>
              <a:t>child's father </a:t>
            </a:r>
            <a:r>
              <a:rPr lang="en-US" sz="2400" dirty="0">
                <a:solidFill>
                  <a:srgbClr val="FF0000"/>
                </a:solidFill>
              </a:rPr>
              <a:t>and mother marveled at what was said about him.”</a:t>
            </a:r>
          </a:p>
          <a:p>
            <a:endParaRPr lang="en-US" sz="2400" dirty="0">
              <a:solidFill>
                <a:srgbClr val="FF0000"/>
              </a:solidFill>
            </a:endParaRPr>
          </a:p>
          <a:p>
            <a:r>
              <a:rPr lang="en-US" sz="2400" b="1" dirty="0">
                <a:solidFill>
                  <a:srgbClr val="FF0000"/>
                </a:solidFill>
              </a:rPr>
              <a:t>English Standard Version:</a:t>
            </a:r>
          </a:p>
          <a:p>
            <a:r>
              <a:rPr lang="en-US" sz="2400" dirty="0">
                <a:solidFill>
                  <a:srgbClr val="FF0000"/>
                </a:solidFill>
              </a:rPr>
              <a:t>“And </a:t>
            </a:r>
            <a:r>
              <a:rPr lang="en-US" sz="2400" b="1" u="sng" dirty="0">
                <a:solidFill>
                  <a:srgbClr val="FF0000"/>
                </a:solidFill>
              </a:rPr>
              <a:t>his father</a:t>
            </a:r>
            <a:r>
              <a:rPr lang="en-US" sz="2400" dirty="0">
                <a:solidFill>
                  <a:srgbClr val="FF0000"/>
                </a:solidFill>
              </a:rPr>
              <a:t> and his mother marveled at what was said about him.”</a:t>
            </a:r>
          </a:p>
        </p:txBody>
      </p:sp>
      <p:cxnSp>
        <p:nvCxnSpPr>
          <p:cNvPr id="9" name="Straight Connector 8">
            <a:extLst>
              <a:ext uri="{FF2B5EF4-FFF2-40B4-BE49-F238E27FC236}">
                <a16:creationId xmlns:a16="http://schemas.microsoft.com/office/drawing/2014/main" id="{C6F5FCD6-E76E-4339-8F1B-538B3B959B08}"/>
              </a:ext>
            </a:extLst>
          </p:cNvPr>
          <p:cNvCxnSpPr>
            <a:cxnSpLocks/>
          </p:cNvCxnSpPr>
          <p:nvPr/>
        </p:nvCxnSpPr>
        <p:spPr>
          <a:xfrm flipV="1">
            <a:off x="0" y="3411165"/>
            <a:ext cx="5433237" cy="1"/>
          </a:xfrm>
          <a:prstGeom prst="line">
            <a:avLst/>
          </a:prstGeom>
          <a:ln>
            <a:solidFill>
              <a:srgbClr val="FFC000"/>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508C97A-0CC7-4B24-9A5F-50A532A3AB0B}"/>
              </a:ext>
            </a:extLst>
          </p:cNvPr>
          <p:cNvCxnSpPr>
            <a:cxnSpLocks/>
          </p:cNvCxnSpPr>
          <p:nvPr/>
        </p:nvCxnSpPr>
        <p:spPr>
          <a:xfrm>
            <a:off x="5433237" y="1425746"/>
            <a:ext cx="0" cy="1994335"/>
          </a:xfrm>
          <a:prstGeom prst="line">
            <a:avLst/>
          </a:prstGeom>
          <a:ln>
            <a:solidFill>
              <a:srgbClr val="FFC000"/>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34FCF8-376E-40AC-AEC5-05ED7702A5EC}"/>
              </a:ext>
            </a:extLst>
          </p:cNvPr>
          <p:cNvCxnSpPr>
            <a:cxnSpLocks/>
          </p:cNvCxnSpPr>
          <p:nvPr/>
        </p:nvCxnSpPr>
        <p:spPr>
          <a:xfrm flipV="1">
            <a:off x="-1" y="1421851"/>
            <a:ext cx="5433237" cy="1"/>
          </a:xfrm>
          <a:prstGeom prst="line">
            <a:avLst/>
          </a:prstGeom>
          <a:ln>
            <a:solidFill>
              <a:srgbClr val="FFC000"/>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21014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5561D1-CDEA-4879-9944-033B215A0B2D}"/>
              </a:ext>
            </a:extLst>
          </p:cNvPr>
          <p:cNvPicPr>
            <a:picLocks noChangeAspect="1"/>
          </p:cNvPicPr>
          <p:nvPr/>
        </p:nvPicPr>
        <p:blipFill rotWithShape="1">
          <a:blip r:embed="rId2"/>
          <a:srcRect t="54" r="1385"/>
          <a:stretch/>
        </p:blipFill>
        <p:spPr>
          <a:xfrm>
            <a:off x="1" y="-185195"/>
            <a:ext cx="12192000" cy="7043196"/>
          </a:xfrm>
          <a:prstGeom prst="rect">
            <a:avLst/>
          </a:prstGeom>
        </p:spPr>
      </p:pic>
      <p:sp>
        <p:nvSpPr>
          <p:cNvPr id="5" name="Rectangle 4">
            <a:extLst>
              <a:ext uri="{FF2B5EF4-FFF2-40B4-BE49-F238E27FC236}">
                <a16:creationId xmlns:a16="http://schemas.microsoft.com/office/drawing/2014/main" id="{358D0EF4-6922-4B38-B10B-45D816B3BC86}"/>
              </a:ext>
            </a:extLst>
          </p:cNvPr>
          <p:cNvSpPr/>
          <p:nvPr/>
        </p:nvSpPr>
        <p:spPr>
          <a:xfrm>
            <a:off x="0" y="5288341"/>
            <a:ext cx="12191999" cy="15696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B026671-7713-4EA0-BC89-9EC1F658EF76}"/>
              </a:ext>
            </a:extLst>
          </p:cNvPr>
          <p:cNvSpPr txBox="1"/>
          <p:nvPr/>
        </p:nvSpPr>
        <p:spPr>
          <a:xfrm>
            <a:off x="-2" y="5288340"/>
            <a:ext cx="12191999" cy="1569660"/>
          </a:xfrm>
          <a:prstGeom prst="rect">
            <a:avLst/>
          </a:prstGeom>
          <a:noFill/>
        </p:spPr>
        <p:txBody>
          <a:bodyPr wrap="square" rtlCol="0">
            <a:spAutoFit/>
          </a:bodyPr>
          <a:lstStyle/>
          <a:p>
            <a:r>
              <a:rPr lang="en-US" sz="2400" b="1" dirty="0">
                <a:solidFill>
                  <a:srgbClr val="FF0000"/>
                </a:solidFill>
              </a:rPr>
              <a:t>Joseph was by all accounts a good man, but he was NOT the “father” of Jesus: “</a:t>
            </a:r>
            <a:r>
              <a:rPr lang="en-US" sz="2400" dirty="0">
                <a:solidFill>
                  <a:srgbClr val="FF0000"/>
                </a:solidFill>
              </a:rPr>
              <a:t>’Then Mary said to the angel, “How can this be, </a:t>
            </a:r>
            <a:r>
              <a:rPr lang="en-US" sz="2400" u="sng" dirty="0">
                <a:solidFill>
                  <a:srgbClr val="FF0000"/>
                </a:solidFill>
              </a:rPr>
              <a:t>since I do not know a man</a:t>
            </a:r>
            <a:r>
              <a:rPr lang="en-US" sz="2400" dirty="0">
                <a:solidFill>
                  <a:srgbClr val="FF0000"/>
                </a:solidFill>
              </a:rPr>
              <a:t>?’ And the angel answered and said to her, ‘</a:t>
            </a:r>
            <a:r>
              <a:rPr lang="en-US" sz="2400" i="1" u="sng" dirty="0">
                <a:solidFill>
                  <a:srgbClr val="FF0000"/>
                </a:solidFill>
              </a:rPr>
              <a:t>The</a:t>
            </a:r>
            <a:r>
              <a:rPr lang="en-US" sz="2400" u="sng" dirty="0">
                <a:solidFill>
                  <a:srgbClr val="FF0000"/>
                </a:solidFill>
              </a:rPr>
              <a:t> Holy Spirit will come upon you, and the power of the Highest will overshadow you; therefore, also, that Holy One who is to be born will be called the </a:t>
            </a:r>
            <a:r>
              <a:rPr lang="en-US" sz="2400" b="1" u="sng" dirty="0">
                <a:solidFill>
                  <a:srgbClr val="FF0000"/>
                </a:solidFill>
              </a:rPr>
              <a:t>Son of God</a:t>
            </a:r>
            <a:r>
              <a:rPr lang="en-US" sz="2400" dirty="0">
                <a:solidFill>
                  <a:srgbClr val="FF0000"/>
                </a:solidFill>
              </a:rPr>
              <a:t>.‘” (Luke 1:34)</a:t>
            </a:r>
            <a:endParaRPr lang="en-US" sz="2400" b="1" dirty="0">
              <a:solidFill>
                <a:srgbClr val="FF0000"/>
              </a:solidFill>
            </a:endParaRPr>
          </a:p>
        </p:txBody>
      </p:sp>
    </p:spTree>
    <p:extLst>
      <p:ext uri="{BB962C8B-B14F-4D97-AF65-F5344CB8AC3E}">
        <p14:creationId xmlns:p14="http://schemas.microsoft.com/office/powerpoint/2010/main" val="208515451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BEBB7C-30C0-48C7-83E7-C4D6CF13BA99}"/>
              </a:ext>
            </a:extLst>
          </p:cNvPr>
          <p:cNvSpPr/>
          <p:nvPr/>
        </p:nvSpPr>
        <p:spPr>
          <a:xfrm>
            <a:off x="0" y="850464"/>
            <a:ext cx="6188149" cy="6247864"/>
          </a:xfrm>
          <a:prstGeom prst="rect">
            <a:avLst/>
          </a:prstGeom>
        </p:spPr>
        <p:txBody>
          <a:bodyPr wrap="square">
            <a:spAutoFit/>
          </a:bodyPr>
          <a:lstStyle/>
          <a:p>
            <a:r>
              <a:rPr lang="en-US" sz="2000" b="1" dirty="0">
                <a:solidFill>
                  <a:srgbClr val="0070C0"/>
                </a:solidFill>
              </a:rPr>
              <a:t>King James Version:</a:t>
            </a:r>
          </a:p>
          <a:p>
            <a:endParaRPr lang="en-US" sz="2000" dirty="0">
              <a:solidFill>
                <a:srgbClr val="0070C0"/>
              </a:solidFill>
            </a:endParaRPr>
          </a:p>
          <a:p>
            <a:r>
              <a:rPr lang="en-US" sz="2000" dirty="0">
                <a:solidFill>
                  <a:srgbClr val="0070C0"/>
                </a:solidFill>
              </a:rPr>
              <a:t>And Jesus answered and said unto him, </a:t>
            </a:r>
            <a:r>
              <a:rPr lang="en-US" sz="2000" b="1" u="sng" dirty="0">
                <a:solidFill>
                  <a:srgbClr val="0070C0"/>
                </a:solidFill>
              </a:rPr>
              <a:t>Get thee behind me, Satan: </a:t>
            </a:r>
            <a:r>
              <a:rPr lang="en-US" sz="2000" dirty="0">
                <a:solidFill>
                  <a:srgbClr val="0070C0"/>
                </a:solidFill>
              </a:rPr>
              <a:t>for it is written, Thou shalt worship the Lord thy God, and him only shalt thou serve.</a:t>
            </a:r>
            <a:br>
              <a:rPr lang="en-US" sz="2000" u="sng" dirty="0">
                <a:solidFill>
                  <a:srgbClr val="0070C0"/>
                </a:solidFill>
              </a:rPr>
            </a:br>
            <a:endParaRPr lang="en-US" sz="2000" u="sng" dirty="0">
              <a:solidFill>
                <a:srgbClr val="0070C0"/>
              </a:solidFill>
            </a:endParaRPr>
          </a:p>
          <a:p>
            <a:endParaRPr lang="en-US" sz="2000" u="sng" dirty="0">
              <a:solidFill>
                <a:srgbClr val="0070C0"/>
              </a:solidFill>
            </a:endParaRPr>
          </a:p>
          <a:p>
            <a:r>
              <a:rPr lang="en-US" sz="2000" b="1" dirty="0">
                <a:solidFill>
                  <a:srgbClr val="FF0000"/>
                </a:solidFill>
              </a:rPr>
              <a:t>American Revised Version 1901:</a:t>
            </a:r>
          </a:p>
          <a:p>
            <a:r>
              <a:rPr lang="en-US" sz="2000" dirty="0">
                <a:solidFill>
                  <a:srgbClr val="FF0000"/>
                </a:solidFill>
              </a:rPr>
              <a:t>And Jesus answered and said to him, it is written, Thou shalt worship the Lord thy God, and him only shalt thou serve.</a:t>
            </a:r>
          </a:p>
          <a:p>
            <a:endParaRPr lang="en-US" sz="2000" dirty="0">
              <a:solidFill>
                <a:srgbClr val="FF0000"/>
              </a:solidFill>
            </a:endParaRPr>
          </a:p>
          <a:p>
            <a:r>
              <a:rPr lang="en-US" sz="2000" b="1" dirty="0">
                <a:solidFill>
                  <a:srgbClr val="FF0000"/>
                </a:solidFill>
              </a:rPr>
              <a:t>New International Version:</a:t>
            </a:r>
          </a:p>
          <a:p>
            <a:r>
              <a:rPr lang="en-US" sz="2000" dirty="0">
                <a:solidFill>
                  <a:srgbClr val="FF0000"/>
                </a:solidFill>
              </a:rPr>
              <a:t>Jesus answered, "It is written: 'Worship the Lord your God and serve him only’”</a:t>
            </a:r>
          </a:p>
          <a:p>
            <a:endParaRPr lang="en-US" sz="2000" b="1" dirty="0">
              <a:solidFill>
                <a:srgbClr val="FF0000"/>
              </a:solidFill>
            </a:endParaRPr>
          </a:p>
          <a:p>
            <a:r>
              <a:rPr lang="en-US" sz="2000" b="1" dirty="0">
                <a:solidFill>
                  <a:srgbClr val="FF0000"/>
                </a:solidFill>
              </a:rPr>
              <a:t>English Standard Version:</a:t>
            </a:r>
          </a:p>
          <a:p>
            <a:r>
              <a:rPr lang="en-US" sz="2000" dirty="0">
                <a:solidFill>
                  <a:srgbClr val="FF0000"/>
                </a:solidFill>
              </a:rPr>
              <a:t>And Jesus answered him, “It is written, “‘You shall worship the Lord your God, and him only shall you serve.’”</a:t>
            </a:r>
            <a:br>
              <a:rPr lang="en-US" sz="2000" dirty="0"/>
            </a:br>
            <a:endParaRPr lang="en-US" sz="2000" dirty="0">
              <a:solidFill>
                <a:srgbClr val="FF0000"/>
              </a:solidFill>
            </a:endParaRPr>
          </a:p>
        </p:txBody>
      </p:sp>
      <p:sp>
        <p:nvSpPr>
          <p:cNvPr id="3" name="TextBox 2">
            <a:extLst>
              <a:ext uri="{FF2B5EF4-FFF2-40B4-BE49-F238E27FC236}">
                <a16:creationId xmlns:a16="http://schemas.microsoft.com/office/drawing/2014/main" id="{1B0BEF02-9731-48D2-9151-9AC553563147}"/>
              </a:ext>
            </a:extLst>
          </p:cNvPr>
          <p:cNvSpPr txBox="1"/>
          <p:nvPr/>
        </p:nvSpPr>
        <p:spPr>
          <a:xfrm>
            <a:off x="2569580" y="81023"/>
            <a:ext cx="6724891" cy="769441"/>
          </a:xfrm>
          <a:prstGeom prst="rect">
            <a:avLst/>
          </a:prstGeom>
          <a:noFill/>
        </p:spPr>
        <p:txBody>
          <a:bodyPr wrap="square" rtlCol="0">
            <a:spAutoFit/>
          </a:bodyPr>
          <a:lstStyle/>
          <a:p>
            <a:pPr algn="ctr"/>
            <a:r>
              <a:rPr lang="en-US" sz="4400" b="1" dirty="0"/>
              <a:t>What’s Missing??? Luke 4:8</a:t>
            </a:r>
          </a:p>
        </p:txBody>
      </p:sp>
      <p:sp>
        <p:nvSpPr>
          <p:cNvPr id="4" name="Rectangle 3">
            <a:extLst>
              <a:ext uri="{FF2B5EF4-FFF2-40B4-BE49-F238E27FC236}">
                <a16:creationId xmlns:a16="http://schemas.microsoft.com/office/drawing/2014/main" id="{814BF392-0389-4259-83B2-D060D7085908}"/>
              </a:ext>
            </a:extLst>
          </p:cNvPr>
          <p:cNvSpPr/>
          <p:nvPr/>
        </p:nvSpPr>
        <p:spPr>
          <a:xfrm>
            <a:off x="6095999" y="850464"/>
            <a:ext cx="5932025" cy="2246769"/>
          </a:xfrm>
          <a:prstGeom prst="rect">
            <a:avLst/>
          </a:prstGeom>
        </p:spPr>
        <p:txBody>
          <a:bodyPr wrap="square">
            <a:spAutoFit/>
          </a:bodyPr>
          <a:lstStyle/>
          <a:p>
            <a:r>
              <a:rPr lang="en-US" sz="2000" b="1" dirty="0">
                <a:solidFill>
                  <a:srgbClr val="FF0000"/>
                </a:solidFill>
              </a:rPr>
              <a:t>[Jesuit] Douay 1582:</a:t>
            </a:r>
          </a:p>
          <a:p>
            <a:endParaRPr lang="en-US" sz="2000" dirty="0">
              <a:solidFill>
                <a:srgbClr val="FF0000"/>
              </a:solidFill>
            </a:endParaRPr>
          </a:p>
          <a:p>
            <a:r>
              <a:rPr lang="en-US" sz="2000" dirty="0">
                <a:solidFill>
                  <a:srgbClr val="FF0000"/>
                </a:solidFill>
              </a:rPr>
              <a:t>And Jesus answering said to him, it is written, Thou shalt adore the Lord thy God, and him only shalt thou serve.</a:t>
            </a:r>
            <a:br>
              <a:rPr lang="en-US" sz="2000" dirty="0">
                <a:solidFill>
                  <a:srgbClr val="FF0000"/>
                </a:solidFill>
              </a:rPr>
            </a:br>
            <a:endParaRPr lang="en-US" sz="2000" dirty="0">
              <a:solidFill>
                <a:srgbClr val="FF0000"/>
              </a:solidFill>
            </a:endParaRPr>
          </a:p>
          <a:p>
            <a:endParaRPr lang="en-US" sz="2000" dirty="0">
              <a:solidFill>
                <a:srgbClr val="FF0000"/>
              </a:solidFill>
            </a:endParaRPr>
          </a:p>
        </p:txBody>
      </p:sp>
      <p:sp>
        <p:nvSpPr>
          <p:cNvPr id="5" name="TextBox 4">
            <a:extLst>
              <a:ext uri="{FF2B5EF4-FFF2-40B4-BE49-F238E27FC236}">
                <a16:creationId xmlns:a16="http://schemas.microsoft.com/office/drawing/2014/main" id="{8D98D29A-5E2E-450C-881E-178A9276887C}"/>
              </a:ext>
            </a:extLst>
          </p:cNvPr>
          <p:cNvSpPr txBox="1"/>
          <p:nvPr/>
        </p:nvSpPr>
        <p:spPr>
          <a:xfrm>
            <a:off x="6003851" y="2493165"/>
            <a:ext cx="6188149" cy="1938992"/>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WHY??? Because Jesus also Rebuked Peter in the Same Way, which a big problem for Catholicism, because Peter is incorrectly considered their first Pope </a:t>
            </a:r>
            <a:r>
              <a:rPr lang="en-US" sz="2400" dirty="0"/>
              <a:t>(Peter would likely be horrified of this doctrine if he were still alive)</a:t>
            </a:r>
          </a:p>
        </p:txBody>
      </p:sp>
      <p:pic>
        <p:nvPicPr>
          <p:cNvPr id="6" name="Picture 5">
            <a:extLst>
              <a:ext uri="{FF2B5EF4-FFF2-40B4-BE49-F238E27FC236}">
                <a16:creationId xmlns:a16="http://schemas.microsoft.com/office/drawing/2014/main" id="{21705253-6FD8-41CF-9E62-4714827BB4E2}"/>
              </a:ext>
            </a:extLst>
          </p:cNvPr>
          <p:cNvPicPr>
            <a:picLocks noChangeAspect="1"/>
          </p:cNvPicPr>
          <p:nvPr/>
        </p:nvPicPr>
        <p:blipFill rotWithShape="1">
          <a:blip r:embed="rId2"/>
          <a:srcRect b="29697"/>
          <a:stretch/>
        </p:blipFill>
        <p:spPr>
          <a:xfrm>
            <a:off x="6561315" y="4348782"/>
            <a:ext cx="4771619" cy="2509218"/>
          </a:xfrm>
          <a:prstGeom prst="rect">
            <a:avLst/>
          </a:prstGeom>
        </p:spPr>
      </p:pic>
    </p:spTree>
    <p:extLst>
      <p:ext uri="{BB962C8B-B14F-4D97-AF65-F5344CB8AC3E}">
        <p14:creationId xmlns:p14="http://schemas.microsoft.com/office/powerpoint/2010/main" val="67480781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DFA580-A903-494F-8BAE-672F5506DE33}"/>
              </a:ext>
            </a:extLst>
          </p:cNvPr>
          <p:cNvPicPr>
            <a:picLocks noChangeAspect="1"/>
          </p:cNvPicPr>
          <p:nvPr/>
        </p:nvPicPr>
        <p:blipFill rotWithShape="1">
          <a:blip r:embed="rId2"/>
          <a:srcRect b="6249"/>
          <a:stretch/>
        </p:blipFill>
        <p:spPr>
          <a:xfrm>
            <a:off x="0" y="0"/>
            <a:ext cx="12192000" cy="6858000"/>
          </a:xfrm>
          <a:prstGeom prst="rect">
            <a:avLst/>
          </a:prstGeom>
        </p:spPr>
      </p:pic>
      <p:sp>
        <p:nvSpPr>
          <p:cNvPr id="5" name="Oval 4">
            <a:extLst>
              <a:ext uri="{FF2B5EF4-FFF2-40B4-BE49-F238E27FC236}">
                <a16:creationId xmlns:a16="http://schemas.microsoft.com/office/drawing/2014/main" id="{C37DC803-597E-4C3D-966D-0EAC59751606}"/>
              </a:ext>
            </a:extLst>
          </p:cNvPr>
          <p:cNvSpPr/>
          <p:nvPr/>
        </p:nvSpPr>
        <p:spPr>
          <a:xfrm>
            <a:off x="-1265275" y="-1212112"/>
            <a:ext cx="7361275" cy="4253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8D86D69-5D40-43DE-B2A3-26064A937842}"/>
              </a:ext>
            </a:extLst>
          </p:cNvPr>
          <p:cNvSpPr/>
          <p:nvPr/>
        </p:nvSpPr>
        <p:spPr>
          <a:xfrm>
            <a:off x="1" y="0"/>
            <a:ext cx="5901070" cy="2246769"/>
          </a:xfrm>
          <a:prstGeom prst="rect">
            <a:avLst/>
          </a:prstGeom>
        </p:spPr>
        <p:txBody>
          <a:bodyPr wrap="square">
            <a:spAutoFit/>
          </a:bodyPr>
          <a:lstStyle/>
          <a:p>
            <a:r>
              <a:rPr lang="en-US" sz="2800" dirty="0"/>
              <a:t>“But he turned, and </a:t>
            </a:r>
            <a:r>
              <a:rPr lang="en-US" sz="2800" b="1" u="sng" dirty="0"/>
              <a:t>said unto Peter, Get thee behind me, Satan: thou art an offence unto me</a:t>
            </a:r>
            <a:r>
              <a:rPr lang="en-US" sz="2800" dirty="0"/>
              <a:t>: for thou </a:t>
            </a:r>
            <a:r>
              <a:rPr lang="en-US" sz="2800" dirty="0" err="1"/>
              <a:t>savourest</a:t>
            </a:r>
            <a:r>
              <a:rPr lang="en-US" sz="2800" dirty="0"/>
              <a:t> not the things that be of God, but those that be of men.” (Matt. 16:23)</a:t>
            </a:r>
          </a:p>
        </p:txBody>
      </p:sp>
      <p:sp>
        <p:nvSpPr>
          <p:cNvPr id="6" name="Isosceles Triangle 5">
            <a:extLst>
              <a:ext uri="{FF2B5EF4-FFF2-40B4-BE49-F238E27FC236}">
                <a16:creationId xmlns:a16="http://schemas.microsoft.com/office/drawing/2014/main" id="{1DCA5383-BCB7-4CA2-96F1-44458D3318D3}"/>
              </a:ext>
            </a:extLst>
          </p:cNvPr>
          <p:cNvSpPr/>
          <p:nvPr/>
        </p:nvSpPr>
        <p:spPr>
          <a:xfrm rot="7902603">
            <a:off x="5261231" y="1839169"/>
            <a:ext cx="957211" cy="421187"/>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0B8D1D0-2771-447E-ABFD-71449CAEC006}"/>
              </a:ext>
            </a:extLst>
          </p:cNvPr>
          <p:cNvCxnSpPr>
            <a:cxnSpLocks/>
            <a:stCxn id="6" idx="2"/>
            <a:endCxn id="6" idx="0"/>
          </p:cNvCxnSpPr>
          <p:nvPr/>
        </p:nvCxnSpPr>
        <p:spPr>
          <a:xfrm>
            <a:off x="5901070" y="1552352"/>
            <a:ext cx="314425" cy="280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7C7FD4E-E910-46C2-9A34-C404ECE1691C}"/>
              </a:ext>
            </a:extLst>
          </p:cNvPr>
          <p:cNvCxnSpPr>
            <a:cxnSpLocks/>
            <a:stCxn id="6" idx="4"/>
            <a:endCxn id="6" idx="0"/>
          </p:cNvCxnSpPr>
          <p:nvPr/>
        </p:nvCxnSpPr>
        <p:spPr>
          <a:xfrm flipV="1">
            <a:off x="5264178" y="1832594"/>
            <a:ext cx="951317" cy="434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02586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E248D9-AB40-4033-BC89-D3F60AA111C9}"/>
              </a:ext>
            </a:extLst>
          </p:cNvPr>
          <p:cNvSpPr txBox="1"/>
          <p:nvPr/>
        </p:nvSpPr>
        <p:spPr>
          <a:xfrm>
            <a:off x="3306726" y="-106329"/>
            <a:ext cx="5071730" cy="769441"/>
          </a:xfrm>
          <a:prstGeom prst="rect">
            <a:avLst/>
          </a:prstGeom>
          <a:noFill/>
        </p:spPr>
        <p:txBody>
          <a:bodyPr wrap="square" rtlCol="0">
            <a:spAutoFit/>
          </a:bodyPr>
          <a:lstStyle/>
          <a:p>
            <a:pPr algn="ctr"/>
            <a:r>
              <a:rPr lang="en-US" sz="4400" b="1" i="1" dirty="0">
                <a:effectLst>
                  <a:outerShdw blurRad="38100" dist="38100" dir="2700000" algn="tl">
                    <a:srgbClr val="000000">
                      <a:alpha val="43137"/>
                    </a:srgbClr>
                  </a:outerShdw>
                </a:effectLst>
              </a:rPr>
              <a:t>1 </a:t>
            </a:r>
            <a:r>
              <a:rPr lang="en-US" sz="4000" b="1" i="1" dirty="0">
                <a:effectLst>
                  <a:outerShdw blurRad="38100" dist="38100" dir="2700000" algn="tl">
                    <a:srgbClr val="000000">
                      <a:alpha val="43137"/>
                    </a:srgbClr>
                  </a:outerShdw>
                </a:effectLst>
              </a:rPr>
              <a:t>Corinthians</a:t>
            </a:r>
            <a:r>
              <a:rPr lang="en-US" sz="4400" b="1" i="1" dirty="0">
                <a:effectLst>
                  <a:outerShdw blurRad="38100" dist="38100" dir="2700000" algn="tl">
                    <a:srgbClr val="000000">
                      <a:alpha val="43137"/>
                    </a:srgbClr>
                  </a:outerShdw>
                </a:effectLst>
              </a:rPr>
              <a:t> 5:7</a:t>
            </a:r>
          </a:p>
        </p:txBody>
      </p:sp>
      <p:sp>
        <p:nvSpPr>
          <p:cNvPr id="3" name="Rectangle 2">
            <a:extLst>
              <a:ext uri="{FF2B5EF4-FFF2-40B4-BE49-F238E27FC236}">
                <a16:creationId xmlns:a16="http://schemas.microsoft.com/office/drawing/2014/main" id="{9E36B857-332D-47AE-9EFE-BFFB67A6A79C}"/>
              </a:ext>
            </a:extLst>
          </p:cNvPr>
          <p:cNvSpPr/>
          <p:nvPr/>
        </p:nvSpPr>
        <p:spPr>
          <a:xfrm>
            <a:off x="0" y="471577"/>
            <a:ext cx="6283842" cy="3108543"/>
          </a:xfrm>
          <a:prstGeom prst="rect">
            <a:avLst/>
          </a:prstGeom>
        </p:spPr>
        <p:txBody>
          <a:bodyPr wrap="square">
            <a:spAutoFit/>
          </a:bodyPr>
          <a:lstStyle/>
          <a:p>
            <a:r>
              <a:rPr lang="en-US" sz="2800" b="1" dirty="0">
                <a:solidFill>
                  <a:srgbClr val="0070C0"/>
                </a:solidFill>
              </a:rPr>
              <a:t>King James Version:</a:t>
            </a:r>
          </a:p>
          <a:p>
            <a:endParaRPr lang="en-US" sz="2800" dirty="0">
              <a:solidFill>
                <a:srgbClr val="0070C0"/>
              </a:solidFill>
            </a:endParaRPr>
          </a:p>
          <a:p>
            <a:r>
              <a:rPr lang="en-US" sz="2800" dirty="0">
                <a:solidFill>
                  <a:srgbClr val="0070C0"/>
                </a:solidFill>
              </a:rPr>
              <a:t>Purge out therefore the old leaven, that ye may be a new lump, as ye are unleavened. For even Christ our </a:t>
            </a:r>
            <a:r>
              <a:rPr lang="en-US" sz="2800" dirty="0" err="1">
                <a:solidFill>
                  <a:srgbClr val="0070C0"/>
                </a:solidFill>
              </a:rPr>
              <a:t>passover</a:t>
            </a:r>
            <a:r>
              <a:rPr lang="en-US" sz="2800" dirty="0">
                <a:solidFill>
                  <a:srgbClr val="0070C0"/>
                </a:solidFill>
              </a:rPr>
              <a:t> is sacrificed </a:t>
            </a:r>
            <a:r>
              <a:rPr lang="en-US" sz="2800" b="1" u="sng" dirty="0">
                <a:solidFill>
                  <a:srgbClr val="0070C0"/>
                </a:solidFill>
              </a:rPr>
              <a:t>for us</a:t>
            </a:r>
            <a:r>
              <a:rPr lang="en-US" sz="2800" dirty="0">
                <a:solidFill>
                  <a:srgbClr val="0070C0"/>
                </a:solidFill>
              </a:rPr>
              <a:t>:</a:t>
            </a:r>
            <a:br>
              <a:rPr lang="en-US" sz="2800" dirty="0"/>
            </a:br>
            <a:endParaRPr lang="en-US" sz="2800" u="sng" dirty="0">
              <a:solidFill>
                <a:srgbClr val="0070C0"/>
              </a:solidFill>
            </a:endParaRPr>
          </a:p>
        </p:txBody>
      </p:sp>
      <p:sp>
        <p:nvSpPr>
          <p:cNvPr id="5" name="Rectangle 4">
            <a:extLst>
              <a:ext uri="{FF2B5EF4-FFF2-40B4-BE49-F238E27FC236}">
                <a16:creationId xmlns:a16="http://schemas.microsoft.com/office/drawing/2014/main" id="{B55F7EF3-BB36-4A08-A1F5-49E6E4CEF527}"/>
              </a:ext>
            </a:extLst>
          </p:cNvPr>
          <p:cNvSpPr/>
          <p:nvPr/>
        </p:nvSpPr>
        <p:spPr>
          <a:xfrm>
            <a:off x="6283842" y="492847"/>
            <a:ext cx="5744182" cy="3108543"/>
          </a:xfrm>
          <a:prstGeom prst="rect">
            <a:avLst/>
          </a:prstGeom>
        </p:spPr>
        <p:txBody>
          <a:bodyPr wrap="square">
            <a:spAutoFit/>
          </a:bodyPr>
          <a:lstStyle/>
          <a:p>
            <a:r>
              <a:rPr lang="en-US" sz="2800" b="1" dirty="0">
                <a:solidFill>
                  <a:srgbClr val="FF0000"/>
                </a:solidFill>
              </a:rPr>
              <a:t>[Jesuit] Douay 1582:</a:t>
            </a:r>
          </a:p>
          <a:p>
            <a:endParaRPr lang="en-US" sz="2800" dirty="0">
              <a:solidFill>
                <a:srgbClr val="FF0000"/>
              </a:solidFill>
            </a:endParaRPr>
          </a:p>
          <a:p>
            <a:r>
              <a:rPr lang="en-US" sz="2800" dirty="0">
                <a:solidFill>
                  <a:srgbClr val="FF0000"/>
                </a:solidFill>
              </a:rPr>
              <a:t>Purge the old leaven, that you may be a new paste, as you are unleavened. For our </a:t>
            </a:r>
            <a:r>
              <a:rPr lang="en-US" sz="2800" dirty="0" err="1">
                <a:solidFill>
                  <a:srgbClr val="FF0000"/>
                </a:solidFill>
              </a:rPr>
              <a:t>pasche</a:t>
            </a:r>
            <a:r>
              <a:rPr lang="en-US" sz="2800" dirty="0">
                <a:solidFill>
                  <a:srgbClr val="FF0000"/>
                </a:solidFill>
              </a:rPr>
              <a:t> Christ is immolated.</a:t>
            </a:r>
            <a:br>
              <a:rPr lang="en-US" sz="2800" dirty="0">
                <a:solidFill>
                  <a:srgbClr val="FF0000"/>
                </a:solidFill>
              </a:rPr>
            </a:br>
            <a:endParaRPr lang="en-US" sz="2800" dirty="0">
              <a:solidFill>
                <a:srgbClr val="FF0000"/>
              </a:solidFill>
            </a:endParaRPr>
          </a:p>
          <a:p>
            <a:endParaRPr lang="en-US" sz="2800" dirty="0">
              <a:solidFill>
                <a:srgbClr val="FF0000"/>
              </a:solidFill>
            </a:endParaRPr>
          </a:p>
        </p:txBody>
      </p:sp>
      <p:pic>
        <p:nvPicPr>
          <p:cNvPr id="6" name="Picture 5">
            <a:extLst>
              <a:ext uri="{FF2B5EF4-FFF2-40B4-BE49-F238E27FC236}">
                <a16:creationId xmlns:a16="http://schemas.microsoft.com/office/drawing/2014/main" id="{F594FCC9-825C-40AD-89E1-FA16384A2032}"/>
              </a:ext>
            </a:extLst>
          </p:cNvPr>
          <p:cNvPicPr>
            <a:picLocks noChangeAspect="1"/>
          </p:cNvPicPr>
          <p:nvPr/>
        </p:nvPicPr>
        <p:blipFill>
          <a:blip r:embed="rId2"/>
          <a:stretch>
            <a:fillRect/>
          </a:stretch>
        </p:blipFill>
        <p:spPr>
          <a:xfrm>
            <a:off x="6502141" y="3070712"/>
            <a:ext cx="4704576" cy="3174296"/>
          </a:xfrm>
          <a:prstGeom prst="rect">
            <a:avLst/>
          </a:prstGeom>
        </p:spPr>
      </p:pic>
      <p:pic>
        <p:nvPicPr>
          <p:cNvPr id="7" name="Picture 6">
            <a:extLst>
              <a:ext uri="{FF2B5EF4-FFF2-40B4-BE49-F238E27FC236}">
                <a16:creationId xmlns:a16="http://schemas.microsoft.com/office/drawing/2014/main" id="{6D39799D-C08C-4D12-8FBB-CC39357B2D9E}"/>
              </a:ext>
            </a:extLst>
          </p:cNvPr>
          <p:cNvPicPr>
            <a:picLocks noChangeAspect="1"/>
          </p:cNvPicPr>
          <p:nvPr/>
        </p:nvPicPr>
        <p:blipFill>
          <a:blip r:embed="rId3"/>
          <a:stretch>
            <a:fillRect/>
          </a:stretch>
        </p:blipFill>
        <p:spPr>
          <a:xfrm>
            <a:off x="329112" y="3070712"/>
            <a:ext cx="4757120" cy="3174296"/>
          </a:xfrm>
          <a:prstGeom prst="rect">
            <a:avLst/>
          </a:prstGeom>
        </p:spPr>
      </p:pic>
      <p:sp>
        <p:nvSpPr>
          <p:cNvPr id="8" name="TextBox 7">
            <a:extLst>
              <a:ext uri="{FF2B5EF4-FFF2-40B4-BE49-F238E27FC236}">
                <a16:creationId xmlns:a16="http://schemas.microsoft.com/office/drawing/2014/main" id="{129C2609-E96F-47DC-9FE1-8021D2F138F2}"/>
              </a:ext>
            </a:extLst>
          </p:cNvPr>
          <p:cNvSpPr txBox="1"/>
          <p:nvPr/>
        </p:nvSpPr>
        <p:spPr>
          <a:xfrm>
            <a:off x="244549" y="6255636"/>
            <a:ext cx="11196084" cy="461665"/>
          </a:xfrm>
          <a:prstGeom prst="rect">
            <a:avLst/>
          </a:prstGeom>
          <a:noFill/>
        </p:spPr>
        <p:txBody>
          <a:bodyPr wrap="square" rtlCol="0">
            <a:spAutoFit/>
          </a:bodyPr>
          <a:lstStyle/>
          <a:p>
            <a:r>
              <a:rPr lang="en-US" sz="2400" b="1" i="1" dirty="0">
                <a:solidFill>
                  <a:srgbClr val="008000"/>
                </a:solidFill>
                <a:effectLst>
                  <a:outerShdw blurRad="38100" dist="38100" dir="2700000" algn="tl">
                    <a:srgbClr val="000000">
                      <a:alpha val="43137"/>
                    </a:srgbClr>
                  </a:outerShdw>
                </a:effectLst>
              </a:rPr>
              <a:t>Draw your waters of life from the clean, uncorrupted river, not the polluted, filthy one</a:t>
            </a:r>
          </a:p>
        </p:txBody>
      </p:sp>
    </p:spTree>
    <p:extLst>
      <p:ext uri="{BB962C8B-B14F-4D97-AF65-F5344CB8AC3E}">
        <p14:creationId xmlns:p14="http://schemas.microsoft.com/office/powerpoint/2010/main" val="214206894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1A2C5A-1728-4D8B-BAE2-5B69F7C688F2}"/>
              </a:ext>
            </a:extLst>
          </p:cNvPr>
          <p:cNvPicPr>
            <a:picLocks noChangeAspect="1"/>
          </p:cNvPicPr>
          <p:nvPr/>
        </p:nvPicPr>
        <p:blipFill>
          <a:blip r:embed="rId2"/>
          <a:stretch>
            <a:fillRect/>
          </a:stretch>
        </p:blipFill>
        <p:spPr>
          <a:xfrm>
            <a:off x="350040" y="0"/>
            <a:ext cx="5939376" cy="6858000"/>
          </a:xfrm>
          <a:prstGeom prst="rect">
            <a:avLst/>
          </a:prstGeom>
        </p:spPr>
      </p:pic>
      <p:sp>
        <p:nvSpPr>
          <p:cNvPr id="5" name="TextBox 4">
            <a:extLst>
              <a:ext uri="{FF2B5EF4-FFF2-40B4-BE49-F238E27FC236}">
                <a16:creationId xmlns:a16="http://schemas.microsoft.com/office/drawing/2014/main" id="{648101C4-A5FC-4135-9264-25EA6B9F8F88}"/>
              </a:ext>
            </a:extLst>
          </p:cNvPr>
          <p:cNvSpPr txBox="1"/>
          <p:nvPr/>
        </p:nvSpPr>
        <p:spPr>
          <a:xfrm>
            <a:off x="6289416" y="443567"/>
            <a:ext cx="5902584" cy="5970865"/>
          </a:xfrm>
          <a:prstGeom prst="rect">
            <a:avLst/>
          </a:prstGeom>
          <a:noFill/>
        </p:spPr>
        <p:txBody>
          <a:bodyPr wrap="square" rtlCol="0">
            <a:spAutoFit/>
          </a:bodyPr>
          <a:lstStyle/>
          <a:p>
            <a:r>
              <a:rPr lang="en-US" sz="3000" dirty="0">
                <a:solidFill>
                  <a:srgbClr val="FF0000"/>
                </a:solidFill>
              </a:rPr>
              <a:t>It is likely you will find these Pulpit Scarfs/Lecterns in Catholic Churches, but you may be surprised to find them in Protestant, Evangelical, Mormon, Jehovah’s Witnesses, EVEN Seventh-day Adventist and EVEN many independent churches also! If you see this symbol it is a huge red flag! </a:t>
            </a:r>
            <a:r>
              <a:rPr lang="en-US" sz="2800" dirty="0">
                <a:solidFill>
                  <a:schemeClr val="bg2">
                    <a:lumMod val="50000"/>
                  </a:schemeClr>
                </a:solidFill>
              </a:rPr>
              <a:t>(</a:t>
            </a:r>
            <a:r>
              <a:rPr lang="en-US" sz="2800" i="1" dirty="0">
                <a:solidFill>
                  <a:schemeClr val="bg2">
                    <a:lumMod val="50000"/>
                  </a:schemeClr>
                </a:solidFill>
              </a:rPr>
              <a:t>For more information as to the infiltration of the churches, see “Alberto, Double Cross, The Godfathers” in the Alberto Series by Jack T. Chick, Chick Publications)</a:t>
            </a:r>
            <a:endParaRPr lang="en-US" sz="3000" i="1" dirty="0">
              <a:solidFill>
                <a:schemeClr val="bg2">
                  <a:lumMod val="50000"/>
                </a:schemeClr>
              </a:solidFill>
            </a:endParaRPr>
          </a:p>
        </p:txBody>
      </p:sp>
      <p:pic>
        <p:nvPicPr>
          <p:cNvPr id="6" name="Picture 5">
            <a:extLst>
              <a:ext uri="{FF2B5EF4-FFF2-40B4-BE49-F238E27FC236}">
                <a16:creationId xmlns:a16="http://schemas.microsoft.com/office/drawing/2014/main" id="{F47E1A1E-A54F-4636-BDD6-A7FEE5BCCDAA}"/>
              </a:ext>
            </a:extLst>
          </p:cNvPr>
          <p:cNvPicPr>
            <a:picLocks noChangeAspect="1"/>
          </p:cNvPicPr>
          <p:nvPr/>
        </p:nvPicPr>
        <p:blipFill>
          <a:blip r:embed="rId3"/>
          <a:stretch>
            <a:fillRect/>
          </a:stretch>
        </p:blipFill>
        <p:spPr>
          <a:xfrm>
            <a:off x="3997190" y="4457700"/>
            <a:ext cx="2381250" cy="2400300"/>
          </a:xfrm>
          <a:prstGeom prst="rect">
            <a:avLst/>
          </a:prstGeom>
        </p:spPr>
      </p:pic>
    </p:spTree>
    <p:extLst>
      <p:ext uri="{BB962C8B-B14F-4D97-AF65-F5344CB8AC3E}">
        <p14:creationId xmlns:p14="http://schemas.microsoft.com/office/powerpoint/2010/main" val="26763640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3F5874-102F-4C51-BF39-8CB655F1217F}"/>
              </a:ext>
            </a:extLst>
          </p:cNvPr>
          <p:cNvSpPr/>
          <p:nvPr/>
        </p:nvSpPr>
        <p:spPr>
          <a:xfrm>
            <a:off x="138223" y="320457"/>
            <a:ext cx="5744182" cy="6555641"/>
          </a:xfrm>
          <a:prstGeom prst="rect">
            <a:avLst/>
          </a:prstGeom>
        </p:spPr>
        <p:txBody>
          <a:bodyPr wrap="square">
            <a:spAutoFit/>
          </a:bodyPr>
          <a:lstStyle/>
          <a:p>
            <a:r>
              <a:rPr lang="en-US" sz="2800" b="1" dirty="0">
                <a:solidFill>
                  <a:srgbClr val="FF0000"/>
                </a:solidFill>
              </a:rPr>
              <a:t>American Revised Version 1901:</a:t>
            </a:r>
          </a:p>
          <a:p>
            <a:endParaRPr lang="en-US" sz="2800" dirty="0">
              <a:solidFill>
                <a:srgbClr val="FF0000"/>
              </a:solidFill>
            </a:endParaRPr>
          </a:p>
          <a:p>
            <a:r>
              <a:rPr lang="en-US" sz="2800" dirty="0">
                <a:solidFill>
                  <a:srgbClr val="FF0000"/>
                </a:solidFill>
              </a:rPr>
              <a:t>Purge out the old leaven, that you may be a new lump, even as ye are unleavened. For our Passover also hath been sacrificed, even Christ. </a:t>
            </a:r>
          </a:p>
          <a:p>
            <a:endParaRPr lang="en-US" sz="2800" dirty="0">
              <a:solidFill>
                <a:srgbClr val="FF0000"/>
              </a:solidFill>
            </a:endParaRPr>
          </a:p>
          <a:p>
            <a:r>
              <a:rPr lang="en-US" sz="2800" b="1" dirty="0">
                <a:solidFill>
                  <a:srgbClr val="FF0000"/>
                </a:solidFill>
              </a:rPr>
              <a:t>New International Version:</a:t>
            </a:r>
          </a:p>
          <a:p>
            <a:r>
              <a:rPr lang="en-US" sz="2800" dirty="0">
                <a:solidFill>
                  <a:srgbClr val="FF0000"/>
                </a:solidFill>
              </a:rPr>
              <a:t>Get rid of the old yeast, so that you may be a new unleavened batch--as you really are. For Christ, our Passover lamb, has been sacrificed.</a:t>
            </a:r>
            <a:br>
              <a:rPr lang="en-US" sz="2800" dirty="0"/>
            </a:br>
            <a:br>
              <a:rPr lang="en-US" sz="2800" dirty="0">
                <a:solidFill>
                  <a:srgbClr val="FF0000"/>
                </a:solidFill>
              </a:rPr>
            </a:br>
            <a:endParaRPr lang="en-US" sz="2800" dirty="0">
              <a:solidFill>
                <a:srgbClr val="FF0000"/>
              </a:solidFill>
            </a:endParaRPr>
          </a:p>
          <a:p>
            <a:endParaRPr lang="en-US" sz="2800" dirty="0">
              <a:solidFill>
                <a:srgbClr val="FF0000"/>
              </a:solidFill>
            </a:endParaRPr>
          </a:p>
        </p:txBody>
      </p:sp>
      <p:sp>
        <p:nvSpPr>
          <p:cNvPr id="4" name="Rectangle 3">
            <a:extLst>
              <a:ext uri="{FF2B5EF4-FFF2-40B4-BE49-F238E27FC236}">
                <a16:creationId xmlns:a16="http://schemas.microsoft.com/office/drawing/2014/main" id="{8A47653E-28E5-4321-9FA5-84BFD66E7720}"/>
              </a:ext>
            </a:extLst>
          </p:cNvPr>
          <p:cNvSpPr/>
          <p:nvPr/>
        </p:nvSpPr>
        <p:spPr>
          <a:xfrm>
            <a:off x="5769935" y="320457"/>
            <a:ext cx="6283842" cy="3108543"/>
          </a:xfrm>
          <a:prstGeom prst="rect">
            <a:avLst/>
          </a:prstGeom>
        </p:spPr>
        <p:txBody>
          <a:bodyPr wrap="square">
            <a:spAutoFit/>
          </a:bodyPr>
          <a:lstStyle/>
          <a:p>
            <a:r>
              <a:rPr lang="en-US" sz="2800" b="1" dirty="0">
                <a:solidFill>
                  <a:srgbClr val="0070C0"/>
                </a:solidFill>
              </a:rPr>
              <a:t>King James Version:</a:t>
            </a:r>
          </a:p>
          <a:p>
            <a:endParaRPr lang="en-US" sz="2800" dirty="0">
              <a:solidFill>
                <a:srgbClr val="0070C0"/>
              </a:solidFill>
            </a:endParaRPr>
          </a:p>
          <a:p>
            <a:r>
              <a:rPr lang="en-US" sz="2800" dirty="0">
                <a:solidFill>
                  <a:srgbClr val="0070C0"/>
                </a:solidFill>
              </a:rPr>
              <a:t>Purge out therefore the old leaven, that ye may be a new lump, as ye are unleavened. For even Christ our </a:t>
            </a:r>
            <a:r>
              <a:rPr lang="en-US" sz="2800" dirty="0" err="1">
                <a:solidFill>
                  <a:srgbClr val="0070C0"/>
                </a:solidFill>
              </a:rPr>
              <a:t>passover</a:t>
            </a:r>
            <a:r>
              <a:rPr lang="en-US" sz="2800" dirty="0">
                <a:solidFill>
                  <a:srgbClr val="0070C0"/>
                </a:solidFill>
              </a:rPr>
              <a:t> is sacrificed </a:t>
            </a:r>
            <a:r>
              <a:rPr lang="en-US" sz="2800" b="1" u="sng" dirty="0">
                <a:solidFill>
                  <a:srgbClr val="0070C0"/>
                </a:solidFill>
              </a:rPr>
              <a:t>for us</a:t>
            </a:r>
            <a:r>
              <a:rPr lang="en-US" sz="2800" dirty="0">
                <a:solidFill>
                  <a:srgbClr val="0070C0"/>
                </a:solidFill>
              </a:rPr>
              <a:t>:</a:t>
            </a:r>
            <a:br>
              <a:rPr lang="en-US" sz="2800" dirty="0"/>
            </a:br>
            <a:endParaRPr lang="en-US" sz="2800" u="sng" dirty="0">
              <a:solidFill>
                <a:srgbClr val="0070C0"/>
              </a:solidFill>
            </a:endParaRPr>
          </a:p>
        </p:txBody>
      </p:sp>
      <p:sp>
        <p:nvSpPr>
          <p:cNvPr id="6" name="TextBox 5">
            <a:extLst>
              <a:ext uri="{FF2B5EF4-FFF2-40B4-BE49-F238E27FC236}">
                <a16:creationId xmlns:a16="http://schemas.microsoft.com/office/drawing/2014/main" id="{7A479325-0D1E-46A4-BBE3-C625A211A0D0}"/>
              </a:ext>
            </a:extLst>
          </p:cNvPr>
          <p:cNvSpPr txBox="1"/>
          <p:nvPr/>
        </p:nvSpPr>
        <p:spPr>
          <a:xfrm>
            <a:off x="6112777" y="3237614"/>
            <a:ext cx="5401340"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rPr>
              <a:t>ONLY ONE STANDS APART!!!</a:t>
            </a:r>
          </a:p>
        </p:txBody>
      </p:sp>
      <p:pic>
        <p:nvPicPr>
          <p:cNvPr id="8" name="Picture 7">
            <a:extLst>
              <a:ext uri="{FF2B5EF4-FFF2-40B4-BE49-F238E27FC236}">
                <a16:creationId xmlns:a16="http://schemas.microsoft.com/office/drawing/2014/main" id="{25AAA064-D031-41B2-8BA7-137545177601}"/>
              </a:ext>
            </a:extLst>
          </p:cNvPr>
          <p:cNvPicPr>
            <a:picLocks noChangeAspect="1"/>
          </p:cNvPicPr>
          <p:nvPr/>
        </p:nvPicPr>
        <p:blipFill rotWithShape="1">
          <a:blip r:embed="rId2"/>
          <a:srcRect t="40151"/>
          <a:stretch/>
        </p:blipFill>
        <p:spPr>
          <a:xfrm>
            <a:off x="6550903" y="3874824"/>
            <a:ext cx="4525088" cy="2926278"/>
          </a:xfrm>
          <a:prstGeom prst="rect">
            <a:avLst/>
          </a:prstGeom>
        </p:spPr>
      </p:pic>
    </p:spTree>
    <p:extLst>
      <p:ext uri="{BB962C8B-B14F-4D97-AF65-F5344CB8AC3E}">
        <p14:creationId xmlns:p14="http://schemas.microsoft.com/office/powerpoint/2010/main" val="58833212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A12D99-2DA1-4823-8809-0B50F8C83A8E}"/>
              </a:ext>
            </a:extLst>
          </p:cNvPr>
          <p:cNvSpPr/>
          <p:nvPr/>
        </p:nvSpPr>
        <p:spPr>
          <a:xfrm>
            <a:off x="0" y="820180"/>
            <a:ext cx="4699591" cy="6124754"/>
          </a:xfrm>
          <a:prstGeom prst="rect">
            <a:avLst/>
          </a:prstGeom>
        </p:spPr>
        <p:txBody>
          <a:bodyPr wrap="square">
            <a:spAutoFit/>
          </a:bodyPr>
          <a:lstStyle/>
          <a:p>
            <a:r>
              <a:rPr lang="en-US" sz="2800" b="1" dirty="0">
                <a:solidFill>
                  <a:srgbClr val="FF0000"/>
                </a:solidFill>
              </a:rPr>
              <a:t>English Standard Version:</a:t>
            </a:r>
            <a:endParaRPr lang="en-US" sz="2800" dirty="0">
              <a:solidFill>
                <a:srgbClr val="FF0000"/>
              </a:solidFill>
            </a:endParaRPr>
          </a:p>
          <a:p>
            <a:r>
              <a:rPr lang="en-US" sz="2800" dirty="0">
                <a:solidFill>
                  <a:srgbClr val="FF0000"/>
                </a:solidFill>
              </a:rPr>
              <a:t>Cleanse out the old leaven that you may be a new lump, as you really are unleavened. For Christ, our Passover lamb, has been sacrificed.</a:t>
            </a:r>
            <a:br>
              <a:rPr lang="en-US" sz="2800" dirty="0"/>
            </a:br>
            <a:endParaRPr lang="en-US" sz="2800" dirty="0">
              <a:solidFill>
                <a:srgbClr val="FF0000"/>
              </a:solidFill>
            </a:endParaRPr>
          </a:p>
          <a:p>
            <a:r>
              <a:rPr lang="en-US" sz="2800" b="1" dirty="0">
                <a:solidFill>
                  <a:srgbClr val="FF0000"/>
                </a:solidFill>
              </a:rPr>
              <a:t>New American Standard Bible:</a:t>
            </a:r>
          </a:p>
          <a:p>
            <a:r>
              <a:rPr lang="en-US" sz="2800" dirty="0">
                <a:solidFill>
                  <a:srgbClr val="FF0000"/>
                </a:solidFill>
              </a:rPr>
              <a:t>Clean out the old leaven so that you may be a new lump, just as you are in fact unleavened. For Christ our Passover also has been sacrificed.</a:t>
            </a:r>
          </a:p>
        </p:txBody>
      </p:sp>
      <p:sp>
        <p:nvSpPr>
          <p:cNvPr id="3" name="TextBox 2">
            <a:extLst>
              <a:ext uri="{FF2B5EF4-FFF2-40B4-BE49-F238E27FC236}">
                <a16:creationId xmlns:a16="http://schemas.microsoft.com/office/drawing/2014/main" id="{445AD0F5-959F-486E-B3B0-D627380C4F25}"/>
              </a:ext>
            </a:extLst>
          </p:cNvPr>
          <p:cNvSpPr txBox="1"/>
          <p:nvPr/>
        </p:nvSpPr>
        <p:spPr>
          <a:xfrm>
            <a:off x="0" y="148856"/>
            <a:ext cx="12191999" cy="523220"/>
          </a:xfrm>
          <a:prstGeom prst="rect">
            <a:avLst/>
          </a:prstGeom>
          <a:noFill/>
        </p:spPr>
        <p:txBody>
          <a:bodyPr wrap="square" rtlCol="0">
            <a:spAutoFit/>
          </a:bodyPr>
          <a:lstStyle/>
          <a:p>
            <a:r>
              <a:rPr lang="en-US" sz="2800" i="1" dirty="0">
                <a:effectLst>
                  <a:outerShdw blurRad="38100" dist="38100" dir="2700000" algn="tl">
                    <a:srgbClr val="000000">
                      <a:alpha val="43137"/>
                    </a:srgbClr>
                  </a:outerShdw>
                </a:effectLst>
              </a:rPr>
              <a:t>The Corrupted Streams do NOT purge out the “Leaven”, they purge out the “Bread”</a:t>
            </a:r>
          </a:p>
        </p:txBody>
      </p:sp>
      <p:sp>
        <p:nvSpPr>
          <p:cNvPr id="4" name="Rectangle 3">
            <a:extLst>
              <a:ext uri="{FF2B5EF4-FFF2-40B4-BE49-F238E27FC236}">
                <a16:creationId xmlns:a16="http://schemas.microsoft.com/office/drawing/2014/main" id="{C31201DC-4E89-4916-A773-A8A22F799DB8}"/>
              </a:ext>
            </a:extLst>
          </p:cNvPr>
          <p:cNvSpPr/>
          <p:nvPr/>
        </p:nvSpPr>
        <p:spPr>
          <a:xfrm>
            <a:off x="4880344" y="3882557"/>
            <a:ext cx="7311655" cy="3539430"/>
          </a:xfrm>
          <a:prstGeom prst="rect">
            <a:avLst/>
          </a:prstGeom>
        </p:spPr>
        <p:txBody>
          <a:bodyPr wrap="square">
            <a:spAutoFit/>
          </a:bodyPr>
          <a:lstStyle/>
          <a:p>
            <a:r>
              <a:rPr lang="en-US" sz="2800" b="1" dirty="0">
                <a:solidFill>
                  <a:srgbClr val="FF0000"/>
                </a:solidFill>
              </a:rPr>
              <a:t>Good News Translation:</a:t>
            </a:r>
            <a:endParaRPr lang="en-US" sz="2800" dirty="0">
              <a:solidFill>
                <a:srgbClr val="FF0000"/>
              </a:solidFill>
            </a:endParaRPr>
          </a:p>
          <a:p>
            <a:r>
              <a:rPr lang="en-US" sz="2800" dirty="0">
                <a:solidFill>
                  <a:srgbClr val="FF0000"/>
                </a:solidFill>
              </a:rPr>
              <a:t>You must remove the old yeast of sin so that you will be entirely pure. Then you will be like a new batch of dough without any yeast, as indeed I know you actually are. For our Passover Festival is ready, now that Christ, our Passover lamb, has been sacrificed. </a:t>
            </a:r>
            <a:br>
              <a:rPr lang="en-US" sz="2800" dirty="0"/>
            </a:br>
            <a:endParaRPr lang="en-US" sz="2800" dirty="0">
              <a:solidFill>
                <a:srgbClr val="FF0000"/>
              </a:solidFill>
            </a:endParaRPr>
          </a:p>
        </p:txBody>
      </p:sp>
      <p:pic>
        <p:nvPicPr>
          <p:cNvPr id="5" name="Picture 4">
            <a:extLst>
              <a:ext uri="{FF2B5EF4-FFF2-40B4-BE49-F238E27FC236}">
                <a16:creationId xmlns:a16="http://schemas.microsoft.com/office/drawing/2014/main" id="{70341973-2D1F-46F3-A8B2-DD65EFBDF2BD}"/>
              </a:ext>
            </a:extLst>
          </p:cNvPr>
          <p:cNvPicPr>
            <a:picLocks noChangeAspect="1"/>
          </p:cNvPicPr>
          <p:nvPr/>
        </p:nvPicPr>
        <p:blipFill rotWithShape="1">
          <a:blip r:embed="rId2"/>
          <a:srcRect t="11187"/>
          <a:stretch/>
        </p:blipFill>
        <p:spPr>
          <a:xfrm>
            <a:off x="6213567" y="808911"/>
            <a:ext cx="4941558" cy="2936811"/>
          </a:xfrm>
          <a:prstGeom prst="rect">
            <a:avLst/>
          </a:prstGeom>
        </p:spPr>
      </p:pic>
    </p:spTree>
    <p:extLst>
      <p:ext uri="{BB962C8B-B14F-4D97-AF65-F5344CB8AC3E}">
        <p14:creationId xmlns:p14="http://schemas.microsoft.com/office/powerpoint/2010/main" val="246928032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F9C413-006F-4F55-AEC1-CD040644AB7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4459557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182A19-09AE-46EB-A172-4555FB1D3909}"/>
              </a:ext>
            </a:extLst>
          </p:cNvPr>
          <p:cNvPicPr>
            <a:picLocks noChangeAspect="1"/>
          </p:cNvPicPr>
          <p:nvPr/>
        </p:nvPicPr>
        <p:blipFill>
          <a:blip r:embed="rId2"/>
          <a:stretch>
            <a:fillRect/>
          </a:stretch>
        </p:blipFill>
        <p:spPr>
          <a:xfrm>
            <a:off x="0" y="243839"/>
            <a:ext cx="12192000" cy="6370321"/>
          </a:xfrm>
          <a:prstGeom prst="rect">
            <a:avLst/>
          </a:prstGeom>
        </p:spPr>
      </p:pic>
      <p:cxnSp>
        <p:nvCxnSpPr>
          <p:cNvPr id="5" name="Straight Connector 4">
            <a:extLst>
              <a:ext uri="{FF2B5EF4-FFF2-40B4-BE49-F238E27FC236}">
                <a16:creationId xmlns:a16="http://schemas.microsoft.com/office/drawing/2014/main" id="{F1B73954-612D-4305-9459-29C500E797B5}"/>
              </a:ext>
            </a:extLst>
          </p:cNvPr>
          <p:cNvCxnSpPr/>
          <p:nvPr/>
        </p:nvCxnSpPr>
        <p:spPr>
          <a:xfrm>
            <a:off x="0" y="243839"/>
            <a:ext cx="12192000" cy="0"/>
          </a:xfrm>
          <a:prstGeom prst="line">
            <a:avLst/>
          </a:prstGeom>
          <a:ln>
            <a:solidFill>
              <a:srgbClr val="896700"/>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17E2BCC-D103-4D03-B9C9-BB429B040863}"/>
              </a:ext>
            </a:extLst>
          </p:cNvPr>
          <p:cNvCxnSpPr/>
          <p:nvPr/>
        </p:nvCxnSpPr>
        <p:spPr>
          <a:xfrm>
            <a:off x="0" y="6614160"/>
            <a:ext cx="12192000" cy="0"/>
          </a:xfrm>
          <a:prstGeom prst="line">
            <a:avLst/>
          </a:prstGeom>
          <a:ln>
            <a:solidFill>
              <a:srgbClr val="896700"/>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9E4B162-DABB-4AC5-8EF5-10D013876464}"/>
              </a:ext>
            </a:extLst>
          </p:cNvPr>
          <p:cNvCxnSpPr>
            <a:cxnSpLocks/>
          </p:cNvCxnSpPr>
          <p:nvPr/>
        </p:nvCxnSpPr>
        <p:spPr>
          <a:xfrm>
            <a:off x="0" y="243839"/>
            <a:ext cx="0" cy="6370321"/>
          </a:xfrm>
          <a:prstGeom prst="line">
            <a:avLst/>
          </a:prstGeom>
          <a:ln>
            <a:solidFill>
              <a:srgbClr val="896700"/>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C69E09-A22B-49C8-9DED-6EE79E67A0CF}"/>
              </a:ext>
            </a:extLst>
          </p:cNvPr>
          <p:cNvCxnSpPr>
            <a:cxnSpLocks/>
          </p:cNvCxnSpPr>
          <p:nvPr/>
        </p:nvCxnSpPr>
        <p:spPr>
          <a:xfrm>
            <a:off x="12192000" y="243839"/>
            <a:ext cx="0" cy="6370320"/>
          </a:xfrm>
          <a:prstGeom prst="line">
            <a:avLst/>
          </a:prstGeom>
          <a:ln>
            <a:solidFill>
              <a:srgbClr val="896700"/>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55396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316D70-C4A2-44EA-A0A8-7F5F813958E1}"/>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51649770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0883B2-1A00-46B2-879D-0261FE0D1DAB}"/>
              </a:ext>
            </a:extLst>
          </p:cNvPr>
          <p:cNvSpPr txBox="1"/>
          <p:nvPr/>
        </p:nvSpPr>
        <p:spPr>
          <a:xfrm>
            <a:off x="446567" y="0"/>
            <a:ext cx="11057861" cy="461665"/>
          </a:xfrm>
          <a:prstGeom prst="rect">
            <a:avLst/>
          </a:prstGeom>
          <a:noFill/>
        </p:spPr>
        <p:txBody>
          <a:bodyPr wrap="square" rtlCol="0">
            <a:spAutoFit/>
          </a:bodyPr>
          <a:lstStyle/>
          <a:p>
            <a:r>
              <a:rPr lang="en-US" sz="2400" dirty="0"/>
              <a:t>For More Information… Please Consider these works as a supplement to your study…</a:t>
            </a:r>
          </a:p>
        </p:txBody>
      </p:sp>
      <p:pic>
        <p:nvPicPr>
          <p:cNvPr id="6" name="Picture 5">
            <a:extLst>
              <a:ext uri="{FF2B5EF4-FFF2-40B4-BE49-F238E27FC236}">
                <a16:creationId xmlns:a16="http://schemas.microsoft.com/office/drawing/2014/main" id="{ACBF4963-1B1B-401B-9F46-FC15C4EC4977}"/>
              </a:ext>
            </a:extLst>
          </p:cNvPr>
          <p:cNvPicPr>
            <a:picLocks noChangeAspect="1"/>
          </p:cNvPicPr>
          <p:nvPr/>
        </p:nvPicPr>
        <p:blipFill>
          <a:blip r:embed="rId2"/>
          <a:stretch>
            <a:fillRect/>
          </a:stretch>
        </p:blipFill>
        <p:spPr>
          <a:xfrm>
            <a:off x="258247" y="388449"/>
            <a:ext cx="1313031" cy="2102902"/>
          </a:xfrm>
          <a:prstGeom prst="rect">
            <a:avLst/>
          </a:prstGeom>
        </p:spPr>
      </p:pic>
      <p:pic>
        <p:nvPicPr>
          <p:cNvPr id="9" name="Picture 8">
            <a:extLst>
              <a:ext uri="{FF2B5EF4-FFF2-40B4-BE49-F238E27FC236}">
                <a16:creationId xmlns:a16="http://schemas.microsoft.com/office/drawing/2014/main" id="{2517A2DA-3F33-4B1E-B2D0-AF6D0BE38F62}"/>
              </a:ext>
            </a:extLst>
          </p:cNvPr>
          <p:cNvPicPr>
            <a:picLocks noChangeAspect="1"/>
          </p:cNvPicPr>
          <p:nvPr/>
        </p:nvPicPr>
        <p:blipFill>
          <a:blip r:embed="rId3"/>
          <a:stretch>
            <a:fillRect/>
          </a:stretch>
        </p:blipFill>
        <p:spPr>
          <a:xfrm>
            <a:off x="3472395" y="388449"/>
            <a:ext cx="1330903" cy="2102902"/>
          </a:xfrm>
          <a:prstGeom prst="rect">
            <a:avLst/>
          </a:prstGeom>
        </p:spPr>
      </p:pic>
      <p:pic>
        <p:nvPicPr>
          <p:cNvPr id="10" name="Picture 9">
            <a:extLst>
              <a:ext uri="{FF2B5EF4-FFF2-40B4-BE49-F238E27FC236}">
                <a16:creationId xmlns:a16="http://schemas.microsoft.com/office/drawing/2014/main" id="{26B345D1-7825-460C-9538-1E219A5ECF24}"/>
              </a:ext>
            </a:extLst>
          </p:cNvPr>
          <p:cNvPicPr>
            <a:picLocks noChangeAspect="1"/>
          </p:cNvPicPr>
          <p:nvPr/>
        </p:nvPicPr>
        <p:blipFill>
          <a:blip r:embed="rId4"/>
          <a:stretch>
            <a:fillRect/>
          </a:stretch>
        </p:blipFill>
        <p:spPr>
          <a:xfrm>
            <a:off x="7065543" y="2567473"/>
            <a:ext cx="1378011" cy="2102902"/>
          </a:xfrm>
          <a:prstGeom prst="rect">
            <a:avLst/>
          </a:prstGeom>
        </p:spPr>
      </p:pic>
      <p:pic>
        <p:nvPicPr>
          <p:cNvPr id="13" name="Picture 12">
            <a:extLst>
              <a:ext uri="{FF2B5EF4-FFF2-40B4-BE49-F238E27FC236}">
                <a16:creationId xmlns:a16="http://schemas.microsoft.com/office/drawing/2014/main" id="{199D6F4E-776E-4B37-996B-162210BF62E0}"/>
              </a:ext>
            </a:extLst>
          </p:cNvPr>
          <p:cNvPicPr>
            <a:picLocks noChangeAspect="1"/>
          </p:cNvPicPr>
          <p:nvPr/>
        </p:nvPicPr>
        <p:blipFill>
          <a:blip r:embed="rId5"/>
          <a:stretch>
            <a:fillRect/>
          </a:stretch>
        </p:blipFill>
        <p:spPr>
          <a:xfrm>
            <a:off x="3515369" y="4753831"/>
            <a:ext cx="1376927" cy="2151449"/>
          </a:xfrm>
          <a:prstGeom prst="rect">
            <a:avLst/>
          </a:prstGeom>
        </p:spPr>
      </p:pic>
      <p:pic>
        <p:nvPicPr>
          <p:cNvPr id="16" name="Picture 15">
            <a:extLst>
              <a:ext uri="{FF2B5EF4-FFF2-40B4-BE49-F238E27FC236}">
                <a16:creationId xmlns:a16="http://schemas.microsoft.com/office/drawing/2014/main" id="{3983CB27-7CFF-4265-A6D5-D63DCE482764}"/>
              </a:ext>
            </a:extLst>
          </p:cNvPr>
          <p:cNvPicPr>
            <a:picLocks noChangeAspect="1"/>
          </p:cNvPicPr>
          <p:nvPr/>
        </p:nvPicPr>
        <p:blipFill>
          <a:blip r:embed="rId6"/>
          <a:stretch>
            <a:fillRect/>
          </a:stretch>
        </p:blipFill>
        <p:spPr>
          <a:xfrm>
            <a:off x="3403236" y="2602428"/>
            <a:ext cx="1601194" cy="2102902"/>
          </a:xfrm>
          <a:prstGeom prst="rect">
            <a:avLst/>
          </a:prstGeom>
        </p:spPr>
      </p:pic>
      <p:pic>
        <p:nvPicPr>
          <p:cNvPr id="19" name="Picture 18">
            <a:extLst>
              <a:ext uri="{FF2B5EF4-FFF2-40B4-BE49-F238E27FC236}">
                <a16:creationId xmlns:a16="http://schemas.microsoft.com/office/drawing/2014/main" id="{6445888F-DF29-4A44-93DF-5BAF138A1904}"/>
              </a:ext>
            </a:extLst>
          </p:cNvPr>
          <p:cNvPicPr>
            <a:picLocks noChangeAspect="1"/>
          </p:cNvPicPr>
          <p:nvPr/>
        </p:nvPicPr>
        <p:blipFill rotWithShape="1">
          <a:blip r:embed="rId7"/>
          <a:srcRect l="17961" r="17260"/>
          <a:stretch/>
        </p:blipFill>
        <p:spPr>
          <a:xfrm>
            <a:off x="7185085" y="4777691"/>
            <a:ext cx="1326048" cy="2047029"/>
          </a:xfrm>
          <a:prstGeom prst="rect">
            <a:avLst/>
          </a:prstGeom>
        </p:spPr>
      </p:pic>
      <p:pic>
        <p:nvPicPr>
          <p:cNvPr id="21" name="Picture 20">
            <a:extLst>
              <a:ext uri="{FF2B5EF4-FFF2-40B4-BE49-F238E27FC236}">
                <a16:creationId xmlns:a16="http://schemas.microsoft.com/office/drawing/2014/main" id="{4BC79A94-E38D-4E94-BC27-98D1AB404EF2}"/>
              </a:ext>
            </a:extLst>
          </p:cNvPr>
          <p:cNvPicPr>
            <a:picLocks noChangeAspect="1"/>
          </p:cNvPicPr>
          <p:nvPr/>
        </p:nvPicPr>
        <p:blipFill rotWithShape="1">
          <a:blip r:embed="rId8"/>
          <a:srcRect l="18140" r="18028"/>
          <a:stretch/>
        </p:blipFill>
        <p:spPr>
          <a:xfrm>
            <a:off x="251738" y="4747303"/>
            <a:ext cx="1326048" cy="2077417"/>
          </a:xfrm>
          <a:prstGeom prst="rect">
            <a:avLst/>
          </a:prstGeom>
        </p:spPr>
      </p:pic>
      <p:pic>
        <p:nvPicPr>
          <p:cNvPr id="25" name="Picture 24">
            <a:extLst>
              <a:ext uri="{FF2B5EF4-FFF2-40B4-BE49-F238E27FC236}">
                <a16:creationId xmlns:a16="http://schemas.microsoft.com/office/drawing/2014/main" id="{0B60A729-3725-4021-9415-27B57473F5A0}"/>
              </a:ext>
            </a:extLst>
          </p:cNvPr>
          <p:cNvPicPr>
            <a:picLocks noChangeAspect="1"/>
          </p:cNvPicPr>
          <p:nvPr/>
        </p:nvPicPr>
        <p:blipFill>
          <a:blip r:embed="rId9"/>
          <a:stretch>
            <a:fillRect/>
          </a:stretch>
        </p:blipFill>
        <p:spPr>
          <a:xfrm>
            <a:off x="200242" y="2568278"/>
            <a:ext cx="1403339" cy="2102902"/>
          </a:xfrm>
          <a:prstGeom prst="rect">
            <a:avLst/>
          </a:prstGeom>
        </p:spPr>
      </p:pic>
      <p:sp>
        <p:nvSpPr>
          <p:cNvPr id="26" name="TextBox 25">
            <a:extLst>
              <a:ext uri="{FF2B5EF4-FFF2-40B4-BE49-F238E27FC236}">
                <a16:creationId xmlns:a16="http://schemas.microsoft.com/office/drawing/2014/main" id="{B2244C1A-6EB0-441E-B4AD-868EADFD58C1}"/>
              </a:ext>
            </a:extLst>
          </p:cNvPr>
          <p:cNvSpPr txBox="1"/>
          <p:nvPr/>
        </p:nvSpPr>
        <p:spPr>
          <a:xfrm>
            <a:off x="1591159" y="600960"/>
            <a:ext cx="1828801" cy="1200329"/>
          </a:xfrm>
          <a:prstGeom prst="rect">
            <a:avLst/>
          </a:prstGeom>
          <a:noFill/>
        </p:spPr>
        <p:txBody>
          <a:bodyPr wrap="square" rtlCol="0">
            <a:spAutoFit/>
          </a:bodyPr>
          <a:lstStyle/>
          <a:p>
            <a:r>
              <a:rPr lang="en-US" dirty="0"/>
              <a:t>Look What’s Missing </a:t>
            </a:r>
          </a:p>
          <a:p>
            <a:endParaRPr lang="en-US" dirty="0"/>
          </a:p>
          <a:p>
            <a:r>
              <a:rPr lang="en-US" i="1" dirty="0">
                <a:solidFill>
                  <a:schemeClr val="bg2">
                    <a:lumMod val="50000"/>
                  </a:schemeClr>
                </a:solidFill>
              </a:rPr>
              <a:t>David W. Daniels</a:t>
            </a:r>
          </a:p>
        </p:txBody>
      </p:sp>
      <p:sp>
        <p:nvSpPr>
          <p:cNvPr id="27" name="TextBox 26">
            <a:extLst>
              <a:ext uri="{FF2B5EF4-FFF2-40B4-BE49-F238E27FC236}">
                <a16:creationId xmlns:a16="http://schemas.microsoft.com/office/drawing/2014/main" id="{EB18F8D4-8BC4-4BD5-9CA9-9A3D70E374B0}"/>
              </a:ext>
            </a:extLst>
          </p:cNvPr>
          <p:cNvSpPr txBox="1"/>
          <p:nvPr/>
        </p:nvSpPr>
        <p:spPr>
          <a:xfrm>
            <a:off x="4916871" y="600960"/>
            <a:ext cx="1828801" cy="1200329"/>
          </a:xfrm>
          <a:prstGeom prst="rect">
            <a:avLst/>
          </a:prstGeom>
          <a:noFill/>
        </p:spPr>
        <p:txBody>
          <a:bodyPr wrap="square" rtlCol="0">
            <a:spAutoFit/>
          </a:bodyPr>
          <a:lstStyle/>
          <a:p>
            <a:r>
              <a:rPr lang="en-US" dirty="0"/>
              <a:t>Our Authorized Bible Vindicated</a:t>
            </a:r>
          </a:p>
          <a:p>
            <a:endParaRPr lang="en-US" dirty="0"/>
          </a:p>
          <a:p>
            <a:r>
              <a:rPr lang="en-US" i="1" dirty="0">
                <a:solidFill>
                  <a:schemeClr val="bg2">
                    <a:lumMod val="50000"/>
                  </a:schemeClr>
                </a:solidFill>
              </a:rPr>
              <a:t>BG Wilkinson</a:t>
            </a:r>
          </a:p>
        </p:txBody>
      </p:sp>
      <p:sp>
        <p:nvSpPr>
          <p:cNvPr id="28" name="TextBox 27">
            <a:extLst>
              <a:ext uri="{FF2B5EF4-FFF2-40B4-BE49-F238E27FC236}">
                <a16:creationId xmlns:a16="http://schemas.microsoft.com/office/drawing/2014/main" id="{EA5FA5DB-045A-4CE2-A992-985631BE9578}"/>
              </a:ext>
            </a:extLst>
          </p:cNvPr>
          <p:cNvSpPr txBox="1"/>
          <p:nvPr/>
        </p:nvSpPr>
        <p:spPr>
          <a:xfrm>
            <a:off x="8511133" y="579205"/>
            <a:ext cx="2993295" cy="1200329"/>
          </a:xfrm>
          <a:prstGeom prst="rect">
            <a:avLst/>
          </a:prstGeom>
          <a:noFill/>
        </p:spPr>
        <p:txBody>
          <a:bodyPr wrap="square" rtlCol="0">
            <a:spAutoFit/>
          </a:bodyPr>
          <a:lstStyle/>
          <a:p>
            <a:r>
              <a:rPr lang="en-US" dirty="0"/>
              <a:t>Our Authorized Bible: Answers to Objections</a:t>
            </a:r>
          </a:p>
          <a:p>
            <a:endParaRPr lang="en-US" dirty="0"/>
          </a:p>
          <a:p>
            <a:r>
              <a:rPr lang="en-US" i="1" dirty="0">
                <a:solidFill>
                  <a:schemeClr val="bg2">
                    <a:lumMod val="50000"/>
                  </a:schemeClr>
                </a:solidFill>
              </a:rPr>
              <a:t>BG Wilkinson</a:t>
            </a:r>
          </a:p>
        </p:txBody>
      </p:sp>
      <p:sp>
        <p:nvSpPr>
          <p:cNvPr id="29" name="TextBox 28">
            <a:extLst>
              <a:ext uri="{FF2B5EF4-FFF2-40B4-BE49-F238E27FC236}">
                <a16:creationId xmlns:a16="http://schemas.microsoft.com/office/drawing/2014/main" id="{A27DB66C-1260-433C-832D-07AFE66F5714}"/>
              </a:ext>
            </a:extLst>
          </p:cNvPr>
          <p:cNvSpPr txBox="1"/>
          <p:nvPr/>
        </p:nvSpPr>
        <p:spPr>
          <a:xfrm>
            <a:off x="1649403" y="2822040"/>
            <a:ext cx="1828801" cy="1754326"/>
          </a:xfrm>
          <a:prstGeom prst="rect">
            <a:avLst/>
          </a:prstGeom>
          <a:noFill/>
        </p:spPr>
        <p:txBody>
          <a:bodyPr wrap="square" rtlCol="0">
            <a:spAutoFit/>
          </a:bodyPr>
          <a:lstStyle/>
          <a:p>
            <a:r>
              <a:rPr lang="en-US" dirty="0"/>
              <a:t>The Influence of the Bible on Civilization</a:t>
            </a:r>
          </a:p>
          <a:p>
            <a:endParaRPr lang="en-US" dirty="0"/>
          </a:p>
          <a:p>
            <a:r>
              <a:rPr lang="en-US" i="1" dirty="0">
                <a:solidFill>
                  <a:schemeClr val="bg2">
                    <a:lumMod val="50000"/>
                  </a:schemeClr>
                </a:solidFill>
              </a:rPr>
              <a:t>Ernst. Von </a:t>
            </a:r>
            <a:r>
              <a:rPr lang="en-US" i="1" dirty="0" err="1">
                <a:solidFill>
                  <a:schemeClr val="bg2">
                    <a:lumMod val="50000"/>
                  </a:schemeClr>
                </a:solidFill>
              </a:rPr>
              <a:t>Dobshutz</a:t>
            </a:r>
            <a:endParaRPr lang="en-US" i="1" dirty="0">
              <a:solidFill>
                <a:schemeClr val="bg2">
                  <a:lumMod val="50000"/>
                </a:schemeClr>
              </a:solidFill>
            </a:endParaRPr>
          </a:p>
        </p:txBody>
      </p:sp>
      <p:sp>
        <p:nvSpPr>
          <p:cNvPr id="30" name="TextBox 29">
            <a:extLst>
              <a:ext uri="{FF2B5EF4-FFF2-40B4-BE49-F238E27FC236}">
                <a16:creationId xmlns:a16="http://schemas.microsoft.com/office/drawing/2014/main" id="{CDD78793-447A-4F1E-BC81-E9938C855E81}"/>
              </a:ext>
            </a:extLst>
          </p:cNvPr>
          <p:cNvSpPr txBox="1"/>
          <p:nvPr/>
        </p:nvSpPr>
        <p:spPr>
          <a:xfrm>
            <a:off x="5062674" y="2876901"/>
            <a:ext cx="1828801" cy="1477328"/>
          </a:xfrm>
          <a:prstGeom prst="rect">
            <a:avLst/>
          </a:prstGeom>
          <a:noFill/>
        </p:spPr>
        <p:txBody>
          <a:bodyPr wrap="square" rtlCol="0">
            <a:spAutoFit/>
          </a:bodyPr>
          <a:lstStyle/>
          <a:p>
            <a:r>
              <a:rPr lang="en-US" dirty="0"/>
              <a:t>King James Version Ditches Blind Guides</a:t>
            </a:r>
          </a:p>
          <a:p>
            <a:endParaRPr lang="en-US" dirty="0"/>
          </a:p>
          <a:p>
            <a:r>
              <a:rPr lang="en-US" i="1" dirty="0">
                <a:solidFill>
                  <a:schemeClr val="bg2">
                    <a:lumMod val="50000"/>
                  </a:schemeClr>
                </a:solidFill>
              </a:rPr>
              <a:t>Gail A. </a:t>
            </a:r>
            <a:r>
              <a:rPr lang="en-US" i="1" dirty="0" err="1">
                <a:solidFill>
                  <a:schemeClr val="bg2">
                    <a:lumMod val="50000"/>
                  </a:schemeClr>
                </a:solidFill>
              </a:rPr>
              <a:t>Riplinger</a:t>
            </a:r>
            <a:endParaRPr lang="en-US" i="1" dirty="0">
              <a:solidFill>
                <a:schemeClr val="bg2">
                  <a:lumMod val="50000"/>
                </a:schemeClr>
              </a:solidFill>
            </a:endParaRPr>
          </a:p>
        </p:txBody>
      </p:sp>
      <p:sp>
        <p:nvSpPr>
          <p:cNvPr id="31" name="TextBox 30">
            <a:extLst>
              <a:ext uri="{FF2B5EF4-FFF2-40B4-BE49-F238E27FC236}">
                <a16:creationId xmlns:a16="http://schemas.microsoft.com/office/drawing/2014/main" id="{3D642A50-A5B7-444D-8C96-48C85A557F4B}"/>
              </a:ext>
            </a:extLst>
          </p:cNvPr>
          <p:cNvSpPr txBox="1"/>
          <p:nvPr/>
        </p:nvSpPr>
        <p:spPr>
          <a:xfrm>
            <a:off x="1643594" y="4908848"/>
            <a:ext cx="1828801" cy="1200329"/>
          </a:xfrm>
          <a:prstGeom prst="rect">
            <a:avLst/>
          </a:prstGeom>
          <a:noFill/>
        </p:spPr>
        <p:txBody>
          <a:bodyPr wrap="square" rtlCol="0">
            <a:spAutoFit/>
          </a:bodyPr>
          <a:lstStyle/>
          <a:p>
            <a:r>
              <a:rPr lang="en-US" dirty="0"/>
              <a:t>Which Bible Can We Trust?</a:t>
            </a:r>
          </a:p>
          <a:p>
            <a:endParaRPr lang="en-US" dirty="0"/>
          </a:p>
          <a:p>
            <a:r>
              <a:rPr lang="en-US" i="1" dirty="0">
                <a:solidFill>
                  <a:schemeClr val="bg2">
                    <a:lumMod val="50000"/>
                  </a:schemeClr>
                </a:solidFill>
              </a:rPr>
              <a:t>Les Garrett</a:t>
            </a:r>
          </a:p>
        </p:txBody>
      </p:sp>
      <p:sp>
        <p:nvSpPr>
          <p:cNvPr id="32" name="TextBox 31">
            <a:extLst>
              <a:ext uri="{FF2B5EF4-FFF2-40B4-BE49-F238E27FC236}">
                <a16:creationId xmlns:a16="http://schemas.microsoft.com/office/drawing/2014/main" id="{76CDDC44-FC17-49B1-A20C-7B6D0DD065BB}"/>
              </a:ext>
            </a:extLst>
          </p:cNvPr>
          <p:cNvSpPr txBox="1"/>
          <p:nvPr/>
        </p:nvSpPr>
        <p:spPr>
          <a:xfrm>
            <a:off x="5061096" y="4908848"/>
            <a:ext cx="1828801" cy="1477328"/>
          </a:xfrm>
          <a:prstGeom prst="rect">
            <a:avLst/>
          </a:prstGeom>
          <a:noFill/>
        </p:spPr>
        <p:txBody>
          <a:bodyPr wrap="square" rtlCol="0">
            <a:spAutoFit/>
          </a:bodyPr>
          <a:lstStyle/>
          <a:p>
            <a:r>
              <a:rPr lang="en-US" dirty="0"/>
              <a:t>Did the Catholic Church Give Us the Bible?</a:t>
            </a:r>
          </a:p>
          <a:p>
            <a:endParaRPr lang="en-US" dirty="0"/>
          </a:p>
          <a:p>
            <a:r>
              <a:rPr lang="en-US" i="1" dirty="0">
                <a:solidFill>
                  <a:schemeClr val="bg2">
                    <a:lumMod val="50000"/>
                  </a:schemeClr>
                </a:solidFill>
              </a:rPr>
              <a:t>David W. Daniels</a:t>
            </a:r>
          </a:p>
        </p:txBody>
      </p:sp>
      <p:sp>
        <p:nvSpPr>
          <p:cNvPr id="33" name="TextBox 32">
            <a:extLst>
              <a:ext uri="{FF2B5EF4-FFF2-40B4-BE49-F238E27FC236}">
                <a16:creationId xmlns:a16="http://schemas.microsoft.com/office/drawing/2014/main" id="{4B5EADF8-832E-4161-98EF-389893790778}"/>
              </a:ext>
            </a:extLst>
          </p:cNvPr>
          <p:cNvSpPr txBox="1"/>
          <p:nvPr/>
        </p:nvSpPr>
        <p:spPr>
          <a:xfrm>
            <a:off x="8618603" y="2704721"/>
            <a:ext cx="2370867" cy="1477328"/>
          </a:xfrm>
          <a:prstGeom prst="rect">
            <a:avLst/>
          </a:prstGeom>
          <a:noFill/>
        </p:spPr>
        <p:txBody>
          <a:bodyPr wrap="square" rtlCol="0">
            <a:spAutoFit/>
          </a:bodyPr>
          <a:lstStyle/>
          <a:p>
            <a:r>
              <a:rPr lang="en-US" dirty="0"/>
              <a:t>Modern Bible Translations Unmasked</a:t>
            </a:r>
          </a:p>
          <a:p>
            <a:endParaRPr lang="en-US" dirty="0"/>
          </a:p>
          <a:p>
            <a:r>
              <a:rPr lang="en-US" i="1" dirty="0">
                <a:solidFill>
                  <a:schemeClr val="bg2">
                    <a:lumMod val="50000"/>
                  </a:schemeClr>
                </a:solidFill>
              </a:rPr>
              <a:t>Russel, Colin, and Celia Standish</a:t>
            </a:r>
          </a:p>
        </p:txBody>
      </p:sp>
      <p:sp>
        <p:nvSpPr>
          <p:cNvPr id="34" name="TextBox 33">
            <a:extLst>
              <a:ext uri="{FF2B5EF4-FFF2-40B4-BE49-F238E27FC236}">
                <a16:creationId xmlns:a16="http://schemas.microsoft.com/office/drawing/2014/main" id="{5B398245-2FEE-4E0B-99F6-DD59AD3CA0B8}"/>
              </a:ext>
            </a:extLst>
          </p:cNvPr>
          <p:cNvSpPr txBox="1"/>
          <p:nvPr/>
        </p:nvSpPr>
        <p:spPr>
          <a:xfrm>
            <a:off x="8618602" y="4908848"/>
            <a:ext cx="2370867" cy="1754326"/>
          </a:xfrm>
          <a:prstGeom prst="rect">
            <a:avLst/>
          </a:prstGeom>
          <a:noFill/>
        </p:spPr>
        <p:txBody>
          <a:bodyPr wrap="square" rtlCol="0">
            <a:spAutoFit/>
          </a:bodyPr>
          <a:lstStyle/>
          <a:p>
            <a:r>
              <a:rPr lang="en-US" dirty="0"/>
              <a:t>Hazardous Materials: Greek &amp; Hebrew Study Dangers, The Voices of Strangers</a:t>
            </a:r>
          </a:p>
          <a:p>
            <a:endParaRPr lang="en-US" dirty="0"/>
          </a:p>
          <a:p>
            <a:r>
              <a:rPr lang="en-US" i="1" dirty="0">
                <a:solidFill>
                  <a:schemeClr val="bg2">
                    <a:lumMod val="50000"/>
                  </a:schemeClr>
                </a:solidFill>
              </a:rPr>
              <a:t>Gail A. </a:t>
            </a:r>
            <a:r>
              <a:rPr lang="en-US" i="1" dirty="0" err="1">
                <a:solidFill>
                  <a:schemeClr val="bg2">
                    <a:lumMod val="50000"/>
                  </a:schemeClr>
                </a:solidFill>
              </a:rPr>
              <a:t>Riplinger</a:t>
            </a:r>
            <a:endParaRPr lang="en-US" i="1" dirty="0">
              <a:solidFill>
                <a:schemeClr val="bg2">
                  <a:lumMod val="50000"/>
                </a:schemeClr>
              </a:solidFill>
            </a:endParaRPr>
          </a:p>
        </p:txBody>
      </p:sp>
      <p:pic>
        <p:nvPicPr>
          <p:cNvPr id="35" name="Picture 34">
            <a:extLst>
              <a:ext uri="{FF2B5EF4-FFF2-40B4-BE49-F238E27FC236}">
                <a16:creationId xmlns:a16="http://schemas.microsoft.com/office/drawing/2014/main" id="{EBDA3BCA-8E0E-4FF6-9E8A-C969469208AD}"/>
              </a:ext>
            </a:extLst>
          </p:cNvPr>
          <p:cNvPicPr>
            <a:picLocks noChangeAspect="1"/>
          </p:cNvPicPr>
          <p:nvPr/>
        </p:nvPicPr>
        <p:blipFill>
          <a:blip r:embed="rId10"/>
          <a:stretch>
            <a:fillRect/>
          </a:stretch>
        </p:blipFill>
        <p:spPr>
          <a:xfrm>
            <a:off x="7151758" y="407425"/>
            <a:ext cx="1279744" cy="2083926"/>
          </a:xfrm>
          <a:prstGeom prst="rect">
            <a:avLst/>
          </a:prstGeom>
        </p:spPr>
      </p:pic>
    </p:spTree>
    <p:extLst>
      <p:ext uri="{BB962C8B-B14F-4D97-AF65-F5344CB8AC3E}">
        <p14:creationId xmlns:p14="http://schemas.microsoft.com/office/powerpoint/2010/main" val="153505915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84C47-B13D-4744-87CA-9B2CA2D1A439}"/>
              </a:ext>
            </a:extLst>
          </p:cNvPr>
          <p:cNvPicPr>
            <a:picLocks noChangeAspect="1"/>
          </p:cNvPicPr>
          <p:nvPr/>
        </p:nvPicPr>
        <p:blipFill>
          <a:blip r:embed="rId2"/>
          <a:stretch>
            <a:fillRect/>
          </a:stretch>
        </p:blipFill>
        <p:spPr>
          <a:xfrm>
            <a:off x="112698" y="60603"/>
            <a:ext cx="1337252" cy="2065910"/>
          </a:xfrm>
          <a:prstGeom prst="rect">
            <a:avLst/>
          </a:prstGeom>
        </p:spPr>
      </p:pic>
      <p:pic>
        <p:nvPicPr>
          <p:cNvPr id="3" name="Picture 2">
            <a:extLst>
              <a:ext uri="{FF2B5EF4-FFF2-40B4-BE49-F238E27FC236}">
                <a16:creationId xmlns:a16="http://schemas.microsoft.com/office/drawing/2014/main" id="{A358ACF2-7552-4F1B-97CA-A403FC991534}"/>
              </a:ext>
            </a:extLst>
          </p:cNvPr>
          <p:cNvPicPr>
            <a:picLocks noChangeAspect="1"/>
          </p:cNvPicPr>
          <p:nvPr/>
        </p:nvPicPr>
        <p:blipFill>
          <a:blip r:embed="rId3"/>
          <a:stretch>
            <a:fillRect/>
          </a:stretch>
        </p:blipFill>
        <p:spPr>
          <a:xfrm>
            <a:off x="3971131" y="75461"/>
            <a:ext cx="1309951" cy="2030932"/>
          </a:xfrm>
          <a:prstGeom prst="rect">
            <a:avLst/>
          </a:prstGeom>
        </p:spPr>
      </p:pic>
      <p:pic>
        <p:nvPicPr>
          <p:cNvPr id="4" name="Picture 3">
            <a:extLst>
              <a:ext uri="{FF2B5EF4-FFF2-40B4-BE49-F238E27FC236}">
                <a16:creationId xmlns:a16="http://schemas.microsoft.com/office/drawing/2014/main" id="{BB014D86-DC1B-4810-B33E-BE8EB17BB184}"/>
              </a:ext>
            </a:extLst>
          </p:cNvPr>
          <p:cNvPicPr>
            <a:picLocks noChangeAspect="1"/>
          </p:cNvPicPr>
          <p:nvPr/>
        </p:nvPicPr>
        <p:blipFill>
          <a:blip r:embed="rId4"/>
          <a:stretch>
            <a:fillRect/>
          </a:stretch>
        </p:blipFill>
        <p:spPr>
          <a:xfrm>
            <a:off x="7802263" y="92101"/>
            <a:ext cx="1333845" cy="2060646"/>
          </a:xfrm>
          <a:prstGeom prst="rect">
            <a:avLst/>
          </a:prstGeom>
        </p:spPr>
      </p:pic>
      <p:pic>
        <p:nvPicPr>
          <p:cNvPr id="8" name="Picture 7">
            <a:extLst>
              <a:ext uri="{FF2B5EF4-FFF2-40B4-BE49-F238E27FC236}">
                <a16:creationId xmlns:a16="http://schemas.microsoft.com/office/drawing/2014/main" id="{55A2EBD4-7104-49DB-A507-D69CEF8B0CD1}"/>
              </a:ext>
            </a:extLst>
          </p:cNvPr>
          <p:cNvPicPr>
            <a:picLocks noChangeAspect="1"/>
          </p:cNvPicPr>
          <p:nvPr/>
        </p:nvPicPr>
        <p:blipFill>
          <a:blip r:embed="rId5"/>
          <a:stretch>
            <a:fillRect/>
          </a:stretch>
        </p:blipFill>
        <p:spPr>
          <a:xfrm>
            <a:off x="7678720" y="4579712"/>
            <a:ext cx="1457388" cy="2065912"/>
          </a:xfrm>
          <a:prstGeom prst="rect">
            <a:avLst/>
          </a:prstGeom>
        </p:spPr>
      </p:pic>
      <p:pic>
        <p:nvPicPr>
          <p:cNvPr id="9" name="Picture 8">
            <a:extLst>
              <a:ext uri="{FF2B5EF4-FFF2-40B4-BE49-F238E27FC236}">
                <a16:creationId xmlns:a16="http://schemas.microsoft.com/office/drawing/2014/main" id="{B587F2F3-6442-4820-91F0-8C92C32B605D}"/>
              </a:ext>
            </a:extLst>
          </p:cNvPr>
          <p:cNvPicPr>
            <a:picLocks noChangeAspect="1"/>
          </p:cNvPicPr>
          <p:nvPr/>
        </p:nvPicPr>
        <p:blipFill>
          <a:blip r:embed="rId6"/>
          <a:stretch>
            <a:fillRect/>
          </a:stretch>
        </p:blipFill>
        <p:spPr>
          <a:xfrm>
            <a:off x="7648962" y="2317526"/>
            <a:ext cx="1593854" cy="2065911"/>
          </a:xfrm>
          <a:prstGeom prst="rect">
            <a:avLst/>
          </a:prstGeom>
        </p:spPr>
      </p:pic>
      <p:pic>
        <p:nvPicPr>
          <p:cNvPr id="10" name="Picture 9">
            <a:extLst>
              <a:ext uri="{FF2B5EF4-FFF2-40B4-BE49-F238E27FC236}">
                <a16:creationId xmlns:a16="http://schemas.microsoft.com/office/drawing/2014/main" id="{49CA659B-6AA1-45FB-B5C2-E95D28322B1F}"/>
              </a:ext>
            </a:extLst>
          </p:cNvPr>
          <p:cNvPicPr>
            <a:picLocks noChangeAspect="1"/>
          </p:cNvPicPr>
          <p:nvPr/>
        </p:nvPicPr>
        <p:blipFill>
          <a:blip r:embed="rId7"/>
          <a:stretch>
            <a:fillRect/>
          </a:stretch>
        </p:blipFill>
        <p:spPr>
          <a:xfrm>
            <a:off x="4004444" y="4580036"/>
            <a:ext cx="1264159" cy="2096163"/>
          </a:xfrm>
          <a:prstGeom prst="rect">
            <a:avLst/>
          </a:prstGeom>
        </p:spPr>
      </p:pic>
      <p:pic>
        <p:nvPicPr>
          <p:cNvPr id="11" name="Picture 10">
            <a:extLst>
              <a:ext uri="{FF2B5EF4-FFF2-40B4-BE49-F238E27FC236}">
                <a16:creationId xmlns:a16="http://schemas.microsoft.com/office/drawing/2014/main" id="{4697ACC6-DA85-4DA8-AE4D-076C02B1DAAF}"/>
              </a:ext>
            </a:extLst>
          </p:cNvPr>
          <p:cNvPicPr>
            <a:picLocks noChangeAspect="1"/>
          </p:cNvPicPr>
          <p:nvPr/>
        </p:nvPicPr>
        <p:blipFill>
          <a:blip r:embed="rId8"/>
          <a:stretch>
            <a:fillRect/>
          </a:stretch>
        </p:blipFill>
        <p:spPr>
          <a:xfrm>
            <a:off x="3978901" y="2283550"/>
            <a:ext cx="1289702" cy="2065911"/>
          </a:xfrm>
          <a:prstGeom prst="rect">
            <a:avLst/>
          </a:prstGeom>
        </p:spPr>
      </p:pic>
      <p:pic>
        <p:nvPicPr>
          <p:cNvPr id="12" name="Picture 11">
            <a:extLst>
              <a:ext uri="{FF2B5EF4-FFF2-40B4-BE49-F238E27FC236}">
                <a16:creationId xmlns:a16="http://schemas.microsoft.com/office/drawing/2014/main" id="{EABC5CEA-1C4D-4CE9-AACC-6C05572978E5}"/>
              </a:ext>
            </a:extLst>
          </p:cNvPr>
          <p:cNvPicPr>
            <a:picLocks noChangeAspect="1"/>
          </p:cNvPicPr>
          <p:nvPr/>
        </p:nvPicPr>
        <p:blipFill>
          <a:blip r:embed="rId9"/>
          <a:stretch>
            <a:fillRect/>
          </a:stretch>
        </p:blipFill>
        <p:spPr>
          <a:xfrm>
            <a:off x="134818" y="4574450"/>
            <a:ext cx="1337594" cy="2096163"/>
          </a:xfrm>
          <a:prstGeom prst="rect">
            <a:avLst/>
          </a:prstGeom>
        </p:spPr>
      </p:pic>
      <p:pic>
        <p:nvPicPr>
          <p:cNvPr id="13" name="Picture 12">
            <a:extLst>
              <a:ext uri="{FF2B5EF4-FFF2-40B4-BE49-F238E27FC236}">
                <a16:creationId xmlns:a16="http://schemas.microsoft.com/office/drawing/2014/main" id="{E32D066D-1474-464F-B66B-49307284DC14}"/>
              </a:ext>
            </a:extLst>
          </p:cNvPr>
          <p:cNvPicPr>
            <a:picLocks noChangeAspect="1"/>
          </p:cNvPicPr>
          <p:nvPr/>
        </p:nvPicPr>
        <p:blipFill>
          <a:blip r:embed="rId10"/>
          <a:stretch>
            <a:fillRect/>
          </a:stretch>
        </p:blipFill>
        <p:spPr>
          <a:xfrm>
            <a:off x="90407" y="2317526"/>
            <a:ext cx="1381834" cy="2065911"/>
          </a:xfrm>
          <a:prstGeom prst="rect">
            <a:avLst/>
          </a:prstGeom>
        </p:spPr>
      </p:pic>
      <p:sp>
        <p:nvSpPr>
          <p:cNvPr id="14" name="TextBox 13">
            <a:extLst>
              <a:ext uri="{FF2B5EF4-FFF2-40B4-BE49-F238E27FC236}">
                <a16:creationId xmlns:a16="http://schemas.microsoft.com/office/drawing/2014/main" id="{73515AAA-EBE3-4897-82DC-7EE7E5F3F7CA}"/>
              </a:ext>
            </a:extLst>
          </p:cNvPr>
          <p:cNvSpPr txBox="1"/>
          <p:nvPr/>
        </p:nvSpPr>
        <p:spPr>
          <a:xfrm>
            <a:off x="1449950" y="187387"/>
            <a:ext cx="2214870" cy="1477328"/>
          </a:xfrm>
          <a:prstGeom prst="rect">
            <a:avLst/>
          </a:prstGeom>
          <a:noFill/>
        </p:spPr>
        <p:txBody>
          <a:bodyPr wrap="square" rtlCol="0">
            <a:spAutoFit/>
          </a:bodyPr>
          <a:lstStyle/>
          <a:p>
            <a:r>
              <a:rPr lang="en-US" dirty="0"/>
              <a:t>The Traditional Text of the Holy Gospels vol. 1</a:t>
            </a:r>
          </a:p>
          <a:p>
            <a:endParaRPr lang="en-US" dirty="0"/>
          </a:p>
          <a:p>
            <a:r>
              <a:rPr lang="en-US" i="1" dirty="0">
                <a:solidFill>
                  <a:schemeClr val="bg2">
                    <a:lumMod val="50000"/>
                  </a:schemeClr>
                </a:solidFill>
              </a:rPr>
              <a:t>Dean J. W. </a:t>
            </a:r>
            <a:r>
              <a:rPr lang="en-US" i="1" dirty="0" err="1">
                <a:solidFill>
                  <a:schemeClr val="bg2">
                    <a:lumMod val="50000"/>
                  </a:schemeClr>
                </a:solidFill>
              </a:rPr>
              <a:t>Burgon</a:t>
            </a:r>
            <a:endParaRPr lang="en-US" i="1" dirty="0">
              <a:solidFill>
                <a:schemeClr val="bg2">
                  <a:lumMod val="50000"/>
                </a:schemeClr>
              </a:solidFill>
            </a:endParaRPr>
          </a:p>
        </p:txBody>
      </p:sp>
      <p:sp>
        <p:nvSpPr>
          <p:cNvPr id="15" name="TextBox 14">
            <a:extLst>
              <a:ext uri="{FF2B5EF4-FFF2-40B4-BE49-F238E27FC236}">
                <a16:creationId xmlns:a16="http://schemas.microsoft.com/office/drawing/2014/main" id="{D910C377-197F-43B4-91DB-AC8172470F38}"/>
              </a:ext>
            </a:extLst>
          </p:cNvPr>
          <p:cNvSpPr txBox="1"/>
          <p:nvPr/>
        </p:nvSpPr>
        <p:spPr>
          <a:xfrm>
            <a:off x="5281081" y="187387"/>
            <a:ext cx="2214871" cy="1477328"/>
          </a:xfrm>
          <a:prstGeom prst="rect">
            <a:avLst/>
          </a:prstGeom>
          <a:noFill/>
        </p:spPr>
        <p:txBody>
          <a:bodyPr wrap="square" rtlCol="0">
            <a:spAutoFit/>
          </a:bodyPr>
          <a:lstStyle/>
          <a:p>
            <a:r>
              <a:rPr lang="en-US" dirty="0"/>
              <a:t>The Causes of Corruption of the Traditional Text vol. 2</a:t>
            </a:r>
          </a:p>
          <a:p>
            <a:endParaRPr lang="en-US" dirty="0"/>
          </a:p>
          <a:p>
            <a:r>
              <a:rPr lang="en-US" i="1" dirty="0">
                <a:solidFill>
                  <a:schemeClr val="bg2">
                    <a:lumMod val="50000"/>
                  </a:schemeClr>
                </a:solidFill>
              </a:rPr>
              <a:t>Dean J. W. </a:t>
            </a:r>
            <a:r>
              <a:rPr lang="en-US" i="1" dirty="0" err="1">
                <a:solidFill>
                  <a:schemeClr val="bg2">
                    <a:lumMod val="50000"/>
                  </a:schemeClr>
                </a:solidFill>
              </a:rPr>
              <a:t>Burgon</a:t>
            </a:r>
            <a:endParaRPr lang="en-US" i="1" dirty="0">
              <a:solidFill>
                <a:schemeClr val="bg2">
                  <a:lumMod val="50000"/>
                </a:schemeClr>
              </a:solidFill>
            </a:endParaRPr>
          </a:p>
        </p:txBody>
      </p:sp>
      <p:sp>
        <p:nvSpPr>
          <p:cNvPr id="16" name="TextBox 15">
            <a:extLst>
              <a:ext uri="{FF2B5EF4-FFF2-40B4-BE49-F238E27FC236}">
                <a16:creationId xmlns:a16="http://schemas.microsoft.com/office/drawing/2014/main" id="{E638AEBE-C223-4CA6-B0CF-8F782F614ACB}"/>
              </a:ext>
            </a:extLst>
          </p:cNvPr>
          <p:cNvSpPr txBox="1"/>
          <p:nvPr/>
        </p:nvSpPr>
        <p:spPr>
          <a:xfrm>
            <a:off x="9136108" y="212376"/>
            <a:ext cx="2214871" cy="1477328"/>
          </a:xfrm>
          <a:prstGeom prst="rect">
            <a:avLst/>
          </a:prstGeom>
          <a:noFill/>
        </p:spPr>
        <p:txBody>
          <a:bodyPr wrap="square" rtlCol="0">
            <a:spAutoFit/>
          </a:bodyPr>
          <a:lstStyle/>
          <a:p>
            <a:r>
              <a:rPr lang="en-US" dirty="0"/>
              <a:t>The Revision Revised: A Defense of the Authorized Version</a:t>
            </a:r>
          </a:p>
          <a:p>
            <a:endParaRPr lang="en-US" dirty="0"/>
          </a:p>
          <a:p>
            <a:r>
              <a:rPr lang="en-US" i="1" dirty="0">
                <a:solidFill>
                  <a:schemeClr val="bg2">
                    <a:lumMod val="50000"/>
                  </a:schemeClr>
                </a:solidFill>
              </a:rPr>
              <a:t>Dean J. W. </a:t>
            </a:r>
            <a:r>
              <a:rPr lang="en-US" i="1" dirty="0" err="1">
                <a:solidFill>
                  <a:schemeClr val="bg2">
                    <a:lumMod val="50000"/>
                  </a:schemeClr>
                </a:solidFill>
              </a:rPr>
              <a:t>Burgon</a:t>
            </a:r>
            <a:endParaRPr lang="en-US" i="1" dirty="0">
              <a:solidFill>
                <a:schemeClr val="bg2">
                  <a:lumMod val="50000"/>
                </a:schemeClr>
              </a:solidFill>
            </a:endParaRPr>
          </a:p>
        </p:txBody>
      </p:sp>
      <p:sp>
        <p:nvSpPr>
          <p:cNvPr id="17" name="TextBox 16">
            <a:extLst>
              <a:ext uri="{FF2B5EF4-FFF2-40B4-BE49-F238E27FC236}">
                <a16:creationId xmlns:a16="http://schemas.microsoft.com/office/drawing/2014/main" id="{A4FB1D5E-A2EC-4C7F-B895-B5BD0A97476A}"/>
              </a:ext>
            </a:extLst>
          </p:cNvPr>
          <p:cNvSpPr txBox="1"/>
          <p:nvPr/>
        </p:nvSpPr>
        <p:spPr>
          <a:xfrm>
            <a:off x="1449950" y="2422993"/>
            <a:ext cx="2214870" cy="1754326"/>
          </a:xfrm>
          <a:prstGeom prst="rect">
            <a:avLst/>
          </a:prstGeom>
          <a:noFill/>
        </p:spPr>
        <p:txBody>
          <a:bodyPr wrap="square" rtlCol="0">
            <a:spAutoFit/>
          </a:bodyPr>
          <a:lstStyle/>
          <a:p>
            <a:r>
              <a:rPr lang="en-US" dirty="0"/>
              <a:t>Let’s Weigh the Evidence: Which Bible is the Word of God?</a:t>
            </a:r>
          </a:p>
          <a:p>
            <a:endParaRPr lang="en-US" dirty="0"/>
          </a:p>
          <a:p>
            <a:r>
              <a:rPr lang="en-US" i="1" dirty="0">
                <a:solidFill>
                  <a:schemeClr val="bg2">
                    <a:lumMod val="50000"/>
                  </a:schemeClr>
                </a:solidFill>
              </a:rPr>
              <a:t>Barry Burton</a:t>
            </a:r>
          </a:p>
        </p:txBody>
      </p:sp>
      <p:sp>
        <p:nvSpPr>
          <p:cNvPr id="18" name="TextBox 17">
            <a:extLst>
              <a:ext uri="{FF2B5EF4-FFF2-40B4-BE49-F238E27FC236}">
                <a16:creationId xmlns:a16="http://schemas.microsoft.com/office/drawing/2014/main" id="{1C028A65-5AE5-4CE4-82B1-B0222A28374F}"/>
              </a:ext>
            </a:extLst>
          </p:cNvPr>
          <p:cNvSpPr txBox="1"/>
          <p:nvPr/>
        </p:nvSpPr>
        <p:spPr>
          <a:xfrm>
            <a:off x="5268603" y="2422993"/>
            <a:ext cx="2214870" cy="1200329"/>
          </a:xfrm>
          <a:prstGeom prst="rect">
            <a:avLst/>
          </a:prstGeom>
          <a:noFill/>
        </p:spPr>
        <p:txBody>
          <a:bodyPr wrap="square" rtlCol="0">
            <a:spAutoFit/>
          </a:bodyPr>
          <a:lstStyle/>
          <a:p>
            <a:r>
              <a:rPr lang="en-US" dirty="0"/>
              <a:t>Is the World’s Oldest Bible a Fake?</a:t>
            </a:r>
          </a:p>
          <a:p>
            <a:endParaRPr lang="en-US" dirty="0"/>
          </a:p>
          <a:p>
            <a:r>
              <a:rPr lang="en-US" i="1" dirty="0">
                <a:solidFill>
                  <a:schemeClr val="bg2">
                    <a:lumMod val="50000"/>
                  </a:schemeClr>
                </a:solidFill>
              </a:rPr>
              <a:t>David W. Daniels</a:t>
            </a:r>
          </a:p>
        </p:txBody>
      </p:sp>
      <p:sp>
        <p:nvSpPr>
          <p:cNvPr id="20" name="TextBox 19">
            <a:extLst>
              <a:ext uri="{FF2B5EF4-FFF2-40B4-BE49-F238E27FC236}">
                <a16:creationId xmlns:a16="http://schemas.microsoft.com/office/drawing/2014/main" id="{B4644F5F-35AE-4A5F-A0E7-9ECBFF54943B}"/>
              </a:ext>
            </a:extLst>
          </p:cNvPr>
          <p:cNvSpPr txBox="1"/>
          <p:nvPr/>
        </p:nvSpPr>
        <p:spPr>
          <a:xfrm>
            <a:off x="9242816" y="2422993"/>
            <a:ext cx="2559324" cy="1754326"/>
          </a:xfrm>
          <a:prstGeom prst="rect">
            <a:avLst/>
          </a:prstGeom>
          <a:noFill/>
        </p:spPr>
        <p:txBody>
          <a:bodyPr wrap="square" rtlCol="0">
            <a:spAutoFit/>
          </a:bodyPr>
          <a:lstStyle/>
          <a:p>
            <a:r>
              <a:rPr lang="en-US" dirty="0"/>
              <a:t>Which Bible Would Jesus Use: The Bible Version Controversy Explained and Resolved</a:t>
            </a:r>
          </a:p>
          <a:p>
            <a:endParaRPr lang="en-US" dirty="0"/>
          </a:p>
          <a:p>
            <a:r>
              <a:rPr lang="en-US" i="1" dirty="0">
                <a:solidFill>
                  <a:schemeClr val="bg2">
                    <a:lumMod val="50000"/>
                  </a:schemeClr>
                </a:solidFill>
              </a:rPr>
              <a:t>Jack McElroy</a:t>
            </a:r>
          </a:p>
        </p:txBody>
      </p:sp>
      <p:sp>
        <p:nvSpPr>
          <p:cNvPr id="21" name="TextBox 20">
            <a:extLst>
              <a:ext uri="{FF2B5EF4-FFF2-40B4-BE49-F238E27FC236}">
                <a16:creationId xmlns:a16="http://schemas.microsoft.com/office/drawing/2014/main" id="{8AA38EAA-50BC-428A-A875-A74DEEBD5A49}"/>
              </a:ext>
            </a:extLst>
          </p:cNvPr>
          <p:cNvSpPr txBox="1"/>
          <p:nvPr/>
        </p:nvSpPr>
        <p:spPr>
          <a:xfrm>
            <a:off x="1472241" y="4587396"/>
            <a:ext cx="2214870" cy="1477328"/>
          </a:xfrm>
          <a:prstGeom prst="rect">
            <a:avLst/>
          </a:prstGeom>
          <a:noFill/>
        </p:spPr>
        <p:txBody>
          <a:bodyPr wrap="square" rtlCol="0">
            <a:spAutoFit/>
          </a:bodyPr>
          <a:lstStyle/>
          <a:p>
            <a:r>
              <a:rPr lang="en-US" dirty="0"/>
              <a:t>Final Authority: A Christian’s Guide to the King James Bible</a:t>
            </a:r>
          </a:p>
          <a:p>
            <a:endParaRPr lang="en-US" dirty="0"/>
          </a:p>
          <a:p>
            <a:r>
              <a:rPr lang="en-US" i="1" dirty="0">
                <a:solidFill>
                  <a:schemeClr val="bg2">
                    <a:lumMod val="50000"/>
                  </a:schemeClr>
                </a:solidFill>
              </a:rPr>
              <a:t>Dr. William P. Grady</a:t>
            </a:r>
          </a:p>
        </p:txBody>
      </p:sp>
      <p:sp>
        <p:nvSpPr>
          <p:cNvPr id="22" name="TextBox 21">
            <a:extLst>
              <a:ext uri="{FF2B5EF4-FFF2-40B4-BE49-F238E27FC236}">
                <a16:creationId xmlns:a16="http://schemas.microsoft.com/office/drawing/2014/main" id="{F6F8FDBE-EC49-4D8A-935E-01417CC229A3}"/>
              </a:ext>
            </a:extLst>
          </p:cNvPr>
          <p:cNvSpPr txBox="1"/>
          <p:nvPr/>
        </p:nvSpPr>
        <p:spPr>
          <a:xfrm>
            <a:off x="5268603" y="4735505"/>
            <a:ext cx="2214870" cy="1200329"/>
          </a:xfrm>
          <a:prstGeom prst="rect">
            <a:avLst/>
          </a:prstGeom>
          <a:noFill/>
        </p:spPr>
        <p:txBody>
          <a:bodyPr wrap="square" rtlCol="0">
            <a:spAutoFit/>
          </a:bodyPr>
          <a:lstStyle/>
          <a:p>
            <a:r>
              <a:rPr lang="en-US" dirty="0"/>
              <a:t>If the Foundations Be Destroyed</a:t>
            </a:r>
          </a:p>
          <a:p>
            <a:endParaRPr lang="en-US" dirty="0"/>
          </a:p>
          <a:p>
            <a:r>
              <a:rPr lang="en-US" i="1" dirty="0">
                <a:solidFill>
                  <a:schemeClr val="bg2">
                    <a:lumMod val="50000"/>
                  </a:schemeClr>
                </a:solidFill>
              </a:rPr>
              <a:t>Chick </a:t>
            </a:r>
            <a:r>
              <a:rPr lang="en-US" i="1" dirty="0" err="1">
                <a:solidFill>
                  <a:schemeClr val="bg2">
                    <a:lumMod val="50000"/>
                  </a:schemeClr>
                </a:solidFill>
              </a:rPr>
              <a:t>Salliby</a:t>
            </a:r>
            <a:endParaRPr lang="en-US" i="1" dirty="0">
              <a:solidFill>
                <a:schemeClr val="bg2">
                  <a:lumMod val="50000"/>
                </a:schemeClr>
              </a:solidFill>
            </a:endParaRPr>
          </a:p>
        </p:txBody>
      </p:sp>
      <p:sp>
        <p:nvSpPr>
          <p:cNvPr id="23" name="TextBox 22">
            <a:extLst>
              <a:ext uri="{FF2B5EF4-FFF2-40B4-BE49-F238E27FC236}">
                <a16:creationId xmlns:a16="http://schemas.microsoft.com/office/drawing/2014/main" id="{E880C65D-F933-46E7-8D1C-110A1151BF23}"/>
              </a:ext>
            </a:extLst>
          </p:cNvPr>
          <p:cNvSpPr txBox="1"/>
          <p:nvPr/>
        </p:nvSpPr>
        <p:spPr>
          <a:xfrm>
            <a:off x="9242816" y="4735505"/>
            <a:ext cx="2559324" cy="1200329"/>
          </a:xfrm>
          <a:prstGeom prst="rect">
            <a:avLst/>
          </a:prstGeom>
          <a:noFill/>
        </p:spPr>
        <p:txBody>
          <a:bodyPr wrap="square" rtlCol="0">
            <a:spAutoFit/>
          </a:bodyPr>
          <a:lstStyle/>
          <a:p>
            <a:r>
              <a:rPr lang="en-US" dirty="0" err="1"/>
              <a:t>Gipp’s</a:t>
            </a:r>
            <a:r>
              <a:rPr lang="en-US" dirty="0"/>
              <a:t> Understandable History of the Bible</a:t>
            </a:r>
          </a:p>
          <a:p>
            <a:endParaRPr lang="en-US" dirty="0"/>
          </a:p>
          <a:p>
            <a:r>
              <a:rPr lang="en-US" i="1" dirty="0">
                <a:solidFill>
                  <a:schemeClr val="bg2">
                    <a:lumMod val="50000"/>
                  </a:schemeClr>
                </a:solidFill>
              </a:rPr>
              <a:t>Dr. Samuel </a:t>
            </a:r>
            <a:r>
              <a:rPr lang="en-US" i="1" dirty="0" err="1">
                <a:solidFill>
                  <a:schemeClr val="bg2">
                    <a:lumMod val="50000"/>
                  </a:schemeClr>
                </a:solidFill>
              </a:rPr>
              <a:t>Gipp</a:t>
            </a:r>
            <a:endParaRPr lang="en-US" i="1" dirty="0">
              <a:solidFill>
                <a:schemeClr val="bg2">
                  <a:lumMod val="50000"/>
                </a:schemeClr>
              </a:solidFill>
            </a:endParaRPr>
          </a:p>
        </p:txBody>
      </p:sp>
    </p:spTree>
    <p:extLst>
      <p:ext uri="{BB962C8B-B14F-4D97-AF65-F5344CB8AC3E}">
        <p14:creationId xmlns:p14="http://schemas.microsoft.com/office/powerpoint/2010/main" val="127617753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6F3808-DD5D-43E9-9D5F-80AD40131700}"/>
              </a:ext>
            </a:extLst>
          </p:cNvPr>
          <p:cNvPicPr>
            <a:picLocks noChangeAspect="1"/>
          </p:cNvPicPr>
          <p:nvPr/>
        </p:nvPicPr>
        <p:blipFill>
          <a:blip r:embed="rId2"/>
          <a:stretch>
            <a:fillRect/>
          </a:stretch>
        </p:blipFill>
        <p:spPr>
          <a:xfrm>
            <a:off x="133180" y="89710"/>
            <a:ext cx="1347079" cy="2151584"/>
          </a:xfrm>
          <a:prstGeom prst="rect">
            <a:avLst/>
          </a:prstGeom>
        </p:spPr>
      </p:pic>
      <p:pic>
        <p:nvPicPr>
          <p:cNvPr id="6" name="Picture 5">
            <a:extLst>
              <a:ext uri="{FF2B5EF4-FFF2-40B4-BE49-F238E27FC236}">
                <a16:creationId xmlns:a16="http://schemas.microsoft.com/office/drawing/2014/main" id="{87B8A5F4-9BC4-4C83-87E6-6DF1A4B15E6F}"/>
              </a:ext>
            </a:extLst>
          </p:cNvPr>
          <p:cNvPicPr>
            <a:picLocks noChangeAspect="1"/>
          </p:cNvPicPr>
          <p:nvPr/>
        </p:nvPicPr>
        <p:blipFill>
          <a:blip r:embed="rId3"/>
          <a:stretch>
            <a:fillRect/>
          </a:stretch>
        </p:blipFill>
        <p:spPr>
          <a:xfrm>
            <a:off x="3897046" y="2363840"/>
            <a:ext cx="1367592" cy="2151584"/>
          </a:xfrm>
          <a:prstGeom prst="rect">
            <a:avLst/>
          </a:prstGeom>
        </p:spPr>
      </p:pic>
      <p:pic>
        <p:nvPicPr>
          <p:cNvPr id="7" name="Picture 6">
            <a:extLst>
              <a:ext uri="{FF2B5EF4-FFF2-40B4-BE49-F238E27FC236}">
                <a16:creationId xmlns:a16="http://schemas.microsoft.com/office/drawing/2014/main" id="{99A84870-12F9-4498-B4D7-76A79A53CD9C}"/>
              </a:ext>
            </a:extLst>
          </p:cNvPr>
          <p:cNvPicPr>
            <a:picLocks noChangeAspect="1"/>
          </p:cNvPicPr>
          <p:nvPr/>
        </p:nvPicPr>
        <p:blipFill>
          <a:blip r:embed="rId4"/>
          <a:stretch>
            <a:fillRect/>
          </a:stretch>
        </p:blipFill>
        <p:spPr>
          <a:xfrm>
            <a:off x="108398" y="2363840"/>
            <a:ext cx="1396642" cy="2151584"/>
          </a:xfrm>
          <a:prstGeom prst="rect">
            <a:avLst/>
          </a:prstGeom>
        </p:spPr>
      </p:pic>
      <p:pic>
        <p:nvPicPr>
          <p:cNvPr id="10" name="Picture 9">
            <a:extLst>
              <a:ext uri="{FF2B5EF4-FFF2-40B4-BE49-F238E27FC236}">
                <a16:creationId xmlns:a16="http://schemas.microsoft.com/office/drawing/2014/main" id="{C43F87AE-71FF-4E92-9CBE-3ED88446F8AB}"/>
              </a:ext>
            </a:extLst>
          </p:cNvPr>
          <p:cNvPicPr>
            <a:picLocks noChangeAspect="1"/>
          </p:cNvPicPr>
          <p:nvPr/>
        </p:nvPicPr>
        <p:blipFill>
          <a:blip r:embed="rId5"/>
          <a:stretch>
            <a:fillRect/>
          </a:stretch>
        </p:blipFill>
        <p:spPr>
          <a:xfrm>
            <a:off x="7863760" y="4616706"/>
            <a:ext cx="1338341" cy="2130319"/>
          </a:xfrm>
          <a:prstGeom prst="rect">
            <a:avLst/>
          </a:prstGeom>
        </p:spPr>
      </p:pic>
      <p:pic>
        <p:nvPicPr>
          <p:cNvPr id="12" name="Picture 11">
            <a:extLst>
              <a:ext uri="{FF2B5EF4-FFF2-40B4-BE49-F238E27FC236}">
                <a16:creationId xmlns:a16="http://schemas.microsoft.com/office/drawing/2014/main" id="{F062E118-0016-4236-A79D-0C2D382839EF}"/>
              </a:ext>
            </a:extLst>
          </p:cNvPr>
          <p:cNvPicPr>
            <a:picLocks noChangeAspect="1"/>
          </p:cNvPicPr>
          <p:nvPr/>
        </p:nvPicPr>
        <p:blipFill>
          <a:blip r:embed="rId6"/>
          <a:stretch>
            <a:fillRect/>
          </a:stretch>
        </p:blipFill>
        <p:spPr>
          <a:xfrm>
            <a:off x="7863760" y="89711"/>
            <a:ext cx="1372711" cy="2151584"/>
          </a:xfrm>
          <a:prstGeom prst="rect">
            <a:avLst/>
          </a:prstGeom>
        </p:spPr>
      </p:pic>
      <p:pic>
        <p:nvPicPr>
          <p:cNvPr id="13" name="Picture 12">
            <a:extLst>
              <a:ext uri="{FF2B5EF4-FFF2-40B4-BE49-F238E27FC236}">
                <a16:creationId xmlns:a16="http://schemas.microsoft.com/office/drawing/2014/main" id="{7945BDFD-9895-487F-A2EE-819F08AAF851}"/>
              </a:ext>
            </a:extLst>
          </p:cNvPr>
          <p:cNvPicPr>
            <a:picLocks noChangeAspect="1"/>
          </p:cNvPicPr>
          <p:nvPr/>
        </p:nvPicPr>
        <p:blipFill>
          <a:blip r:embed="rId7"/>
          <a:stretch>
            <a:fillRect/>
          </a:stretch>
        </p:blipFill>
        <p:spPr>
          <a:xfrm>
            <a:off x="100877" y="4637971"/>
            <a:ext cx="1379382" cy="2130319"/>
          </a:xfrm>
          <a:prstGeom prst="rect">
            <a:avLst/>
          </a:prstGeom>
        </p:spPr>
      </p:pic>
      <p:pic>
        <p:nvPicPr>
          <p:cNvPr id="14" name="Picture 13">
            <a:extLst>
              <a:ext uri="{FF2B5EF4-FFF2-40B4-BE49-F238E27FC236}">
                <a16:creationId xmlns:a16="http://schemas.microsoft.com/office/drawing/2014/main" id="{C8E3F1FE-C9F8-4B24-AD01-0597E5C56429}"/>
              </a:ext>
            </a:extLst>
          </p:cNvPr>
          <p:cNvPicPr>
            <a:picLocks noChangeAspect="1"/>
          </p:cNvPicPr>
          <p:nvPr/>
        </p:nvPicPr>
        <p:blipFill>
          <a:blip r:embed="rId8"/>
          <a:stretch>
            <a:fillRect/>
          </a:stretch>
        </p:blipFill>
        <p:spPr>
          <a:xfrm>
            <a:off x="3914733" y="4616707"/>
            <a:ext cx="1349905" cy="2151583"/>
          </a:xfrm>
          <a:prstGeom prst="rect">
            <a:avLst/>
          </a:prstGeom>
        </p:spPr>
      </p:pic>
      <p:pic>
        <p:nvPicPr>
          <p:cNvPr id="15" name="Picture 14">
            <a:extLst>
              <a:ext uri="{FF2B5EF4-FFF2-40B4-BE49-F238E27FC236}">
                <a16:creationId xmlns:a16="http://schemas.microsoft.com/office/drawing/2014/main" id="{D3329585-491F-451B-A2D8-4DD785D9D43A}"/>
              </a:ext>
            </a:extLst>
          </p:cNvPr>
          <p:cNvPicPr>
            <a:picLocks noChangeAspect="1"/>
          </p:cNvPicPr>
          <p:nvPr/>
        </p:nvPicPr>
        <p:blipFill>
          <a:blip r:embed="rId9"/>
          <a:stretch>
            <a:fillRect/>
          </a:stretch>
        </p:blipFill>
        <p:spPr>
          <a:xfrm>
            <a:off x="3897046" y="89710"/>
            <a:ext cx="1342565" cy="2151584"/>
          </a:xfrm>
          <a:prstGeom prst="rect">
            <a:avLst/>
          </a:prstGeom>
        </p:spPr>
      </p:pic>
      <p:pic>
        <p:nvPicPr>
          <p:cNvPr id="16" name="Picture 15">
            <a:extLst>
              <a:ext uri="{FF2B5EF4-FFF2-40B4-BE49-F238E27FC236}">
                <a16:creationId xmlns:a16="http://schemas.microsoft.com/office/drawing/2014/main" id="{E39FA3BC-608F-4BA4-94BC-D51C36598963}"/>
              </a:ext>
            </a:extLst>
          </p:cNvPr>
          <p:cNvPicPr>
            <a:picLocks noChangeAspect="1"/>
          </p:cNvPicPr>
          <p:nvPr/>
        </p:nvPicPr>
        <p:blipFill>
          <a:blip r:embed="rId10"/>
          <a:stretch>
            <a:fillRect/>
          </a:stretch>
        </p:blipFill>
        <p:spPr>
          <a:xfrm>
            <a:off x="7863760" y="2321577"/>
            <a:ext cx="1423958" cy="2151584"/>
          </a:xfrm>
          <a:prstGeom prst="rect">
            <a:avLst/>
          </a:prstGeom>
        </p:spPr>
      </p:pic>
      <p:sp>
        <p:nvSpPr>
          <p:cNvPr id="17" name="TextBox 16">
            <a:extLst>
              <a:ext uri="{FF2B5EF4-FFF2-40B4-BE49-F238E27FC236}">
                <a16:creationId xmlns:a16="http://schemas.microsoft.com/office/drawing/2014/main" id="{42D724FC-963F-4516-9C91-A47A455E372A}"/>
              </a:ext>
            </a:extLst>
          </p:cNvPr>
          <p:cNvSpPr txBox="1"/>
          <p:nvPr/>
        </p:nvSpPr>
        <p:spPr>
          <a:xfrm>
            <a:off x="9287718" y="168891"/>
            <a:ext cx="2559324" cy="1200329"/>
          </a:xfrm>
          <a:prstGeom prst="rect">
            <a:avLst/>
          </a:prstGeom>
          <a:noFill/>
        </p:spPr>
        <p:txBody>
          <a:bodyPr wrap="square" rtlCol="0">
            <a:spAutoFit/>
          </a:bodyPr>
          <a:lstStyle/>
          <a:p>
            <a:r>
              <a:rPr lang="en-US" dirty="0"/>
              <a:t>Heresies of Westcott and </a:t>
            </a:r>
            <a:r>
              <a:rPr lang="en-US" dirty="0" err="1"/>
              <a:t>Hort</a:t>
            </a:r>
            <a:endParaRPr lang="en-US" dirty="0"/>
          </a:p>
          <a:p>
            <a:endParaRPr lang="en-US" dirty="0"/>
          </a:p>
          <a:p>
            <a:r>
              <a:rPr lang="en-US" i="1" dirty="0">
                <a:solidFill>
                  <a:schemeClr val="bg2">
                    <a:lumMod val="50000"/>
                  </a:schemeClr>
                </a:solidFill>
              </a:rPr>
              <a:t>Pastor D. A. Waite</a:t>
            </a:r>
          </a:p>
        </p:txBody>
      </p:sp>
      <p:sp>
        <p:nvSpPr>
          <p:cNvPr id="18" name="TextBox 17">
            <a:extLst>
              <a:ext uri="{FF2B5EF4-FFF2-40B4-BE49-F238E27FC236}">
                <a16:creationId xmlns:a16="http://schemas.microsoft.com/office/drawing/2014/main" id="{CED5B55F-D177-43BB-9D04-ADEAF3E133F3}"/>
              </a:ext>
            </a:extLst>
          </p:cNvPr>
          <p:cNvSpPr txBox="1"/>
          <p:nvPr/>
        </p:nvSpPr>
        <p:spPr>
          <a:xfrm>
            <a:off x="1473592" y="288339"/>
            <a:ext cx="2372207" cy="1200329"/>
          </a:xfrm>
          <a:prstGeom prst="rect">
            <a:avLst/>
          </a:prstGeom>
          <a:noFill/>
        </p:spPr>
        <p:txBody>
          <a:bodyPr wrap="square" rtlCol="0">
            <a:spAutoFit/>
          </a:bodyPr>
          <a:lstStyle/>
          <a:p>
            <a:r>
              <a:rPr lang="en-US" dirty="0"/>
              <a:t>A Survey of the Authorized Version</a:t>
            </a:r>
          </a:p>
          <a:p>
            <a:endParaRPr lang="en-US" dirty="0"/>
          </a:p>
          <a:p>
            <a:r>
              <a:rPr lang="en-US" i="1" dirty="0">
                <a:solidFill>
                  <a:schemeClr val="bg2">
                    <a:lumMod val="50000"/>
                  </a:schemeClr>
                </a:solidFill>
              </a:rPr>
              <a:t>Dr. Peter </a:t>
            </a:r>
            <a:r>
              <a:rPr lang="en-US" i="1" dirty="0" err="1">
                <a:solidFill>
                  <a:schemeClr val="bg2">
                    <a:lumMod val="50000"/>
                  </a:schemeClr>
                </a:solidFill>
              </a:rPr>
              <a:t>Ruckman</a:t>
            </a:r>
            <a:endParaRPr lang="en-US" i="1" dirty="0">
              <a:solidFill>
                <a:schemeClr val="bg2">
                  <a:lumMod val="50000"/>
                </a:schemeClr>
              </a:solidFill>
            </a:endParaRPr>
          </a:p>
        </p:txBody>
      </p:sp>
      <p:sp>
        <p:nvSpPr>
          <p:cNvPr id="19" name="TextBox 18">
            <a:extLst>
              <a:ext uri="{FF2B5EF4-FFF2-40B4-BE49-F238E27FC236}">
                <a16:creationId xmlns:a16="http://schemas.microsoft.com/office/drawing/2014/main" id="{FCA4130E-71B4-4857-8805-1CB22BB3CD87}"/>
              </a:ext>
            </a:extLst>
          </p:cNvPr>
          <p:cNvSpPr txBox="1"/>
          <p:nvPr/>
        </p:nvSpPr>
        <p:spPr>
          <a:xfrm>
            <a:off x="5290858" y="293143"/>
            <a:ext cx="2372207" cy="1477328"/>
          </a:xfrm>
          <a:prstGeom prst="rect">
            <a:avLst/>
          </a:prstGeom>
          <a:noFill/>
        </p:spPr>
        <p:txBody>
          <a:bodyPr wrap="square" rtlCol="0">
            <a:spAutoFit/>
          </a:bodyPr>
          <a:lstStyle/>
          <a:p>
            <a:r>
              <a:rPr lang="en-US" dirty="0"/>
              <a:t>51 Reasons Why the King James: A Path From Doubt to Faith</a:t>
            </a:r>
          </a:p>
          <a:p>
            <a:endParaRPr lang="en-US" dirty="0"/>
          </a:p>
          <a:p>
            <a:r>
              <a:rPr lang="en-US" i="1" dirty="0">
                <a:solidFill>
                  <a:schemeClr val="bg2">
                    <a:lumMod val="50000"/>
                  </a:schemeClr>
                </a:solidFill>
              </a:rPr>
              <a:t>David W. Daniels</a:t>
            </a:r>
          </a:p>
        </p:txBody>
      </p:sp>
      <p:sp>
        <p:nvSpPr>
          <p:cNvPr id="20" name="TextBox 19">
            <a:extLst>
              <a:ext uri="{FF2B5EF4-FFF2-40B4-BE49-F238E27FC236}">
                <a16:creationId xmlns:a16="http://schemas.microsoft.com/office/drawing/2014/main" id="{94AB39B8-ECC4-4249-BDE8-AD3D2851FD2D}"/>
              </a:ext>
            </a:extLst>
          </p:cNvPr>
          <p:cNvSpPr txBox="1"/>
          <p:nvPr/>
        </p:nvSpPr>
        <p:spPr>
          <a:xfrm>
            <a:off x="1480259" y="2516301"/>
            <a:ext cx="2372207" cy="923330"/>
          </a:xfrm>
          <a:prstGeom prst="rect">
            <a:avLst/>
          </a:prstGeom>
          <a:noFill/>
        </p:spPr>
        <p:txBody>
          <a:bodyPr wrap="square" rtlCol="0">
            <a:spAutoFit/>
          </a:bodyPr>
          <a:lstStyle/>
          <a:p>
            <a:r>
              <a:rPr lang="en-US" dirty="0"/>
              <a:t>Which Bible?</a:t>
            </a:r>
          </a:p>
          <a:p>
            <a:endParaRPr lang="en-US" dirty="0"/>
          </a:p>
          <a:p>
            <a:r>
              <a:rPr lang="en-US" i="1" dirty="0">
                <a:solidFill>
                  <a:schemeClr val="bg2">
                    <a:lumMod val="50000"/>
                  </a:schemeClr>
                </a:solidFill>
              </a:rPr>
              <a:t>David Otis Fuller</a:t>
            </a:r>
          </a:p>
        </p:txBody>
      </p:sp>
      <p:sp>
        <p:nvSpPr>
          <p:cNvPr id="21" name="TextBox 20">
            <a:extLst>
              <a:ext uri="{FF2B5EF4-FFF2-40B4-BE49-F238E27FC236}">
                <a16:creationId xmlns:a16="http://schemas.microsoft.com/office/drawing/2014/main" id="{D7683DCD-3465-47AC-8AD7-5D585D0350DD}"/>
              </a:ext>
            </a:extLst>
          </p:cNvPr>
          <p:cNvSpPr txBox="1"/>
          <p:nvPr/>
        </p:nvSpPr>
        <p:spPr>
          <a:xfrm>
            <a:off x="5378095" y="2474039"/>
            <a:ext cx="2372207" cy="1200329"/>
          </a:xfrm>
          <a:prstGeom prst="rect">
            <a:avLst/>
          </a:prstGeom>
          <a:noFill/>
        </p:spPr>
        <p:txBody>
          <a:bodyPr wrap="square" rtlCol="0">
            <a:spAutoFit/>
          </a:bodyPr>
          <a:lstStyle/>
          <a:p>
            <a:r>
              <a:rPr lang="en-US" dirty="0"/>
              <a:t>True or False? (Sequel to “Which Bible?”)</a:t>
            </a:r>
          </a:p>
          <a:p>
            <a:endParaRPr lang="en-US" dirty="0"/>
          </a:p>
          <a:p>
            <a:r>
              <a:rPr lang="en-US" i="1" dirty="0">
                <a:solidFill>
                  <a:schemeClr val="bg2">
                    <a:lumMod val="50000"/>
                  </a:schemeClr>
                </a:solidFill>
              </a:rPr>
              <a:t>David Otis Fuller</a:t>
            </a:r>
          </a:p>
        </p:txBody>
      </p:sp>
      <p:sp>
        <p:nvSpPr>
          <p:cNvPr id="23" name="TextBox 22">
            <a:extLst>
              <a:ext uri="{FF2B5EF4-FFF2-40B4-BE49-F238E27FC236}">
                <a16:creationId xmlns:a16="http://schemas.microsoft.com/office/drawing/2014/main" id="{2B7D3E54-0DE8-426F-9792-B4C114B12517}"/>
              </a:ext>
            </a:extLst>
          </p:cNvPr>
          <p:cNvSpPr txBox="1"/>
          <p:nvPr/>
        </p:nvSpPr>
        <p:spPr>
          <a:xfrm>
            <a:off x="9287718" y="2496296"/>
            <a:ext cx="2559324" cy="1200329"/>
          </a:xfrm>
          <a:prstGeom prst="rect">
            <a:avLst/>
          </a:prstGeom>
          <a:noFill/>
        </p:spPr>
        <p:txBody>
          <a:bodyPr wrap="square" rtlCol="0">
            <a:spAutoFit/>
          </a:bodyPr>
          <a:lstStyle/>
          <a:p>
            <a:r>
              <a:rPr lang="en-US" dirty="0"/>
              <a:t>Counterfeit or Genuine? Mark 16? John 8?</a:t>
            </a:r>
          </a:p>
          <a:p>
            <a:endParaRPr lang="en-US" dirty="0"/>
          </a:p>
          <a:p>
            <a:r>
              <a:rPr lang="en-US" i="1" dirty="0">
                <a:solidFill>
                  <a:schemeClr val="bg2">
                    <a:lumMod val="50000"/>
                  </a:schemeClr>
                </a:solidFill>
              </a:rPr>
              <a:t>David Otis Fuller</a:t>
            </a:r>
          </a:p>
        </p:txBody>
      </p:sp>
      <p:sp>
        <p:nvSpPr>
          <p:cNvPr id="24" name="TextBox 23">
            <a:extLst>
              <a:ext uri="{FF2B5EF4-FFF2-40B4-BE49-F238E27FC236}">
                <a16:creationId xmlns:a16="http://schemas.microsoft.com/office/drawing/2014/main" id="{3F401F57-E221-49D2-B3BB-CED8E2D97E6F}"/>
              </a:ext>
            </a:extLst>
          </p:cNvPr>
          <p:cNvSpPr txBox="1"/>
          <p:nvPr/>
        </p:nvSpPr>
        <p:spPr>
          <a:xfrm>
            <a:off x="1524839" y="5081392"/>
            <a:ext cx="2372207" cy="1200329"/>
          </a:xfrm>
          <a:prstGeom prst="rect">
            <a:avLst/>
          </a:prstGeom>
          <a:noFill/>
        </p:spPr>
        <p:txBody>
          <a:bodyPr wrap="square" rtlCol="0">
            <a:spAutoFit/>
          </a:bodyPr>
          <a:lstStyle/>
          <a:p>
            <a:r>
              <a:rPr lang="en-US" dirty="0"/>
              <a:t>Which Bible is God’s Word?</a:t>
            </a:r>
          </a:p>
          <a:p>
            <a:endParaRPr lang="en-US" dirty="0"/>
          </a:p>
          <a:p>
            <a:r>
              <a:rPr lang="en-US" i="1" dirty="0">
                <a:solidFill>
                  <a:schemeClr val="bg2">
                    <a:lumMod val="50000"/>
                  </a:schemeClr>
                </a:solidFill>
              </a:rPr>
              <a:t>Gail A. </a:t>
            </a:r>
            <a:r>
              <a:rPr lang="en-US" i="1" dirty="0" err="1">
                <a:solidFill>
                  <a:schemeClr val="bg2">
                    <a:lumMod val="50000"/>
                  </a:schemeClr>
                </a:solidFill>
              </a:rPr>
              <a:t>Riplinger</a:t>
            </a:r>
            <a:endParaRPr lang="en-US" i="1" dirty="0">
              <a:solidFill>
                <a:schemeClr val="bg2">
                  <a:lumMod val="50000"/>
                </a:schemeClr>
              </a:solidFill>
            </a:endParaRPr>
          </a:p>
        </p:txBody>
      </p:sp>
      <p:sp>
        <p:nvSpPr>
          <p:cNvPr id="25" name="TextBox 24">
            <a:extLst>
              <a:ext uri="{FF2B5EF4-FFF2-40B4-BE49-F238E27FC236}">
                <a16:creationId xmlns:a16="http://schemas.microsoft.com/office/drawing/2014/main" id="{2E202612-A052-4D55-98B7-DF687941A8A7}"/>
              </a:ext>
            </a:extLst>
          </p:cNvPr>
          <p:cNvSpPr txBox="1"/>
          <p:nvPr/>
        </p:nvSpPr>
        <p:spPr>
          <a:xfrm>
            <a:off x="5378095" y="5081392"/>
            <a:ext cx="2372207" cy="1200329"/>
          </a:xfrm>
          <a:prstGeom prst="rect">
            <a:avLst/>
          </a:prstGeom>
          <a:noFill/>
        </p:spPr>
        <p:txBody>
          <a:bodyPr wrap="square" rtlCol="0">
            <a:spAutoFit/>
          </a:bodyPr>
          <a:lstStyle/>
          <a:p>
            <a:r>
              <a:rPr lang="en-US" dirty="0"/>
              <a:t>Answers to Your Bible Version Questions</a:t>
            </a:r>
          </a:p>
          <a:p>
            <a:endParaRPr lang="en-US" dirty="0"/>
          </a:p>
          <a:p>
            <a:r>
              <a:rPr lang="en-US" i="1" dirty="0">
                <a:solidFill>
                  <a:schemeClr val="bg2">
                    <a:lumMod val="50000"/>
                  </a:schemeClr>
                </a:solidFill>
              </a:rPr>
              <a:t>David W. Daniels</a:t>
            </a:r>
          </a:p>
        </p:txBody>
      </p:sp>
      <p:sp>
        <p:nvSpPr>
          <p:cNvPr id="26" name="TextBox 25">
            <a:extLst>
              <a:ext uri="{FF2B5EF4-FFF2-40B4-BE49-F238E27FC236}">
                <a16:creationId xmlns:a16="http://schemas.microsoft.com/office/drawing/2014/main" id="{B9F046BA-FDA6-49E2-A4BD-D42AB8EC9CE3}"/>
              </a:ext>
            </a:extLst>
          </p:cNvPr>
          <p:cNvSpPr txBox="1"/>
          <p:nvPr/>
        </p:nvSpPr>
        <p:spPr>
          <a:xfrm>
            <a:off x="9315559" y="5081391"/>
            <a:ext cx="2559324" cy="1477328"/>
          </a:xfrm>
          <a:prstGeom prst="rect">
            <a:avLst/>
          </a:prstGeom>
          <a:noFill/>
        </p:spPr>
        <p:txBody>
          <a:bodyPr wrap="square" rtlCol="0">
            <a:spAutoFit/>
          </a:bodyPr>
          <a:lstStyle/>
          <a:p>
            <a:r>
              <a:rPr lang="en-US" dirty="0"/>
              <a:t>Why They Changed the Bible: One World Bible for One World Religion</a:t>
            </a:r>
          </a:p>
          <a:p>
            <a:endParaRPr lang="en-US" dirty="0"/>
          </a:p>
          <a:p>
            <a:r>
              <a:rPr lang="en-US" i="1" dirty="0">
                <a:solidFill>
                  <a:schemeClr val="bg2">
                    <a:lumMod val="50000"/>
                  </a:schemeClr>
                </a:solidFill>
              </a:rPr>
              <a:t>David W. Daniels</a:t>
            </a:r>
          </a:p>
        </p:txBody>
      </p:sp>
    </p:spTree>
    <p:extLst>
      <p:ext uri="{BB962C8B-B14F-4D97-AF65-F5344CB8AC3E}">
        <p14:creationId xmlns:p14="http://schemas.microsoft.com/office/powerpoint/2010/main" val="134919261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1D7546-DFEE-40B9-B590-598884DC7A3D}"/>
              </a:ext>
            </a:extLst>
          </p:cNvPr>
          <p:cNvPicPr>
            <a:picLocks noChangeAspect="1"/>
          </p:cNvPicPr>
          <p:nvPr/>
        </p:nvPicPr>
        <p:blipFill>
          <a:blip r:embed="rId2"/>
          <a:stretch>
            <a:fillRect/>
          </a:stretch>
        </p:blipFill>
        <p:spPr>
          <a:xfrm>
            <a:off x="3953542" y="2407396"/>
            <a:ext cx="1391524" cy="2122075"/>
          </a:xfrm>
          <a:prstGeom prst="rect">
            <a:avLst/>
          </a:prstGeom>
        </p:spPr>
      </p:pic>
      <p:pic>
        <p:nvPicPr>
          <p:cNvPr id="3" name="Picture 2">
            <a:extLst>
              <a:ext uri="{FF2B5EF4-FFF2-40B4-BE49-F238E27FC236}">
                <a16:creationId xmlns:a16="http://schemas.microsoft.com/office/drawing/2014/main" id="{1C790596-D88E-4E15-9025-132E67FE85E3}"/>
              </a:ext>
            </a:extLst>
          </p:cNvPr>
          <p:cNvPicPr>
            <a:picLocks noChangeAspect="1"/>
          </p:cNvPicPr>
          <p:nvPr/>
        </p:nvPicPr>
        <p:blipFill>
          <a:blip r:embed="rId3"/>
          <a:stretch>
            <a:fillRect/>
          </a:stretch>
        </p:blipFill>
        <p:spPr>
          <a:xfrm>
            <a:off x="7216014" y="4666352"/>
            <a:ext cx="1573961" cy="2179330"/>
          </a:xfrm>
          <a:prstGeom prst="rect">
            <a:avLst/>
          </a:prstGeom>
        </p:spPr>
      </p:pic>
      <p:pic>
        <p:nvPicPr>
          <p:cNvPr id="4" name="Picture 3">
            <a:extLst>
              <a:ext uri="{FF2B5EF4-FFF2-40B4-BE49-F238E27FC236}">
                <a16:creationId xmlns:a16="http://schemas.microsoft.com/office/drawing/2014/main" id="{0A89EE95-7AEB-4137-8BDF-AB20D73C3FFB}"/>
              </a:ext>
            </a:extLst>
          </p:cNvPr>
          <p:cNvPicPr>
            <a:picLocks noChangeAspect="1"/>
          </p:cNvPicPr>
          <p:nvPr/>
        </p:nvPicPr>
        <p:blipFill>
          <a:blip r:embed="rId4"/>
          <a:stretch>
            <a:fillRect/>
          </a:stretch>
        </p:blipFill>
        <p:spPr>
          <a:xfrm>
            <a:off x="244987" y="2405175"/>
            <a:ext cx="1371991" cy="2122075"/>
          </a:xfrm>
          <a:prstGeom prst="rect">
            <a:avLst/>
          </a:prstGeom>
        </p:spPr>
      </p:pic>
      <p:pic>
        <p:nvPicPr>
          <p:cNvPr id="5" name="Picture 4">
            <a:extLst>
              <a:ext uri="{FF2B5EF4-FFF2-40B4-BE49-F238E27FC236}">
                <a16:creationId xmlns:a16="http://schemas.microsoft.com/office/drawing/2014/main" id="{567033DF-6ED7-48B8-B875-BF8DD66B6284}"/>
              </a:ext>
            </a:extLst>
          </p:cNvPr>
          <p:cNvPicPr>
            <a:picLocks noChangeAspect="1"/>
          </p:cNvPicPr>
          <p:nvPr/>
        </p:nvPicPr>
        <p:blipFill>
          <a:blip r:embed="rId5"/>
          <a:stretch>
            <a:fillRect/>
          </a:stretch>
        </p:blipFill>
        <p:spPr>
          <a:xfrm>
            <a:off x="3938574" y="206455"/>
            <a:ext cx="1406492" cy="2122075"/>
          </a:xfrm>
          <a:prstGeom prst="rect">
            <a:avLst/>
          </a:prstGeom>
        </p:spPr>
      </p:pic>
      <p:pic>
        <p:nvPicPr>
          <p:cNvPr id="7" name="Picture 6">
            <a:extLst>
              <a:ext uri="{FF2B5EF4-FFF2-40B4-BE49-F238E27FC236}">
                <a16:creationId xmlns:a16="http://schemas.microsoft.com/office/drawing/2014/main" id="{5BA12C82-E885-440A-9136-ADB2E4BCED17}"/>
              </a:ext>
            </a:extLst>
          </p:cNvPr>
          <p:cNvPicPr>
            <a:picLocks noChangeAspect="1"/>
          </p:cNvPicPr>
          <p:nvPr/>
        </p:nvPicPr>
        <p:blipFill rotWithShape="1">
          <a:blip r:embed="rId6">
            <a:extLst>
              <a:ext uri="{28A0092B-C50C-407E-A947-70E740481C1C}">
                <a14:useLocalDpi xmlns:a14="http://schemas.microsoft.com/office/drawing/2010/main" val="0"/>
              </a:ext>
            </a:extLst>
          </a:blip>
          <a:srcRect l="26357" t="28156" r="21085" b="27607"/>
          <a:stretch/>
        </p:blipFill>
        <p:spPr>
          <a:xfrm rot="5400000">
            <a:off x="-259671" y="5127163"/>
            <a:ext cx="2122075" cy="1339598"/>
          </a:xfrm>
          <a:prstGeom prst="rect">
            <a:avLst/>
          </a:prstGeom>
        </p:spPr>
      </p:pic>
      <p:pic>
        <p:nvPicPr>
          <p:cNvPr id="9" name="Picture 8">
            <a:extLst>
              <a:ext uri="{FF2B5EF4-FFF2-40B4-BE49-F238E27FC236}">
                <a16:creationId xmlns:a16="http://schemas.microsoft.com/office/drawing/2014/main" id="{F3CD7FA0-988F-4ACF-917F-B42AA029AF2C}"/>
              </a:ext>
            </a:extLst>
          </p:cNvPr>
          <p:cNvPicPr>
            <a:picLocks noChangeAspect="1"/>
          </p:cNvPicPr>
          <p:nvPr/>
        </p:nvPicPr>
        <p:blipFill>
          <a:blip r:embed="rId7"/>
          <a:stretch>
            <a:fillRect/>
          </a:stretch>
        </p:blipFill>
        <p:spPr>
          <a:xfrm>
            <a:off x="7638212" y="206456"/>
            <a:ext cx="4432176" cy="2298390"/>
          </a:xfrm>
          <a:prstGeom prst="rect">
            <a:avLst/>
          </a:prstGeom>
        </p:spPr>
      </p:pic>
      <p:pic>
        <p:nvPicPr>
          <p:cNvPr id="10" name="Picture 9">
            <a:extLst>
              <a:ext uri="{FF2B5EF4-FFF2-40B4-BE49-F238E27FC236}">
                <a16:creationId xmlns:a16="http://schemas.microsoft.com/office/drawing/2014/main" id="{7059768F-9D47-4B86-81B8-EEB559C9FA1C}"/>
              </a:ext>
            </a:extLst>
          </p:cNvPr>
          <p:cNvPicPr>
            <a:picLocks noChangeAspect="1"/>
          </p:cNvPicPr>
          <p:nvPr/>
        </p:nvPicPr>
        <p:blipFill>
          <a:blip r:embed="rId8"/>
          <a:stretch>
            <a:fillRect/>
          </a:stretch>
        </p:blipFill>
        <p:spPr>
          <a:xfrm>
            <a:off x="216537" y="206455"/>
            <a:ext cx="1428892" cy="2122075"/>
          </a:xfrm>
          <a:prstGeom prst="rect">
            <a:avLst/>
          </a:prstGeom>
        </p:spPr>
      </p:pic>
      <p:pic>
        <p:nvPicPr>
          <p:cNvPr id="11" name="Picture 10">
            <a:extLst>
              <a:ext uri="{FF2B5EF4-FFF2-40B4-BE49-F238E27FC236}">
                <a16:creationId xmlns:a16="http://schemas.microsoft.com/office/drawing/2014/main" id="{A6654896-32A3-4380-A9B0-6522B53A04B1}"/>
              </a:ext>
            </a:extLst>
          </p:cNvPr>
          <p:cNvPicPr>
            <a:picLocks noChangeAspect="1"/>
          </p:cNvPicPr>
          <p:nvPr/>
        </p:nvPicPr>
        <p:blipFill>
          <a:blip r:embed="rId9"/>
          <a:stretch>
            <a:fillRect/>
          </a:stretch>
        </p:blipFill>
        <p:spPr>
          <a:xfrm>
            <a:off x="7609761" y="2367962"/>
            <a:ext cx="1377861" cy="2122075"/>
          </a:xfrm>
          <a:prstGeom prst="rect">
            <a:avLst/>
          </a:prstGeom>
        </p:spPr>
      </p:pic>
      <p:sp>
        <p:nvSpPr>
          <p:cNvPr id="12" name="TextBox 11">
            <a:extLst>
              <a:ext uri="{FF2B5EF4-FFF2-40B4-BE49-F238E27FC236}">
                <a16:creationId xmlns:a16="http://schemas.microsoft.com/office/drawing/2014/main" id="{A9EC42EB-2335-44AA-A433-40ABC6CB83F6}"/>
              </a:ext>
            </a:extLst>
          </p:cNvPr>
          <p:cNvSpPr txBox="1"/>
          <p:nvPr/>
        </p:nvSpPr>
        <p:spPr>
          <a:xfrm>
            <a:off x="9085671" y="2681161"/>
            <a:ext cx="2861342" cy="1754326"/>
          </a:xfrm>
          <a:prstGeom prst="rect">
            <a:avLst/>
          </a:prstGeom>
          <a:noFill/>
        </p:spPr>
        <p:txBody>
          <a:bodyPr wrap="square" rtlCol="0">
            <a:spAutoFit/>
          </a:bodyPr>
          <a:lstStyle/>
          <a:p>
            <a:r>
              <a:rPr lang="en-US" dirty="0"/>
              <a:t>In the Beginning: The Story of the King James Bible and How it Changed a Nation, a Language, and a Culture </a:t>
            </a:r>
          </a:p>
          <a:p>
            <a:endParaRPr lang="en-US" dirty="0"/>
          </a:p>
          <a:p>
            <a:r>
              <a:rPr lang="en-US" i="1" dirty="0">
                <a:solidFill>
                  <a:schemeClr val="bg2">
                    <a:lumMod val="50000"/>
                  </a:schemeClr>
                </a:solidFill>
              </a:rPr>
              <a:t>Alister McGrath</a:t>
            </a:r>
          </a:p>
        </p:txBody>
      </p:sp>
      <p:sp>
        <p:nvSpPr>
          <p:cNvPr id="13" name="TextBox 12">
            <a:extLst>
              <a:ext uri="{FF2B5EF4-FFF2-40B4-BE49-F238E27FC236}">
                <a16:creationId xmlns:a16="http://schemas.microsoft.com/office/drawing/2014/main" id="{8245B4C7-9F15-4880-B5F1-4128B8D2DE62}"/>
              </a:ext>
            </a:extLst>
          </p:cNvPr>
          <p:cNvSpPr txBox="1"/>
          <p:nvPr/>
        </p:nvSpPr>
        <p:spPr>
          <a:xfrm>
            <a:off x="8739963" y="4715868"/>
            <a:ext cx="3452036" cy="2031325"/>
          </a:xfrm>
          <a:prstGeom prst="rect">
            <a:avLst/>
          </a:prstGeom>
          <a:noFill/>
        </p:spPr>
        <p:txBody>
          <a:bodyPr wrap="square" rtlCol="0">
            <a:spAutoFit/>
          </a:bodyPr>
          <a:lstStyle/>
          <a:p>
            <a:r>
              <a:rPr lang="en-US" dirty="0"/>
              <a:t>New Age Bible Versions: An Exhaustive Documentation Exposing the Message, Men and Manuscripts Moving Mankind to the Antichrist’s One World Religion</a:t>
            </a:r>
          </a:p>
          <a:p>
            <a:endParaRPr lang="en-US" dirty="0"/>
          </a:p>
          <a:p>
            <a:r>
              <a:rPr lang="en-US" i="1" dirty="0">
                <a:solidFill>
                  <a:schemeClr val="bg2">
                    <a:lumMod val="50000"/>
                  </a:schemeClr>
                </a:solidFill>
              </a:rPr>
              <a:t>Gail A. </a:t>
            </a:r>
            <a:r>
              <a:rPr lang="en-US" i="1" dirty="0" err="1">
                <a:solidFill>
                  <a:schemeClr val="bg2">
                    <a:lumMod val="50000"/>
                  </a:schemeClr>
                </a:solidFill>
              </a:rPr>
              <a:t>Riplinger</a:t>
            </a:r>
            <a:endParaRPr lang="en-US" i="1" dirty="0">
              <a:solidFill>
                <a:schemeClr val="bg2">
                  <a:lumMod val="50000"/>
                </a:schemeClr>
              </a:solidFill>
            </a:endParaRPr>
          </a:p>
        </p:txBody>
      </p:sp>
      <p:sp>
        <p:nvSpPr>
          <p:cNvPr id="14" name="TextBox 13">
            <a:extLst>
              <a:ext uri="{FF2B5EF4-FFF2-40B4-BE49-F238E27FC236}">
                <a16:creationId xmlns:a16="http://schemas.microsoft.com/office/drawing/2014/main" id="{904EE873-9312-4DBB-9E24-123FD93A6AC4}"/>
              </a:ext>
            </a:extLst>
          </p:cNvPr>
          <p:cNvSpPr txBox="1"/>
          <p:nvPr/>
        </p:nvSpPr>
        <p:spPr>
          <a:xfrm>
            <a:off x="1645429" y="288339"/>
            <a:ext cx="2293146" cy="923330"/>
          </a:xfrm>
          <a:prstGeom prst="rect">
            <a:avLst/>
          </a:prstGeom>
          <a:noFill/>
        </p:spPr>
        <p:txBody>
          <a:bodyPr wrap="square" rtlCol="0">
            <a:spAutoFit/>
          </a:bodyPr>
          <a:lstStyle/>
          <a:p>
            <a:r>
              <a:rPr lang="en-US" dirty="0"/>
              <a:t>Battle of the Bibles</a:t>
            </a:r>
          </a:p>
          <a:p>
            <a:endParaRPr lang="en-US" dirty="0"/>
          </a:p>
          <a:p>
            <a:r>
              <a:rPr lang="en-US" i="1" dirty="0">
                <a:solidFill>
                  <a:schemeClr val="bg2">
                    <a:lumMod val="50000"/>
                  </a:schemeClr>
                </a:solidFill>
              </a:rPr>
              <a:t>H. H. Myers</a:t>
            </a:r>
          </a:p>
        </p:txBody>
      </p:sp>
      <p:sp>
        <p:nvSpPr>
          <p:cNvPr id="15" name="TextBox 14">
            <a:extLst>
              <a:ext uri="{FF2B5EF4-FFF2-40B4-BE49-F238E27FC236}">
                <a16:creationId xmlns:a16="http://schemas.microsoft.com/office/drawing/2014/main" id="{6002237F-DF8F-4A55-9193-9C3478E41318}"/>
              </a:ext>
            </a:extLst>
          </p:cNvPr>
          <p:cNvSpPr txBox="1"/>
          <p:nvPr/>
        </p:nvSpPr>
        <p:spPr>
          <a:xfrm>
            <a:off x="5316615" y="344162"/>
            <a:ext cx="2293146" cy="1200329"/>
          </a:xfrm>
          <a:prstGeom prst="rect">
            <a:avLst/>
          </a:prstGeom>
          <a:noFill/>
        </p:spPr>
        <p:txBody>
          <a:bodyPr wrap="square" rtlCol="0">
            <a:spAutoFit/>
          </a:bodyPr>
          <a:lstStyle/>
          <a:p>
            <a:r>
              <a:rPr lang="en-US" dirty="0"/>
              <a:t>Mythological Septuagint</a:t>
            </a:r>
          </a:p>
          <a:p>
            <a:endParaRPr lang="en-US" dirty="0"/>
          </a:p>
          <a:p>
            <a:r>
              <a:rPr lang="en-US" i="1" dirty="0">
                <a:solidFill>
                  <a:schemeClr val="bg2">
                    <a:lumMod val="50000"/>
                  </a:schemeClr>
                </a:solidFill>
              </a:rPr>
              <a:t>Dr. Peter </a:t>
            </a:r>
            <a:r>
              <a:rPr lang="en-US" i="1" dirty="0" err="1">
                <a:solidFill>
                  <a:schemeClr val="bg2">
                    <a:lumMod val="50000"/>
                  </a:schemeClr>
                </a:solidFill>
              </a:rPr>
              <a:t>Ruckman</a:t>
            </a:r>
            <a:endParaRPr lang="en-US" i="1" dirty="0">
              <a:solidFill>
                <a:schemeClr val="bg2">
                  <a:lumMod val="50000"/>
                </a:schemeClr>
              </a:solidFill>
            </a:endParaRPr>
          </a:p>
        </p:txBody>
      </p:sp>
      <p:sp>
        <p:nvSpPr>
          <p:cNvPr id="16" name="TextBox 15">
            <a:extLst>
              <a:ext uri="{FF2B5EF4-FFF2-40B4-BE49-F238E27FC236}">
                <a16:creationId xmlns:a16="http://schemas.microsoft.com/office/drawing/2014/main" id="{5BFBA454-F6B7-4FE7-A9C9-9B9951ABB064}"/>
              </a:ext>
            </a:extLst>
          </p:cNvPr>
          <p:cNvSpPr txBox="1"/>
          <p:nvPr/>
        </p:nvSpPr>
        <p:spPr>
          <a:xfrm>
            <a:off x="1715027" y="2558831"/>
            <a:ext cx="2293146" cy="1200329"/>
          </a:xfrm>
          <a:prstGeom prst="rect">
            <a:avLst/>
          </a:prstGeom>
          <a:noFill/>
        </p:spPr>
        <p:txBody>
          <a:bodyPr wrap="square" rtlCol="0">
            <a:spAutoFit/>
          </a:bodyPr>
          <a:lstStyle/>
          <a:p>
            <a:r>
              <a:rPr lang="en-US" dirty="0"/>
              <a:t>The “Errors” in the King James Bible</a:t>
            </a:r>
          </a:p>
          <a:p>
            <a:endParaRPr lang="en-US" dirty="0"/>
          </a:p>
          <a:p>
            <a:r>
              <a:rPr lang="en-US" i="1" dirty="0">
                <a:solidFill>
                  <a:schemeClr val="bg2">
                    <a:lumMod val="50000"/>
                  </a:schemeClr>
                </a:solidFill>
              </a:rPr>
              <a:t>Dr. Peter </a:t>
            </a:r>
            <a:r>
              <a:rPr lang="en-US" i="1" dirty="0" err="1">
                <a:solidFill>
                  <a:schemeClr val="bg2">
                    <a:lumMod val="50000"/>
                  </a:schemeClr>
                </a:solidFill>
              </a:rPr>
              <a:t>Ruckman</a:t>
            </a:r>
            <a:endParaRPr lang="en-US" i="1" dirty="0">
              <a:solidFill>
                <a:schemeClr val="bg2">
                  <a:lumMod val="50000"/>
                </a:schemeClr>
              </a:solidFill>
            </a:endParaRPr>
          </a:p>
        </p:txBody>
      </p:sp>
      <p:sp>
        <p:nvSpPr>
          <p:cNvPr id="17" name="TextBox 16">
            <a:extLst>
              <a:ext uri="{FF2B5EF4-FFF2-40B4-BE49-F238E27FC236}">
                <a16:creationId xmlns:a16="http://schemas.microsoft.com/office/drawing/2014/main" id="{3623CB3F-D23B-4892-A5BF-F16ED50B5E4F}"/>
              </a:ext>
            </a:extLst>
          </p:cNvPr>
          <p:cNvSpPr txBox="1"/>
          <p:nvPr/>
        </p:nvSpPr>
        <p:spPr>
          <a:xfrm>
            <a:off x="5388484" y="2558831"/>
            <a:ext cx="2221277" cy="1477328"/>
          </a:xfrm>
          <a:prstGeom prst="rect">
            <a:avLst/>
          </a:prstGeom>
          <a:noFill/>
        </p:spPr>
        <p:txBody>
          <a:bodyPr wrap="square" rtlCol="0">
            <a:spAutoFit/>
          </a:bodyPr>
          <a:lstStyle/>
          <a:p>
            <a:r>
              <a:rPr lang="en-US" dirty="0"/>
              <a:t>Causes of Corruption of the New Testament Text</a:t>
            </a:r>
          </a:p>
          <a:p>
            <a:endParaRPr lang="en-US" dirty="0"/>
          </a:p>
          <a:p>
            <a:r>
              <a:rPr lang="en-US" i="1" dirty="0">
                <a:solidFill>
                  <a:schemeClr val="bg2">
                    <a:lumMod val="50000"/>
                  </a:schemeClr>
                </a:solidFill>
              </a:rPr>
              <a:t>Dean J. W. </a:t>
            </a:r>
            <a:r>
              <a:rPr lang="en-US" i="1" dirty="0" err="1">
                <a:solidFill>
                  <a:schemeClr val="bg2">
                    <a:lumMod val="50000"/>
                  </a:schemeClr>
                </a:solidFill>
              </a:rPr>
              <a:t>Burgon</a:t>
            </a:r>
            <a:endParaRPr lang="en-US" i="1" dirty="0">
              <a:solidFill>
                <a:schemeClr val="bg2">
                  <a:lumMod val="50000"/>
                </a:schemeClr>
              </a:solidFill>
            </a:endParaRPr>
          </a:p>
        </p:txBody>
      </p:sp>
      <p:sp>
        <p:nvSpPr>
          <p:cNvPr id="18" name="TextBox 17">
            <a:extLst>
              <a:ext uri="{FF2B5EF4-FFF2-40B4-BE49-F238E27FC236}">
                <a16:creationId xmlns:a16="http://schemas.microsoft.com/office/drawing/2014/main" id="{8CB23B2F-D641-4D6A-8FB8-3CF9F3A4894E}"/>
              </a:ext>
            </a:extLst>
          </p:cNvPr>
          <p:cNvSpPr txBox="1"/>
          <p:nvPr/>
        </p:nvSpPr>
        <p:spPr>
          <a:xfrm>
            <a:off x="1471166" y="4603895"/>
            <a:ext cx="5687591" cy="2308324"/>
          </a:xfrm>
          <a:prstGeom prst="rect">
            <a:avLst/>
          </a:prstGeom>
          <a:noFill/>
        </p:spPr>
        <p:txBody>
          <a:bodyPr wrap="square" rtlCol="0">
            <a:spAutoFit/>
          </a:bodyPr>
          <a:lstStyle/>
          <a:p>
            <a:r>
              <a:rPr lang="en-US" dirty="0"/>
              <a:t>The New King James Bible: Exposed</a:t>
            </a:r>
          </a:p>
          <a:p>
            <a:endParaRPr lang="en-US" dirty="0"/>
          </a:p>
          <a:p>
            <a:r>
              <a:rPr lang="en-US" dirty="0"/>
              <a:t>(Short Book by Hope International (NZ) 2005</a:t>
            </a:r>
          </a:p>
          <a:p>
            <a:r>
              <a:rPr lang="en-US" dirty="0"/>
              <a:t>Hope International,</a:t>
            </a:r>
          </a:p>
          <a:p>
            <a:r>
              <a:rPr lang="en-US" dirty="0"/>
              <a:t>PO Box 148 Rangiora</a:t>
            </a:r>
          </a:p>
          <a:p>
            <a:r>
              <a:rPr lang="en-US" dirty="0"/>
              <a:t>New Zealand</a:t>
            </a:r>
          </a:p>
          <a:p>
            <a:r>
              <a:rPr lang="en-US" dirty="0"/>
              <a:t>--also available from </a:t>
            </a:r>
            <a:r>
              <a:rPr lang="en-US" i="1" dirty="0"/>
              <a:t>International Literature Ministry: 8140 N. Umpqua Hwy. Roseburg, OR 97470)</a:t>
            </a:r>
            <a:endParaRPr lang="en-US" dirty="0"/>
          </a:p>
        </p:txBody>
      </p:sp>
    </p:spTree>
    <p:extLst>
      <p:ext uri="{BB962C8B-B14F-4D97-AF65-F5344CB8AC3E}">
        <p14:creationId xmlns:p14="http://schemas.microsoft.com/office/powerpoint/2010/main" val="337266715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D1AB4A-B534-43D2-B5DC-E842B84562A5}"/>
              </a:ext>
            </a:extLst>
          </p:cNvPr>
          <p:cNvPicPr>
            <a:picLocks noChangeAspect="1"/>
          </p:cNvPicPr>
          <p:nvPr/>
        </p:nvPicPr>
        <p:blipFill>
          <a:blip r:embed="rId2"/>
          <a:stretch>
            <a:fillRect/>
          </a:stretch>
        </p:blipFill>
        <p:spPr>
          <a:xfrm>
            <a:off x="7897737" y="1206911"/>
            <a:ext cx="1571171" cy="2367394"/>
          </a:xfrm>
          <a:prstGeom prst="rect">
            <a:avLst/>
          </a:prstGeom>
        </p:spPr>
      </p:pic>
      <p:pic>
        <p:nvPicPr>
          <p:cNvPr id="3" name="Picture 2">
            <a:extLst>
              <a:ext uri="{FF2B5EF4-FFF2-40B4-BE49-F238E27FC236}">
                <a16:creationId xmlns:a16="http://schemas.microsoft.com/office/drawing/2014/main" id="{9AA5412C-BB7C-4739-A0AC-A1700F15A164}"/>
              </a:ext>
            </a:extLst>
          </p:cNvPr>
          <p:cNvPicPr>
            <a:picLocks noChangeAspect="1"/>
          </p:cNvPicPr>
          <p:nvPr/>
        </p:nvPicPr>
        <p:blipFill>
          <a:blip r:embed="rId3"/>
          <a:stretch>
            <a:fillRect/>
          </a:stretch>
        </p:blipFill>
        <p:spPr>
          <a:xfrm>
            <a:off x="99773" y="3984729"/>
            <a:ext cx="1761686" cy="2525947"/>
          </a:xfrm>
          <a:prstGeom prst="rect">
            <a:avLst/>
          </a:prstGeom>
        </p:spPr>
      </p:pic>
      <p:pic>
        <p:nvPicPr>
          <p:cNvPr id="4" name="Picture 3">
            <a:extLst>
              <a:ext uri="{FF2B5EF4-FFF2-40B4-BE49-F238E27FC236}">
                <a16:creationId xmlns:a16="http://schemas.microsoft.com/office/drawing/2014/main" id="{E22BEB09-E7A5-4D7F-92F0-0E033438E471}"/>
              </a:ext>
            </a:extLst>
          </p:cNvPr>
          <p:cNvPicPr>
            <a:picLocks noChangeAspect="1"/>
          </p:cNvPicPr>
          <p:nvPr/>
        </p:nvPicPr>
        <p:blipFill>
          <a:blip r:embed="rId4"/>
          <a:stretch>
            <a:fillRect/>
          </a:stretch>
        </p:blipFill>
        <p:spPr>
          <a:xfrm>
            <a:off x="7916748" y="3888176"/>
            <a:ext cx="1713124" cy="2719052"/>
          </a:xfrm>
          <a:prstGeom prst="rect">
            <a:avLst/>
          </a:prstGeom>
        </p:spPr>
      </p:pic>
      <p:pic>
        <p:nvPicPr>
          <p:cNvPr id="5" name="Picture 4">
            <a:extLst>
              <a:ext uri="{FF2B5EF4-FFF2-40B4-BE49-F238E27FC236}">
                <a16:creationId xmlns:a16="http://schemas.microsoft.com/office/drawing/2014/main" id="{39257DE0-45C2-4332-972F-FDB93709474F}"/>
              </a:ext>
            </a:extLst>
          </p:cNvPr>
          <p:cNvPicPr>
            <a:picLocks noChangeAspect="1"/>
          </p:cNvPicPr>
          <p:nvPr/>
        </p:nvPicPr>
        <p:blipFill>
          <a:blip r:embed="rId5"/>
          <a:stretch>
            <a:fillRect/>
          </a:stretch>
        </p:blipFill>
        <p:spPr>
          <a:xfrm>
            <a:off x="4094296" y="3838354"/>
            <a:ext cx="1761686" cy="2818698"/>
          </a:xfrm>
          <a:prstGeom prst="rect">
            <a:avLst/>
          </a:prstGeom>
        </p:spPr>
      </p:pic>
      <p:pic>
        <p:nvPicPr>
          <p:cNvPr id="7" name="Picture 6">
            <a:extLst>
              <a:ext uri="{FF2B5EF4-FFF2-40B4-BE49-F238E27FC236}">
                <a16:creationId xmlns:a16="http://schemas.microsoft.com/office/drawing/2014/main" id="{F5526322-E6AB-4F5E-B9D1-F1C7C07816F8}"/>
              </a:ext>
            </a:extLst>
          </p:cNvPr>
          <p:cNvPicPr>
            <a:picLocks noChangeAspect="1"/>
          </p:cNvPicPr>
          <p:nvPr/>
        </p:nvPicPr>
        <p:blipFill>
          <a:blip r:embed="rId6"/>
          <a:stretch>
            <a:fillRect/>
          </a:stretch>
        </p:blipFill>
        <p:spPr>
          <a:xfrm>
            <a:off x="148335" y="1147631"/>
            <a:ext cx="1603766" cy="2426673"/>
          </a:xfrm>
          <a:prstGeom prst="rect">
            <a:avLst/>
          </a:prstGeom>
        </p:spPr>
      </p:pic>
      <p:pic>
        <p:nvPicPr>
          <p:cNvPr id="12" name="Picture 11">
            <a:extLst>
              <a:ext uri="{FF2B5EF4-FFF2-40B4-BE49-F238E27FC236}">
                <a16:creationId xmlns:a16="http://schemas.microsoft.com/office/drawing/2014/main" id="{07172D65-30BD-41CF-B860-217B1F51AB92}"/>
              </a:ext>
            </a:extLst>
          </p:cNvPr>
          <p:cNvPicPr>
            <a:picLocks noChangeAspect="1"/>
          </p:cNvPicPr>
          <p:nvPr/>
        </p:nvPicPr>
        <p:blipFill>
          <a:blip r:embed="rId7"/>
          <a:stretch>
            <a:fillRect/>
          </a:stretch>
        </p:blipFill>
        <p:spPr>
          <a:xfrm>
            <a:off x="4056500" y="1206908"/>
            <a:ext cx="1536837" cy="2367396"/>
          </a:xfrm>
          <a:prstGeom prst="rect">
            <a:avLst/>
          </a:prstGeom>
        </p:spPr>
      </p:pic>
      <p:sp>
        <p:nvSpPr>
          <p:cNvPr id="14" name="TextBox 13">
            <a:extLst>
              <a:ext uri="{FF2B5EF4-FFF2-40B4-BE49-F238E27FC236}">
                <a16:creationId xmlns:a16="http://schemas.microsoft.com/office/drawing/2014/main" id="{27B5B470-173C-4BD3-938E-EB796799960D}"/>
              </a:ext>
            </a:extLst>
          </p:cNvPr>
          <p:cNvSpPr txBox="1"/>
          <p:nvPr/>
        </p:nvSpPr>
        <p:spPr>
          <a:xfrm>
            <a:off x="0" y="95693"/>
            <a:ext cx="12191999" cy="954107"/>
          </a:xfrm>
          <a:prstGeom prst="rect">
            <a:avLst/>
          </a:prstGeom>
          <a:noFill/>
        </p:spPr>
        <p:txBody>
          <a:bodyPr wrap="square" rtlCol="0">
            <a:spAutoFit/>
          </a:bodyPr>
          <a:lstStyle/>
          <a:p>
            <a:pPr algn="ctr"/>
            <a:r>
              <a:rPr lang="en-US" sz="2800" b="1" dirty="0">
                <a:solidFill>
                  <a:srgbClr val="660066"/>
                </a:solidFill>
                <a:effectLst>
                  <a:outerShdw blurRad="38100" dist="38100" dir="2700000" algn="tl">
                    <a:srgbClr val="000000">
                      <a:alpha val="43137"/>
                    </a:srgbClr>
                  </a:outerShdw>
                </a:effectLst>
              </a:rPr>
              <a:t>Other Works, which also include sections, some major, some minor about the Bible Translations Include..</a:t>
            </a:r>
          </a:p>
        </p:txBody>
      </p:sp>
      <p:sp>
        <p:nvSpPr>
          <p:cNvPr id="15" name="TextBox 14">
            <a:extLst>
              <a:ext uri="{FF2B5EF4-FFF2-40B4-BE49-F238E27FC236}">
                <a16:creationId xmlns:a16="http://schemas.microsoft.com/office/drawing/2014/main" id="{35872BD3-2233-43BD-8C23-201903C03984}"/>
              </a:ext>
            </a:extLst>
          </p:cNvPr>
          <p:cNvSpPr txBox="1"/>
          <p:nvPr/>
        </p:nvSpPr>
        <p:spPr>
          <a:xfrm>
            <a:off x="1752100" y="1316935"/>
            <a:ext cx="2293146" cy="1477328"/>
          </a:xfrm>
          <a:prstGeom prst="rect">
            <a:avLst/>
          </a:prstGeom>
          <a:noFill/>
        </p:spPr>
        <p:txBody>
          <a:bodyPr wrap="square" rtlCol="0">
            <a:spAutoFit/>
          </a:bodyPr>
          <a:lstStyle/>
          <a:p>
            <a:r>
              <a:rPr lang="en-US" dirty="0"/>
              <a:t>The Answer Book: A </a:t>
            </a:r>
            <a:r>
              <a:rPr lang="en-US" dirty="0" err="1"/>
              <a:t>Helpbook</a:t>
            </a:r>
            <a:r>
              <a:rPr lang="en-US" dirty="0"/>
              <a:t> for Christians</a:t>
            </a:r>
          </a:p>
          <a:p>
            <a:endParaRPr lang="en-US" dirty="0"/>
          </a:p>
          <a:p>
            <a:r>
              <a:rPr lang="en-US" i="1" dirty="0">
                <a:solidFill>
                  <a:schemeClr val="bg2">
                    <a:lumMod val="50000"/>
                  </a:schemeClr>
                </a:solidFill>
              </a:rPr>
              <a:t>Dr. Samuel </a:t>
            </a:r>
            <a:r>
              <a:rPr lang="en-US" i="1" dirty="0" err="1">
                <a:solidFill>
                  <a:schemeClr val="bg2">
                    <a:lumMod val="50000"/>
                  </a:schemeClr>
                </a:solidFill>
              </a:rPr>
              <a:t>Gipp</a:t>
            </a:r>
            <a:endParaRPr lang="en-US" i="1" dirty="0">
              <a:solidFill>
                <a:schemeClr val="bg2">
                  <a:lumMod val="50000"/>
                </a:schemeClr>
              </a:solidFill>
            </a:endParaRPr>
          </a:p>
        </p:txBody>
      </p:sp>
      <p:sp>
        <p:nvSpPr>
          <p:cNvPr id="16" name="TextBox 15">
            <a:extLst>
              <a:ext uri="{FF2B5EF4-FFF2-40B4-BE49-F238E27FC236}">
                <a16:creationId xmlns:a16="http://schemas.microsoft.com/office/drawing/2014/main" id="{FA46312E-9F4F-4619-B1E7-FFE693F05552}"/>
              </a:ext>
            </a:extLst>
          </p:cNvPr>
          <p:cNvSpPr txBox="1"/>
          <p:nvPr/>
        </p:nvSpPr>
        <p:spPr>
          <a:xfrm>
            <a:off x="1831305" y="4372023"/>
            <a:ext cx="2213941" cy="923330"/>
          </a:xfrm>
          <a:prstGeom prst="rect">
            <a:avLst/>
          </a:prstGeom>
          <a:noFill/>
        </p:spPr>
        <p:txBody>
          <a:bodyPr wrap="square" rtlCol="0">
            <a:spAutoFit/>
          </a:bodyPr>
          <a:lstStyle/>
          <a:p>
            <a:r>
              <a:rPr lang="en-US" dirty="0"/>
              <a:t>The Jesuits in History</a:t>
            </a:r>
          </a:p>
          <a:p>
            <a:endParaRPr lang="en-US" dirty="0"/>
          </a:p>
          <a:p>
            <a:r>
              <a:rPr lang="en-US" i="1" dirty="0">
                <a:solidFill>
                  <a:schemeClr val="bg2">
                    <a:lumMod val="50000"/>
                  </a:schemeClr>
                </a:solidFill>
              </a:rPr>
              <a:t>Hector Macpherson</a:t>
            </a:r>
          </a:p>
        </p:txBody>
      </p:sp>
      <p:sp>
        <p:nvSpPr>
          <p:cNvPr id="17" name="TextBox 16">
            <a:extLst>
              <a:ext uri="{FF2B5EF4-FFF2-40B4-BE49-F238E27FC236}">
                <a16:creationId xmlns:a16="http://schemas.microsoft.com/office/drawing/2014/main" id="{AE90ED09-C0F0-4100-A7DA-72944C32B65E}"/>
              </a:ext>
            </a:extLst>
          </p:cNvPr>
          <p:cNvSpPr txBox="1"/>
          <p:nvPr/>
        </p:nvSpPr>
        <p:spPr>
          <a:xfrm>
            <a:off x="5593337" y="1313850"/>
            <a:ext cx="2293146" cy="1200329"/>
          </a:xfrm>
          <a:prstGeom prst="rect">
            <a:avLst/>
          </a:prstGeom>
          <a:noFill/>
        </p:spPr>
        <p:txBody>
          <a:bodyPr wrap="square" rtlCol="0">
            <a:spAutoFit/>
          </a:bodyPr>
          <a:lstStyle/>
          <a:p>
            <a:r>
              <a:rPr lang="en-US" dirty="0"/>
              <a:t>The Alexandrian Cult Series</a:t>
            </a:r>
          </a:p>
          <a:p>
            <a:endParaRPr lang="en-US" dirty="0"/>
          </a:p>
          <a:p>
            <a:r>
              <a:rPr lang="en-US" i="1" dirty="0">
                <a:solidFill>
                  <a:schemeClr val="bg2">
                    <a:lumMod val="50000"/>
                  </a:schemeClr>
                </a:solidFill>
              </a:rPr>
              <a:t>Dr. Peter </a:t>
            </a:r>
            <a:r>
              <a:rPr lang="en-US" i="1" dirty="0" err="1">
                <a:solidFill>
                  <a:schemeClr val="bg2">
                    <a:lumMod val="50000"/>
                  </a:schemeClr>
                </a:solidFill>
              </a:rPr>
              <a:t>Ruckman</a:t>
            </a:r>
            <a:endParaRPr lang="en-US" i="1" dirty="0">
              <a:solidFill>
                <a:schemeClr val="bg2">
                  <a:lumMod val="50000"/>
                </a:schemeClr>
              </a:solidFill>
            </a:endParaRPr>
          </a:p>
        </p:txBody>
      </p:sp>
      <p:sp>
        <p:nvSpPr>
          <p:cNvPr id="18" name="TextBox 17">
            <a:extLst>
              <a:ext uri="{FF2B5EF4-FFF2-40B4-BE49-F238E27FC236}">
                <a16:creationId xmlns:a16="http://schemas.microsoft.com/office/drawing/2014/main" id="{76A8D8E6-107D-4E6C-91A9-226ECB0270D1}"/>
              </a:ext>
            </a:extLst>
          </p:cNvPr>
          <p:cNvSpPr txBox="1"/>
          <p:nvPr/>
        </p:nvSpPr>
        <p:spPr>
          <a:xfrm>
            <a:off x="9750519" y="1304916"/>
            <a:ext cx="2293146" cy="1200329"/>
          </a:xfrm>
          <a:prstGeom prst="rect">
            <a:avLst/>
          </a:prstGeom>
          <a:noFill/>
        </p:spPr>
        <p:txBody>
          <a:bodyPr wrap="square" rtlCol="0">
            <a:spAutoFit/>
          </a:bodyPr>
          <a:lstStyle/>
          <a:p>
            <a:r>
              <a:rPr lang="en-US" dirty="0"/>
              <a:t>Understanding the New Age</a:t>
            </a:r>
          </a:p>
          <a:p>
            <a:endParaRPr lang="en-US" dirty="0"/>
          </a:p>
          <a:p>
            <a:r>
              <a:rPr lang="en-US" i="1" dirty="0">
                <a:solidFill>
                  <a:schemeClr val="bg2">
                    <a:lumMod val="50000"/>
                  </a:schemeClr>
                </a:solidFill>
              </a:rPr>
              <a:t>Roy Livesey</a:t>
            </a:r>
          </a:p>
        </p:txBody>
      </p:sp>
      <p:sp>
        <p:nvSpPr>
          <p:cNvPr id="19" name="TextBox 18">
            <a:extLst>
              <a:ext uri="{FF2B5EF4-FFF2-40B4-BE49-F238E27FC236}">
                <a16:creationId xmlns:a16="http://schemas.microsoft.com/office/drawing/2014/main" id="{B90BE3EA-1F7B-4E5D-8B9F-5E2FE2616D5B}"/>
              </a:ext>
            </a:extLst>
          </p:cNvPr>
          <p:cNvSpPr txBox="1"/>
          <p:nvPr/>
        </p:nvSpPr>
        <p:spPr>
          <a:xfrm>
            <a:off x="9750519" y="4372023"/>
            <a:ext cx="2055865" cy="1477328"/>
          </a:xfrm>
          <a:prstGeom prst="rect">
            <a:avLst/>
          </a:prstGeom>
          <a:noFill/>
        </p:spPr>
        <p:txBody>
          <a:bodyPr wrap="square" rtlCol="0">
            <a:spAutoFit/>
          </a:bodyPr>
          <a:lstStyle/>
          <a:p>
            <a:r>
              <a:rPr lang="en-US" dirty="0"/>
              <a:t>Life and Letters of Brooke Foss Westcott</a:t>
            </a:r>
          </a:p>
          <a:p>
            <a:endParaRPr lang="en-US" dirty="0"/>
          </a:p>
          <a:p>
            <a:r>
              <a:rPr lang="en-US" i="1" dirty="0">
                <a:solidFill>
                  <a:schemeClr val="bg2">
                    <a:lumMod val="50000"/>
                  </a:schemeClr>
                </a:solidFill>
              </a:rPr>
              <a:t>Arthur Westcott</a:t>
            </a:r>
          </a:p>
        </p:txBody>
      </p:sp>
      <p:sp>
        <p:nvSpPr>
          <p:cNvPr id="20" name="TextBox 19">
            <a:extLst>
              <a:ext uri="{FF2B5EF4-FFF2-40B4-BE49-F238E27FC236}">
                <a16:creationId xmlns:a16="http://schemas.microsoft.com/office/drawing/2014/main" id="{B6369C8F-E43B-41D8-BAAC-23EABE1BDB40}"/>
              </a:ext>
            </a:extLst>
          </p:cNvPr>
          <p:cNvSpPr txBox="1"/>
          <p:nvPr/>
        </p:nvSpPr>
        <p:spPr>
          <a:xfrm>
            <a:off x="5860883" y="4372023"/>
            <a:ext cx="2055865" cy="1477328"/>
          </a:xfrm>
          <a:prstGeom prst="rect">
            <a:avLst/>
          </a:prstGeom>
          <a:noFill/>
        </p:spPr>
        <p:txBody>
          <a:bodyPr wrap="square" rtlCol="0">
            <a:spAutoFit/>
          </a:bodyPr>
          <a:lstStyle/>
          <a:p>
            <a:r>
              <a:rPr lang="en-US" dirty="0"/>
              <a:t>Life and Letters of Fenton John Anthony </a:t>
            </a:r>
            <a:r>
              <a:rPr lang="en-US" dirty="0" err="1"/>
              <a:t>Hort</a:t>
            </a:r>
            <a:endParaRPr lang="en-US" dirty="0"/>
          </a:p>
          <a:p>
            <a:endParaRPr lang="en-US" dirty="0"/>
          </a:p>
          <a:p>
            <a:r>
              <a:rPr lang="en-US" i="1" dirty="0">
                <a:solidFill>
                  <a:schemeClr val="bg2">
                    <a:lumMod val="50000"/>
                  </a:schemeClr>
                </a:solidFill>
              </a:rPr>
              <a:t>Arthur Fenton </a:t>
            </a:r>
            <a:r>
              <a:rPr lang="en-US" i="1" dirty="0" err="1">
                <a:solidFill>
                  <a:schemeClr val="bg2">
                    <a:lumMod val="50000"/>
                  </a:schemeClr>
                </a:solidFill>
              </a:rPr>
              <a:t>Hort</a:t>
            </a:r>
            <a:endParaRPr lang="en-US" i="1" dirty="0">
              <a:solidFill>
                <a:schemeClr val="bg2">
                  <a:lumMod val="50000"/>
                </a:schemeClr>
              </a:solidFill>
            </a:endParaRPr>
          </a:p>
        </p:txBody>
      </p:sp>
    </p:spTree>
    <p:extLst>
      <p:ext uri="{BB962C8B-B14F-4D97-AF65-F5344CB8AC3E}">
        <p14:creationId xmlns:p14="http://schemas.microsoft.com/office/powerpoint/2010/main" val="335528745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DD3CC0-6D18-4201-8AFF-97017B3C0CBB}"/>
              </a:ext>
            </a:extLst>
          </p:cNvPr>
          <p:cNvPicPr>
            <a:picLocks noChangeAspect="1"/>
          </p:cNvPicPr>
          <p:nvPr/>
        </p:nvPicPr>
        <p:blipFill rotWithShape="1">
          <a:blip r:embed="rId2"/>
          <a:srcRect b="2530"/>
          <a:stretch/>
        </p:blipFill>
        <p:spPr>
          <a:xfrm>
            <a:off x="92147" y="382012"/>
            <a:ext cx="4572000" cy="3342263"/>
          </a:xfrm>
          <a:prstGeom prst="rect">
            <a:avLst/>
          </a:prstGeom>
        </p:spPr>
      </p:pic>
      <p:pic>
        <p:nvPicPr>
          <p:cNvPr id="3" name="Picture 2">
            <a:extLst>
              <a:ext uri="{FF2B5EF4-FFF2-40B4-BE49-F238E27FC236}">
                <a16:creationId xmlns:a16="http://schemas.microsoft.com/office/drawing/2014/main" id="{5E96287A-3154-4C99-B6A4-985734561FE0}"/>
              </a:ext>
            </a:extLst>
          </p:cNvPr>
          <p:cNvPicPr>
            <a:picLocks noChangeAspect="1"/>
          </p:cNvPicPr>
          <p:nvPr/>
        </p:nvPicPr>
        <p:blipFill rotWithShape="1">
          <a:blip r:embed="rId3"/>
          <a:srcRect r="14991"/>
          <a:stretch/>
        </p:blipFill>
        <p:spPr>
          <a:xfrm>
            <a:off x="9378309" y="234968"/>
            <a:ext cx="2813691" cy="6388063"/>
          </a:xfrm>
          <a:prstGeom prst="rect">
            <a:avLst/>
          </a:prstGeom>
        </p:spPr>
      </p:pic>
      <p:sp>
        <p:nvSpPr>
          <p:cNvPr id="4" name="TextBox 3">
            <a:extLst>
              <a:ext uri="{FF2B5EF4-FFF2-40B4-BE49-F238E27FC236}">
                <a16:creationId xmlns:a16="http://schemas.microsoft.com/office/drawing/2014/main" id="{9A88EEEF-4C05-492D-849E-22E5B3ED9127}"/>
              </a:ext>
            </a:extLst>
          </p:cNvPr>
          <p:cNvSpPr txBox="1"/>
          <p:nvPr/>
        </p:nvSpPr>
        <p:spPr>
          <a:xfrm>
            <a:off x="248093" y="-79298"/>
            <a:ext cx="4520677" cy="523220"/>
          </a:xfrm>
          <a:prstGeom prst="rect">
            <a:avLst/>
          </a:prstGeom>
          <a:noFill/>
        </p:spPr>
        <p:txBody>
          <a:bodyPr wrap="square" rtlCol="0">
            <a:spAutoFit/>
          </a:bodyPr>
          <a:lstStyle/>
          <a:p>
            <a:r>
              <a:rPr lang="en-US" sz="2800" b="1" i="1" dirty="0">
                <a:effectLst>
                  <a:outerShdw blurRad="38100" dist="38100" dir="2700000" algn="tl">
                    <a:srgbClr val="000000">
                      <a:alpha val="43137"/>
                    </a:srgbClr>
                  </a:outerShdw>
                </a:effectLst>
              </a:rPr>
              <a:t>Dr. D. James Kennedy</a:t>
            </a:r>
          </a:p>
        </p:txBody>
      </p:sp>
      <p:sp>
        <p:nvSpPr>
          <p:cNvPr id="5" name="TextBox 4">
            <a:extLst>
              <a:ext uri="{FF2B5EF4-FFF2-40B4-BE49-F238E27FC236}">
                <a16:creationId xmlns:a16="http://schemas.microsoft.com/office/drawing/2014/main" id="{0A32E853-8B5B-4996-AFE6-E2606CC24F49}"/>
              </a:ext>
            </a:extLst>
          </p:cNvPr>
          <p:cNvSpPr txBox="1"/>
          <p:nvPr/>
        </p:nvSpPr>
        <p:spPr>
          <a:xfrm>
            <a:off x="0" y="3729987"/>
            <a:ext cx="9378309" cy="3046988"/>
          </a:xfrm>
          <a:prstGeom prst="rect">
            <a:avLst/>
          </a:prstGeom>
          <a:noFill/>
        </p:spPr>
        <p:txBody>
          <a:bodyPr wrap="square" rtlCol="0">
            <a:spAutoFit/>
          </a:bodyPr>
          <a:lstStyle/>
          <a:p>
            <a:r>
              <a:rPr lang="en-US" sz="2400" dirty="0">
                <a:solidFill>
                  <a:srgbClr val="C00000"/>
                </a:solidFill>
              </a:rPr>
              <a:t>Dr. D. James Kennedy was a Presbyterian Minister in South Florida. Again, it may surprise you just how often, and where this symbol pops up. This symbol is a sign of submission to the Catholic Jesuit Order, and an acknowledgment of her supreme authority. Be very weary of this symbol if you see it. Ignorance is a possibility, but it is at the very least, a bad indicator of the spiritual temperature of the church you see it in. </a:t>
            </a:r>
            <a:r>
              <a:rPr lang="en-US" sz="2400" dirty="0"/>
              <a:t>It does not mean “In His Service”—to the insiders it means “Isis, Horus, Set”—the pagan gods of Egypt </a:t>
            </a:r>
            <a:r>
              <a:rPr lang="en-US" sz="2400" dirty="0">
                <a:solidFill>
                  <a:schemeClr val="bg2">
                    <a:lumMod val="50000"/>
                  </a:schemeClr>
                </a:solidFill>
              </a:rPr>
              <a:t>(Hislop, 1959, The Two </a:t>
            </a:r>
            <a:r>
              <a:rPr lang="en-US" sz="2400" dirty="0" err="1">
                <a:solidFill>
                  <a:schemeClr val="bg2">
                    <a:lumMod val="50000"/>
                  </a:schemeClr>
                </a:solidFill>
              </a:rPr>
              <a:t>Babylons</a:t>
            </a:r>
            <a:r>
              <a:rPr lang="en-US" sz="2400" dirty="0">
                <a:solidFill>
                  <a:schemeClr val="bg2">
                    <a:lumMod val="50000"/>
                  </a:schemeClr>
                </a:solidFill>
              </a:rPr>
              <a:t>, 2</a:t>
            </a:r>
            <a:r>
              <a:rPr lang="en-US" sz="2400" baseline="30000" dirty="0">
                <a:solidFill>
                  <a:schemeClr val="bg2">
                    <a:lumMod val="50000"/>
                  </a:schemeClr>
                </a:solidFill>
              </a:rPr>
              <a:t>nd</a:t>
            </a:r>
            <a:r>
              <a:rPr lang="en-US" sz="2400" dirty="0">
                <a:solidFill>
                  <a:schemeClr val="bg2">
                    <a:lumMod val="50000"/>
                  </a:schemeClr>
                </a:solidFill>
              </a:rPr>
              <a:t> ed., p. 136)</a:t>
            </a:r>
            <a:endParaRPr lang="en-US" sz="2400" dirty="0">
              <a:solidFill>
                <a:srgbClr val="C00000"/>
              </a:solidFill>
            </a:endParaRPr>
          </a:p>
        </p:txBody>
      </p:sp>
      <p:pic>
        <p:nvPicPr>
          <p:cNvPr id="6" name="Picture 5">
            <a:extLst>
              <a:ext uri="{FF2B5EF4-FFF2-40B4-BE49-F238E27FC236}">
                <a16:creationId xmlns:a16="http://schemas.microsoft.com/office/drawing/2014/main" id="{D446BA58-878A-46DA-AFD4-947299721845}"/>
              </a:ext>
            </a:extLst>
          </p:cNvPr>
          <p:cNvPicPr>
            <a:picLocks noChangeAspect="1"/>
          </p:cNvPicPr>
          <p:nvPr/>
        </p:nvPicPr>
        <p:blipFill>
          <a:blip r:embed="rId4"/>
          <a:stretch>
            <a:fillRect/>
          </a:stretch>
        </p:blipFill>
        <p:spPr>
          <a:xfrm>
            <a:off x="4882277" y="0"/>
            <a:ext cx="3543300" cy="3724275"/>
          </a:xfrm>
          <a:prstGeom prst="rect">
            <a:avLst/>
          </a:prstGeom>
        </p:spPr>
      </p:pic>
    </p:spTree>
    <p:extLst>
      <p:ext uri="{BB962C8B-B14F-4D97-AF65-F5344CB8AC3E}">
        <p14:creationId xmlns:p14="http://schemas.microsoft.com/office/powerpoint/2010/main" val="241709846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D05274-AD3A-4349-B0EE-2E706BC2547D}"/>
              </a:ext>
            </a:extLst>
          </p:cNvPr>
          <p:cNvPicPr>
            <a:picLocks noChangeAspect="1"/>
          </p:cNvPicPr>
          <p:nvPr/>
        </p:nvPicPr>
        <p:blipFill>
          <a:blip r:embed="rId2"/>
          <a:stretch>
            <a:fillRect/>
          </a:stretch>
        </p:blipFill>
        <p:spPr>
          <a:xfrm>
            <a:off x="215590" y="0"/>
            <a:ext cx="4954905" cy="6858000"/>
          </a:xfrm>
          <a:prstGeom prst="rect">
            <a:avLst/>
          </a:prstGeom>
        </p:spPr>
      </p:pic>
      <p:pic>
        <p:nvPicPr>
          <p:cNvPr id="3" name="Picture 2">
            <a:extLst>
              <a:ext uri="{FF2B5EF4-FFF2-40B4-BE49-F238E27FC236}">
                <a16:creationId xmlns:a16="http://schemas.microsoft.com/office/drawing/2014/main" id="{9221EB6A-E1AF-4FE6-B6D3-B179B2790317}"/>
              </a:ext>
            </a:extLst>
          </p:cNvPr>
          <p:cNvPicPr>
            <a:picLocks noChangeAspect="1"/>
          </p:cNvPicPr>
          <p:nvPr/>
        </p:nvPicPr>
        <p:blipFill rotWithShape="1">
          <a:blip r:embed="rId3"/>
          <a:srcRect b="11730"/>
          <a:stretch/>
        </p:blipFill>
        <p:spPr>
          <a:xfrm>
            <a:off x="6340409" y="-9441"/>
            <a:ext cx="4954905" cy="6876881"/>
          </a:xfrm>
          <a:prstGeom prst="rect">
            <a:avLst/>
          </a:prstGeom>
        </p:spPr>
      </p:pic>
    </p:spTree>
    <p:extLst>
      <p:ext uri="{BB962C8B-B14F-4D97-AF65-F5344CB8AC3E}">
        <p14:creationId xmlns:p14="http://schemas.microsoft.com/office/powerpoint/2010/main" val="51917200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9E0DC-4909-434C-980C-6AB633018931}"/>
              </a:ext>
            </a:extLst>
          </p:cNvPr>
          <p:cNvPicPr>
            <a:picLocks noChangeAspect="1"/>
          </p:cNvPicPr>
          <p:nvPr/>
        </p:nvPicPr>
        <p:blipFill>
          <a:blip r:embed="rId2"/>
          <a:stretch>
            <a:fillRect/>
          </a:stretch>
        </p:blipFill>
        <p:spPr>
          <a:xfrm>
            <a:off x="0" y="168798"/>
            <a:ext cx="4756230" cy="3804984"/>
          </a:xfrm>
          <a:prstGeom prst="rect">
            <a:avLst/>
          </a:prstGeom>
        </p:spPr>
      </p:pic>
      <p:pic>
        <p:nvPicPr>
          <p:cNvPr id="3" name="Picture 2">
            <a:extLst>
              <a:ext uri="{FF2B5EF4-FFF2-40B4-BE49-F238E27FC236}">
                <a16:creationId xmlns:a16="http://schemas.microsoft.com/office/drawing/2014/main" id="{6CC38459-F59B-44BA-950E-1C247C086B54}"/>
              </a:ext>
            </a:extLst>
          </p:cNvPr>
          <p:cNvPicPr>
            <a:picLocks noChangeAspect="1"/>
          </p:cNvPicPr>
          <p:nvPr/>
        </p:nvPicPr>
        <p:blipFill>
          <a:blip r:embed="rId3"/>
          <a:stretch>
            <a:fillRect/>
          </a:stretch>
        </p:blipFill>
        <p:spPr>
          <a:xfrm>
            <a:off x="7112150" y="168798"/>
            <a:ext cx="5079850" cy="3804984"/>
          </a:xfrm>
          <a:prstGeom prst="rect">
            <a:avLst/>
          </a:prstGeom>
        </p:spPr>
      </p:pic>
      <p:sp>
        <p:nvSpPr>
          <p:cNvPr id="4" name="TextBox 3">
            <a:extLst>
              <a:ext uri="{FF2B5EF4-FFF2-40B4-BE49-F238E27FC236}">
                <a16:creationId xmlns:a16="http://schemas.microsoft.com/office/drawing/2014/main" id="{C7602E1A-0ABC-4A4B-AC9D-B26208E22997}"/>
              </a:ext>
            </a:extLst>
          </p:cNvPr>
          <p:cNvSpPr txBox="1"/>
          <p:nvPr/>
        </p:nvSpPr>
        <p:spPr>
          <a:xfrm>
            <a:off x="4756230" y="474562"/>
            <a:ext cx="2355920" cy="2308324"/>
          </a:xfrm>
          <a:prstGeom prst="rect">
            <a:avLst/>
          </a:prstGeom>
          <a:noFill/>
        </p:spPr>
        <p:txBody>
          <a:bodyPr wrap="square" rtlCol="0">
            <a:spAutoFit/>
          </a:bodyPr>
          <a:lstStyle/>
          <a:p>
            <a:r>
              <a:rPr lang="en-US" sz="3600" dirty="0">
                <a:solidFill>
                  <a:srgbClr val="FFC000"/>
                </a:solidFill>
              </a:rPr>
              <a:t>1825’s Secret Council of </a:t>
            </a:r>
            <a:r>
              <a:rPr lang="en-US" sz="3600" dirty="0" err="1">
                <a:solidFill>
                  <a:srgbClr val="FFC000"/>
                </a:solidFill>
              </a:rPr>
              <a:t>Chieri</a:t>
            </a:r>
            <a:r>
              <a:rPr lang="en-US" sz="3600" dirty="0">
                <a:solidFill>
                  <a:srgbClr val="FFC000"/>
                </a:solidFill>
              </a:rPr>
              <a:t>, Italy </a:t>
            </a:r>
          </a:p>
        </p:txBody>
      </p:sp>
      <p:sp>
        <p:nvSpPr>
          <p:cNvPr id="5" name="TextBox 4">
            <a:extLst>
              <a:ext uri="{FF2B5EF4-FFF2-40B4-BE49-F238E27FC236}">
                <a16:creationId xmlns:a16="http://schemas.microsoft.com/office/drawing/2014/main" id="{4B14A44E-FC81-498A-B747-1863817D8694}"/>
              </a:ext>
            </a:extLst>
          </p:cNvPr>
          <p:cNvSpPr txBox="1"/>
          <p:nvPr/>
        </p:nvSpPr>
        <p:spPr>
          <a:xfrm>
            <a:off x="266218" y="4271058"/>
            <a:ext cx="11273741" cy="2246769"/>
          </a:xfrm>
          <a:prstGeom prst="rect">
            <a:avLst/>
          </a:prstGeom>
          <a:noFill/>
        </p:spPr>
        <p:txBody>
          <a:bodyPr wrap="square" rtlCol="0">
            <a:spAutoFit/>
          </a:bodyPr>
          <a:lstStyle/>
          <a:p>
            <a:r>
              <a:rPr lang="en-US" sz="2800" dirty="0">
                <a:solidFill>
                  <a:srgbClr val="C00000"/>
                </a:solidFill>
              </a:rPr>
              <a:t>“the Bible [</a:t>
            </a:r>
            <a:r>
              <a:rPr lang="en-US" sz="2800" b="1" dirty="0">
                <a:solidFill>
                  <a:srgbClr val="C00000"/>
                </a:solidFill>
              </a:rPr>
              <a:t>The Authorized King James Version of 1611</a:t>
            </a:r>
            <a:r>
              <a:rPr lang="en-US" sz="2800" dirty="0">
                <a:solidFill>
                  <a:srgbClr val="C00000"/>
                </a:solidFill>
              </a:rPr>
              <a:t>] that serpent which with head erect and eyes flashing threatens us with its venom while it trails along the ground, shall be changed into a rod as soon as we are able to seize it.”</a:t>
            </a:r>
            <a:r>
              <a:rPr lang="en-US" sz="2800" dirty="0">
                <a:solidFill>
                  <a:schemeClr val="bg1"/>
                </a:solidFill>
              </a:rPr>
              <a:t>—</a:t>
            </a:r>
            <a:r>
              <a:rPr lang="en-US" sz="2800" i="1" dirty="0">
                <a:solidFill>
                  <a:schemeClr val="bg1"/>
                </a:solidFill>
              </a:rPr>
              <a:t>Vatican Assassins, Eric Jon Phelps, p. 283 (see also The Jesuits in History, Hector Macpherson, Appendix 1)</a:t>
            </a:r>
          </a:p>
        </p:txBody>
      </p:sp>
    </p:spTree>
    <p:extLst>
      <p:ext uri="{BB962C8B-B14F-4D97-AF65-F5344CB8AC3E}">
        <p14:creationId xmlns:p14="http://schemas.microsoft.com/office/powerpoint/2010/main" val="284944847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F38B90-EE5C-44E4-972E-9B82ED864369}"/>
              </a:ext>
            </a:extLst>
          </p:cNvPr>
          <p:cNvSpPr txBox="1"/>
          <p:nvPr/>
        </p:nvSpPr>
        <p:spPr>
          <a:xfrm>
            <a:off x="210273" y="5376441"/>
            <a:ext cx="11771453" cy="954107"/>
          </a:xfrm>
          <a:prstGeom prst="rect">
            <a:avLst/>
          </a:prstGeom>
          <a:noFill/>
        </p:spPr>
        <p:txBody>
          <a:bodyPr wrap="square" rtlCol="0">
            <a:spAutoFit/>
          </a:bodyPr>
          <a:lstStyle/>
          <a:p>
            <a:r>
              <a:rPr lang="en-US" sz="2800" dirty="0"/>
              <a:t>“for three centuries past this cruel asp has left us no repose. You well know with what folds it entwines us and with what fangs it gnaws us.”—Ibid.</a:t>
            </a:r>
          </a:p>
        </p:txBody>
      </p:sp>
      <p:pic>
        <p:nvPicPr>
          <p:cNvPr id="3" name="Picture 2">
            <a:extLst>
              <a:ext uri="{FF2B5EF4-FFF2-40B4-BE49-F238E27FC236}">
                <a16:creationId xmlns:a16="http://schemas.microsoft.com/office/drawing/2014/main" id="{14546FEF-28A0-4C36-AB29-B42BB2D4028B}"/>
              </a:ext>
            </a:extLst>
          </p:cNvPr>
          <p:cNvPicPr>
            <a:picLocks noChangeAspect="1"/>
          </p:cNvPicPr>
          <p:nvPr/>
        </p:nvPicPr>
        <p:blipFill>
          <a:blip r:embed="rId2"/>
          <a:stretch>
            <a:fillRect/>
          </a:stretch>
        </p:blipFill>
        <p:spPr>
          <a:xfrm>
            <a:off x="5981465" y="1576377"/>
            <a:ext cx="4319323" cy="3264604"/>
          </a:xfrm>
          <a:prstGeom prst="rect">
            <a:avLst/>
          </a:prstGeom>
        </p:spPr>
      </p:pic>
      <p:pic>
        <p:nvPicPr>
          <p:cNvPr id="4" name="Picture 3">
            <a:extLst>
              <a:ext uri="{FF2B5EF4-FFF2-40B4-BE49-F238E27FC236}">
                <a16:creationId xmlns:a16="http://schemas.microsoft.com/office/drawing/2014/main" id="{24437A75-DBD0-4910-95D4-55726D1BB888}"/>
              </a:ext>
            </a:extLst>
          </p:cNvPr>
          <p:cNvPicPr>
            <a:picLocks noChangeAspect="1"/>
          </p:cNvPicPr>
          <p:nvPr/>
        </p:nvPicPr>
        <p:blipFill>
          <a:blip r:embed="rId3"/>
          <a:stretch>
            <a:fillRect/>
          </a:stretch>
        </p:blipFill>
        <p:spPr>
          <a:xfrm>
            <a:off x="210273" y="1576377"/>
            <a:ext cx="4352805" cy="3264604"/>
          </a:xfrm>
          <a:prstGeom prst="rect">
            <a:avLst/>
          </a:prstGeom>
        </p:spPr>
      </p:pic>
      <p:sp>
        <p:nvSpPr>
          <p:cNvPr id="5" name="Equals 4">
            <a:extLst>
              <a:ext uri="{FF2B5EF4-FFF2-40B4-BE49-F238E27FC236}">
                <a16:creationId xmlns:a16="http://schemas.microsoft.com/office/drawing/2014/main" id="{6E6BD29C-6D34-48FE-9C40-C5666DA4C964}"/>
              </a:ext>
            </a:extLst>
          </p:cNvPr>
          <p:cNvSpPr/>
          <p:nvPr/>
        </p:nvSpPr>
        <p:spPr>
          <a:xfrm>
            <a:off x="4468452" y="2807533"/>
            <a:ext cx="1574157" cy="954107"/>
          </a:xfrm>
          <a:prstGeom prst="mathEqual">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D2EF6B99-4EE2-48D4-8BB8-93AE0C9AE4DD}"/>
              </a:ext>
            </a:extLst>
          </p:cNvPr>
          <p:cNvSpPr txBox="1"/>
          <p:nvPr/>
        </p:nvSpPr>
        <p:spPr>
          <a:xfrm>
            <a:off x="10523316" y="2353562"/>
            <a:ext cx="1458410" cy="1862048"/>
          </a:xfrm>
          <a:prstGeom prst="rect">
            <a:avLst/>
          </a:prstGeom>
          <a:noFill/>
        </p:spPr>
        <p:txBody>
          <a:bodyPr wrap="square" rtlCol="0">
            <a:spAutoFit/>
          </a:bodyPr>
          <a:lstStyle/>
          <a:p>
            <a:r>
              <a:rPr lang="en-US" sz="11500" b="1" dirty="0">
                <a:solidFill>
                  <a:srgbClr val="C00000"/>
                </a:solidFill>
              </a:rPr>
              <a:t>?</a:t>
            </a:r>
          </a:p>
        </p:txBody>
      </p:sp>
      <p:sp>
        <p:nvSpPr>
          <p:cNvPr id="8" name="TextBox 7">
            <a:extLst>
              <a:ext uri="{FF2B5EF4-FFF2-40B4-BE49-F238E27FC236}">
                <a16:creationId xmlns:a16="http://schemas.microsoft.com/office/drawing/2014/main" id="{279208C0-1C22-4057-B65B-2D8CB41D5EFA}"/>
              </a:ext>
            </a:extLst>
          </p:cNvPr>
          <p:cNvSpPr txBox="1"/>
          <p:nvPr/>
        </p:nvSpPr>
        <p:spPr>
          <a:xfrm>
            <a:off x="462987" y="208344"/>
            <a:ext cx="10949651" cy="923330"/>
          </a:xfrm>
          <a:prstGeom prst="rect">
            <a:avLst/>
          </a:prstGeom>
          <a:noFill/>
        </p:spPr>
        <p:txBody>
          <a:bodyPr wrap="square" rtlCol="0">
            <a:spAutoFit/>
          </a:bodyPr>
          <a:lstStyle/>
          <a:p>
            <a:pPr algn="ctr"/>
            <a:r>
              <a:rPr lang="en-US" sz="5400" i="1" dirty="0">
                <a:solidFill>
                  <a:srgbClr val="002060"/>
                </a:solidFill>
              </a:rPr>
              <a:t>God’s Word is a Serpent???</a:t>
            </a:r>
          </a:p>
        </p:txBody>
      </p:sp>
    </p:spTree>
    <p:extLst>
      <p:ext uri="{BB962C8B-B14F-4D97-AF65-F5344CB8AC3E}">
        <p14:creationId xmlns:p14="http://schemas.microsoft.com/office/powerpoint/2010/main" val="331202830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9727</TotalTime>
  <Words>4062</Words>
  <Application>Microsoft Office PowerPoint</Application>
  <PresentationFormat>Widescreen</PresentationFormat>
  <Paragraphs>313</Paragraphs>
  <Slides>59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Blackadder ITC</vt:lpstr>
      <vt:lpstr>Calibri</vt:lpstr>
      <vt:lpstr>Calibri Light</vt:lpstr>
      <vt:lpstr>Forte</vt:lpstr>
      <vt:lpstr>Office Theme</vt:lpstr>
      <vt:lpstr>Behind the Door pt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 pt 20:</dc:title>
  <dc:creator>Kody</dc:creator>
  <cp:lastModifiedBy>Kody</cp:lastModifiedBy>
  <cp:revision>100</cp:revision>
  <dcterms:created xsi:type="dcterms:W3CDTF">2018-11-27T22:39:43Z</dcterms:created>
  <dcterms:modified xsi:type="dcterms:W3CDTF">2018-12-04T16:47:04Z</dcterms:modified>
</cp:coreProperties>
</file>