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51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AEB5D2-67A4-4C58-9162-8CB8C94A1415}" type="datetimeFigureOut">
              <a:rPr lang="en-US" smtClean="0"/>
              <a:t>5/23/2016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4D0FD6-1416-4793-BF13-77CFFD299FFC}" type="slidenum">
              <a:rPr lang="en-US" smtClean="0"/>
              <a:t>‹#›</a:t>
            </a:fld>
            <a:endParaRPr lang="en-US" dirty="0"/>
          </a:p>
        </p:txBody>
      </p:sp>
    </p:spTree>
    <p:extLst>
      <p:ext uri="{BB962C8B-B14F-4D97-AF65-F5344CB8AC3E}">
        <p14:creationId xmlns:p14="http://schemas.microsoft.com/office/powerpoint/2010/main" val="2968859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AEB5D2-67A4-4C58-9162-8CB8C94A1415}" type="datetimeFigureOut">
              <a:rPr lang="en-US" smtClean="0"/>
              <a:t>5/23/2016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4D0FD6-1416-4793-BF13-77CFFD299FFC}" type="slidenum">
              <a:rPr lang="en-US" smtClean="0"/>
              <a:t>‹#›</a:t>
            </a:fld>
            <a:endParaRPr lang="en-US" dirty="0"/>
          </a:p>
        </p:txBody>
      </p:sp>
    </p:spTree>
    <p:extLst>
      <p:ext uri="{BB962C8B-B14F-4D97-AF65-F5344CB8AC3E}">
        <p14:creationId xmlns:p14="http://schemas.microsoft.com/office/powerpoint/2010/main" val="3096066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AEB5D2-67A4-4C58-9162-8CB8C94A1415}" type="datetimeFigureOut">
              <a:rPr lang="en-US" smtClean="0"/>
              <a:t>5/23/2016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4D0FD6-1416-4793-BF13-77CFFD299FFC}" type="slidenum">
              <a:rPr lang="en-US" smtClean="0"/>
              <a:t>‹#›</a:t>
            </a:fld>
            <a:endParaRPr lang="en-US" dirty="0"/>
          </a:p>
        </p:txBody>
      </p:sp>
    </p:spTree>
    <p:extLst>
      <p:ext uri="{BB962C8B-B14F-4D97-AF65-F5344CB8AC3E}">
        <p14:creationId xmlns:p14="http://schemas.microsoft.com/office/powerpoint/2010/main" val="3023823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AEB5D2-67A4-4C58-9162-8CB8C94A1415}" type="datetimeFigureOut">
              <a:rPr lang="en-US" smtClean="0"/>
              <a:t>5/23/2016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4D0FD6-1416-4793-BF13-77CFFD299FFC}" type="slidenum">
              <a:rPr lang="en-US" smtClean="0"/>
              <a:t>‹#›</a:t>
            </a:fld>
            <a:endParaRPr lang="en-US" dirty="0"/>
          </a:p>
        </p:txBody>
      </p:sp>
    </p:spTree>
    <p:extLst>
      <p:ext uri="{BB962C8B-B14F-4D97-AF65-F5344CB8AC3E}">
        <p14:creationId xmlns:p14="http://schemas.microsoft.com/office/powerpoint/2010/main" val="1027343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AEB5D2-67A4-4C58-9162-8CB8C94A1415}" type="datetimeFigureOut">
              <a:rPr lang="en-US" smtClean="0"/>
              <a:t>5/23/2016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4D0FD6-1416-4793-BF13-77CFFD299FFC}" type="slidenum">
              <a:rPr lang="en-US" smtClean="0"/>
              <a:t>‹#›</a:t>
            </a:fld>
            <a:endParaRPr lang="en-US" dirty="0"/>
          </a:p>
        </p:txBody>
      </p:sp>
    </p:spTree>
    <p:extLst>
      <p:ext uri="{BB962C8B-B14F-4D97-AF65-F5344CB8AC3E}">
        <p14:creationId xmlns:p14="http://schemas.microsoft.com/office/powerpoint/2010/main" val="2585453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AEB5D2-67A4-4C58-9162-8CB8C94A1415}" type="datetimeFigureOut">
              <a:rPr lang="en-US" smtClean="0"/>
              <a:t>5/23/2016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4D0FD6-1416-4793-BF13-77CFFD299FFC}" type="slidenum">
              <a:rPr lang="en-US" smtClean="0"/>
              <a:t>‹#›</a:t>
            </a:fld>
            <a:endParaRPr lang="en-US" dirty="0"/>
          </a:p>
        </p:txBody>
      </p:sp>
    </p:spTree>
    <p:extLst>
      <p:ext uri="{BB962C8B-B14F-4D97-AF65-F5344CB8AC3E}">
        <p14:creationId xmlns:p14="http://schemas.microsoft.com/office/powerpoint/2010/main" val="939103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AEB5D2-67A4-4C58-9162-8CB8C94A1415}" type="datetimeFigureOut">
              <a:rPr lang="en-US" smtClean="0"/>
              <a:t>5/23/2016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14D0FD6-1416-4793-BF13-77CFFD299FFC}" type="slidenum">
              <a:rPr lang="en-US" smtClean="0"/>
              <a:t>‹#›</a:t>
            </a:fld>
            <a:endParaRPr lang="en-US" dirty="0"/>
          </a:p>
        </p:txBody>
      </p:sp>
    </p:spTree>
    <p:extLst>
      <p:ext uri="{BB962C8B-B14F-4D97-AF65-F5344CB8AC3E}">
        <p14:creationId xmlns:p14="http://schemas.microsoft.com/office/powerpoint/2010/main" val="2400743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AEB5D2-67A4-4C58-9162-8CB8C94A1415}" type="datetimeFigureOut">
              <a:rPr lang="en-US" smtClean="0"/>
              <a:t>5/23/2016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14D0FD6-1416-4793-BF13-77CFFD299FFC}" type="slidenum">
              <a:rPr lang="en-US" smtClean="0"/>
              <a:t>‹#›</a:t>
            </a:fld>
            <a:endParaRPr lang="en-US" dirty="0"/>
          </a:p>
        </p:txBody>
      </p:sp>
    </p:spTree>
    <p:extLst>
      <p:ext uri="{BB962C8B-B14F-4D97-AF65-F5344CB8AC3E}">
        <p14:creationId xmlns:p14="http://schemas.microsoft.com/office/powerpoint/2010/main" val="3254409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AEB5D2-67A4-4C58-9162-8CB8C94A1415}" type="datetimeFigureOut">
              <a:rPr lang="en-US" smtClean="0"/>
              <a:t>5/23/2016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14D0FD6-1416-4793-BF13-77CFFD299FFC}" type="slidenum">
              <a:rPr lang="en-US" smtClean="0"/>
              <a:t>‹#›</a:t>
            </a:fld>
            <a:endParaRPr lang="en-US" dirty="0"/>
          </a:p>
        </p:txBody>
      </p:sp>
    </p:spTree>
    <p:extLst>
      <p:ext uri="{BB962C8B-B14F-4D97-AF65-F5344CB8AC3E}">
        <p14:creationId xmlns:p14="http://schemas.microsoft.com/office/powerpoint/2010/main" val="3346362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AEB5D2-67A4-4C58-9162-8CB8C94A1415}" type="datetimeFigureOut">
              <a:rPr lang="en-US" smtClean="0"/>
              <a:t>5/23/2016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4D0FD6-1416-4793-BF13-77CFFD299FFC}" type="slidenum">
              <a:rPr lang="en-US" smtClean="0"/>
              <a:t>‹#›</a:t>
            </a:fld>
            <a:endParaRPr lang="en-US" dirty="0"/>
          </a:p>
        </p:txBody>
      </p:sp>
    </p:spTree>
    <p:extLst>
      <p:ext uri="{BB962C8B-B14F-4D97-AF65-F5344CB8AC3E}">
        <p14:creationId xmlns:p14="http://schemas.microsoft.com/office/powerpoint/2010/main" val="1827972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AEB5D2-67A4-4C58-9162-8CB8C94A1415}" type="datetimeFigureOut">
              <a:rPr lang="en-US" smtClean="0"/>
              <a:t>5/23/2016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4D0FD6-1416-4793-BF13-77CFFD299FFC}" type="slidenum">
              <a:rPr lang="en-US" smtClean="0"/>
              <a:t>‹#›</a:t>
            </a:fld>
            <a:endParaRPr lang="en-US" dirty="0"/>
          </a:p>
        </p:txBody>
      </p:sp>
    </p:spTree>
    <p:extLst>
      <p:ext uri="{BB962C8B-B14F-4D97-AF65-F5344CB8AC3E}">
        <p14:creationId xmlns:p14="http://schemas.microsoft.com/office/powerpoint/2010/main" val="2704209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AEB5D2-67A4-4C58-9162-8CB8C94A1415}" type="datetimeFigureOut">
              <a:rPr lang="en-US" smtClean="0"/>
              <a:t>5/23/2016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4D0FD6-1416-4793-BF13-77CFFD299FFC}" type="slidenum">
              <a:rPr lang="en-US" smtClean="0"/>
              <a:t>‹#›</a:t>
            </a:fld>
            <a:endParaRPr lang="en-US" dirty="0"/>
          </a:p>
        </p:txBody>
      </p:sp>
    </p:spTree>
    <p:extLst>
      <p:ext uri="{BB962C8B-B14F-4D97-AF65-F5344CB8AC3E}">
        <p14:creationId xmlns:p14="http://schemas.microsoft.com/office/powerpoint/2010/main" val="3695326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FF0000"/>
                </a:solidFill>
              </a:rPr>
              <a:t>Beginning of Daniel 11</a:t>
            </a:r>
            <a:endParaRPr lang="en-US" b="1" i="1" u="sng" dirty="0">
              <a:solidFill>
                <a:srgbClr val="FF0000"/>
              </a:solidFill>
            </a:endParaRPr>
          </a:p>
        </p:txBody>
      </p:sp>
      <p:sp>
        <p:nvSpPr>
          <p:cNvPr id="3" name="Subtitle 2"/>
          <p:cNvSpPr>
            <a:spLocks noGrp="1"/>
          </p:cNvSpPr>
          <p:nvPr>
            <p:ph type="subTitle" idx="1"/>
          </p:nvPr>
        </p:nvSpPr>
        <p:spPr/>
        <p:txBody>
          <a:bodyPr>
            <a:normAutofit/>
          </a:bodyPr>
          <a:lstStyle/>
          <a:p>
            <a:r>
              <a:rPr lang="en-US" sz="4000" b="1" i="1" u="sng" dirty="0" smtClean="0">
                <a:solidFill>
                  <a:srgbClr val="0070C0"/>
                </a:solidFill>
                <a:latin typeface="Algerian" panose="04020705040A02060702" pitchFamily="82" charset="0"/>
              </a:rPr>
              <a:t>Seen This Before!!!</a:t>
            </a:r>
            <a:endParaRPr lang="en-US" sz="4000" b="1" i="1" u="sng" dirty="0">
              <a:solidFill>
                <a:srgbClr val="0070C0"/>
              </a:solidFill>
              <a:latin typeface="Algerian" panose="04020705040A02060702" pitchFamily="82" charset="0"/>
            </a:endParaRPr>
          </a:p>
        </p:txBody>
      </p:sp>
    </p:spTree>
    <p:extLst>
      <p:ext uri="{BB962C8B-B14F-4D97-AF65-F5344CB8AC3E}">
        <p14:creationId xmlns:p14="http://schemas.microsoft.com/office/powerpoint/2010/main" val="4044745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9448800" cy="762000"/>
          </a:xfrm>
        </p:spPr>
        <p:txBody>
          <a:bodyPr>
            <a:normAutofit fontScale="90000"/>
          </a:bodyPr>
          <a:lstStyle/>
          <a:p>
            <a:r>
              <a:rPr lang="en-US" b="1" i="1" u="sng" dirty="0" smtClean="0">
                <a:solidFill>
                  <a:srgbClr val="0070C0"/>
                </a:solidFill>
              </a:rPr>
              <a:t>Following a Similar Path as Daniel 2,7,and 8</a:t>
            </a:r>
            <a:endParaRPr lang="en-US" b="1" i="1" u="sng" dirty="0">
              <a:solidFill>
                <a:srgbClr val="0070C0"/>
              </a:solidFill>
            </a:endParaRPr>
          </a:p>
        </p:txBody>
      </p:sp>
      <p:sp>
        <p:nvSpPr>
          <p:cNvPr id="4" name="Content Placeholder 3"/>
          <p:cNvSpPr>
            <a:spLocks noGrp="1"/>
          </p:cNvSpPr>
          <p:nvPr>
            <p:ph sz="half" idx="2"/>
          </p:nvPr>
        </p:nvSpPr>
        <p:spPr>
          <a:xfrm>
            <a:off x="4648200" y="609600"/>
            <a:ext cx="4495800" cy="6248400"/>
          </a:xfrm>
        </p:spPr>
        <p:txBody>
          <a:bodyPr/>
          <a:lstStyle/>
          <a:p>
            <a:r>
              <a:rPr lang="en-US" dirty="0" smtClean="0"/>
              <a:t>Following the path we have seen before, Daniel 11 begins with Medo-Persia, then Greece, and now Pagan Rome.  The next power we will see will be Papal Rome.  The transfer from Pagan to Papal Rome seems to come around verse  27.  Papal Rome seems to be zeroed in on as the one who assaults the Holy Covenant.</a:t>
            </a:r>
            <a:endParaRPr lang="en-US" dirty="0"/>
          </a:p>
        </p:txBody>
      </p:sp>
      <p:pic>
        <p:nvPicPr>
          <p:cNvPr id="2050"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685800"/>
            <a:ext cx="4648199" cy="617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73918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fontScale="90000"/>
          </a:bodyPr>
          <a:lstStyle/>
          <a:p>
            <a:r>
              <a:rPr lang="en-US" b="1" i="1" u="sng" dirty="0" smtClean="0">
                <a:solidFill>
                  <a:srgbClr val="0070C0"/>
                </a:solidFill>
              </a:rPr>
              <a:t>Transition from Pagan to Papal Rome</a:t>
            </a:r>
            <a:endParaRPr lang="en-US" b="1" i="1" u="sng" dirty="0">
              <a:solidFill>
                <a:srgbClr val="0070C0"/>
              </a:solidFill>
            </a:endParaRPr>
          </a:p>
        </p:txBody>
      </p:sp>
      <p:sp>
        <p:nvSpPr>
          <p:cNvPr id="3" name="Content Placeholder 2"/>
          <p:cNvSpPr>
            <a:spLocks noGrp="1"/>
          </p:cNvSpPr>
          <p:nvPr>
            <p:ph idx="1"/>
          </p:nvPr>
        </p:nvSpPr>
        <p:spPr>
          <a:xfrm>
            <a:off x="0" y="609600"/>
            <a:ext cx="9144000" cy="6248400"/>
          </a:xfrm>
        </p:spPr>
        <p:txBody>
          <a:bodyPr>
            <a:noAutofit/>
          </a:bodyPr>
          <a:lstStyle/>
          <a:p>
            <a:r>
              <a:rPr lang="en-US" sz="2400" dirty="0" smtClean="0"/>
              <a:t>“And </a:t>
            </a:r>
            <a:r>
              <a:rPr lang="en-US" sz="2400" dirty="0"/>
              <a:t>in his estate shall stand up a vile person, to whom they shall not give the honour of the kingdom: but he shall come in peaceably, and obtain the kingdom by flatteries</a:t>
            </a:r>
            <a:r>
              <a:rPr lang="en-US" sz="2400" dirty="0" smtClean="0"/>
              <a:t>. </a:t>
            </a:r>
            <a:r>
              <a:rPr lang="en-US" sz="2400" b="1" i="1" u="sng" dirty="0">
                <a:solidFill>
                  <a:srgbClr val="7030A0"/>
                </a:solidFill>
              </a:rPr>
              <a:t>And with the arms of a flood shall they be overflown from before him, and shall be broken; yea, also the prince of the covenant</a:t>
            </a:r>
            <a:r>
              <a:rPr lang="en-US" sz="2400" b="1" i="1" u="sng" dirty="0" smtClean="0">
                <a:solidFill>
                  <a:srgbClr val="7030A0"/>
                </a:solidFill>
              </a:rPr>
              <a:t>.</a:t>
            </a:r>
            <a:r>
              <a:rPr lang="en-US" sz="2400" dirty="0" smtClean="0">
                <a:solidFill>
                  <a:srgbClr val="7030A0"/>
                </a:solidFill>
              </a:rPr>
              <a:t>  </a:t>
            </a:r>
            <a:r>
              <a:rPr lang="en-US" sz="2400" dirty="0"/>
              <a:t>And after the league made with him he shall work deceitfully</a:t>
            </a:r>
            <a:r>
              <a:rPr lang="en-US" sz="2400" dirty="0" smtClean="0"/>
              <a:t>:…and </a:t>
            </a:r>
            <a:r>
              <a:rPr lang="en-US" sz="2400" dirty="0"/>
              <a:t>shall become strong with a small </a:t>
            </a:r>
            <a:r>
              <a:rPr lang="en-US" sz="2400" dirty="0" smtClean="0"/>
              <a:t>people. He </a:t>
            </a:r>
            <a:r>
              <a:rPr lang="en-US" sz="2400" dirty="0"/>
              <a:t>shall enter peaceably even upon the fattest places of the province; and he shall do that which his fathers have not done, nor his fathers' fathers; he shall scatter among them the prey, and spoil, and riches: yea, and he shall forecast his devices against the strong holds, even for a time</a:t>
            </a:r>
            <a:r>
              <a:rPr lang="en-US" sz="2400" dirty="0" smtClean="0"/>
              <a:t>.  </a:t>
            </a:r>
            <a:r>
              <a:rPr lang="en-US" sz="2400" dirty="0"/>
              <a:t>And he shall stir up his power and his courage against the king of the south with a great army; and the king of the south shall be stirred up to battle with a very great and mighty army; but he shall not </a:t>
            </a:r>
            <a:r>
              <a:rPr lang="en-US" sz="2400" dirty="0" smtClean="0"/>
              <a:t>stand</a:t>
            </a:r>
            <a:r>
              <a:rPr lang="en-US" sz="2400" dirty="0"/>
              <a:t>.</a:t>
            </a:r>
            <a:r>
              <a:rPr lang="en-US" sz="2400" dirty="0" smtClean="0"/>
              <a:t>..Yea</a:t>
            </a:r>
            <a:r>
              <a:rPr lang="en-US" sz="2400" dirty="0"/>
              <a:t>, they that feed of the portion of his meat shall destroy him, and his army shall overflow: and many shall fall down slain</a:t>
            </a:r>
            <a:r>
              <a:rPr lang="en-US" sz="2400" dirty="0" smtClean="0"/>
              <a:t>.  </a:t>
            </a:r>
            <a:r>
              <a:rPr lang="en-US" sz="2400" dirty="0"/>
              <a:t>And both these kings' </a:t>
            </a:r>
            <a:r>
              <a:rPr lang="en-US" sz="2400" dirty="0" smtClean="0"/>
              <a:t>hearts (Pagan and Papal Rome) </a:t>
            </a:r>
            <a:r>
              <a:rPr lang="en-US" sz="2400" dirty="0"/>
              <a:t>shall be to do mischief</a:t>
            </a:r>
            <a:r>
              <a:rPr lang="en-US" sz="2400" dirty="0" smtClean="0"/>
              <a:t>,”  </a:t>
            </a:r>
            <a:r>
              <a:rPr lang="en-US" sz="2400" smtClean="0"/>
              <a:t>Daniel </a:t>
            </a:r>
            <a:r>
              <a:rPr lang="en-US" sz="2400" smtClean="0"/>
              <a:t>11:21,22</a:t>
            </a:r>
            <a:endParaRPr lang="en-US" sz="2400" dirty="0"/>
          </a:p>
        </p:txBody>
      </p:sp>
    </p:spTree>
    <p:extLst>
      <p:ext uri="{BB962C8B-B14F-4D97-AF65-F5344CB8AC3E}">
        <p14:creationId xmlns:p14="http://schemas.microsoft.com/office/powerpoint/2010/main" val="13818579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fontScale="90000"/>
          </a:bodyPr>
          <a:lstStyle/>
          <a:p>
            <a:r>
              <a:rPr lang="en-US" b="1" i="1" u="sng" dirty="0" smtClean="0">
                <a:solidFill>
                  <a:srgbClr val="0070C0"/>
                </a:solidFill>
              </a:rPr>
              <a:t>Messiah Broken during Pagan Rome’s Rule</a:t>
            </a:r>
            <a:endParaRPr lang="en-US" b="1" i="1" u="sng" dirty="0">
              <a:solidFill>
                <a:srgbClr val="0070C0"/>
              </a:solidFill>
            </a:endParaRPr>
          </a:p>
        </p:txBody>
      </p:sp>
      <p:sp>
        <p:nvSpPr>
          <p:cNvPr id="3" name="Content Placeholder 2"/>
          <p:cNvSpPr>
            <a:spLocks noGrp="1"/>
          </p:cNvSpPr>
          <p:nvPr>
            <p:ph sz="half" idx="1"/>
          </p:nvPr>
        </p:nvSpPr>
        <p:spPr>
          <a:xfrm>
            <a:off x="0" y="990600"/>
            <a:ext cx="5181600" cy="5867400"/>
          </a:xfrm>
        </p:spPr>
        <p:txBody>
          <a:bodyPr>
            <a:normAutofit lnSpcReduction="10000"/>
          </a:bodyPr>
          <a:lstStyle/>
          <a:p>
            <a:r>
              <a:rPr lang="en-US" dirty="0" smtClean="0"/>
              <a:t>“When </a:t>
            </a:r>
            <a:r>
              <a:rPr lang="en-US" dirty="0"/>
              <a:t>Pilate saw that he could prevail nothing, but that rather a tumult was made, he took water, and washed his hands before the multitude, saying, I am innocent of the blood of this just person: see ye to it</a:t>
            </a:r>
            <a:r>
              <a:rPr lang="en-US" dirty="0" smtClean="0"/>
              <a:t>.  </a:t>
            </a:r>
            <a:r>
              <a:rPr lang="en-US" dirty="0"/>
              <a:t>Then answered all the people, and said, His blood be on us, and on our </a:t>
            </a:r>
            <a:r>
              <a:rPr lang="en-US" dirty="0" smtClean="0"/>
              <a:t>children. Then </a:t>
            </a:r>
            <a:r>
              <a:rPr lang="en-US" dirty="0"/>
              <a:t>released he Barabbas unto them: and when he had scourged Jesus, he delivered him to be crucified</a:t>
            </a:r>
            <a:r>
              <a:rPr lang="en-US" dirty="0" smtClean="0"/>
              <a:t>.”  Matthew 27:24-26</a:t>
            </a:r>
            <a:endParaRPr lang="en-US" dirty="0"/>
          </a:p>
        </p:txBody>
      </p:sp>
      <p:pic>
        <p:nvPicPr>
          <p:cNvPr id="3074"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181600" y="381000"/>
            <a:ext cx="3962400" cy="647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88458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r>
              <a:rPr lang="en-US" b="1" i="1" u="sng" dirty="0" smtClean="0">
                <a:solidFill>
                  <a:srgbClr val="FF0000"/>
                </a:solidFill>
              </a:rPr>
              <a:t>Papal Rome Attacks the Covenant</a:t>
            </a:r>
            <a:endParaRPr lang="en-US" b="1" i="1"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85000" lnSpcReduction="10000"/>
          </a:bodyPr>
          <a:lstStyle/>
          <a:p>
            <a:r>
              <a:rPr lang="en-US" dirty="0"/>
              <a:t>Then shall he return into his land with great riches; and </a:t>
            </a:r>
            <a:r>
              <a:rPr lang="en-US" b="1" i="1" u="sng" dirty="0">
                <a:solidFill>
                  <a:srgbClr val="FF0000"/>
                </a:solidFill>
              </a:rPr>
              <a:t>his heart shall be against the holy covenant</a:t>
            </a:r>
            <a:r>
              <a:rPr lang="en-US" dirty="0"/>
              <a:t>; and he shall do exploits, and return to his own land</a:t>
            </a:r>
            <a:r>
              <a:rPr lang="en-US" dirty="0" smtClean="0"/>
              <a:t>.  </a:t>
            </a:r>
            <a:r>
              <a:rPr lang="en-US" dirty="0"/>
              <a:t>At the time appointed he shall return, and come toward the south; but it shall not be as the former, or as the latter</a:t>
            </a:r>
            <a:r>
              <a:rPr lang="en-US" dirty="0" smtClean="0"/>
              <a:t>. </a:t>
            </a:r>
            <a:r>
              <a:rPr lang="en-US" dirty="0"/>
              <a:t>For the ships of Chittim shall come against him: therefore he shall be grieved, and return, and </a:t>
            </a:r>
            <a:r>
              <a:rPr lang="en-US" b="1" i="1" u="sng" dirty="0">
                <a:solidFill>
                  <a:srgbClr val="FF0000"/>
                </a:solidFill>
              </a:rPr>
              <a:t>have indignation against the holy covenant</a:t>
            </a:r>
            <a:r>
              <a:rPr lang="en-US" dirty="0"/>
              <a:t>: so shall he do; he shall even return, and </a:t>
            </a:r>
            <a:r>
              <a:rPr lang="en-US" b="1" i="1" u="sng" dirty="0">
                <a:solidFill>
                  <a:srgbClr val="FF0000"/>
                </a:solidFill>
              </a:rPr>
              <a:t>have intelligence with them that forsake the holy </a:t>
            </a:r>
            <a:r>
              <a:rPr lang="en-US" b="1" i="1" u="sng" dirty="0" smtClean="0">
                <a:solidFill>
                  <a:srgbClr val="FF0000"/>
                </a:solidFill>
              </a:rPr>
              <a:t>covenant</a:t>
            </a:r>
            <a:r>
              <a:rPr lang="en-US" dirty="0" smtClean="0"/>
              <a:t>. And </a:t>
            </a:r>
            <a:r>
              <a:rPr lang="en-US" dirty="0"/>
              <a:t>arms shall stand on his part, and they shall pollute the sanctuary of strength, and shall take away the daily sacrifice, and </a:t>
            </a:r>
            <a:r>
              <a:rPr lang="en-US" b="1" i="1" u="sng" dirty="0">
                <a:solidFill>
                  <a:srgbClr val="FF0000"/>
                </a:solidFill>
              </a:rPr>
              <a:t>they shall place the abomination that maketh desolate</a:t>
            </a:r>
            <a:r>
              <a:rPr lang="en-US" dirty="0" smtClean="0"/>
              <a:t>.  </a:t>
            </a:r>
            <a:r>
              <a:rPr lang="en-US" dirty="0"/>
              <a:t>And </a:t>
            </a:r>
            <a:r>
              <a:rPr lang="en-US" b="1" i="1" u="sng" dirty="0">
                <a:solidFill>
                  <a:srgbClr val="FF0000"/>
                </a:solidFill>
              </a:rPr>
              <a:t>such as do wickedly against the covenant shall he corrupt by flatteries</a:t>
            </a:r>
            <a:r>
              <a:rPr lang="en-US" dirty="0"/>
              <a:t>: but the people that do know their God shall be strong, and do exploits</a:t>
            </a:r>
            <a:r>
              <a:rPr lang="en-US" dirty="0" smtClean="0"/>
              <a:t>.”  Daniel 11:28-32</a:t>
            </a:r>
            <a:endParaRPr lang="en-US" dirty="0"/>
          </a:p>
        </p:txBody>
      </p:sp>
    </p:spTree>
    <p:extLst>
      <p:ext uri="{BB962C8B-B14F-4D97-AF65-F5344CB8AC3E}">
        <p14:creationId xmlns:p14="http://schemas.microsoft.com/office/powerpoint/2010/main" val="3675029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rPr>
              <a:t>The 10 Commandments</a:t>
            </a:r>
            <a:endParaRPr lang="en-US" b="1" i="1" u="sng" dirty="0">
              <a:solidFill>
                <a:srgbClr val="0070C0"/>
              </a:solidFill>
            </a:endParaRPr>
          </a:p>
        </p:txBody>
      </p:sp>
      <p:sp>
        <p:nvSpPr>
          <p:cNvPr id="4" name="Content Placeholder 3"/>
          <p:cNvSpPr>
            <a:spLocks noGrp="1"/>
          </p:cNvSpPr>
          <p:nvPr>
            <p:ph sz="half" idx="2"/>
          </p:nvPr>
        </p:nvSpPr>
        <p:spPr>
          <a:xfrm>
            <a:off x="4648200" y="685800"/>
            <a:ext cx="4495800" cy="6172200"/>
          </a:xfrm>
        </p:spPr>
        <p:txBody>
          <a:bodyPr>
            <a:normAutofit fontScale="92500"/>
          </a:bodyPr>
          <a:lstStyle/>
          <a:p>
            <a:r>
              <a:rPr lang="en-US" sz="3200" dirty="0" smtClean="0"/>
              <a:t>Everyone of God’s covenants had as its base the 10 commandments</a:t>
            </a:r>
            <a:r>
              <a:rPr lang="en-US" sz="3200" dirty="0"/>
              <a:t>.  “Now therefore, if ye will obey my voice indeed, and keep </a:t>
            </a:r>
            <a:r>
              <a:rPr lang="en-US" sz="3200" b="1" i="1" u="sng" dirty="0">
                <a:solidFill>
                  <a:srgbClr val="0070C0"/>
                </a:solidFill>
              </a:rPr>
              <a:t>my covenant</a:t>
            </a:r>
            <a:r>
              <a:rPr lang="en-US" sz="3200" dirty="0"/>
              <a:t>, then ye shall be a peculiar treasure unto me above all people: for all the earth is mine</a:t>
            </a:r>
            <a:r>
              <a:rPr lang="en-US" sz="3200" dirty="0" smtClean="0"/>
              <a:t>:”  Ex. 19:5  The papacy detests God’s law!  2 Thess. 2, Daniel 7, etc.</a:t>
            </a:r>
            <a:endParaRPr lang="en-US" sz="3200" dirty="0"/>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685800"/>
            <a:ext cx="4953000" cy="617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22124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rPr>
              <a:t>Persecution of the Saints</a:t>
            </a:r>
            <a:endParaRPr lang="en-US" b="1" i="1" u="sng" dirty="0">
              <a:solidFill>
                <a:srgbClr val="0070C0"/>
              </a:solidFill>
            </a:endParaRPr>
          </a:p>
        </p:txBody>
      </p:sp>
      <p:sp>
        <p:nvSpPr>
          <p:cNvPr id="3" name="Content Placeholder 2"/>
          <p:cNvSpPr>
            <a:spLocks noGrp="1"/>
          </p:cNvSpPr>
          <p:nvPr>
            <p:ph sz="half" idx="1"/>
          </p:nvPr>
        </p:nvSpPr>
        <p:spPr>
          <a:xfrm>
            <a:off x="0" y="685800"/>
            <a:ext cx="4572000" cy="6172200"/>
          </a:xfrm>
        </p:spPr>
        <p:txBody>
          <a:bodyPr>
            <a:normAutofit fontScale="92500" lnSpcReduction="10000"/>
          </a:bodyPr>
          <a:lstStyle/>
          <a:p>
            <a:r>
              <a:rPr lang="en-US" dirty="0" smtClean="0"/>
              <a:t>“And </a:t>
            </a:r>
            <a:r>
              <a:rPr lang="en-US" dirty="0"/>
              <a:t>they that understand among the people shall instruct many: yet they shall fall by the sword, and by flame, by captivity, and by spoil, many days</a:t>
            </a:r>
            <a:r>
              <a:rPr lang="en-US" dirty="0" smtClean="0"/>
              <a:t>.  </a:t>
            </a:r>
            <a:r>
              <a:rPr lang="en-US" dirty="0"/>
              <a:t>Now when they shall fall, they shall be holpen with a little help: but many shall cleave to them with flatteries</a:t>
            </a:r>
            <a:r>
              <a:rPr lang="en-US" dirty="0" smtClean="0"/>
              <a:t>. </a:t>
            </a:r>
            <a:r>
              <a:rPr lang="en-US" dirty="0"/>
              <a:t>And some of them of understanding shall fall, to try them, and to purge, and to make them white, even to the time of the end: because it is yet for a time appointed</a:t>
            </a:r>
            <a:r>
              <a:rPr lang="en-US" dirty="0" smtClean="0"/>
              <a:t>.”  Daniel 11:33-35</a:t>
            </a:r>
            <a:endParaRPr lang="en-US" dirty="0"/>
          </a:p>
        </p:txBody>
      </p:sp>
      <p:pic>
        <p:nvPicPr>
          <p:cNvPr id="2050"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95800" y="762000"/>
            <a:ext cx="4648199"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17099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B050"/>
                </a:solidFill>
                <a:latin typeface="Algerian" panose="04020705040A02060702" pitchFamily="82" charset="0"/>
              </a:rPr>
              <a:t>Blasphemer!</a:t>
            </a:r>
            <a:endParaRPr lang="en-US" b="1" i="1" u="sng" dirty="0">
              <a:solidFill>
                <a:srgbClr val="00B050"/>
              </a:solidFill>
              <a:latin typeface="Algerian" panose="04020705040A02060702"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sz="3600" dirty="0" smtClean="0"/>
              <a:t>“And </a:t>
            </a:r>
            <a:r>
              <a:rPr lang="en-US" sz="3600" dirty="0"/>
              <a:t>the king shall do according to his will; and </a:t>
            </a:r>
            <a:r>
              <a:rPr lang="en-US" sz="3600" b="1" i="1" u="sng" dirty="0"/>
              <a:t>he shall exalt himself</a:t>
            </a:r>
            <a:r>
              <a:rPr lang="en-US" sz="3600" dirty="0"/>
              <a:t>, and </a:t>
            </a:r>
            <a:r>
              <a:rPr lang="en-US" sz="3600" b="1" i="1" u="sng" dirty="0"/>
              <a:t>magnify himself above every god</a:t>
            </a:r>
            <a:r>
              <a:rPr lang="en-US" sz="3600" dirty="0"/>
              <a:t>, </a:t>
            </a:r>
            <a:r>
              <a:rPr lang="en-US" sz="3600" b="1" i="1" u="sng" dirty="0"/>
              <a:t>and shall speak </a:t>
            </a:r>
            <a:r>
              <a:rPr lang="en-US" sz="3600" b="1" i="1" u="sng" dirty="0" smtClean="0"/>
              <a:t>marvelous </a:t>
            </a:r>
            <a:r>
              <a:rPr lang="en-US" sz="3600" b="1" i="1" u="sng" dirty="0"/>
              <a:t>things against the God of gods,</a:t>
            </a:r>
            <a:r>
              <a:rPr lang="en-US" sz="3600" dirty="0"/>
              <a:t> and shall prosper till the indignation be accomplished: for that that is determined shall be done</a:t>
            </a:r>
            <a:r>
              <a:rPr lang="en-US" sz="3600" dirty="0" smtClean="0"/>
              <a:t>.  </a:t>
            </a:r>
            <a:r>
              <a:rPr lang="en-US" sz="3600" dirty="0"/>
              <a:t>Neither shall he regard the God of his fathers, nor the desire of women, nor regard any god: </a:t>
            </a:r>
            <a:r>
              <a:rPr lang="en-US" sz="3600" b="1" i="1" u="sng" dirty="0"/>
              <a:t>for he shall magnify himself above all</a:t>
            </a:r>
            <a:r>
              <a:rPr lang="en-US" sz="3600" b="1" i="1" u="sng" dirty="0" smtClean="0"/>
              <a:t>.”</a:t>
            </a:r>
            <a:r>
              <a:rPr lang="en-US" sz="3600" dirty="0" smtClean="0"/>
              <a:t>  Daniel 11:36,37</a:t>
            </a:r>
            <a:endParaRPr lang="en-US" sz="3600" dirty="0"/>
          </a:p>
        </p:txBody>
      </p:sp>
    </p:spTree>
    <p:extLst>
      <p:ext uri="{BB962C8B-B14F-4D97-AF65-F5344CB8AC3E}">
        <p14:creationId xmlns:p14="http://schemas.microsoft.com/office/powerpoint/2010/main" val="20632040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B050"/>
                </a:solidFill>
              </a:rPr>
              <a:t>Sounds Familiar!!</a:t>
            </a:r>
            <a:endParaRPr lang="en-US" b="1" i="1" u="sng" dirty="0">
              <a:solidFill>
                <a:srgbClr val="00B050"/>
              </a:solidFill>
            </a:endParaRPr>
          </a:p>
        </p:txBody>
      </p:sp>
      <p:sp>
        <p:nvSpPr>
          <p:cNvPr id="4" name="Content Placeholder 3"/>
          <p:cNvSpPr>
            <a:spLocks noGrp="1"/>
          </p:cNvSpPr>
          <p:nvPr>
            <p:ph sz="half" idx="2"/>
          </p:nvPr>
        </p:nvSpPr>
        <p:spPr>
          <a:xfrm>
            <a:off x="4495800" y="762000"/>
            <a:ext cx="4648200" cy="6096000"/>
          </a:xfrm>
        </p:spPr>
        <p:txBody>
          <a:bodyPr>
            <a:normAutofit/>
          </a:bodyPr>
          <a:lstStyle/>
          <a:p>
            <a:r>
              <a:rPr lang="en-US" dirty="0" smtClean="0"/>
              <a:t>“And </a:t>
            </a:r>
            <a:r>
              <a:rPr lang="en-US" dirty="0"/>
              <a:t>he shall speak great words against the most High, and shall wear out the saints of the most High, and think to change times and laws</a:t>
            </a:r>
            <a:r>
              <a:rPr lang="en-US" dirty="0" smtClean="0"/>
              <a:t>:”  Dan. 7:25</a:t>
            </a:r>
          </a:p>
          <a:p>
            <a:r>
              <a:rPr lang="en-US" dirty="0"/>
              <a:t>“Who opposeth and exalteth himself above all that is called God, or that is worshipped; so that he as God sitteth in the temple of God, shewing himself that he is God</a:t>
            </a:r>
            <a:r>
              <a:rPr lang="en-US" dirty="0" smtClean="0"/>
              <a:t>.”  2Thess. 2:4</a:t>
            </a:r>
            <a:endParaRPr lang="en-US" dirty="0"/>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762000"/>
            <a:ext cx="4800599"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587048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0"/>
            <a:ext cx="4495800" cy="838200"/>
          </a:xfrm>
        </p:spPr>
        <p:txBody>
          <a:bodyPr/>
          <a:lstStyle/>
          <a:p>
            <a:r>
              <a:rPr lang="en-US" b="1" i="1" u="sng" dirty="0" smtClean="0">
                <a:solidFill>
                  <a:srgbClr val="00B050"/>
                </a:solidFill>
              </a:rPr>
              <a:t>Papal Assumption</a:t>
            </a:r>
            <a:endParaRPr lang="en-US" b="1" i="1" u="sng" dirty="0">
              <a:solidFill>
                <a:srgbClr val="00B050"/>
              </a:solidFill>
            </a:endParaRPr>
          </a:p>
        </p:txBody>
      </p:sp>
      <p:sp>
        <p:nvSpPr>
          <p:cNvPr id="3" name="Content Placeholder 2"/>
          <p:cNvSpPr>
            <a:spLocks noGrp="1"/>
          </p:cNvSpPr>
          <p:nvPr>
            <p:ph sz="half" idx="1"/>
          </p:nvPr>
        </p:nvSpPr>
        <p:spPr>
          <a:xfrm>
            <a:off x="0" y="0"/>
            <a:ext cx="4648200" cy="6858000"/>
          </a:xfrm>
        </p:spPr>
        <p:txBody>
          <a:bodyPr>
            <a:normAutofit/>
          </a:bodyPr>
          <a:lstStyle/>
          <a:p>
            <a:r>
              <a:rPr lang="en-US" dirty="0" smtClean="0"/>
              <a:t>“But </a:t>
            </a:r>
            <a:r>
              <a:rPr lang="en-US" dirty="0"/>
              <a:t>in his estate shall he honour the God of forces: and a god whom his fathers knew not shall he honour with gold, and silver, and with precious stones, and pleasant </a:t>
            </a:r>
            <a:r>
              <a:rPr lang="en-US" dirty="0" smtClean="0"/>
              <a:t>things. Thus </a:t>
            </a:r>
            <a:r>
              <a:rPr lang="en-US" dirty="0"/>
              <a:t>shall he do in the most strong holds with a strange god, whom he shall acknowledge and increase with glory: and he shall cause them to rule over many, and shall divide the land for gain</a:t>
            </a:r>
            <a:r>
              <a:rPr lang="en-US" dirty="0" smtClean="0"/>
              <a:t>.”  Daniel 11:38,39</a:t>
            </a:r>
            <a:endParaRPr lang="en-US" dirty="0"/>
          </a:p>
        </p:txBody>
      </p:sp>
      <p:pic>
        <p:nvPicPr>
          <p:cNvPr id="2050"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724400" y="762000"/>
            <a:ext cx="44196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53431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latin typeface="Algerian" panose="04020705040A02060702" pitchFamily="82" charset="0"/>
              </a:rPr>
              <a:t>He Will Make it All Right!</a:t>
            </a:r>
            <a:endParaRPr lang="en-US" b="1" i="1" u="sng" dirty="0">
              <a:solidFill>
                <a:srgbClr val="FF0000"/>
              </a:solidFill>
              <a:latin typeface="Algerian" panose="04020705040A02060702" pitchFamily="82" charset="0"/>
            </a:endParaRPr>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762000"/>
            <a:ext cx="9143999"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12036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C00000"/>
                </a:solidFill>
                <a:latin typeface="Algerian" panose="04020705040A02060702" pitchFamily="82" charset="0"/>
              </a:rPr>
              <a:t>Sound Familiar??</a:t>
            </a:r>
            <a:endParaRPr lang="en-US" b="1" i="1" u="sng" dirty="0">
              <a:solidFill>
                <a:srgbClr val="C00000"/>
              </a:solidFill>
              <a:latin typeface="Algerian" panose="04020705040A02060702" pitchFamily="82" charset="0"/>
            </a:endParaRPr>
          </a:p>
        </p:txBody>
      </p:sp>
      <p:sp>
        <p:nvSpPr>
          <p:cNvPr id="3" name="Content Placeholder 2"/>
          <p:cNvSpPr>
            <a:spLocks noGrp="1"/>
          </p:cNvSpPr>
          <p:nvPr>
            <p:ph idx="1"/>
          </p:nvPr>
        </p:nvSpPr>
        <p:spPr>
          <a:xfrm>
            <a:off x="0" y="762000"/>
            <a:ext cx="9144000" cy="6096000"/>
          </a:xfrm>
        </p:spPr>
        <p:txBody>
          <a:bodyPr>
            <a:normAutofit fontScale="92500"/>
          </a:bodyPr>
          <a:lstStyle/>
          <a:p>
            <a:r>
              <a:rPr lang="en-US" dirty="0" smtClean="0"/>
              <a:t>Also I in the first year of Darius the Mede, even I, stood to confirm and to strengthen him.  And now will I shew thee the truth. Behold, there shall stand up yet three kings in Persia; and the fourth shall be far richer than they all: and by his strength through his riches he shall stir up all against the realm of Grecia. And a mighty king shall stand up, that shall rule with great dominion, and do according to his will.  And when he shall stand up, his kingdom shall be broken, and shall be divided toward the four winds of heaven; and not to his posterity, nor according to his dominion which he ruled: for his kingdom shall be plucked up, even for others beside those.”  Daniel 11:1-4</a:t>
            </a:r>
            <a:endParaRPr lang="en-US" dirty="0"/>
          </a:p>
        </p:txBody>
      </p:sp>
    </p:spTree>
    <p:extLst>
      <p:ext uri="{BB962C8B-B14F-4D97-AF65-F5344CB8AC3E}">
        <p14:creationId xmlns:p14="http://schemas.microsoft.com/office/powerpoint/2010/main" val="2305252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C00000"/>
                </a:solidFill>
              </a:rPr>
              <a:t>Four Kings in Media-Persia</a:t>
            </a:r>
            <a:endParaRPr lang="en-US" b="1" i="1" u="sng" dirty="0">
              <a:solidFill>
                <a:srgbClr val="C00000"/>
              </a:solidFill>
            </a:endParaRPr>
          </a:p>
        </p:txBody>
      </p:sp>
      <p:sp>
        <p:nvSpPr>
          <p:cNvPr id="3" name="Content Placeholder 2"/>
          <p:cNvSpPr>
            <a:spLocks noGrp="1"/>
          </p:cNvSpPr>
          <p:nvPr>
            <p:ph sz="half" idx="1"/>
          </p:nvPr>
        </p:nvSpPr>
        <p:spPr>
          <a:xfrm>
            <a:off x="0" y="762000"/>
            <a:ext cx="4572000" cy="6096000"/>
          </a:xfrm>
        </p:spPr>
        <p:txBody>
          <a:bodyPr>
            <a:normAutofit lnSpcReduction="10000"/>
          </a:bodyPr>
          <a:lstStyle/>
          <a:p>
            <a:endParaRPr lang="en-US" dirty="0" smtClean="0"/>
          </a:p>
          <a:p>
            <a:r>
              <a:rPr lang="en-US" sz="3200" dirty="0" smtClean="0"/>
              <a:t>1. Cambyses 530-522 BC</a:t>
            </a:r>
            <a:endParaRPr lang="en-US" sz="3200" dirty="0"/>
          </a:p>
          <a:p>
            <a:r>
              <a:rPr lang="en-US" sz="3200" dirty="0" smtClean="0"/>
              <a:t>2. False Smerdis 522 BC</a:t>
            </a:r>
          </a:p>
          <a:p>
            <a:r>
              <a:rPr lang="en-US" sz="3200" dirty="0" smtClean="0"/>
              <a:t>3. Darius 1 ruled 522-485</a:t>
            </a:r>
            <a:endParaRPr lang="en-US" sz="3200" dirty="0"/>
          </a:p>
          <a:p>
            <a:r>
              <a:rPr lang="en-US" sz="3200" dirty="0" smtClean="0"/>
              <a:t>4. Ahasuerus (Esther’s husband)  most wealthy of all the Medo-Persian kings. Ruled 485-465 BC.  He sought to wipe out the Greeks around 480, 479 BC!</a:t>
            </a:r>
          </a:p>
          <a:p>
            <a:endParaRPr lang="en-US" dirty="0"/>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572001" y="762000"/>
            <a:ext cx="45720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64782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C00000"/>
                </a:solidFill>
                <a:latin typeface="Algerian" panose="04020705040A02060702" pitchFamily="82" charset="0"/>
              </a:rPr>
              <a:t>Greece Rises!</a:t>
            </a:r>
            <a:endParaRPr lang="en-US" b="1" i="1" u="sng" dirty="0">
              <a:solidFill>
                <a:srgbClr val="C00000"/>
              </a:solidFill>
              <a:latin typeface="Algerian" panose="04020705040A02060702" pitchFamily="82" charset="0"/>
            </a:endParaRPr>
          </a:p>
        </p:txBody>
      </p:sp>
      <p:sp>
        <p:nvSpPr>
          <p:cNvPr id="4" name="Content Placeholder 3"/>
          <p:cNvSpPr>
            <a:spLocks noGrp="1"/>
          </p:cNvSpPr>
          <p:nvPr>
            <p:ph sz="half" idx="2"/>
          </p:nvPr>
        </p:nvSpPr>
        <p:spPr>
          <a:xfrm>
            <a:off x="4648200" y="762000"/>
            <a:ext cx="4495800" cy="6096000"/>
          </a:xfrm>
        </p:spPr>
        <p:txBody>
          <a:bodyPr>
            <a:normAutofit/>
          </a:bodyPr>
          <a:lstStyle/>
          <a:p>
            <a:r>
              <a:rPr lang="en-US" sz="3200" dirty="0" smtClean="0"/>
              <a:t>A mighty Greek king rises after Medo-Persia falls.  This clearly is Alexander.  Daniel 11:4 then describes the divisions of his empire among his 4 leading generals.  Cassander, Lysimachus, Seleucids, and Ptolemy.</a:t>
            </a:r>
            <a:endParaRPr lang="en-US" sz="3200" dirty="0"/>
          </a:p>
        </p:txBody>
      </p:sp>
      <p:pic>
        <p:nvPicPr>
          <p:cNvPr id="2050"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762000"/>
            <a:ext cx="49530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62733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b="1" i="1" u="sng" dirty="0" smtClean="0">
                <a:solidFill>
                  <a:srgbClr val="C00000"/>
                </a:solidFill>
                <a:latin typeface="Algerian" panose="04020705040A02060702" pitchFamily="82" charset="0"/>
              </a:rPr>
              <a:t>Repeat, and Repeat</a:t>
            </a:r>
            <a:endParaRPr lang="en-US" b="1" i="1" u="sng" dirty="0">
              <a:solidFill>
                <a:srgbClr val="C00000"/>
              </a:solidFill>
              <a:latin typeface="Algerian" panose="04020705040A02060702" pitchFamily="82" charset="0"/>
            </a:endParaRPr>
          </a:p>
        </p:txBody>
      </p:sp>
      <p:sp>
        <p:nvSpPr>
          <p:cNvPr id="3" name="Content Placeholder 2"/>
          <p:cNvSpPr>
            <a:spLocks noGrp="1"/>
          </p:cNvSpPr>
          <p:nvPr>
            <p:ph idx="1"/>
          </p:nvPr>
        </p:nvSpPr>
        <p:spPr>
          <a:xfrm>
            <a:off x="0" y="685800"/>
            <a:ext cx="9144000" cy="6172200"/>
          </a:xfrm>
        </p:spPr>
        <p:txBody>
          <a:bodyPr>
            <a:normAutofit/>
          </a:bodyPr>
          <a:lstStyle/>
          <a:p>
            <a:r>
              <a:rPr lang="en-US" sz="4400" dirty="0" smtClean="0"/>
              <a:t>Daniel 11 is following a similar pattern as did Daniel 2,7, 8 and now Daniel 11.  The preceding chapters, with slight variations, covers the 3 kingdoms of Babylon, Medo-Persia, Greece and its 4 divisions, Pagan and Papal Rome and then the deliverance of God’s people!  This is repeated in greater detail here in Daniel 11!</a:t>
            </a:r>
            <a:endParaRPr lang="en-US" sz="4400" dirty="0"/>
          </a:p>
        </p:txBody>
      </p:sp>
    </p:spTree>
    <p:extLst>
      <p:ext uri="{BB962C8B-B14F-4D97-AF65-F5344CB8AC3E}">
        <p14:creationId xmlns:p14="http://schemas.microsoft.com/office/powerpoint/2010/main" val="2885509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7030A0"/>
                </a:solidFill>
                <a:latin typeface="Algerian" panose="04020705040A02060702" pitchFamily="82" charset="0"/>
              </a:rPr>
              <a:t>Detail, Detail, and Detail</a:t>
            </a:r>
            <a:endParaRPr lang="en-US" b="1" i="1" u="sng" dirty="0">
              <a:solidFill>
                <a:srgbClr val="7030A0"/>
              </a:solidFill>
              <a:latin typeface="Algerian" panose="04020705040A02060702" pitchFamily="82" charset="0"/>
            </a:endParaRPr>
          </a:p>
        </p:txBody>
      </p:sp>
      <p:sp>
        <p:nvSpPr>
          <p:cNvPr id="3" name="Content Placeholder 2"/>
          <p:cNvSpPr>
            <a:spLocks noGrp="1"/>
          </p:cNvSpPr>
          <p:nvPr>
            <p:ph idx="1"/>
          </p:nvPr>
        </p:nvSpPr>
        <p:spPr>
          <a:xfrm>
            <a:off x="457200" y="762000"/>
            <a:ext cx="8229600" cy="6096000"/>
          </a:xfrm>
        </p:spPr>
        <p:txBody>
          <a:bodyPr>
            <a:normAutofit fontScale="92500" lnSpcReduction="10000"/>
          </a:bodyPr>
          <a:lstStyle/>
          <a:p>
            <a:r>
              <a:rPr lang="en-US" dirty="0" smtClean="0"/>
              <a:t>Daniel 11:5-15 discusses clashes between the Seleucid’s kingdom, called the king of the north, covering Syria, Babylon and the land to the east, and the Ptolemaic kingdom, covering Egypt, called the king of the south.</a:t>
            </a:r>
          </a:p>
          <a:p>
            <a:r>
              <a:rPr lang="en-US" dirty="0" smtClean="0"/>
              <a:t>“And in the end of years they shall join themselves together; for </a:t>
            </a:r>
            <a:r>
              <a:rPr lang="en-US" b="1" i="1" u="sng" dirty="0" smtClean="0"/>
              <a:t>the king's daughter of the south</a:t>
            </a:r>
            <a:r>
              <a:rPr lang="en-US" dirty="0" smtClean="0"/>
              <a:t> shall come to </a:t>
            </a:r>
            <a:r>
              <a:rPr lang="en-US" b="1" i="1" u="sng" dirty="0" smtClean="0"/>
              <a:t>the king of the north to make an agreement</a:t>
            </a:r>
            <a:r>
              <a:rPr lang="en-US" dirty="0" smtClean="0"/>
              <a:t>: but she shall not retain the power of the arm; neither shall he stand, nor his arm: but she shall be given up, and they that brought her, and he that begat her, and he that strengthened her in these times.”  Daniel 11:6</a:t>
            </a:r>
            <a:endParaRPr lang="en-US" dirty="0"/>
          </a:p>
        </p:txBody>
      </p:sp>
    </p:spTree>
    <p:extLst>
      <p:ext uri="{BB962C8B-B14F-4D97-AF65-F5344CB8AC3E}">
        <p14:creationId xmlns:p14="http://schemas.microsoft.com/office/powerpoint/2010/main" val="2118340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latin typeface="Algerian" panose="04020705040A02060702" pitchFamily="82" charset="0"/>
              </a:rPr>
              <a:t>Frailty of Man!</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685800"/>
            <a:ext cx="9144000" cy="6172200"/>
          </a:xfrm>
        </p:spPr>
        <p:txBody>
          <a:bodyPr>
            <a:normAutofit/>
          </a:bodyPr>
          <a:lstStyle/>
          <a:p>
            <a:r>
              <a:rPr lang="en-US" dirty="0"/>
              <a:t> </a:t>
            </a:r>
            <a:r>
              <a:rPr lang="en-US" dirty="0" smtClean="0"/>
              <a:t>“The </a:t>
            </a:r>
            <a:r>
              <a:rPr lang="en-US" dirty="0"/>
              <a:t>Holy Spirit has so shaped matters, both in </a:t>
            </a:r>
            <a:r>
              <a:rPr lang="en-US" dirty="0" smtClean="0"/>
              <a:t>the giving </a:t>
            </a:r>
            <a:r>
              <a:rPr lang="en-US" dirty="0"/>
              <a:t>of the prophecy and in the events portrayed, as to teach that </a:t>
            </a:r>
            <a:r>
              <a:rPr lang="en-US" dirty="0" smtClean="0"/>
              <a:t>the human </a:t>
            </a:r>
            <a:r>
              <a:rPr lang="en-US" dirty="0"/>
              <a:t>agent is to be kept out of sight, hid in Christ, and that the </a:t>
            </a:r>
            <a:r>
              <a:rPr lang="en-US" dirty="0" smtClean="0"/>
              <a:t>Lord God </a:t>
            </a:r>
            <a:r>
              <a:rPr lang="en-US" dirty="0"/>
              <a:t>of heaven and His law are to be exalted. Read the book of </a:t>
            </a:r>
            <a:r>
              <a:rPr lang="en-US" dirty="0" smtClean="0"/>
              <a:t>Daniel. Call </a:t>
            </a:r>
            <a:r>
              <a:rPr lang="en-US" dirty="0"/>
              <a:t>up, point by point, the history of the kingdoms there </a:t>
            </a:r>
            <a:r>
              <a:rPr lang="en-US" dirty="0" smtClean="0"/>
              <a:t>represented. Behold </a:t>
            </a:r>
            <a:r>
              <a:rPr lang="en-US" dirty="0"/>
              <a:t>statesmen, councils, powerful armies, and see how God </a:t>
            </a:r>
            <a:r>
              <a:rPr lang="en-US" dirty="0" smtClean="0"/>
              <a:t>wrought to </a:t>
            </a:r>
            <a:r>
              <a:rPr lang="en-US" dirty="0"/>
              <a:t>abase the pride of men, and lay human glory in the </a:t>
            </a:r>
            <a:r>
              <a:rPr lang="en-US" dirty="0" smtClean="0"/>
              <a:t>dust.”  TM, pg. 112</a:t>
            </a:r>
            <a:endParaRPr lang="en-US" dirty="0"/>
          </a:p>
        </p:txBody>
      </p:sp>
    </p:spTree>
    <p:extLst>
      <p:ext uri="{BB962C8B-B14F-4D97-AF65-F5344CB8AC3E}">
        <p14:creationId xmlns:p14="http://schemas.microsoft.com/office/powerpoint/2010/main" val="131843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FF0000"/>
                </a:solidFill>
              </a:rPr>
              <a:t>From Greece to Pagan Rome!</a:t>
            </a:r>
            <a:endParaRPr lang="en-US" b="1" i="1"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85000" lnSpcReduction="10000"/>
          </a:bodyPr>
          <a:lstStyle/>
          <a:p>
            <a:r>
              <a:rPr lang="en-US" dirty="0" smtClean="0"/>
              <a:t>“But </a:t>
            </a:r>
            <a:r>
              <a:rPr lang="en-US" dirty="0"/>
              <a:t>he that cometh against him shall do according to his own will, and none shall stand before him: and he shall stand in the glorious land, which by his hand shall be consumed</a:t>
            </a:r>
            <a:r>
              <a:rPr lang="en-US" dirty="0" smtClean="0"/>
              <a:t>. </a:t>
            </a:r>
            <a:r>
              <a:rPr lang="en-US" dirty="0"/>
              <a:t>He shall also set his face to enter with the strength of his whole kingdom, and upright ones with him; thus shall he do: and he shall give him the daughter of women, corrupting her: but she shall not stand on his side, neither be for </a:t>
            </a:r>
            <a:r>
              <a:rPr lang="en-US" dirty="0" smtClean="0"/>
              <a:t>him. After </a:t>
            </a:r>
            <a:r>
              <a:rPr lang="en-US" dirty="0"/>
              <a:t>this shall he turn his face unto the isles, and shall take many: but a prince for his own behalf shall cause the reproach offered by him to cease; without his own reproach he shall cause it to turn upon him</a:t>
            </a:r>
            <a:r>
              <a:rPr lang="en-US" dirty="0" smtClean="0"/>
              <a:t>. </a:t>
            </a:r>
            <a:r>
              <a:rPr lang="en-US" dirty="0"/>
              <a:t>Then he shall turn his face toward the fort of his own land: but he shall stumble and fall, and not be found</a:t>
            </a:r>
            <a:r>
              <a:rPr lang="en-US" dirty="0" smtClean="0"/>
              <a:t>.  </a:t>
            </a:r>
            <a:r>
              <a:rPr lang="en-US" b="1" i="1" u="sng" dirty="0"/>
              <a:t>Then shall stand up in his estate a raiser of taxes in the glory of the kingdom</a:t>
            </a:r>
            <a:r>
              <a:rPr lang="en-US" dirty="0"/>
              <a:t>: but within few days he shall be destroyed, neither in anger, nor in battle</a:t>
            </a:r>
            <a:r>
              <a:rPr lang="en-US" dirty="0" smtClean="0"/>
              <a:t>.”  Daniel </a:t>
            </a:r>
            <a:r>
              <a:rPr lang="en-US" dirty="0" smtClean="0"/>
              <a:t>11:16-20</a:t>
            </a:r>
            <a:endParaRPr lang="en-US" dirty="0"/>
          </a:p>
        </p:txBody>
      </p:sp>
    </p:spTree>
    <p:extLst>
      <p:ext uri="{BB962C8B-B14F-4D97-AF65-F5344CB8AC3E}">
        <p14:creationId xmlns:p14="http://schemas.microsoft.com/office/powerpoint/2010/main" val="3884104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0070C0"/>
                </a:solidFill>
                <a:latin typeface="Algerian" panose="04020705040A02060702" pitchFamily="82" charset="0"/>
              </a:rPr>
              <a:t>The Raiser of Taxes!</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sz="half" idx="1"/>
          </p:nvPr>
        </p:nvSpPr>
        <p:spPr>
          <a:xfrm>
            <a:off x="0" y="685800"/>
            <a:ext cx="4495800" cy="6172200"/>
          </a:xfrm>
        </p:spPr>
        <p:txBody>
          <a:bodyPr>
            <a:normAutofit/>
          </a:bodyPr>
          <a:lstStyle/>
          <a:p>
            <a:r>
              <a:rPr lang="en-US" sz="3200" dirty="0" smtClean="0"/>
              <a:t>“And </a:t>
            </a:r>
            <a:r>
              <a:rPr lang="en-US" sz="3200" dirty="0"/>
              <a:t>it came to pass in those days, that there went out a decree from Caesar Augustus, that all the world should be taxed</a:t>
            </a:r>
            <a:r>
              <a:rPr lang="en-US" sz="3200" dirty="0" smtClean="0"/>
              <a:t>. </a:t>
            </a:r>
            <a:r>
              <a:rPr lang="en-US" sz="3200" dirty="0"/>
              <a:t>(And this taxing was first made when Cyrenius was governor of Syria</a:t>
            </a:r>
            <a:r>
              <a:rPr lang="en-US" sz="3200" dirty="0" smtClean="0"/>
              <a:t>.)  </a:t>
            </a:r>
            <a:r>
              <a:rPr lang="en-US" sz="3200" dirty="0"/>
              <a:t>And all went to be taxed, every one into his own city</a:t>
            </a:r>
            <a:r>
              <a:rPr lang="en-US" sz="3200" dirty="0" smtClean="0"/>
              <a:t>.”  Luke 2:1-3</a:t>
            </a:r>
            <a:endParaRPr lang="en-US" sz="3200" dirty="0"/>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95800" y="685800"/>
            <a:ext cx="4648200" cy="617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701151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TotalTime>
  <Words>1871</Words>
  <Application>Microsoft Office PowerPoint</Application>
  <PresentationFormat>On-screen Show (4:3)</PresentationFormat>
  <Paragraphs>43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Beginning of Daniel 11</vt:lpstr>
      <vt:lpstr>Sound Familiar??</vt:lpstr>
      <vt:lpstr>Four Kings in Media-Persia</vt:lpstr>
      <vt:lpstr>Greece Rises!</vt:lpstr>
      <vt:lpstr>Repeat, and Repeat</vt:lpstr>
      <vt:lpstr>Detail, Detail, and Detail</vt:lpstr>
      <vt:lpstr>Frailty of Man!</vt:lpstr>
      <vt:lpstr>From Greece to Pagan Rome!</vt:lpstr>
      <vt:lpstr>The Raiser of Taxes!</vt:lpstr>
      <vt:lpstr>Following a Similar Path as Daniel 2,7,and 8</vt:lpstr>
      <vt:lpstr>Transition from Pagan to Papal Rome</vt:lpstr>
      <vt:lpstr>Messiah Broken during Pagan Rome’s Rule</vt:lpstr>
      <vt:lpstr>Papal Rome Attacks the Covenant</vt:lpstr>
      <vt:lpstr>The 10 Commandments</vt:lpstr>
      <vt:lpstr>Persecution of the Saints</vt:lpstr>
      <vt:lpstr>Blasphemer!</vt:lpstr>
      <vt:lpstr>Sounds Familiar!!</vt:lpstr>
      <vt:lpstr>Papal Assumption</vt:lpstr>
      <vt:lpstr>He Will Make it All Right!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Beginning of Daniel 11</dc:title>
  <dc:creator>.</dc:creator>
  <cp:lastModifiedBy>Eustis Memorial Public Library</cp:lastModifiedBy>
  <cp:revision>12</cp:revision>
  <dcterms:created xsi:type="dcterms:W3CDTF">2016-05-17T20:45:50Z</dcterms:created>
  <dcterms:modified xsi:type="dcterms:W3CDTF">2016-05-23T18:19:13Z</dcterms:modified>
</cp:coreProperties>
</file>