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5" r:id="rId13"/>
    <p:sldId id="267" r:id="rId14"/>
    <p:sldId id="268" r:id="rId15"/>
    <p:sldId id="269" r:id="rId16"/>
    <p:sldId id="270" r:id="rId17"/>
    <p:sldId id="271" r:id="rId18"/>
    <p:sldId id="272" r:id="rId19"/>
    <p:sldId id="273" r:id="rId20"/>
    <p:sldId id="276"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41" d="100"/>
          <a:sy n="41" d="100"/>
        </p:scale>
        <p:origin x="-744" y="-114"/>
      </p:cViewPr>
      <p:guideLst>
        <p:guide orient="horz" pos="2112"/>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61EBA9-B237-479C-89A9-ECCF31700F85}" type="datetimeFigureOut">
              <a:rPr lang="en-US" smtClean="0"/>
              <a:pPr/>
              <a:t>5/19/2013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83B6B-7564-452F-8CFF-BC3CC1E4FA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61EBA9-B237-479C-89A9-ECCF31700F85}" type="datetimeFigureOut">
              <a:rPr lang="en-US" smtClean="0"/>
              <a:pPr/>
              <a:t>5/19/2013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83B6B-7564-452F-8CFF-BC3CC1E4FA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61EBA9-B237-479C-89A9-ECCF31700F85}" type="datetimeFigureOut">
              <a:rPr lang="en-US" smtClean="0"/>
              <a:pPr/>
              <a:t>5/19/2013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83B6B-7564-452F-8CFF-BC3CC1E4FA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61EBA9-B237-479C-89A9-ECCF31700F85}" type="datetimeFigureOut">
              <a:rPr lang="en-US" smtClean="0"/>
              <a:pPr/>
              <a:t>5/19/2013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83B6B-7564-452F-8CFF-BC3CC1E4FA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61EBA9-B237-479C-89A9-ECCF31700F85}" type="datetimeFigureOut">
              <a:rPr lang="en-US" smtClean="0"/>
              <a:pPr/>
              <a:t>5/19/2013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83B6B-7564-452F-8CFF-BC3CC1E4FA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61EBA9-B237-479C-89A9-ECCF31700F85}" type="datetimeFigureOut">
              <a:rPr lang="en-US" smtClean="0"/>
              <a:pPr/>
              <a:t>5/19/2013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83B6B-7564-452F-8CFF-BC3CC1E4FA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61EBA9-B237-479C-89A9-ECCF31700F85}" type="datetimeFigureOut">
              <a:rPr lang="en-US" smtClean="0"/>
              <a:pPr/>
              <a:t>5/19/2013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983B6B-7564-452F-8CFF-BC3CC1E4FA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61EBA9-B237-479C-89A9-ECCF31700F85}" type="datetimeFigureOut">
              <a:rPr lang="en-US" smtClean="0"/>
              <a:pPr/>
              <a:t>5/19/2013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983B6B-7564-452F-8CFF-BC3CC1E4FA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61EBA9-B237-479C-89A9-ECCF31700F85}" type="datetimeFigureOut">
              <a:rPr lang="en-US" smtClean="0"/>
              <a:pPr/>
              <a:t>5/19/2013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983B6B-7564-452F-8CFF-BC3CC1E4FA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61EBA9-B237-479C-89A9-ECCF31700F85}" type="datetimeFigureOut">
              <a:rPr lang="en-US" smtClean="0"/>
              <a:pPr/>
              <a:t>5/19/2013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83B6B-7564-452F-8CFF-BC3CC1E4FA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61EBA9-B237-479C-89A9-ECCF31700F85}" type="datetimeFigureOut">
              <a:rPr lang="en-US" smtClean="0"/>
              <a:pPr/>
              <a:t>5/19/2013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83B6B-7564-452F-8CFF-BC3CC1E4FA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61EBA9-B237-479C-89A9-ECCF31700F85}" type="datetimeFigureOut">
              <a:rPr lang="en-US" smtClean="0"/>
              <a:pPr/>
              <a:t>5/19/2013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83B6B-7564-452F-8CFF-BC3CC1E4FA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t>
            </a:r>
            <a:r>
              <a:rPr lang="en-US" sz="7200" u="sng" dirty="0" smtClean="0">
                <a:solidFill>
                  <a:srgbClr val="FF0000"/>
                </a:solidFill>
              </a:rPr>
              <a:t>2520</a:t>
            </a:r>
            <a:endParaRPr lang="en-US" sz="7200" u="sng" dirty="0">
              <a:solidFill>
                <a:srgbClr val="FF0000"/>
              </a:solidFill>
            </a:endParaRPr>
          </a:p>
        </p:txBody>
      </p:sp>
      <p:sp>
        <p:nvSpPr>
          <p:cNvPr id="3" name="Subtitle 2"/>
          <p:cNvSpPr>
            <a:spLocks noGrp="1"/>
          </p:cNvSpPr>
          <p:nvPr>
            <p:ph type="subTitle" idx="1"/>
          </p:nvPr>
        </p:nvSpPr>
        <p:spPr/>
        <p:txBody>
          <a:bodyPr>
            <a:normAutofit/>
          </a:bodyPr>
          <a:lstStyle/>
          <a:p>
            <a:r>
              <a:rPr lang="en-US" sz="4800" u="sng" dirty="0" smtClean="0">
                <a:solidFill>
                  <a:srgbClr val="002060"/>
                </a:solidFill>
              </a:rPr>
              <a:t>Importance for Today</a:t>
            </a:r>
            <a:endParaRPr lang="en-US" sz="4800" u="sng" dirty="0">
              <a:solidFill>
                <a:srgbClr val="002060"/>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Continued</a:t>
            </a:r>
            <a:endParaRPr lang="en-US" dirty="0"/>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“In Dan. vii, 25, where a prophetic period is brought to view in the expression, "a time and times and the dividing of time," the same word is used. In Dan. xii, 7, where the same period is again brought to view, and in about the same language, we have another word, moh-gehd, defined by Gesenius, "Appointment of time. Spoken of a space of time, appointed and definite. In the prophetic style for a year." It will be seen by this definition, that this word is synonymous with the one used in Dan. vii, 25, as above referred to. Now if a period of time is meant by the expression, seven times, in Lev. xxvi, one of these words should and would most assuredly have been used. And the fact that neither of these words is there used, but another word, and that an adverb, places it beyond question that no such period is there intended.”  James White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Article by James White</a:t>
            </a:r>
            <a:endParaRPr lang="en-US" u="sng" dirty="0">
              <a:solidFill>
                <a:srgbClr val="FF0000"/>
              </a:solidFill>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That commentary was done by James White in the Adventist Review, Jan. 26, 1864.  White’s point is thus:  Lev. 26 is not discussing a time period at all; it is declaring the intensity of punishment to be given for continual disobedience!  Leviticus 26, the phrase for seven times is an ADVERB; seven times in Daniel 4 is a NOUN!!!</a:t>
            </a:r>
            <a:endParaRPr lang="en-US" dirty="0"/>
          </a:p>
        </p:txBody>
      </p:sp>
      <p:pic>
        <p:nvPicPr>
          <p:cNvPr id="4098" name="Picture 2" descr="C:\Users\Dad\Contacts\Downloads\adverbs.png"/>
          <p:cNvPicPr>
            <a:picLocks noGrp="1" noChangeAspect="1" noChangeArrowheads="1"/>
          </p:cNvPicPr>
          <p:nvPr>
            <p:ph sz="half" idx="1"/>
          </p:nvPr>
        </p:nvPicPr>
        <p:blipFill>
          <a:blip r:embed="rId2" cstate="print"/>
          <a:srcRect/>
          <a:stretch>
            <a:fillRect/>
          </a:stretch>
        </p:blipFill>
        <p:spPr bwMode="auto">
          <a:xfrm>
            <a:off x="0" y="762000"/>
            <a:ext cx="4953000" cy="6096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How About Daniel 3?</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sz="3600" dirty="0" smtClean="0"/>
              <a:t>“Then was Nebuchadnezzar full of fury, and the form of his visage was changed against Shadrach, Meshach, and Abednego: </a:t>
            </a:r>
            <a:r>
              <a:rPr lang="en-US" sz="3600" i="1" dirty="0" smtClean="0"/>
              <a:t>therefore</a:t>
            </a:r>
            <a:r>
              <a:rPr lang="en-US" sz="3600" dirty="0" smtClean="0"/>
              <a:t> he spake, and commanded that they should heat the furnace one </a:t>
            </a:r>
            <a:r>
              <a:rPr lang="en-US" sz="3600" b="1" u="sng" dirty="0" smtClean="0"/>
              <a:t>seven times </a:t>
            </a:r>
            <a:r>
              <a:rPr lang="en-US" sz="3600" dirty="0" smtClean="0"/>
              <a:t>more than it was wont to be heated.”  verse 19  Is this a time period or is this showing intensity of the heat?  Guess what?  Daniel 3 uses the same wording as Leviticus 26!!!!</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rPr>
              <a:t>White Summarizes</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“The </a:t>
            </a:r>
            <a:r>
              <a:rPr lang="en-US" dirty="0"/>
              <a:t>Greek is equally definite. The Septuagint has in Lev. xxvi, heptakis, which is an adverb, signifying seven times. In Dan. iv, 16, 25, for Nebuchadnezzar's seven times we have not heptakis, the adverb, but heptakairoi, a noun and its adjective. And in all cases where the word time occurs, denoting a prophetic period, as in Dan. vii, 25; xii, 7; Rev. xii, 14, it is from the noun kairos. Such a thing as a prophetic period based on an adverb is not to be found.  </a:t>
            </a:r>
          </a:p>
          <a:p>
            <a:r>
              <a:rPr lang="en-US" dirty="0"/>
              <a:t>So then, there is no prophetic period in Lev. xxvi; and those who imagine that such a thing exists, and are puzzling themselves over the adjustment of its several dates, are simply beating the air. To ignore, or treat with neglect, a prophetic period where one is plainly given, is censurable in the extreme. It is an equally futile, though not so heinous, a course, to endeavor to create one where none exists. </a:t>
            </a:r>
            <a:r>
              <a:rPr lang="en-US" dirty="0" smtClean="0"/>
              <a:t>“  James White, Review and Herald, 1-26-1864</a:t>
            </a:r>
            <a:endParaRPr lang="en-US" dirty="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u="sng" dirty="0" smtClean="0">
                <a:solidFill>
                  <a:srgbClr val="FF0000"/>
                </a:solidFill>
                <a:latin typeface="Algerian" pitchFamily="82" charset="0"/>
              </a:rPr>
              <a:t>2520 Left out of 1863 Chart</a:t>
            </a:r>
            <a:endParaRPr lang="en-US" u="sng" dirty="0">
              <a:solidFill>
                <a:srgbClr val="FF0000"/>
              </a:solidFill>
              <a:latin typeface="Algerian" pitchFamily="82" charset="0"/>
            </a:endParaRPr>
          </a:p>
        </p:txBody>
      </p:sp>
      <p:pic>
        <p:nvPicPr>
          <p:cNvPr id="5122" name="Picture 2" descr="C:\Users\Dad\Contacts\Downloads\images.jpg"/>
          <p:cNvPicPr>
            <a:picLocks noGrp="1" noChangeAspect="1" noChangeArrowheads="1"/>
          </p:cNvPicPr>
          <p:nvPr>
            <p:ph idx="1"/>
          </p:nvPr>
        </p:nvPicPr>
        <p:blipFill>
          <a:blip r:embed="rId2" cstate="print"/>
          <a:srcRect/>
          <a:stretch>
            <a:fillRect/>
          </a:stretch>
        </p:blipFill>
        <p:spPr bwMode="auto">
          <a:xfrm>
            <a:off x="0" y="685800"/>
            <a:ext cx="9143999" cy="6172199"/>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rPr>
              <a:t>Wait a Minute!</a:t>
            </a:r>
            <a:endParaRPr lang="en-US"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a:bodyPr>
          <a:lstStyle/>
          <a:p>
            <a:r>
              <a:rPr lang="en-US" sz="4000" dirty="0" smtClean="0"/>
              <a:t>Ellen White endorsed the chart.  She said, “I have seen that the 1843 chart was directed by the hand of the Lord, and that it should not be altered; that the figures were as He wanted them; that His hand was over and </a:t>
            </a:r>
            <a:r>
              <a:rPr lang="en-US" sz="4000" b="1" u="sng" dirty="0" smtClean="0"/>
              <a:t>hid a mistake </a:t>
            </a:r>
            <a:r>
              <a:rPr lang="en-US" sz="4000" dirty="0" smtClean="0"/>
              <a:t>in </a:t>
            </a:r>
            <a:r>
              <a:rPr lang="en-US" sz="4000" b="1" u="sng" dirty="0" smtClean="0"/>
              <a:t>some of the figures</a:t>
            </a:r>
            <a:r>
              <a:rPr lang="en-US" sz="4000" dirty="0" smtClean="0"/>
              <a:t>, so that none could see it, until His hand was removed.”  Because the Lord directed the chart, does that mean everything on the chart was right?</a:t>
            </a:r>
            <a:endParaRPr lang="en-US" sz="4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838200"/>
          </a:xfrm>
        </p:spPr>
        <p:txBody>
          <a:bodyPr/>
          <a:lstStyle/>
          <a:p>
            <a:r>
              <a:rPr lang="en-US" u="sng" dirty="0" smtClean="0">
                <a:solidFill>
                  <a:srgbClr val="FF0000"/>
                </a:solidFill>
              </a:rPr>
              <a:t>Luther</a:t>
            </a:r>
            <a:endParaRPr lang="en-US" u="sng" dirty="0">
              <a:solidFill>
                <a:srgbClr val="FF0000"/>
              </a:solidFill>
            </a:endParaRPr>
          </a:p>
        </p:txBody>
      </p:sp>
      <p:sp>
        <p:nvSpPr>
          <p:cNvPr id="3" name="Content Placeholder 2"/>
          <p:cNvSpPr>
            <a:spLocks noGrp="1"/>
          </p:cNvSpPr>
          <p:nvPr>
            <p:ph sz="half" idx="1"/>
          </p:nvPr>
        </p:nvSpPr>
        <p:spPr>
          <a:xfrm>
            <a:off x="0" y="0"/>
            <a:ext cx="4495800" cy="6858000"/>
          </a:xfrm>
        </p:spPr>
        <p:txBody>
          <a:bodyPr>
            <a:normAutofit fontScale="92500"/>
          </a:bodyPr>
          <a:lstStyle/>
          <a:p>
            <a:r>
              <a:rPr lang="en-US" dirty="0" smtClean="0"/>
              <a:t>“</a:t>
            </a:r>
            <a:r>
              <a:rPr lang="en-US" dirty="0"/>
              <a:t>Luther was the man for his time; through him God accomplished a great work for the reformation of the church and the enlightenment of the </a:t>
            </a:r>
            <a:r>
              <a:rPr lang="en-US" dirty="0" smtClean="0">
                <a:solidFill>
                  <a:schemeClr val="tx1">
                    <a:lumMod val="85000"/>
                    <a:lumOff val="15000"/>
                  </a:schemeClr>
                </a:solidFill>
              </a:rPr>
              <a:t>world</a:t>
            </a:r>
            <a:r>
              <a:rPr lang="en-US" b="1" dirty="0" smtClean="0">
                <a:solidFill>
                  <a:srgbClr val="FF0000"/>
                </a:solidFill>
              </a:rPr>
              <a:t>…</a:t>
            </a:r>
            <a:r>
              <a:rPr lang="en-US" b="1" dirty="0">
                <a:solidFill>
                  <a:srgbClr val="FF0000"/>
                </a:solidFill>
              </a:rPr>
              <a:t>Angels of heaven were by his side, and rays of light from the throne of God revealed the treasures of truth to his understanding</a:t>
            </a:r>
            <a:r>
              <a:rPr lang="en-US" dirty="0"/>
              <a:t>. He had ever feared to offend God, but now the deep conviction of his condition as a sinner took hold upon him as never before</a:t>
            </a:r>
            <a:r>
              <a:rPr lang="en-US" dirty="0" smtClean="0"/>
              <a:t>.”  GC, pgs. 120,122</a:t>
            </a:r>
            <a:endParaRPr lang="en-US" dirty="0"/>
          </a:p>
        </p:txBody>
      </p:sp>
      <p:pic>
        <p:nvPicPr>
          <p:cNvPr id="614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838200"/>
            <a:ext cx="4572000" cy="6019799"/>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838200"/>
          </a:xfrm>
        </p:spPr>
        <p:txBody>
          <a:bodyPr/>
          <a:lstStyle/>
          <a:p>
            <a:r>
              <a:rPr lang="en-US" u="sng" dirty="0" smtClean="0">
                <a:solidFill>
                  <a:srgbClr val="FF0000"/>
                </a:solidFill>
              </a:rPr>
              <a:t>Calvin ?</a:t>
            </a:r>
            <a:endParaRPr lang="en-US"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normAutofit lnSpcReduction="10000"/>
          </a:bodyPr>
          <a:lstStyle/>
          <a:p>
            <a:r>
              <a:rPr lang="en-US" sz="3200" dirty="0" smtClean="0"/>
              <a:t>Since angels were by Luther, guiding him into the truth, does that mean we are now to accept everything he taught:</a:t>
            </a:r>
          </a:p>
          <a:p>
            <a:r>
              <a:rPr lang="en-US" sz="3200" dirty="0" smtClean="0"/>
              <a:t>Sunday?</a:t>
            </a:r>
          </a:p>
          <a:p>
            <a:r>
              <a:rPr lang="en-US" sz="3200" dirty="0" smtClean="0"/>
              <a:t>Immortality of the soul?</a:t>
            </a:r>
          </a:p>
          <a:p>
            <a:r>
              <a:rPr lang="en-US" sz="3200" dirty="0" smtClean="0"/>
              <a:t>Persecute those who don’t agree with us?</a:t>
            </a:r>
          </a:p>
          <a:p>
            <a:r>
              <a:rPr lang="en-US" sz="3200" dirty="0" smtClean="0"/>
              <a:t>How about Calvin?</a:t>
            </a:r>
          </a:p>
          <a:p>
            <a:r>
              <a:rPr lang="en-US" sz="3200" dirty="0" smtClean="0"/>
              <a:t>Predestination?</a:t>
            </a:r>
            <a:endParaRPr lang="en-US" sz="3200" dirty="0"/>
          </a:p>
        </p:txBody>
      </p:sp>
      <p:pic>
        <p:nvPicPr>
          <p:cNvPr id="717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953000" cy="60960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838200"/>
          </a:xfrm>
        </p:spPr>
        <p:txBody>
          <a:bodyPr/>
          <a:lstStyle/>
          <a:p>
            <a:r>
              <a:rPr lang="en-US" b="1" u="sng" dirty="0" smtClean="0">
                <a:solidFill>
                  <a:srgbClr val="FF0000"/>
                </a:solidFill>
              </a:rPr>
              <a:t>NEVER ONCE</a:t>
            </a:r>
            <a:endParaRPr lang="en-US" b="1" u="sng" dirty="0">
              <a:solidFill>
                <a:srgbClr val="FF0000"/>
              </a:solidFill>
            </a:endParaRPr>
          </a:p>
        </p:txBody>
      </p:sp>
      <p:sp>
        <p:nvSpPr>
          <p:cNvPr id="3" name="Content Placeholder 2"/>
          <p:cNvSpPr>
            <a:spLocks noGrp="1"/>
          </p:cNvSpPr>
          <p:nvPr>
            <p:ph sz="half" idx="1"/>
          </p:nvPr>
        </p:nvSpPr>
        <p:spPr>
          <a:xfrm>
            <a:off x="0" y="0"/>
            <a:ext cx="4572000" cy="6858000"/>
          </a:xfrm>
        </p:spPr>
        <p:txBody>
          <a:bodyPr>
            <a:normAutofit/>
          </a:bodyPr>
          <a:lstStyle/>
          <a:p>
            <a:r>
              <a:rPr lang="en-US" sz="3200" dirty="0" smtClean="0"/>
              <a:t>In Ellen White’s 70 years of ministry, she never once specifically mentioned 2520.  In her masterpiece, the Great Controversy, in chapters 18-24 on the life of William Miller and his work, she never once mentioned the 2520.  I think her example should be followed!</a:t>
            </a:r>
            <a:endParaRPr lang="en-US" sz="3200" dirty="0"/>
          </a:p>
        </p:txBody>
      </p:sp>
      <p:pic>
        <p:nvPicPr>
          <p:cNvPr id="8194"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1" y="685800"/>
            <a:ext cx="4572000" cy="61722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FF0000"/>
                </a:solidFill>
              </a:rPr>
              <a:t>The Longest Time Prophecy</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smtClean="0"/>
              <a:t>“The </a:t>
            </a:r>
            <a:r>
              <a:rPr lang="en-US" dirty="0"/>
              <a:t>experience of the disciples who preached the "gospel of the kingdom" at the first advent of Christ, had its counterpart in the experience of those who proclaimed the message of His second advent. As the disciples went out preaching, "The time is fulfilled, the kingdom of God is at hand," </a:t>
            </a:r>
            <a:r>
              <a:rPr lang="en-US" b="1" u="sng" dirty="0">
                <a:solidFill>
                  <a:srgbClr val="FF0000"/>
                </a:solidFill>
              </a:rPr>
              <a:t>so Miller and his associates proclaimed that the longest and last prophetic period brought to view in the Bible was about to expire, that the judgment was at hand, and the everlasting kingdom was to be ushered in.</a:t>
            </a:r>
            <a:r>
              <a:rPr lang="en-US" dirty="0"/>
              <a:t> The preaching of the disciples in regard to time was based on the seventy weeks of Daniel 9. The message given by Miller and his associates announced the termination of the 2300 days of Daniel 8:14, of which the seventy weeks form a part. The preaching of each was based upon the fulfillment of a different portion of the same great prophetic period</a:t>
            </a:r>
            <a:r>
              <a:rPr lang="en-US" dirty="0" smtClean="0"/>
              <a:t>.”  GC., pg. 351</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2060"/>
                </a:solidFill>
              </a:rPr>
              <a:t>The What?</a:t>
            </a:r>
            <a:endParaRPr lang="en-US" u="sng" dirty="0">
              <a:solidFill>
                <a:srgbClr val="002060"/>
              </a:solidFill>
            </a:endParaRPr>
          </a:p>
        </p:txBody>
      </p:sp>
      <p:sp>
        <p:nvSpPr>
          <p:cNvPr id="3" name="Content Placeholder 2"/>
          <p:cNvSpPr>
            <a:spLocks noGrp="1"/>
          </p:cNvSpPr>
          <p:nvPr>
            <p:ph idx="1"/>
          </p:nvPr>
        </p:nvSpPr>
        <p:spPr/>
        <p:txBody>
          <a:bodyPr>
            <a:normAutofit/>
          </a:bodyPr>
          <a:lstStyle/>
          <a:p>
            <a:r>
              <a:rPr lang="en-US" sz="4000" dirty="0" smtClean="0"/>
              <a:t>When asked to do a talk on the 2520, my response was, “The what?”  I promised the person I would and began to do research on the 2520.  The following is what I found…………………………………………………………….</a:t>
            </a:r>
            <a:endParaRPr lang="en-US"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181600" cy="762000"/>
          </a:xfrm>
        </p:spPr>
        <p:txBody>
          <a:bodyPr>
            <a:normAutofit/>
          </a:bodyPr>
          <a:lstStyle/>
          <a:p>
            <a:r>
              <a:rPr lang="en-US" u="sng" dirty="0" smtClean="0">
                <a:solidFill>
                  <a:srgbClr val="FF0000"/>
                </a:solidFill>
              </a:rPr>
              <a:t>The Case of the Judge</a:t>
            </a:r>
            <a:endParaRPr lang="en-US" u="sng" dirty="0">
              <a:solidFill>
                <a:srgbClr val="FF0000"/>
              </a:solidFill>
            </a:endParaRPr>
          </a:p>
        </p:txBody>
      </p:sp>
      <p:sp>
        <p:nvSpPr>
          <p:cNvPr id="4" name="Content Placeholder 3"/>
          <p:cNvSpPr>
            <a:spLocks noGrp="1"/>
          </p:cNvSpPr>
          <p:nvPr>
            <p:ph sz="half" idx="2"/>
          </p:nvPr>
        </p:nvSpPr>
        <p:spPr>
          <a:xfrm>
            <a:off x="4648200" y="685800"/>
            <a:ext cx="4495800" cy="6172200"/>
          </a:xfrm>
        </p:spPr>
        <p:txBody>
          <a:bodyPr>
            <a:normAutofit/>
          </a:bodyPr>
          <a:lstStyle/>
          <a:p>
            <a:r>
              <a:rPr lang="en-US" sz="3000" dirty="0" smtClean="0"/>
              <a:t>The lawyer walks into the courtroom without his client.  He tells the judge there are 9 reasons why his client couldn’t be there.  “The first one judge is because my client is dead.”  The judge responded, “No more reasons are necessary.”</a:t>
            </a:r>
            <a:endParaRPr lang="en-US" sz="3000" dirty="0"/>
          </a:p>
        </p:txBody>
      </p:sp>
      <p:pic>
        <p:nvPicPr>
          <p:cNvPr id="1026" name="Picture 2" descr="C:\Users\Dad\Contacts\Downloads\01courtreporter.jpg"/>
          <p:cNvPicPr>
            <a:picLocks noGrp="1" noChangeAspect="1" noChangeArrowheads="1"/>
          </p:cNvPicPr>
          <p:nvPr>
            <p:ph sz="half" idx="1"/>
          </p:nvPr>
        </p:nvPicPr>
        <p:blipFill>
          <a:blip r:embed="rId2" cstate="print"/>
          <a:srcRect/>
          <a:stretch>
            <a:fillRect/>
          </a:stretch>
        </p:blipFill>
        <p:spPr bwMode="auto">
          <a:xfrm>
            <a:off x="0" y="762000"/>
            <a:ext cx="4495800" cy="60960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Summary</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dirty="0" smtClean="0"/>
              <a:t>1. The 2520 is not a time period at all, but rather a phrase denoting severity of punishment.  </a:t>
            </a:r>
          </a:p>
          <a:p>
            <a:r>
              <a:rPr lang="en-US" dirty="0" smtClean="0"/>
              <a:t>2.  Ellen White endorsed most of  the 1843 chart.  However, she never once mentioned the 2520 in her 70 years of ministry.  To say that she supported the 2520 because she endorsed the chart is to say she endorsed Sunday, immortality of the soul, and predestination because she endorsed Luther and Calvin.</a:t>
            </a:r>
          </a:p>
          <a:p>
            <a:r>
              <a:rPr lang="en-US" dirty="0" smtClean="0"/>
              <a:t>3.  2520 is a distraction of the devil to keep us occupied from teaching  the 3 Angels Messages of Revelation 14!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rPr>
              <a:t>1843 Chart of the Millerites</a:t>
            </a:r>
            <a:endParaRPr lang="en-US" u="sng" dirty="0">
              <a:solidFill>
                <a:srgbClr val="002060"/>
              </a:solidFill>
            </a:endParaRPr>
          </a:p>
        </p:txBody>
      </p:sp>
      <p:pic>
        <p:nvPicPr>
          <p:cNvPr id="1026" name="Picture 2" descr="C:\Users\Dad\Contacts\Downloads\images.jpg"/>
          <p:cNvPicPr>
            <a:picLocks noGrp="1" noChangeAspect="1" noChangeArrowheads="1"/>
          </p:cNvPicPr>
          <p:nvPr>
            <p:ph idx="1"/>
          </p:nvPr>
        </p:nvPicPr>
        <p:blipFill>
          <a:blip r:embed="rId2" cstate="print"/>
          <a:srcRect/>
          <a:stretch>
            <a:fillRect/>
          </a:stretch>
        </p:blipFill>
        <p:spPr bwMode="auto">
          <a:xfrm>
            <a:off x="0" y="609600"/>
            <a:ext cx="9144000" cy="62484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Right Corner</a:t>
            </a:r>
            <a:endParaRPr lang="en-US" u="sng" dirty="0">
              <a:solidFill>
                <a:srgbClr val="002060"/>
              </a:solidFill>
            </a:endParaRPr>
          </a:p>
        </p:txBody>
      </p:sp>
      <p:sp>
        <p:nvSpPr>
          <p:cNvPr id="3" name="Content Placeholder 2"/>
          <p:cNvSpPr>
            <a:spLocks noGrp="1"/>
          </p:cNvSpPr>
          <p:nvPr>
            <p:ph idx="1"/>
          </p:nvPr>
        </p:nvSpPr>
        <p:spPr>
          <a:xfrm>
            <a:off x="0" y="800100"/>
            <a:ext cx="9144000" cy="6057900"/>
          </a:xfrm>
        </p:spPr>
        <p:txBody>
          <a:bodyPr>
            <a:normAutofit fontScale="85000" lnSpcReduction="10000"/>
          </a:bodyPr>
          <a:lstStyle/>
          <a:p>
            <a:r>
              <a:rPr lang="en-US" dirty="0" smtClean="0"/>
              <a:t>The upper right corner of this prophetic chart makes reference to a 2,520 year period.  Ellen White supported this chart too.  “</a:t>
            </a:r>
            <a:r>
              <a:rPr lang="en-US" dirty="0"/>
              <a:t> I have seen that the 1843 chart was directed by the hand of the Lord, and that it should not be altered; that the figures were as He wanted them; </a:t>
            </a:r>
            <a:r>
              <a:rPr lang="en-US" u="sng" dirty="0"/>
              <a:t>that His hand was over and hid a mistake in </a:t>
            </a:r>
            <a:r>
              <a:rPr lang="en-US" b="1" u="sng" dirty="0"/>
              <a:t>some</a:t>
            </a:r>
            <a:r>
              <a:rPr lang="en-US" u="sng" dirty="0"/>
              <a:t> of the </a:t>
            </a:r>
            <a:r>
              <a:rPr lang="en-US" b="1" u="sng" dirty="0"/>
              <a:t>figures</a:t>
            </a:r>
            <a:r>
              <a:rPr lang="en-US" u="sng" dirty="0"/>
              <a:t>, so that none could see it, until His hand was removed.</a:t>
            </a:r>
            <a:r>
              <a:rPr lang="en-US" dirty="0"/>
              <a:t> [This applies to the chart used during the 1843 movement, and has special reference to the calculation of the prophetic periods as it appeared on that chart. The next sentence explains that there was an inaccuracy which in the providence of God was suffered to exist. But this does not preclude the publication of a chart subsequently which would correct the mistake, after the 1843 movement was past, and the calculation as then made had served its </a:t>
            </a:r>
            <a:r>
              <a:rPr lang="en-US" dirty="0" smtClean="0"/>
              <a:t>purpose].”  EW, pg. 74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Support</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  “All the messages given from 1840-1844 are to be made forcible now, for there are many people who have lost their bearings. The</a:t>
            </a:r>
            <a:r>
              <a:rPr lang="en-US" dirty="0"/>
              <a:t> </a:t>
            </a:r>
            <a:r>
              <a:rPr lang="en-US" dirty="0" smtClean="0"/>
              <a:t> messages are to go to all the churches.</a:t>
            </a:r>
            <a:r>
              <a:rPr lang="en-US" dirty="0"/>
              <a:t> </a:t>
            </a:r>
            <a:r>
              <a:rPr lang="en-US" dirty="0" smtClean="0"/>
              <a:t> </a:t>
            </a:r>
            <a:r>
              <a:rPr lang="en-US" dirty="0"/>
              <a:t> </a:t>
            </a:r>
            <a:r>
              <a:rPr lang="en-US" dirty="0" smtClean="0"/>
              <a:t>Christ said, `Blessed are your eyes, for they see; and your</a:t>
            </a:r>
            <a:r>
              <a:rPr lang="en-US" dirty="0"/>
              <a:t> </a:t>
            </a:r>
            <a:r>
              <a:rPr lang="en-US" dirty="0" smtClean="0"/>
              <a:t>ears, for they hear. For verily I say unto you, That many prophets and</a:t>
            </a:r>
            <a:r>
              <a:rPr lang="en-US" dirty="0"/>
              <a:t> </a:t>
            </a:r>
            <a:r>
              <a:rPr lang="en-US" dirty="0" smtClean="0"/>
              <a:t>righteous men have desired to see those things which ye see, and have</a:t>
            </a:r>
            <a:r>
              <a:rPr lang="en-US" dirty="0"/>
              <a:t> </a:t>
            </a:r>
            <a:r>
              <a:rPr lang="en-US" dirty="0" smtClean="0"/>
              <a:t>not seen them; and to hear those things which ye hear, and have not</a:t>
            </a:r>
            <a:r>
              <a:rPr lang="en-US" dirty="0"/>
              <a:t> </a:t>
            </a:r>
            <a:r>
              <a:rPr lang="en-US" dirty="0" smtClean="0"/>
              <a:t>heard them' [Matthew 13:16, 17]. Blessed are the eyes which saw the</a:t>
            </a:r>
            <a:r>
              <a:rPr lang="en-US" dirty="0"/>
              <a:t> </a:t>
            </a:r>
            <a:r>
              <a:rPr lang="en-US" dirty="0" smtClean="0"/>
              <a:t>things that were seen in 1843 and 1844.</a:t>
            </a:r>
            <a:r>
              <a:rPr lang="en-US" dirty="0"/>
              <a:t> </a:t>
            </a:r>
            <a:r>
              <a:rPr lang="en-US" dirty="0" smtClean="0"/>
              <a:t>The message was given. And there should be no delay in repeating</a:t>
            </a:r>
            <a:r>
              <a:rPr lang="en-US" dirty="0"/>
              <a:t> </a:t>
            </a:r>
            <a:r>
              <a:rPr lang="en-US" dirty="0" smtClean="0"/>
              <a:t>the message, for the signs of the times are fulfilling; the closing work</a:t>
            </a:r>
            <a:r>
              <a:rPr lang="en-US" dirty="0"/>
              <a:t> </a:t>
            </a:r>
            <a:r>
              <a:rPr lang="en-US" dirty="0" smtClean="0"/>
              <a:t>must be done. A great work will be done in a short time. A message will</a:t>
            </a:r>
            <a:r>
              <a:rPr lang="en-US" dirty="0"/>
              <a:t> </a:t>
            </a:r>
            <a:r>
              <a:rPr lang="en-US" dirty="0" smtClean="0"/>
              <a:t>soon be given by God's appointment that will swell into a loud cry.</a:t>
            </a:r>
            <a:r>
              <a:rPr lang="en-US" dirty="0"/>
              <a:t> </a:t>
            </a:r>
            <a:r>
              <a:rPr lang="en-US" dirty="0" smtClean="0"/>
              <a:t>Then Daniel will stand in his lot, to give his testimony.“ Manuscript Releases, volume 21, 437.</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FF0000"/>
                </a:solidFill>
              </a:rPr>
              <a:t>Conclusions Drawn</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The Millerites preached about a 2,520 year time prophecy.</a:t>
            </a:r>
          </a:p>
          <a:p>
            <a:r>
              <a:rPr lang="en-US" dirty="0" smtClean="0"/>
              <a:t>Ellen White ‘apparently’ endorsed it.  Did she really?</a:t>
            </a:r>
          </a:p>
          <a:p>
            <a:r>
              <a:rPr lang="en-US" dirty="0" smtClean="0"/>
              <a:t>Since we are Protestant Seventh day Adventists, then we must have a clear, </a:t>
            </a:r>
            <a:r>
              <a:rPr lang="en-US" u="sng" dirty="0" smtClean="0"/>
              <a:t>Biblical </a:t>
            </a:r>
            <a:r>
              <a:rPr lang="en-US" dirty="0" smtClean="0"/>
              <a:t>basis for this doctrine.  EGW’s ‘apparent’ endorsement of a doctrine is not a basis for any teaching!!  The chart mentions Leviticus 26 as the basis for the teaching of the 2,520 year time period.  Let us see what it says……..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a:solidFill>
                  <a:srgbClr val="FF0000"/>
                </a:solidFill>
              </a:rPr>
              <a:t>4</a:t>
            </a:r>
            <a:r>
              <a:rPr lang="en-US" u="sng" dirty="0" smtClean="0">
                <a:solidFill>
                  <a:srgbClr val="FF0000"/>
                </a:solidFill>
              </a:rPr>
              <a:t> Times Mentioned</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b="1" dirty="0"/>
              <a:t>Leviticus 26:18 “And if ye will not yet for all this hearken unto me, then I will punish you </a:t>
            </a:r>
            <a:r>
              <a:rPr lang="en-US" u="sng" dirty="0"/>
              <a:t>seven times</a:t>
            </a:r>
            <a:r>
              <a:rPr lang="en-US" b="1" dirty="0"/>
              <a:t> </a:t>
            </a:r>
            <a:r>
              <a:rPr lang="en-US" b="1" u="sng" dirty="0">
                <a:solidFill>
                  <a:srgbClr val="FF0000"/>
                </a:solidFill>
              </a:rPr>
              <a:t>more</a:t>
            </a:r>
            <a:r>
              <a:rPr lang="en-US" b="1" dirty="0"/>
              <a:t> for your sins.”  </a:t>
            </a:r>
            <a:endParaRPr lang="en-US" b="1" dirty="0" smtClean="0"/>
          </a:p>
          <a:p>
            <a:r>
              <a:rPr lang="en-US" b="1" dirty="0" smtClean="0"/>
              <a:t>Leviticus </a:t>
            </a:r>
            <a:r>
              <a:rPr lang="en-US" b="1" dirty="0"/>
              <a:t>26:21 “And if ye walk contrary unto me, and will not hearken unto me; I will bring </a:t>
            </a:r>
            <a:r>
              <a:rPr lang="en-US" b="1" u="sng" dirty="0"/>
              <a:t>seven times</a:t>
            </a:r>
            <a:r>
              <a:rPr lang="en-US" b="1" dirty="0"/>
              <a:t> </a:t>
            </a:r>
            <a:r>
              <a:rPr lang="en-US" b="1" u="sng" dirty="0">
                <a:solidFill>
                  <a:srgbClr val="FF0000"/>
                </a:solidFill>
              </a:rPr>
              <a:t>more </a:t>
            </a:r>
            <a:r>
              <a:rPr lang="en-US" b="1" dirty="0"/>
              <a:t>plagues upon you according to your sins.”  </a:t>
            </a:r>
            <a:endParaRPr lang="en-US" b="1" dirty="0" smtClean="0"/>
          </a:p>
          <a:p>
            <a:r>
              <a:rPr lang="en-US" b="1" dirty="0" smtClean="0"/>
              <a:t>Leviticus </a:t>
            </a:r>
            <a:r>
              <a:rPr lang="en-US" b="1" dirty="0"/>
              <a:t>26:24 “</a:t>
            </a:r>
            <a:r>
              <a:rPr lang="en-US" dirty="0"/>
              <a:t>Then will I also walk contrary unto you, and will punish you </a:t>
            </a:r>
            <a:r>
              <a:rPr lang="en-US" b="1" u="sng" dirty="0">
                <a:solidFill>
                  <a:srgbClr val="FF0000"/>
                </a:solidFill>
              </a:rPr>
              <a:t>yet</a:t>
            </a:r>
            <a:r>
              <a:rPr lang="en-US" dirty="0"/>
              <a:t> </a:t>
            </a:r>
            <a:r>
              <a:rPr lang="en-US" u="sng" dirty="0"/>
              <a:t>seven times </a:t>
            </a:r>
            <a:r>
              <a:rPr lang="en-US" dirty="0"/>
              <a:t>for your sins.” </a:t>
            </a:r>
            <a:endParaRPr lang="en-US" dirty="0" smtClean="0"/>
          </a:p>
          <a:p>
            <a:r>
              <a:rPr lang="en-US" dirty="0" smtClean="0"/>
              <a:t> </a:t>
            </a:r>
            <a:r>
              <a:rPr lang="en-US" dirty="0"/>
              <a:t>Leviticus 26:28 “Then I will walk contrary unto you also in fury; and I, even I, will chastise you </a:t>
            </a:r>
            <a:r>
              <a:rPr lang="en-US" u="sng" dirty="0"/>
              <a:t>seven times</a:t>
            </a:r>
            <a:r>
              <a:rPr lang="en-US" dirty="0"/>
              <a:t> for your sins.”</a:t>
            </a:r>
            <a:endParaRPr lang="en-US" b="1"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u="sng" dirty="0" smtClean="0">
                <a:solidFill>
                  <a:srgbClr val="FF0000"/>
                </a:solidFill>
              </a:rPr>
              <a:t>A Time Period?  Or Severity of Punishment?</a:t>
            </a:r>
            <a:endParaRPr lang="en-US" b="1" u="sng" dirty="0">
              <a:solidFill>
                <a:srgbClr val="FF0000"/>
              </a:solidFill>
            </a:endParaRPr>
          </a:p>
        </p:txBody>
      </p:sp>
      <p:sp>
        <p:nvSpPr>
          <p:cNvPr id="3" name="Content Placeholder 2"/>
          <p:cNvSpPr>
            <a:spLocks noGrp="1"/>
          </p:cNvSpPr>
          <p:nvPr>
            <p:ph sz="half" idx="1"/>
          </p:nvPr>
        </p:nvSpPr>
        <p:spPr>
          <a:xfrm>
            <a:off x="0" y="1143000"/>
            <a:ext cx="4572000" cy="5715000"/>
          </a:xfrm>
        </p:spPr>
        <p:txBody>
          <a:bodyPr>
            <a:normAutofit/>
          </a:bodyPr>
          <a:lstStyle/>
          <a:p>
            <a:r>
              <a:rPr lang="en-US" sz="3000" dirty="0" smtClean="0"/>
              <a:t>The four references in Leviticus 26 in context seemed to indicate the severity of judgment rather than a time period.  William Miller and folk today believe this 7 times is a prophetic time period of 2,520 years.  What does the Hebrew say and the Greek Septuagint?</a:t>
            </a:r>
            <a:endParaRPr lang="en-US" sz="3000" dirty="0"/>
          </a:p>
        </p:txBody>
      </p:sp>
      <p:pic>
        <p:nvPicPr>
          <p:cNvPr id="3074" name="Picture 2" descr="C:\Users\Dad\Contacts\Downloads\images (1).jpg"/>
          <p:cNvPicPr>
            <a:picLocks noGrp="1" noChangeAspect="1" noChangeArrowheads="1"/>
          </p:cNvPicPr>
          <p:nvPr>
            <p:ph sz="half" idx="2"/>
          </p:nvPr>
        </p:nvPicPr>
        <p:blipFill>
          <a:blip r:embed="rId2" cstate="print"/>
          <a:srcRect/>
          <a:stretch>
            <a:fillRect/>
          </a:stretch>
        </p:blipFill>
        <p:spPr bwMode="auto">
          <a:xfrm>
            <a:off x="4572001" y="1066800"/>
            <a:ext cx="4572000" cy="5791199"/>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FF0000"/>
                </a:solidFill>
              </a:rPr>
              <a:t>Comments on Lev. 26</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dirty="0" smtClean="0"/>
              <a:t>“In </a:t>
            </a:r>
            <a:r>
              <a:rPr lang="en-US" dirty="0"/>
              <a:t>references to the Hebrew, we learn from the Hebrew Concordance that the expression, seven times, in Lev. xxvi, comes from sheh-vag; and this word is expressly set down by Gesenius, in those texts, as an adverb, also in Ps. cxix, 164; Prov. xxiv, 16. In Dan. iv, 16, 25, the expression, seven times, twice occurs, where beyond question it means duration. Nebuchadnezzar was to be driven from men, and make his dwelling with the beasts of the field, until seven times should pass over him. There can be no mistaking that here the expression means a certain space of time; but here we find, not the adverb as in Lev. xxvi, but the noun, gid-dahn, defined by Gesenius, "Time, in prophetic language, for a year</a:t>
            </a:r>
            <a:r>
              <a:rPr lang="en-US" dirty="0" smtClean="0"/>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1187</TotalTime>
  <Words>1743</Words>
  <Application>Microsoft Office PowerPoint</Application>
  <PresentationFormat>On-screen Show (4:3)</PresentationFormat>
  <Paragraphs>53</Paragraphs>
  <Slides>21</Slides>
  <Notes>0</Notes>
  <HiddenSlides>1</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 2520</vt:lpstr>
      <vt:lpstr>The What?</vt:lpstr>
      <vt:lpstr>1843 Chart of the Millerites</vt:lpstr>
      <vt:lpstr>Right Corner</vt:lpstr>
      <vt:lpstr>Support</vt:lpstr>
      <vt:lpstr>Conclusions Drawn</vt:lpstr>
      <vt:lpstr>4 Times Mentioned</vt:lpstr>
      <vt:lpstr>A Time Period?  Or Severity of Punishment?</vt:lpstr>
      <vt:lpstr>Comments on Lev. 26</vt:lpstr>
      <vt:lpstr>Continued</vt:lpstr>
      <vt:lpstr>Article by James White</vt:lpstr>
      <vt:lpstr>How About Daniel 3?</vt:lpstr>
      <vt:lpstr>White Summarizes</vt:lpstr>
      <vt:lpstr>2520 Left out of 1863 Chart</vt:lpstr>
      <vt:lpstr>Wait a Minute!</vt:lpstr>
      <vt:lpstr>Luther</vt:lpstr>
      <vt:lpstr>Calvin ?</vt:lpstr>
      <vt:lpstr>NEVER ONCE</vt:lpstr>
      <vt:lpstr>The Longest Time Prophecy</vt:lpstr>
      <vt:lpstr>The Case of the Judge</vt:lpstr>
      <vt:lpstr>Summary</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2520</dc:title>
  <dc:creator>Dad</dc:creator>
  <cp:lastModifiedBy>Dad</cp:lastModifiedBy>
  <cp:revision>7</cp:revision>
  <dcterms:created xsi:type="dcterms:W3CDTF">2012-05-26T15:28:57Z</dcterms:created>
  <dcterms:modified xsi:type="dcterms:W3CDTF">2013-05-19T05:34:55Z</dcterms:modified>
</cp:coreProperties>
</file>