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0" r:id="rId3"/>
    <p:sldId id="271" r:id="rId4"/>
    <p:sldId id="273" r:id="rId5"/>
    <p:sldId id="274" r:id="rId6"/>
    <p:sldId id="275" r:id="rId7"/>
    <p:sldId id="284" r:id="rId8"/>
    <p:sldId id="278" r:id="rId9"/>
    <p:sldId id="277" r:id="rId10"/>
    <p:sldId id="276" r:id="rId11"/>
    <p:sldId id="285" r:id="rId12"/>
    <p:sldId id="279" r:id="rId13"/>
    <p:sldId id="280" r:id="rId14"/>
    <p:sldId id="281" r:id="rId15"/>
    <p:sldId id="282" r:id="rId16"/>
    <p:sldId id="283" r:id="rId17"/>
    <p:sldId id="286" r:id="rId18"/>
    <p:sldId id="269"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8/17/2023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8/17/2023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14</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C374-5A1C-7C9D-CCD2-3402C88853C0}"/>
              </a:ext>
            </a:extLst>
          </p:cNvPr>
          <p:cNvSpPr>
            <a:spLocks noGrp="1"/>
          </p:cNvSpPr>
          <p:nvPr>
            <p:ph type="title"/>
          </p:nvPr>
        </p:nvSpPr>
        <p:spPr>
          <a:xfrm>
            <a:off x="838200" y="-252095"/>
            <a:ext cx="10515600" cy="1325563"/>
          </a:xfrm>
        </p:spPr>
        <p:txBody>
          <a:bodyPr/>
          <a:lstStyle/>
          <a:p>
            <a:pPr algn="ctr"/>
            <a:r>
              <a:rPr lang="en-US" dirty="0">
                <a:solidFill>
                  <a:srgbClr val="7030A0"/>
                </a:solidFill>
                <a:effectLst>
                  <a:outerShdw blurRad="38100" dist="38100" dir="2700000" algn="tl">
                    <a:srgbClr val="000000">
                      <a:alpha val="43137"/>
                    </a:srgbClr>
                  </a:outerShdw>
                </a:effectLst>
              </a:rPr>
              <a:t>In Need of Money</a:t>
            </a:r>
          </a:p>
        </p:txBody>
      </p:sp>
      <p:sp>
        <p:nvSpPr>
          <p:cNvPr id="4" name="TextBox 3">
            <a:extLst>
              <a:ext uri="{FF2B5EF4-FFF2-40B4-BE49-F238E27FC236}">
                <a16:creationId xmlns:a16="http://schemas.microsoft.com/office/drawing/2014/main" id="{52BA64BB-7C16-5BE8-3EC2-0BFF4DBAA612}"/>
              </a:ext>
            </a:extLst>
          </p:cNvPr>
          <p:cNvSpPr txBox="1"/>
          <p:nvPr/>
        </p:nvSpPr>
        <p:spPr>
          <a:xfrm>
            <a:off x="5394960" y="821264"/>
            <a:ext cx="6597967" cy="5632311"/>
          </a:xfrm>
          <a:prstGeom prst="rect">
            <a:avLst/>
          </a:prstGeom>
          <a:noFill/>
        </p:spPr>
        <p:txBody>
          <a:bodyPr wrap="square">
            <a:spAutoFit/>
          </a:bodyPr>
          <a:lstStyle/>
          <a:p>
            <a:r>
              <a:rPr lang="en-US" sz="2400" dirty="0"/>
              <a:t>1836: “I, the Lord your God, am not displeased with your coming this journey, notwithstanding your follies. I have much treasure in this city for you, for the benefit of Zion, and many people in this city, whom I will gather out in due time for the benefit of Zion, through your instrumentality. </a:t>
            </a:r>
            <a:r>
              <a:rPr lang="en-US" sz="2400" b="1" u="sng" dirty="0"/>
              <a:t>Therefore, it is expedient that you should form acquaintance with men in this city, as you shall be led, and as it shall be given you. And it shall come to pass in due time that I will give this city into your hands, that you shall have power over it, insomuch that they shall not discover your secret parts; and its wealth pertaining to gold and silver shall be yours.</a:t>
            </a:r>
            <a:r>
              <a:rPr lang="en-US" sz="2400" dirty="0"/>
              <a:t> Concern not yourselves about your debts, for I will give you power to pay them. (D&amp;C 111:1-5)</a:t>
            </a:r>
          </a:p>
        </p:txBody>
      </p:sp>
      <p:pic>
        <p:nvPicPr>
          <p:cNvPr id="5" name="Picture 4">
            <a:extLst>
              <a:ext uri="{FF2B5EF4-FFF2-40B4-BE49-F238E27FC236}">
                <a16:creationId xmlns:a16="http://schemas.microsoft.com/office/drawing/2014/main" id="{356DA9BA-6FFA-0190-3199-DFC18E6B4E91}"/>
              </a:ext>
            </a:extLst>
          </p:cNvPr>
          <p:cNvPicPr>
            <a:picLocks noChangeAspect="1"/>
          </p:cNvPicPr>
          <p:nvPr/>
        </p:nvPicPr>
        <p:blipFill rotWithShape="1">
          <a:blip r:embed="rId2"/>
          <a:srcRect l="27967" r="32033"/>
          <a:stretch/>
        </p:blipFill>
        <p:spPr>
          <a:xfrm>
            <a:off x="422910" y="772672"/>
            <a:ext cx="4572000" cy="5981700"/>
          </a:xfrm>
          <a:prstGeom prst="rect">
            <a:avLst/>
          </a:prstGeom>
        </p:spPr>
      </p:pic>
    </p:spTree>
    <p:extLst>
      <p:ext uri="{BB962C8B-B14F-4D97-AF65-F5344CB8AC3E}">
        <p14:creationId xmlns:p14="http://schemas.microsoft.com/office/powerpoint/2010/main" val="54613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5773-87C1-BA2A-395E-840AB25F2B07}"/>
              </a:ext>
            </a:extLst>
          </p:cNvPr>
          <p:cNvSpPr>
            <a:spLocks noGrp="1"/>
          </p:cNvSpPr>
          <p:nvPr>
            <p:ph type="title"/>
          </p:nvPr>
        </p:nvSpPr>
        <p:spPr>
          <a:xfrm>
            <a:off x="998220" y="-274955"/>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Unfortunate Story of David W Patten</a:t>
            </a:r>
          </a:p>
        </p:txBody>
      </p:sp>
      <p:sp>
        <p:nvSpPr>
          <p:cNvPr id="4" name="TextBox 3">
            <a:extLst>
              <a:ext uri="{FF2B5EF4-FFF2-40B4-BE49-F238E27FC236}">
                <a16:creationId xmlns:a16="http://schemas.microsoft.com/office/drawing/2014/main" id="{77C71BD1-30E8-84E1-0EC3-A60DCBB96075}"/>
              </a:ext>
            </a:extLst>
          </p:cNvPr>
          <p:cNvSpPr txBox="1"/>
          <p:nvPr/>
        </p:nvSpPr>
        <p:spPr>
          <a:xfrm>
            <a:off x="294323" y="915383"/>
            <a:ext cx="6097904" cy="5632311"/>
          </a:xfrm>
          <a:prstGeom prst="rect">
            <a:avLst/>
          </a:prstGeom>
          <a:noFill/>
        </p:spPr>
        <p:txBody>
          <a:bodyPr wrap="square">
            <a:spAutoFit/>
          </a:bodyPr>
          <a:lstStyle/>
          <a:p>
            <a:r>
              <a:rPr lang="en-US" sz="2400" dirty="0"/>
              <a:t>On April 17, 1838, Joseph Smith counseled David W. Patten via Revelation that he must go on a mission in the next spring:</a:t>
            </a:r>
          </a:p>
          <a:p>
            <a:endParaRPr lang="en-US" sz="2400" dirty="0"/>
          </a:p>
          <a:p>
            <a:r>
              <a:rPr lang="en-US" sz="2400" dirty="0"/>
              <a:t>“Verily, thus saith the Lord: It is wisdom in my servant David W. Patten, that he settle up all his business as soon as he possibly can, and make a disposition of his merchandise, that he may perform a mission unto me next spring, in company with others, even twelve including himself, to testify of my name and bear glad tidings unto the world. (D&amp;C 114:1)</a:t>
            </a:r>
          </a:p>
          <a:p>
            <a:endParaRPr lang="en-US" sz="2400" dirty="0"/>
          </a:p>
          <a:p>
            <a:r>
              <a:rPr lang="en-US" sz="2400" dirty="0"/>
              <a:t>David W. Patten died in October of 1838—He was never able to fulfill this calling…</a:t>
            </a:r>
          </a:p>
        </p:txBody>
      </p:sp>
      <p:pic>
        <p:nvPicPr>
          <p:cNvPr id="5" name="Picture 4">
            <a:extLst>
              <a:ext uri="{FF2B5EF4-FFF2-40B4-BE49-F238E27FC236}">
                <a16:creationId xmlns:a16="http://schemas.microsoft.com/office/drawing/2014/main" id="{C936E822-6110-1720-65CB-D342F2423F2B}"/>
              </a:ext>
            </a:extLst>
          </p:cNvPr>
          <p:cNvPicPr>
            <a:picLocks noChangeAspect="1"/>
          </p:cNvPicPr>
          <p:nvPr/>
        </p:nvPicPr>
        <p:blipFill>
          <a:blip r:embed="rId2"/>
          <a:stretch>
            <a:fillRect/>
          </a:stretch>
        </p:blipFill>
        <p:spPr>
          <a:xfrm>
            <a:off x="6823232" y="744917"/>
            <a:ext cx="4526757" cy="5640340"/>
          </a:xfrm>
          <a:prstGeom prst="rect">
            <a:avLst/>
          </a:prstGeom>
        </p:spPr>
      </p:pic>
    </p:spTree>
    <p:extLst>
      <p:ext uri="{BB962C8B-B14F-4D97-AF65-F5344CB8AC3E}">
        <p14:creationId xmlns:p14="http://schemas.microsoft.com/office/powerpoint/2010/main" val="38647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186D-9EE7-CFB1-8EB5-4ADB5445549B}"/>
              </a:ext>
            </a:extLst>
          </p:cNvPr>
          <p:cNvSpPr>
            <a:spLocks noGrp="1"/>
          </p:cNvSpPr>
          <p:nvPr>
            <p:ph type="title"/>
          </p:nvPr>
        </p:nvSpPr>
        <p:spPr>
          <a:xfrm>
            <a:off x="525780" y="-252095"/>
            <a:ext cx="11353800" cy="1325563"/>
          </a:xfrm>
        </p:spPr>
        <p:txBody>
          <a:bodyPr/>
          <a:lstStyle/>
          <a:p>
            <a:r>
              <a:rPr lang="en-US" b="1" u="sng" dirty="0"/>
              <a:t>What Does the Bible Say About False Prophecies?</a:t>
            </a:r>
          </a:p>
        </p:txBody>
      </p:sp>
      <p:sp>
        <p:nvSpPr>
          <p:cNvPr id="4" name="TextBox 3">
            <a:extLst>
              <a:ext uri="{FF2B5EF4-FFF2-40B4-BE49-F238E27FC236}">
                <a16:creationId xmlns:a16="http://schemas.microsoft.com/office/drawing/2014/main" id="{C3345863-B8DF-5BC8-DDC9-8CEC3939AF84}"/>
              </a:ext>
            </a:extLst>
          </p:cNvPr>
          <p:cNvSpPr txBox="1"/>
          <p:nvPr/>
        </p:nvSpPr>
        <p:spPr>
          <a:xfrm>
            <a:off x="328613" y="1443841"/>
            <a:ext cx="6097904" cy="3970318"/>
          </a:xfrm>
          <a:prstGeom prst="rect">
            <a:avLst/>
          </a:prstGeom>
          <a:noFill/>
        </p:spPr>
        <p:txBody>
          <a:bodyPr wrap="square">
            <a:spAutoFit/>
          </a:bodyPr>
          <a:lstStyle/>
          <a:p>
            <a:r>
              <a:rPr lang="en-US" sz="2800" dirty="0"/>
              <a:t>Deut. 18:21-22 “</a:t>
            </a:r>
            <a:r>
              <a:rPr lang="en-US" sz="2800" b="1" dirty="0"/>
              <a:t>And if thou say in thine heart, How shall we know the word which the Lord hath not spoken?</a:t>
            </a:r>
            <a:r>
              <a:rPr lang="en-US" sz="2800" dirty="0"/>
              <a:t> When a prophet </a:t>
            </a:r>
            <a:r>
              <a:rPr lang="en-US" sz="2800" dirty="0" err="1"/>
              <a:t>speaketh</a:t>
            </a:r>
            <a:r>
              <a:rPr lang="en-US" sz="2800" dirty="0"/>
              <a:t> in the name of the Lord, </a:t>
            </a:r>
            <a:r>
              <a:rPr lang="en-US" sz="2800" b="1" u="sng" dirty="0"/>
              <a:t>if the thing follow not, nor come to pass, that is the thing which the Lord hath not spoken, but the prophet hath spoken it presumptuously: thou shalt not be afraid of him.”</a:t>
            </a:r>
          </a:p>
        </p:txBody>
      </p:sp>
      <p:pic>
        <p:nvPicPr>
          <p:cNvPr id="5" name="Picture 4">
            <a:extLst>
              <a:ext uri="{FF2B5EF4-FFF2-40B4-BE49-F238E27FC236}">
                <a16:creationId xmlns:a16="http://schemas.microsoft.com/office/drawing/2014/main" id="{006AF080-F334-D176-256C-E720A1B38C85}"/>
              </a:ext>
            </a:extLst>
          </p:cNvPr>
          <p:cNvPicPr>
            <a:picLocks noChangeAspect="1"/>
          </p:cNvPicPr>
          <p:nvPr/>
        </p:nvPicPr>
        <p:blipFill>
          <a:blip r:embed="rId2"/>
          <a:stretch>
            <a:fillRect/>
          </a:stretch>
        </p:blipFill>
        <p:spPr>
          <a:xfrm>
            <a:off x="6547490" y="1614831"/>
            <a:ext cx="5443836" cy="3628338"/>
          </a:xfrm>
          <a:prstGeom prst="rect">
            <a:avLst/>
          </a:prstGeom>
        </p:spPr>
      </p:pic>
    </p:spTree>
    <p:extLst>
      <p:ext uri="{BB962C8B-B14F-4D97-AF65-F5344CB8AC3E}">
        <p14:creationId xmlns:p14="http://schemas.microsoft.com/office/powerpoint/2010/main" val="248834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109A-6B05-F6BB-D29F-26B39F57F626}"/>
              </a:ext>
            </a:extLst>
          </p:cNvPr>
          <p:cNvSpPr>
            <a:spLocks noGrp="1"/>
          </p:cNvSpPr>
          <p:nvPr>
            <p:ph type="title"/>
          </p:nvPr>
        </p:nvSpPr>
        <p:spPr>
          <a:xfrm>
            <a:off x="952500" y="-240665"/>
            <a:ext cx="10515600" cy="1325563"/>
          </a:xfrm>
        </p:spPr>
        <p:txBody>
          <a:bodyPr/>
          <a:lstStyle/>
          <a:p>
            <a:r>
              <a:rPr lang="en-US" b="1" dirty="0">
                <a:solidFill>
                  <a:srgbClr val="FFC000"/>
                </a:solidFill>
                <a:effectLst>
                  <a:outerShdw blurRad="38100" dist="38100" dir="2700000" algn="tl">
                    <a:srgbClr val="000000">
                      <a:alpha val="43137"/>
                    </a:srgbClr>
                  </a:outerShdw>
                </a:effectLst>
              </a:rPr>
              <a:t>The False Translator: the Kinderhook Plates</a:t>
            </a:r>
          </a:p>
        </p:txBody>
      </p:sp>
      <p:pic>
        <p:nvPicPr>
          <p:cNvPr id="3" name="Picture 2">
            <a:extLst>
              <a:ext uri="{FF2B5EF4-FFF2-40B4-BE49-F238E27FC236}">
                <a16:creationId xmlns:a16="http://schemas.microsoft.com/office/drawing/2014/main" id="{65B6CC70-252E-2AB7-01EE-96690CD624EA}"/>
              </a:ext>
            </a:extLst>
          </p:cNvPr>
          <p:cNvPicPr>
            <a:picLocks noChangeAspect="1"/>
          </p:cNvPicPr>
          <p:nvPr/>
        </p:nvPicPr>
        <p:blipFill rotWithShape="1">
          <a:blip r:embed="rId2"/>
          <a:srcRect t="39281"/>
          <a:stretch/>
        </p:blipFill>
        <p:spPr>
          <a:xfrm>
            <a:off x="169363" y="1303020"/>
            <a:ext cx="5720256" cy="4926330"/>
          </a:xfrm>
          <a:prstGeom prst="rect">
            <a:avLst/>
          </a:prstGeom>
        </p:spPr>
      </p:pic>
      <p:sp>
        <p:nvSpPr>
          <p:cNvPr id="5" name="TextBox 4">
            <a:extLst>
              <a:ext uri="{FF2B5EF4-FFF2-40B4-BE49-F238E27FC236}">
                <a16:creationId xmlns:a16="http://schemas.microsoft.com/office/drawing/2014/main" id="{790810A7-F9F6-CA9F-E285-2B412C3FE069}"/>
              </a:ext>
            </a:extLst>
          </p:cNvPr>
          <p:cNvSpPr txBox="1"/>
          <p:nvPr/>
        </p:nvSpPr>
        <p:spPr>
          <a:xfrm>
            <a:off x="5924733" y="3263533"/>
            <a:ext cx="6097904" cy="3416320"/>
          </a:xfrm>
          <a:prstGeom prst="rect">
            <a:avLst/>
          </a:prstGeom>
          <a:noFill/>
        </p:spPr>
        <p:txBody>
          <a:bodyPr wrap="square">
            <a:spAutoFit/>
          </a:bodyPr>
          <a:lstStyle/>
          <a:p>
            <a:r>
              <a:rPr lang="en-US" sz="2400" dirty="0"/>
              <a:t>“</a:t>
            </a:r>
            <a:r>
              <a:rPr lang="en-US" sz="2400" b="1" dirty="0"/>
              <a:t>I insert fac-similes of the six brass plates found near Kinderhook... I have translated a portion of them, and find they contain the history of the person with whom they were </a:t>
            </a:r>
            <a:r>
              <a:rPr lang="en-US" sz="2400" b="1" dirty="0" err="1"/>
              <a:t>found.He</a:t>
            </a:r>
            <a:r>
              <a:rPr lang="en-US" sz="2400" b="1" dirty="0"/>
              <a:t> was a descendant of Ham, through the loins of Pharaoh, King of Egypt, and that he received his Kingdom from the ruler of heaven and earth</a:t>
            </a:r>
            <a:r>
              <a:rPr lang="en-US" sz="2400" dirty="0"/>
              <a:t>." (History of the Church of Jesus Christ of Later Day Saints, Vol. 5, </a:t>
            </a:r>
            <a:r>
              <a:rPr lang="en-US" sz="2400" dirty="0" err="1"/>
              <a:t>pg</a:t>
            </a:r>
            <a:r>
              <a:rPr lang="en-US" sz="2400" dirty="0"/>
              <a:t> 372)</a:t>
            </a:r>
          </a:p>
        </p:txBody>
      </p:sp>
      <p:sp>
        <p:nvSpPr>
          <p:cNvPr id="6" name="TextBox 5">
            <a:extLst>
              <a:ext uri="{FF2B5EF4-FFF2-40B4-BE49-F238E27FC236}">
                <a16:creationId xmlns:a16="http://schemas.microsoft.com/office/drawing/2014/main" id="{1303946D-1129-FB8F-B651-E8088F9B6E86}"/>
              </a:ext>
            </a:extLst>
          </p:cNvPr>
          <p:cNvSpPr txBox="1"/>
          <p:nvPr/>
        </p:nvSpPr>
        <p:spPr>
          <a:xfrm>
            <a:off x="5926637" y="1084898"/>
            <a:ext cx="6096000" cy="1938992"/>
          </a:xfrm>
          <a:prstGeom prst="rect">
            <a:avLst/>
          </a:prstGeom>
          <a:noFill/>
        </p:spPr>
        <p:txBody>
          <a:bodyPr wrap="square" rtlCol="0">
            <a:spAutoFit/>
          </a:bodyPr>
          <a:lstStyle/>
          <a:p>
            <a:r>
              <a:rPr lang="en-US" sz="2400" dirty="0"/>
              <a:t>In 1843, a man named Robert Wiley began an excavation in Kinderhook, IL—it was all a rouse to trick Joseph Smith into translating false “ancient artifacts”. Joseph Smith took the bait. We read from William Clayton:</a:t>
            </a:r>
          </a:p>
        </p:txBody>
      </p:sp>
    </p:spTree>
    <p:extLst>
      <p:ext uri="{BB962C8B-B14F-4D97-AF65-F5344CB8AC3E}">
        <p14:creationId xmlns:p14="http://schemas.microsoft.com/office/powerpoint/2010/main" val="406226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3D51-D78B-C7FB-029F-7E46A1B873DB}"/>
              </a:ext>
            </a:extLst>
          </p:cNvPr>
          <p:cNvSpPr>
            <a:spLocks noGrp="1"/>
          </p:cNvSpPr>
          <p:nvPr>
            <p:ph type="title"/>
          </p:nvPr>
        </p:nvSpPr>
        <p:spPr>
          <a:xfrm>
            <a:off x="838200" y="-183515"/>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Clung to the Lie Until 1981!</a:t>
            </a:r>
          </a:p>
        </p:txBody>
      </p:sp>
      <p:sp>
        <p:nvSpPr>
          <p:cNvPr id="4" name="TextBox 3">
            <a:extLst>
              <a:ext uri="{FF2B5EF4-FFF2-40B4-BE49-F238E27FC236}">
                <a16:creationId xmlns:a16="http://schemas.microsoft.com/office/drawing/2014/main" id="{E4DC7586-F6EF-924A-1A41-EAB265A2BE4D}"/>
              </a:ext>
            </a:extLst>
          </p:cNvPr>
          <p:cNvSpPr txBox="1"/>
          <p:nvPr/>
        </p:nvSpPr>
        <p:spPr>
          <a:xfrm>
            <a:off x="191453" y="924759"/>
            <a:ext cx="6097904" cy="5693866"/>
          </a:xfrm>
          <a:prstGeom prst="rect">
            <a:avLst/>
          </a:prstGeom>
          <a:noFill/>
        </p:spPr>
        <p:txBody>
          <a:bodyPr wrap="square">
            <a:spAutoFit/>
          </a:bodyPr>
          <a:lstStyle/>
          <a:p>
            <a:r>
              <a:rPr lang="en-US" sz="2800" dirty="0"/>
              <a:t>From the </a:t>
            </a:r>
            <a:r>
              <a:rPr lang="en-US" sz="2800" b="1" u="sng" dirty="0"/>
              <a:t>August 1981 Ensign</a:t>
            </a:r>
            <a:r>
              <a:rPr lang="en-US" sz="2800" dirty="0"/>
              <a:t>: "A recent electronic and chemical analysis of a metal plate (one of six original plates) brought in 1843 to the Prophet Joseph Smith in Nauvoo, Illinois</a:t>
            </a:r>
            <a:r>
              <a:rPr lang="en-US" sz="2800" b="1" u="sng" dirty="0"/>
              <a:t>, appears to solve a previously unanswered question in Church history, helping to further evidence that the plate is what its producers later said it was—a nineteenth-century attempt to lure Joseph Smith into making a translation of ancient-looking characters that had been etched into the plates</a:t>
            </a:r>
            <a:r>
              <a:rPr lang="en-US" sz="2800" dirty="0"/>
              <a:t>."</a:t>
            </a:r>
          </a:p>
        </p:txBody>
      </p:sp>
      <p:pic>
        <p:nvPicPr>
          <p:cNvPr id="5" name="Picture 4">
            <a:extLst>
              <a:ext uri="{FF2B5EF4-FFF2-40B4-BE49-F238E27FC236}">
                <a16:creationId xmlns:a16="http://schemas.microsoft.com/office/drawing/2014/main" id="{A6A3A1CA-4846-EBB5-E0AF-B9499CB780B9}"/>
              </a:ext>
            </a:extLst>
          </p:cNvPr>
          <p:cNvPicPr>
            <a:picLocks noChangeAspect="1"/>
          </p:cNvPicPr>
          <p:nvPr/>
        </p:nvPicPr>
        <p:blipFill>
          <a:blip r:embed="rId2"/>
          <a:stretch>
            <a:fillRect/>
          </a:stretch>
        </p:blipFill>
        <p:spPr>
          <a:xfrm>
            <a:off x="6936104" y="1142048"/>
            <a:ext cx="4417696" cy="5541053"/>
          </a:xfrm>
          <a:prstGeom prst="rect">
            <a:avLst/>
          </a:prstGeom>
        </p:spPr>
      </p:pic>
    </p:spTree>
    <p:extLst>
      <p:ext uri="{BB962C8B-B14F-4D97-AF65-F5344CB8AC3E}">
        <p14:creationId xmlns:p14="http://schemas.microsoft.com/office/powerpoint/2010/main" val="257454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071F-2E36-5983-F4C0-EED93C4DB80E}"/>
              </a:ext>
            </a:extLst>
          </p:cNvPr>
          <p:cNvSpPr>
            <a:spLocks noGrp="1"/>
          </p:cNvSpPr>
          <p:nvPr>
            <p:ph type="title"/>
          </p:nvPr>
        </p:nvSpPr>
        <p:spPr>
          <a:xfrm>
            <a:off x="0" y="34290"/>
            <a:ext cx="5429250" cy="1325563"/>
          </a:xfrm>
        </p:spPr>
        <p:txBody>
          <a:bodyPr>
            <a:normAutofit fontScale="90000"/>
          </a:bodyPr>
          <a:lstStyle/>
          <a:p>
            <a:r>
              <a:rPr lang="en-US" b="1" u="sng" dirty="0">
                <a:solidFill>
                  <a:srgbClr val="7030A0"/>
                </a:solidFill>
                <a:effectLst>
                  <a:outerShdw blurRad="38100" dist="38100" dir="2700000" algn="tl">
                    <a:srgbClr val="000000">
                      <a:alpha val="43137"/>
                    </a:srgbClr>
                  </a:outerShdw>
                </a:effectLst>
              </a:rPr>
              <a:t>U.S. Government Prophecy of Destruction</a:t>
            </a:r>
          </a:p>
        </p:txBody>
      </p:sp>
      <p:sp>
        <p:nvSpPr>
          <p:cNvPr id="4" name="TextBox 3">
            <a:extLst>
              <a:ext uri="{FF2B5EF4-FFF2-40B4-BE49-F238E27FC236}">
                <a16:creationId xmlns:a16="http://schemas.microsoft.com/office/drawing/2014/main" id="{A747BB70-0679-1E9F-94B3-BA8662389A9D}"/>
              </a:ext>
            </a:extLst>
          </p:cNvPr>
          <p:cNvSpPr txBox="1"/>
          <p:nvPr/>
        </p:nvSpPr>
        <p:spPr>
          <a:xfrm>
            <a:off x="5383530" y="240030"/>
            <a:ext cx="6644640" cy="6370975"/>
          </a:xfrm>
          <a:prstGeom prst="rect">
            <a:avLst/>
          </a:prstGeom>
          <a:noFill/>
        </p:spPr>
        <p:txBody>
          <a:bodyPr wrap="square">
            <a:spAutoFit/>
          </a:bodyPr>
          <a:lstStyle/>
          <a:p>
            <a:r>
              <a:rPr lang="en-US" sz="2400" dirty="0"/>
              <a:t>By 1843, the U.S. Government and the Mormons did not get along. Joseph Smith revealed a prophecy about the United States if they did not correct the “wrongs” which they made to the LDS Church:</a:t>
            </a:r>
          </a:p>
          <a:p>
            <a:endParaRPr lang="en-US" sz="2400" dirty="0"/>
          </a:p>
          <a:p>
            <a:r>
              <a:rPr lang="en-US" sz="2400" dirty="0"/>
              <a:t>“</a:t>
            </a:r>
            <a:r>
              <a:rPr lang="en-US" sz="2400" b="1" u="sng" dirty="0"/>
              <a:t>I prophecy in the name of the Lord God of Israel, unless the United States redress the wrongs committed upon the Saints in the state of Missouri and punish the crimes committed by her officers that in a few years the government will be utterly overthrown and wasted, and there will not be so much as a potsherd left for their wickedness in permitting the murder of men, women and children, and the wholesale plunder and extermination of thousands of her citizens to go unpunished.</a:t>
            </a:r>
            <a:r>
              <a:rPr lang="en-US" sz="2400" dirty="0"/>
              <a:t>” (History of the Church of Jesus Christ of Latter Day Saints, Vol. 5, page 394)</a:t>
            </a:r>
          </a:p>
        </p:txBody>
      </p:sp>
      <p:pic>
        <p:nvPicPr>
          <p:cNvPr id="5" name="Picture 4">
            <a:extLst>
              <a:ext uri="{FF2B5EF4-FFF2-40B4-BE49-F238E27FC236}">
                <a16:creationId xmlns:a16="http://schemas.microsoft.com/office/drawing/2014/main" id="{18726FCA-9157-AD90-8556-143221A20DAE}"/>
              </a:ext>
            </a:extLst>
          </p:cNvPr>
          <p:cNvPicPr>
            <a:picLocks noChangeAspect="1"/>
          </p:cNvPicPr>
          <p:nvPr/>
        </p:nvPicPr>
        <p:blipFill>
          <a:blip r:embed="rId2"/>
          <a:stretch>
            <a:fillRect/>
          </a:stretch>
        </p:blipFill>
        <p:spPr>
          <a:xfrm>
            <a:off x="722947" y="1501467"/>
            <a:ext cx="3666173" cy="4970248"/>
          </a:xfrm>
          <a:prstGeom prst="rect">
            <a:avLst/>
          </a:prstGeom>
        </p:spPr>
      </p:pic>
    </p:spTree>
    <p:extLst>
      <p:ext uri="{BB962C8B-B14F-4D97-AF65-F5344CB8AC3E}">
        <p14:creationId xmlns:p14="http://schemas.microsoft.com/office/powerpoint/2010/main" val="5218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748C-7405-F0AF-5297-7F05E70606ED}"/>
              </a:ext>
            </a:extLst>
          </p:cNvPr>
          <p:cNvSpPr>
            <a:spLocks noGrp="1"/>
          </p:cNvSpPr>
          <p:nvPr>
            <p:ph type="title"/>
          </p:nvPr>
        </p:nvSpPr>
        <p:spPr>
          <a:xfrm>
            <a:off x="838200" y="-21780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Doubles-Down!</a:t>
            </a:r>
          </a:p>
        </p:txBody>
      </p:sp>
      <p:sp>
        <p:nvSpPr>
          <p:cNvPr id="4" name="TextBox 3">
            <a:extLst>
              <a:ext uri="{FF2B5EF4-FFF2-40B4-BE49-F238E27FC236}">
                <a16:creationId xmlns:a16="http://schemas.microsoft.com/office/drawing/2014/main" id="{80176EDE-B1B2-59ED-6205-091DE35C9657}"/>
              </a:ext>
            </a:extLst>
          </p:cNvPr>
          <p:cNvSpPr txBox="1"/>
          <p:nvPr/>
        </p:nvSpPr>
        <p:spPr>
          <a:xfrm>
            <a:off x="148590" y="1027748"/>
            <a:ext cx="5532120" cy="5262979"/>
          </a:xfrm>
          <a:prstGeom prst="rect">
            <a:avLst/>
          </a:prstGeom>
          <a:noFill/>
        </p:spPr>
        <p:txBody>
          <a:bodyPr wrap="square">
            <a:spAutoFit/>
          </a:bodyPr>
          <a:lstStyle/>
          <a:p>
            <a:r>
              <a:rPr lang="en-US" sz="2800" dirty="0"/>
              <a:t>“While discussing the petition to Congress, I prophesied, by virtue of the holy Priesthood vested in me, and in the name of the Lord Jesus Christ, that, if Congress will not hear our petition and grant us protection, they shall be broken up as a government, and </a:t>
            </a:r>
            <a:r>
              <a:rPr lang="en-US" sz="2800" b="1" u="sng" dirty="0"/>
              <a:t>God shall damn them, and there shall be nothing left of them - not even a grease spot</a:t>
            </a:r>
            <a:r>
              <a:rPr lang="en-US" sz="2800" dirty="0"/>
              <a:t>.” (Millennial Star, Vol. 22, p. 455)</a:t>
            </a:r>
          </a:p>
        </p:txBody>
      </p:sp>
      <p:pic>
        <p:nvPicPr>
          <p:cNvPr id="5" name="Picture 4">
            <a:extLst>
              <a:ext uri="{FF2B5EF4-FFF2-40B4-BE49-F238E27FC236}">
                <a16:creationId xmlns:a16="http://schemas.microsoft.com/office/drawing/2014/main" id="{357E5A8D-C630-4530-C59A-7691BF0F2F62}"/>
              </a:ext>
            </a:extLst>
          </p:cNvPr>
          <p:cNvPicPr>
            <a:picLocks noChangeAspect="1"/>
          </p:cNvPicPr>
          <p:nvPr/>
        </p:nvPicPr>
        <p:blipFill rotWithShape="1">
          <a:blip r:embed="rId2"/>
          <a:srcRect l="18123" r="21019"/>
          <a:stretch/>
        </p:blipFill>
        <p:spPr>
          <a:xfrm>
            <a:off x="5989320" y="1027748"/>
            <a:ext cx="5680710" cy="5257800"/>
          </a:xfrm>
          <a:prstGeom prst="rect">
            <a:avLst/>
          </a:prstGeom>
        </p:spPr>
      </p:pic>
    </p:spTree>
    <p:extLst>
      <p:ext uri="{BB962C8B-B14F-4D97-AF65-F5344CB8AC3E}">
        <p14:creationId xmlns:p14="http://schemas.microsoft.com/office/powerpoint/2010/main" val="402390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5B63-FCD2-8F7B-4385-F620DCFBC11B}"/>
              </a:ext>
            </a:extLst>
          </p:cNvPr>
          <p:cNvSpPr>
            <a:spLocks noGrp="1"/>
          </p:cNvSpPr>
          <p:nvPr>
            <p:ph type="title"/>
          </p:nvPr>
        </p:nvSpPr>
        <p:spPr>
          <a:xfrm>
            <a:off x="838200" y="-229235"/>
            <a:ext cx="10515600" cy="1325563"/>
          </a:xfrm>
        </p:spPr>
        <p:txBody>
          <a:bodyPr/>
          <a:lstStyle/>
          <a:p>
            <a:pPr algn="ctr"/>
            <a:r>
              <a:rPr lang="en-US" b="1" u="sng" dirty="0">
                <a:solidFill>
                  <a:srgbClr val="0070C0"/>
                </a:solidFill>
                <a:effectLst>
                  <a:outerShdw blurRad="38100" dist="38100" dir="2700000" algn="tl">
                    <a:srgbClr val="000000">
                      <a:alpha val="43137"/>
                    </a:srgbClr>
                  </a:outerShdw>
                </a:effectLst>
              </a:rPr>
              <a:t>Ravening Wolves</a:t>
            </a:r>
          </a:p>
        </p:txBody>
      </p:sp>
      <p:sp>
        <p:nvSpPr>
          <p:cNvPr id="4" name="TextBox 3">
            <a:extLst>
              <a:ext uri="{FF2B5EF4-FFF2-40B4-BE49-F238E27FC236}">
                <a16:creationId xmlns:a16="http://schemas.microsoft.com/office/drawing/2014/main" id="{7864D25A-4EF0-2201-4F78-FC81990AC60F}"/>
              </a:ext>
            </a:extLst>
          </p:cNvPr>
          <p:cNvSpPr txBox="1"/>
          <p:nvPr/>
        </p:nvSpPr>
        <p:spPr>
          <a:xfrm>
            <a:off x="385763" y="2065705"/>
            <a:ext cx="6097904" cy="2062103"/>
          </a:xfrm>
          <a:prstGeom prst="rect">
            <a:avLst/>
          </a:prstGeom>
          <a:noFill/>
        </p:spPr>
        <p:txBody>
          <a:bodyPr wrap="square">
            <a:spAutoFit/>
          </a:bodyPr>
          <a:lstStyle/>
          <a:p>
            <a:r>
              <a:rPr lang="en-US" sz="3200" dirty="0"/>
              <a:t>Matt. 7:15 “</a:t>
            </a:r>
            <a:r>
              <a:rPr lang="en-US" sz="3200" b="1" u="sng" dirty="0"/>
              <a:t>Beware of false prophets, which come to you in sheep's clothing, but inwardly they are ravening wolves</a:t>
            </a:r>
            <a:r>
              <a:rPr lang="en-US" sz="3200" dirty="0"/>
              <a:t>.”</a:t>
            </a:r>
          </a:p>
        </p:txBody>
      </p:sp>
      <p:pic>
        <p:nvPicPr>
          <p:cNvPr id="5" name="Picture 4">
            <a:extLst>
              <a:ext uri="{FF2B5EF4-FFF2-40B4-BE49-F238E27FC236}">
                <a16:creationId xmlns:a16="http://schemas.microsoft.com/office/drawing/2014/main" id="{22BD06EB-E74D-FB92-9C52-18CB7E3DE963}"/>
              </a:ext>
            </a:extLst>
          </p:cNvPr>
          <p:cNvPicPr>
            <a:picLocks noChangeAspect="1"/>
          </p:cNvPicPr>
          <p:nvPr/>
        </p:nvPicPr>
        <p:blipFill>
          <a:blip r:embed="rId2"/>
          <a:stretch>
            <a:fillRect/>
          </a:stretch>
        </p:blipFill>
        <p:spPr>
          <a:xfrm>
            <a:off x="6850316" y="891420"/>
            <a:ext cx="4955921" cy="5372219"/>
          </a:xfrm>
          <a:prstGeom prst="rect">
            <a:avLst/>
          </a:prstGeom>
        </p:spPr>
      </p:pic>
    </p:spTree>
    <p:extLst>
      <p:ext uri="{BB962C8B-B14F-4D97-AF65-F5344CB8AC3E}">
        <p14:creationId xmlns:p14="http://schemas.microsoft.com/office/powerpoint/2010/main" val="42597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9814-C234-E476-3B41-B36647EB81CF}"/>
              </a:ext>
            </a:extLst>
          </p:cNvPr>
          <p:cNvSpPr>
            <a:spLocks noGrp="1"/>
          </p:cNvSpPr>
          <p:nvPr>
            <p:ph type="title"/>
          </p:nvPr>
        </p:nvSpPr>
        <p:spPr>
          <a:xfrm>
            <a:off x="1342358" y="-285152"/>
            <a:ext cx="10515600" cy="1325563"/>
          </a:xfrm>
        </p:spPr>
        <p:txBody>
          <a:bodyPr/>
          <a:lstStyle/>
          <a:p>
            <a:r>
              <a:rPr lang="en-US" b="1" u="sng" dirty="0">
                <a:solidFill>
                  <a:srgbClr val="FF0000"/>
                </a:solidFill>
              </a:rPr>
              <a:t>Joseph Smith: True or False Prophet???</a:t>
            </a:r>
          </a:p>
        </p:txBody>
      </p:sp>
      <p:pic>
        <p:nvPicPr>
          <p:cNvPr id="3" name="Picture 2">
            <a:extLst>
              <a:ext uri="{FF2B5EF4-FFF2-40B4-BE49-F238E27FC236}">
                <a16:creationId xmlns:a16="http://schemas.microsoft.com/office/drawing/2014/main" id="{15BCF8EC-C197-BF06-B422-5BA144AC1D83}"/>
              </a:ext>
            </a:extLst>
          </p:cNvPr>
          <p:cNvPicPr>
            <a:picLocks noChangeAspect="1"/>
          </p:cNvPicPr>
          <p:nvPr/>
        </p:nvPicPr>
        <p:blipFill>
          <a:blip r:embed="rId2"/>
          <a:stretch>
            <a:fillRect/>
          </a:stretch>
        </p:blipFill>
        <p:spPr>
          <a:xfrm>
            <a:off x="420129" y="828830"/>
            <a:ext cx="4459526" cy="5897880"/>
          </a:xfrm>
          <a:prstGeom prst="rect">
            <a:avLst/>
          </a:prstGeom>
        </p:spPr>
      </p:pic>
      <p:sp>
        <p:nvSpPr>
          <p:cNvPr id="5" name="TextBox 4">
            <a:extLst>
              <a:ext uri="{FF2B5EF4-FFF2-40B4-BE49-F238E27FC236}">
                <a16:creationId xmlns:a16="http://schemas.microsoft.com/office/drawing/2014/main" id="{F531DFA0-C4BC-3745-3847-0FC375B96B1C}"/>
              </a:ext>
            </a:extLst>
          </p:cNvPr>
          <p:cNvSpPr txBox="1"/>
          <p:nvPr/>
        </p:nvSpPr>
        <p:spPr>
          <a:xfrm>
            <a:off x="5106430" y="1040411"/>
            <a:ext cx="6929360" cy="5262979"/>
          </a:xfrm>
          <a:prstGeom prst="rect">
            <a:avLst/>
          </a:prstGeom>
          <a:noFill/>
        </p:spPr>
        <p:txBody>
          <a:bodyPr wrap="square">
            <a:spAutoFit/>
          </a:bodyPr>
          <a:lstStyle/>
          <a:p>
            <a:r>
              <a:rPr lang="en-US" sz="2800" dirty="0"/>
              <a:t>Jer. 5:31 “A wonderful and horrible thing is committed in the land; </a:t>
            </a:r>
            <a:r>
              <a:rPr lang="en-US" sz="2800" b="1" u="sng" dirty="0"/>
              <a:t>The prophets prophesy falsely, and the priests bear rule by their means; and my people love to have it so: and what will ye do in the end thereof</a:t>
            </a:r>
            <a:r>
              <a:rPr lang="en-US" sz="2800" dirty="0"/>
              <a:t>?”</a:t>
            </a:r>
          </a:p>
          <a:p>
            <a:endParaRPr lang="en-US" sz="2800" dirty="0"/>
          </a:p>
          <a:p>
            <a:r>
              <a:rPr lang="en-US" sz="2800" dirty="0"/>
              <a:t>Jer. 23:20-21 “The anger of the </a:t>
            </a:r>
            <a:r>
              <a:rPr lang="en-US" sz="2800" cap="small" dirty="0">
                <a:effectLst/>
              </a:rPr>
              <a:t>Lord</a:t>
            </a:r>
            <a:r>
              <a:rPr lang="en-US" sz="2800" dirty="0"/>
              <a:t> shall not return, until he have executed, and till he have performed the thoughts of his heart: in the latter days ye shall consider it perfectly.</a:t>
            </a:r>
            <a:r>
              <a:rPr lang="en-US" sz="2800" baseline="30000" dirty="0"/>
              <a:t> </a:t>
            </a:r>
            <a:r>
              <a:rPr lang="en-US" sz="2800" b="1" u="sng" dirty="0"/>
              <a:t>I have not sent these prophets, yet they ran: I have not spoken to them, yet they prophesied</a:t>
            </a:r>
            <a:r>
              <a:rPr lang="en-US" sz="2800" dirty="0"/>
              <a:t>.”</a:t>
            </a:r>
          </a:p>
        </p:txBody>
      </p:sp>
    </p:spTree>
    <p:extLst>
      <p:ext uri="{BB962C8B-B14F-4D97-AF65-F5344CB8AC3E}">
        <p14:creationId xmlns:p14="http://schemas.microsoft.com/office/powerpoint/2010/main" val="39597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2BBD-C6C5-3B73-BAF3-A8777103D060}"/>
              </a:ext>
            </a:extLst>
          </p:cNvPr>
          <p:cNvSpPr>
            <a:spLocks noGrp="1"/>
          </p:cNvSpPr>
          <p:nvPr>
            <p:ph type="title"/>
          </p:nvPr>
        </p:nvSpPr>
        <p:spPr>
          <a:xfrm>
            <a:off x="632460" y="-400685"/>
            <a:ext cx="10515600" cy="1325563"/>
          </a:xfrm>
        </p:spPr>
        <p:txBody>
          <a:bodyPr/>
          <a:lstStyle/>
          <a:p>
            <a:r>
              <a:rPr lang="en-US" b="1" u="sng" dirty="0">
                <a:effectLst>
                  <a:outerShdw blurRad="38100" dist="38100" dir="2700000" algn="tl">
                    <a:srgbClr val="000000">
                      <a:alpha val="43137"/>
                    </a:srgbClr>
                  </a:outerShdw>
                </a:effectLst>
              </a:rPr>
              <a:t>Evidence Thus Far…</a:t>
            </a:r>
          </a:p>
        </p:txBody>
      </p:sp>
      <p:sp>
        <p:nvSpPr>
          <p:cNvPr id="3" name="TextBox 2">
            <a:extLst>
              <a:ext uri="{FF2B5EF4-FFF2-40B4-BE49-F238E27FC236}">
                <a16:creationId xmlns:a16="http://schemas.microsoft.com/office/drawing/2014/main" id="{40829B2D-C32A-BD8C-BB59-92C575709330}"/>
              </a:ext>
            </a:extLst>
          </p:cNvPr>
          <p:cNvSpPr txBox="1"/>
          <p:nvPr/>
        </p:nvSpPr>
        <p:spPr>
          <a:xfrm>
            <a:off x="137160" y="594360"/>
            <a:ext cx="8926830" cy="6370975"/>
          </a:xfrm>
          <a:prstGeom prst="rect">
            <a:avLst/>
          </a:prstGeom>
          <a:noFill/>
        </p:spPr>
        <p:txBody>
          <a:bodyPr wrap="square" rtlCol="0">
            <a:spAutoFit/>
          </a:bodyPr>
          <a:lstStyle/>
          <a:p>
            <a:pPr marL="342900" indent="-342900">
              <a:buAutoNum type="arabicPeriod"/>
            </a:pPr>
            <a:r>
              <a:rPr lang="en-US" sz="2400" dirty="0"/>
              <a:t>Joseph Smith practices witchcraft</a:t>
            </a:r>
          </a:p>
          <a:p>
            <a:pPr marL="342900" indent="-342900">
              <a:buAutoNum type="arabicPeriod"/>
            </a:pPr>
            <a:r>
              <a:rPr lang="en-US" sz="2400" dirty="0"/>
              <a:t>Joseph Smith is dishonest and defrauded people through treasure-digging</a:t>
            </a:r>
          </a:p>
          <a:p>
            <a:pPr marL="342900" indent="-342900">
              <a:buAutoNum type="arabicPeriod"/>
            </a:pPr>
            <a:r>
              <a:rPr lang="en-US" sz="2400" dirty="0"/>
              <a:t>Joseph Smith communicates with treasure guardians (demons) and holds to an unbiblical understanding of the state of the dead (spiritualism</a:t>
            </a:r>
          </a:p>
          <a:p>
            <a:pPr marL="342900" indent="-342900">
              <a:buAutoNum type="arabicPeriod"/>
            </a:pPr>
            <a:r>
              <a:rPr lang="en-US" sz="2400" dirty="0"/>
              <a:t>Joseph Smith and the golden plates: Alvin, differing stories, not enough room on the plates write the BoM, no one but his closest followers ever ‘witness’ the plates</a:t>
            </a:r>
          </a:p>
          <a:p>
            <a:pPr marL="342900" indent="-342900">
              <a:buAutoNum type="arabicPeriod"/>
            </a:pPr>
            <a:r>
              <a:rPr lang="en-US" sz="2400" dirty="0"/>
              <a:t>Book of Mormon: 116 lost pages, racist, DNA, archeology, horses</a:t>
            </a:r>
          </a:p>
          <a:p>
            <a:pPr marL="342900" indent="-342900">
              <a:buAutoNum type="arabicPeriod"/>
            </a:pPr>
            <a:r>
              <a:rPr lang="en-US" sz="2400" dirty="0"/>
              <a:t>D&amp;C: Changes, polygamy, Lectures on Faith removed, </a:t>
            </a:r>
          </a:p>
          <a:p>
            <a:pPr marL="342900" indent="-342900">
              <a:buAutoNum type="arabicPeriod"/>
            </a:pPr>
            <a:r>
              <a:rPr lang="en-US" sz="2400" dirty="0"/>
              <a:t>Book of Abraham: Totally false and made up</a:t>
            </a:r>
          </a:p>
          <a:p>
            <a:pPr marL="342900" indent="-342900">
              <a:buAutoNum type="arabicPeriod"/>
            </a:pPr>
            <a:r>
              <a:rPr lang="en-US" sz="2400" dirty="0"/>
              <a:t>JST: Archeological evidence proves the JST is inaccurate, changes to the Bible to make a works-based religion</a:t>
            </a:r>
          </a:p>
          <a:p>
            <a:pPr marL="342900" indent="-342900">
              <a:buAutoNum type="arabicPeriod"/>
            </a:pPr>
            <a:r>
              <a:rPr lang="en-US" sz="2400" dirty="0"/>
              <a:t>Joseph Smith always gets what he wants and others always have to sacrifice—polygamy, (BoM), Fraud in Kirtland, Mormon War in MO, Freemasonry co-opted, teaches incorrect Bibles stories, weak God</a:t>
            </a:r>
          </a:p>
        </p:txBody>
      </p:sp>
      <p:pic>
        <p:nvPicPr>
          <p:cNvPr id="4" name="Picture 3">
            <a:extLst>
              <a:ext uri="{FF2B5EF4-FFF2-40B4-BE49-F238E27FC236}">
                <a16:creationId xmlns:a16="http://schemas.microsoft.com/office/drawing/2014/main" id="{048F4180-31F0-0112-738C-E2422D3BB9FE}"/>
              </a:ext>
            </a:extLst>
          </p:cNvPr>
          <p:cNvPicPr>
            <a:picLocks noChangeAspect="1"/>
          </p:cNvPicPr>
          <p:nvPr/>
        </p:nvPicPr>
        <p:blipFill rotWithShape="1">
          <a:blip r:embed="rId2"/>
          <a:srcRect l="50000" b="14955"/>
          <a:stretch/>
        </p:blipFill>
        <p:spPr>
          <a:xfrm>
            <a:off x="8995144" y="1"/>
            <a:ext cx="3059695" cy="3296018"/>
          </a:xfrm>
          <a:prstGeom prst="rect">
            <a:avLst/>
          </a:prstGeom>
        </p:spPr>
      </p:pic>
      <p:pic>
        <p:nvPicPr>
          <p:cNvPr id="5" name="Picture 4">
            <a:extLst>
              <a:ext uri="{FF2B5EF4-FFF2-40B4-BE49-F238E27FC236}">
                <a16:creationId xmlns:a16="http://schemas.microsoft.com/office/drawing/2014/main" id="{B497D0BB-60AD-CE1C-3565-283480AEC765}"/>
              </a:ext>
            </a:extLst>
          </p:cNvPr>
          <p:cNvPicPr>
            <a:picLocks noChangeAspect="1"/>
          </p:cNvPicPr>
          <p:nvPr/>
        </p:nvPicPr>
        <p:blipFill rotWithShape="1">
          <a:blip r:embed="rId3"/>
          <a:srcRect l="17366" r="18851"/>
          <a:stretch/>
        </p:blipFill>
        <p:spPr>
          <a:xfrm>
            <a:off x="9063990" y="3665350"/>
            <a:ext cx="2990850" cy="2930653"/>
          </a:xfrm>
          <a:prstGeom prst="rect">
            <a:avLst/>
          </a:prstGeom>
        </p:spPr>
      </p:pic>
    </p:spTree>
    <p:extLst>
      <p:ext uri="{BB962C8B-B14F-4D97-AF65-F5344CB8AC3E}">
        <p14:creationId xmlns:p14="http://schemas.microsoft.com/office/powerpoint/2010/main" val="31706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2E48-F844-A51C-13AD-49886950048F}"/>
              </a:ext>
            </a:extLst>
          </p:cNvPr>
          <p:cNvSpPr>
            <a:spLocks noGrp="1"/>
          </p:cNvSpPr>
          <p:nvPr>
            <p:ph type="title"/>
          </p:nvPr>
        </p:nvSpPr>
        <p:spPr>
          <a:xfrm>
            <a:off x="838200" y="-160655"/>
            <a:ext cx="10515600" cy="1325563"/>
          </a:xfrm>
        </p:spPr>
        <p:txBody>
          <a:bodyPr/>
          <a:lstStyle/>
          <a:p>
            <a:r>
              <a:rPr lang="en-US" b="1" dirty="0">
                <a:solidFill>
                  <a:srgbClr val="002060"/>
                </a:solidFill>
                <a:effectLst>
                  <a:outerShdw blurRad="38100" dist="38100" dir="2700000" algn="tl">
                    <a:srgbClr val="000000">
                      <a:alpha val="43137"/>
                    </a:srgbClr>
                  </a:outerShdw>
                </a:effectLst>
              </a:rPr>
              <a:t>Mormons                    </a:t>
            </a:r>
            <a:r>
              <a:rPr lang="en-US" b="1" dirty="0">
                <a:solidFill>
                  <a:srgbClr val="FF0000"/>
                </a:solidFill>
                <a:effectLst>
                  <a:outerShdw blurRad="38100" dist="38100" dir="2700000" algn="tl">
                    <a:srgbClr val="000000">
                      <a:alpha val="43137"/>
                    </a:srgbClr>
                  </a:outerShdw>
                </a:effectLst>
              </a:rPr>
              <a:t>VS </a:t>
            </a:r>
            <a:r>
              <a:rPr lang="en-US" b="1" dirty="0">
                <a:solidFill>
                  <a:srgbClr val="002060"/>
                </a:solidFill>
                <a:effectLst>
                  <a:outerShdw blurRad="38100" dist="38100" dir="2700000" algn="tl">
                    <a:srgbClr val="000000">
                      <a:alpha val="43137"/>
                    </a:srgbClr>
                  </a:outerShdw>
                </a:effectLst>
              </a:rPr>
              <a:t>                     Muslims</a:t>
            </a:r>
          </a:p>
        </p:txBody>
      </p:sp>
      <p:sp>
        <p:nvSpPr>
          <p:cNvPr id="3" name="TextBox 2">
            <a:extLst>
              <a:ext uri="{FF2B5EF4-FFF2-40B4-BE49-F238E27FC236}">
                <a16:creationId xmlns:a16="http://schemas.microsoft.com/office/drawing/2014/main" id="{FE64456C-5EE2-715C-3ECD-E1D1B01960B9}"/>
              </a:ext>
            </a:extLst>
          </p:cNvPr>
          <p:cNvSpPr txBox="1"/>
          <p:nvPr/>
        </p:nvSpPr>
        <p:spPr>
          <a:xfrm>
            <a:off x="83820" y="746760"/>
            <a:ext cx="5634990" cy="6124754"/>
          </a:xfrm>
          <a:prstGeom prst="rect">
            <a:avLst/>
          </a:prstGeom>
          <a:noFill/>
        </p:spPr>
        <p:txBody>
          <a:bodyPr wrap="square" rtlCol="0">
            <a:spAutoFit/>
          </a:bodyPr>
          <a:lstStyle/>
          <a:p>
            <a:r>
              <a:rPr lang="en-US" sz="2800" dirty="0"/>
              <a:t>-Spiritualistic view of the state of the dead</a:t>
            </a:r>
          </a:p>
          <a:p>
            <a:r>
              <a:rPr lang="en-US" sz="2800" dirty="0"/>
              <a:t>-They are restoring the only true religion </a:t>
            </a:r>
          </a:p>
          <a:p>
            <a:r>
              <a:rPr lang="en-US" sz="2800" dirty="0"/>
              <a:t>-New Scripture because the Bible has been corrupted</a:t>
            </a:r>
          </a:p>
          <a:p>
            <a:r>
              <a:rPr lang="en-US" sz="2800" dirty="0"/>
              <a:t>-pre-eminence of their prophet</a:t>
            </a:r>
          </a:p>
          <a:p>
            <a:r>
              <a:rPr lang="en-US" sz="2800" dirty="0"/>
              <a:t>-polygamy</a:t>
            </a:r>
          </a:p>
          <a:p>
            <a:r>
              <a:rPr lang="en-US" sz="2800" dirty="0"/>
              <a:t>-underage wives</a:t>
            </a:r>
          </a:p>
          <a:p>
            <a:r>
              <a:rPr lang="en-US" sz="2800" dirty="0"/>
              <a:t>-constantly at war</a:t>
            </a:r>
          </a:p>
          <a:p>
            <a:r>
              <a:rPr lang="en-US" sz="2800" dirty="0"/>
              <a:t>-Prophets powers are always increased not decreased</a:t>
            </a:r>
          </a:p>
          <a:p>
            <a:r>
              <a:rPr lang="en-US" sz="2800" dirty="0"/>
              <a:t>-Establish a works-based religion</a:t>
            </a:r>
          </a:p>
          <a:p>
            <a:r>
              <a:rPr lang="en-US" sz="2800" dirty="0"/>
              <a:t>-Second coming of Mohammed</a:t>
            </a:r>
          </a:p>
        </p:txBody>
      </p:sp>
      <p:sp>
        <p:nvSpPr>
          <p:cNvPr id="5" name="TextBox 4">
            <a:extLst>
              <a:ext uri="{FF2B5EF4-FFF2-40B4-BE49-F238E27FC236}">
                <a16:creationId xmlns:a16="http://schemas.microsoft.com/office/drawing/2014/main" id="{F445E9C1-1ACA-E45C-CC8C-E661E3E5327B}"/>
              </a:ext>
            </a:extLst>
          </p:cNvPr>
          <p:cNvSpPr txBox="1"/>
          <p:nvPr/>
        </p:nvSpPr>
        <p:spPr>
          <a:xfrm>
            <a:off x="6473190" y="746760"/>
            <a:ext cx="5634990" cy="6124754"/>
          </a:xfrm>
          <a:prstGeom prst="rect">
            <a:avLst/>
          </a:prstGeom>
          <a:noFill/>
        </p:spPr>
        <p:txBody>
          <a:bodyPr wrap="square" rtlCol="0">
            <a:spAutoFit/>
          </a:bodyPr>
          <a:lstStyle/>
          <a:p>
            <a:r>
              <a:rPr lang="en-US" sz="2800" dirty="0"/>
              <a:t>-Spiritualistic view of the state of the dead</a:t>
            </a:r>
          </a:p>
          <a:p>
            <a:r>
              <a:rPr lang="en-US" sz="2800" dirty="0"/>
              <a:t>-They are restoring the only true religion </a:t>
            </a:r>
          </a:p>
          <a:p>
            <a:r>
              <a:rPr lang="en-US" sz="2800" dirty="0"/>
              <a:t>-New Scripture because the Bible has been corrupted</a:t>
            </a:r>
          </a:p>
          <a:p>
            <a:r>
              <a:rPr lang="en-US" sz="2800" dirty="0"/>
              <a:t>-pre-eminence of their prophet</a:t>
            </a:r>
          </a:p>
          <a:p>
            <a:r>
              <a:rPr lang="en-US" sz="2800" dirty="0"/>
              <a:t>-polygamy</a:t>
            </a:r>
          </a:p>
          <a:p>
            <a:r>
              <a:rPr lang="en-US" sz="2800" dirty="0"/>
              <a:t>-underage wives</a:t>
            </a:r>
          </a:p>
          <a:p>
            <a:r>
              <a:rPr lang="en-US" sz="2800" dirty="0"/>
              <a:t>-constantly at war</a:t>
            </a:r>
          </a:p>
          <a:p>
            <a:r>
              <a:rPr lang="en-US" sz="2800" dirty="0"/>
              <a:t>-Prophets powers are always increased not decreased</a:t>
            </a:r>
          </a:p>
          <a:p>
            <a:r>
              <a:rPr lang="en-US" sz="2800" dirty="0"/>
              <a:t>-Establish a works-based religion</a:t>
            </a:r>
          </a:p>
          <a:p>
            <a:r>
              <a:rPr lang="en-US" sz="2800" dirty="0"/>
              <a:t>-Second coming of Mohammed</a:t>
            </a:r>
          </a:p>
        </p:txBody>
      </p:sp>
      <p:cxnSp>
        <p:nvCxnSpPr>
          <p:cNvPr id="7" name="Straight Connector 6">
            <a:extLst>
              <a:ext uri="{FF2B5EF4-FFF2-40B4-BE49-F238E27FC236}">
                <a16:creationId xmlns:a16="http://schemas.microsoft.com/office/drawing/2014/main" id="{F55BE499-8C49-8D72-9DC4-F9EAFBC52521}"/>
              </a:ext>
            </a:extLst>
          </p:cNvPr>
          <p:cNvCxnSpPr/>
          <p:nvPr/>
        </p:nvCxnSpPr>
        <p:spPr>
          <a:xfrm>
            <a:off x="205740" y="163353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0AF1DA-D619-D27E-D8E4-18E6BE39DCB8}"/>
              </a:ext>
            </a:extLst>
          </p:cNvPr>
          <p:cNvCxnSpPr/>
          <p:nvPr/>
        </p:nvCxnSpPr>
        <p:spPr>
          <a:xfrm>
            <a:off x="243840" y="248316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ACB598-4BBD-E70E-A118-9ED3905C76B3}"/>
              </a:ext>
            </a:extLst>
          </p:cNvPr>
          <p:cNvCxnSpPr/>
          <p:nvPr/>
        </p:nvCxnSpPr>
        <p:spPr>
          <a:xfrm>
            <a:off x="205740" y="342042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DF0B28-3095-33F6-DC95-628F7400F81D}"/>
              </a:ext>
            </a:extLst>
          </p:cNvPr>
          <p:cNvCxnSpPr/>
          <p:nvPr/>
        </p:nvCxnSpPr>
        <p:spPr>
          <a:xfrm>
            <a:off x="240030" y="3809137"/>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4BC004-A502-C08C-F9BA-21617507779B}"/>
              </a:ext>
            </a:extLst>
          </p:cNvPr>
          <p:cNvCxnSpPr/>
          <p:nvPr/>
        </p:nvCxnSpPr>
        <p:spPr>
          <a:xfrm>
            <a:off x="240030" y="426624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3E3E71-BBFC-625F-E44F-02A34FC28D5D}"/>
              </a:ext>
            </a:extLst>
          </p:cNvPr>
          <p:cNvCxnSpPr/>
          <p:nvPr/>
        </p:nvCxnSpPr>
        <p:spPr>
          <a:xfrm>
            <a:off x="205740" y="464343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8E6BD9-33AB-0F83-231E-5E977D96F0F8}"/>
              </a:ext>
            </a:extLst>
          </p:cNvPr>
          <p:cNvCxnSpPr/>
          <p:nvPr/>
        </p:nvCxnSpPr>
        <p:spPr>
          <a:xfrm>
            <a:off x="205740" y="506634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9C8BE7-78A3-4F01-E025-687B2757B090}"/>
              </a:ext>
            </a:extLst>
          </p:cNvPr>
          <p:cNvCxnSpPr/>
          <p:nvPr/>
        </p:nvCxnSpPr>
        <p:spPr>
          <a:xfrm>
            <a:off x="205740" y="592359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AB5F19-D3F6-3DC8-CE3B-EA1DE9B879A4}"/>
              </a:ext>
            </a:extLst>
          </p:cNvPr>
          <p:cNvCxnSpPr/>
          <p:nvPr/>
        </p:nvCxnSpPr>
        <p:spPr>
          <a:xfrm>
            <a:off x="205740" y="6346508"/>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C03D54-72E1-016D-38D2-F7C0A6A78A52}"/>
              </a:ext>
            </a:extLst>
          </p:cNvPr>
          <p:cNvCxnSpPr/>
          <p:nvPr/>
        </p:nvCxnSpPr>
        <p:spPr>
          <a:xfrm>
            <a:off x="240030" y="792480"/>
            <a:ext cx="11704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9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D5AD-7DC9-354E-FC0A-AEA6A678FDEC}"/>
              </a:ext>
            </a:extLst>
          </p:cNvPr>
          <p:cNvSpPr>
            <a:spLocks noGrp="1"/>
          </p:cNvSpPr>
          <p:nvPr>
            <p:ph type="title"/>
          </p:nvPr>
        </p:nvSpPr>
        <p:spPr>
          <a:xfrm>
            <a:off x="838200" y="-309245"/>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Everyone Must Sacrifice for Joseph Smith</a:t>
            </a:r>
          </a:p>
        </p:txBody>
      </p:sp>
      <p:sp>
        <p:nvSpPr>
          <p:cNvPr id="4" name="TextBox 3">
            <a:extLst>
              <a:ext uri="{FF2B5EF4-FFF2-40B4-BE49-F238E27FC236}">
                <a16:creationId xmlns:a16="http://schemas.microsoft.com/office/drawing/2014/main" id="{551323E9-86C3-2F35-798A-2B218EC3A092}"/>
              </a:ext>
            </a:extLst>
          </p:cNvPr>
          <p:cNvSpPr txBox="1"/>
          <p:nvPr/>
        </p:nvSpPr>
        <p:spPr>
          <a:xfrm>
            <a:off x="157163" y="924878"/>
            <a:ext cx="5938837" cy="4832092"/>
          </a:xfrm>
          <a:prstGeom prst="rect">
            <a:avLst/>
          </a:prstGeom>
          <a:noFill/>
        </p:spPr>
        <p:txBody>
          <a:bodyPr wrap="square">
            <a:spAutoFit/>
          </a:bodyPr>
          <a:lstStyle/>
          <a:p>
            <a:r>
              <a:rPr lang="en-US" sz="2800" dirty="0"/>
              <a:t>"Therefore I command you to repent—repent, lest I smite you by the rod of my mouth, and by my wrath, and by my anger, and your sufferings be sore—how sore you know not, how exquisite you know not, yea, how hard to bear you know not… </a:t>
            </a:r>
            <a:r>
              <a:rPr lang="en-US" sz="2800" b="1" u="sng" dirty="0"/>
              <a:t>And again, I command thee that thou shalt not covet thine own property, but impart it freely to the printing of the Book of Mormon</a:t>
            </a:r>
            <a:r>
              <a:rPr lang="en-US" sz="2800" dirty="0"/>
              <a:t>…" (D&amp;C 19:15, 26)</a:t>
            </a:r>
          </a:p>
        </p:txBody>
      </p:sp>
      <p:pic>
        <p:nvPicPr>
          <p:cNvPr id="5" name="Picture 4">
            <a:extLst>
              <a:ext uri="{FF2B5EF4-FFF2-40B4-BE49-F238E27FC236}">
                <a16:creationId xmlns:a16="http://schemas.microsoft.com/office/drawing/2014/main" id="{CE6DB147-2829-62FD-AB60-C833C3EB2352}"/>
              </a:ext>
            </a:extLst>
          </p:cNvPr>
          <p:cNvPicPr>
            <a:picLocks noChangeAspect="1"/>
          </p:cNvPicPr>
          <p:nvPr/>
        </p:nvPicPr>
        <p:blipFill>
          <a:blip r:embed="rId2"/>
          <a:stretch>
            <a:fillRect/>
          </a:stretch>
        </p:blipFill>
        <p:spPr>
          <a:xfrm>
            <a:off x="6343649" y="924878"/>
            <a:ext cx="5633159" cy="5441632"/>
          </a:xfrm>
          <a:prstGeom prst="rect">
            <a:avLst/>
          </a:prstGeom>
        </p:spPr>
      </p:pic>
    </p:spTree>
    <p:extLst>
      <p:ext uri="{BB962C8B-B14F-4D97-AF65-F5344CB8AC3E}">
        <p14:creationId xmlns:p14="http://schemas.microsoft.com/office/powerpoint/2010/main" val="245597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853B-BDAC-3518-CE4C-5334933FDA9E}"/>
              </a:ext>
            </a:extLst>
          </p:cNvPr>
          <p:cNvSpPr>
            <a:spLocks noGrp="1"/>
          </p:cNvSpPr>
          <p:nvPr>
            <p:ph type="title"/>
          </p:nvPr>
        </p:nvSpPr>
        <p:spPr>
          <a:xfrm>
            <a:off x="838200" y="-400685"/>
            <a:ext cx="10515600" cy="1325563"/>
          </a:xfrm>
        </p:spPr>
        <p:txBody>
          <a:bodyPr/>
          <a:lstStyle/>
          <a:p>
            <a:pPr algn="ctr"/>
            <a:r>
              <a:rPr lang="en-US" b="1" u="sng" dirty="0">
                <a:effectLst>
                  <a:outerShdw blurRad="38100" dist="38100" dir="2700000" algn="tl">
                    <a:srgbClr val="000000">
                      <a:alpha val="43137"/>
                    </a:srgbClr>
                  </a:outerShdw>
                </a:effectLst>
              </a:rPr>
              <a:t>Now Sell the Copyright</a:t>
            </a:r>
          </a:p>
        </p:txBody>
      </p:sp>
      <p:sp>
        <p:nvSpPr>
          <p:cNvPr id="4" name="TextBox 3">
            <a:extLst>
              <a:ext uri="{FF2B5EF4-FFF2-40B4-BE49-F238E27FC236}">
                <a16:creationId xmlns:a16="http://schemas.microsoft.com/office/drawing/2014/main" id="{3F4D2D02-C771-4419-6D19-6CE10D924D7F}"/>
              </a:ext>
            </a:extLst>
          </p:cNvPr>
          <p:cNvSpPr txBox="1"/>
          <p:nvPr/>
        </p:nvSpPr>
        <p:spPr>
          <a:xfrm>
            <a:off x="5368852" y="810578"/>
            <a:ext cx="6637021" cy="5509200"/>
          </a:xfrm>
          <a:prstGeom prst="rect">
            <a:avLst/>
          </a:prstGeom>
          <a:noFill/>
        </p:spPr>
        <p:txBody>
          <a:bodyPr wrap="square">
            <a:spAutoFit/>
          </a:bodyPr>
          <a:lstStyle/>
          <a:p>
            <a:r>
              <a:rPr lang="en-US" sz="3200" dirty="0"/>
              <a:t>“I grant unto my </a:t>
            </a:r>
            <a:r>
              <a:rPr lang="en-US" sz="3200" dirty="0" err="1"/>
              <a:t>servent</a:t>
            </a:r>
            <a:r>
              <a:rPr lang="en-US" sz="3200" dirty="0"/>
              <a:t> a </a:t>
            </a:r>
            <a:r>
              <a:rPr lang="en-US" sz="3200" dirty="0" err="1"/>
              <a:t>privelige</a:t>
            </a:r>
            <a:r>
              <a:rPr lang="en-US" sz="3200" dirty="0"/>
              <a:t> that </a:t>
            </a:r>
            <a:r>
              <a:rPr lang="en-US" sz="3200" b="1" u="sng" dirty="0"/>
              <a:t>he may sell a copyright through you speaking after the manner of men for the four Provinces </a:t>
            </a:r>
            <a:r>
              <a:rPr lang="en-US" sz="3200" dirty="0"/>
              <a:t>if the People harden not their hearts against the </a:t>
            </a:r>
            <a:r>
              <a:rPr lang="en-US" sz="3200" dirty="0" err="1"/>
              <a:t>enticeings</a:t>
            </a:r>
            <a:r>
              <a:rPr lang="en-US" sz="3200" dirty="0"/>
              <a:t> of my spirit &amp; my word for Behold it lieth in themselves to their condemnation {or} </a:t>
            </a:r>
            <a:r>
              <a:rPr lang="en-US" sz="3200" dirty="0" err="1"/>
              <a:t>th</a:t>
            </a:r>
            <a:r>
              <a:rPr lang="en-US" sz="3200" dirty="0"/>
              <a:t>{</a:t>
            </a:r>
            <a:r>
              <a:rPr lang="en-US" sz="3200" dirty="0" err="1"/>
              <a:t>eir</a:t>
            </a:r>
            <a:r>
              <a:rPr lang="en-US" sz="3200" dirty="0"/>
              <a:t>} salvation”—Joseph Smith Papers, Revelation Book 1, p. 31, josephsmithpapers.org</a:t>
            </a:r>
          </a:p>
        </p:txBody>
      </p:sp>
      <p:pic>
        <p:nvPicPr>
          <p:cNvPr id="5" name="Picture 4">
            <a:extLst>
              <a:ext uri="{FF2B5EF4-FFF2-40B4-BE49-F238E27FC236}">
                <a16:creationId xmlns:a16="http://schemas.microsoft.com/office/drawing/2014/main" id="{ADD84A7B-7285-4205-3E49-DAEF034EBDE2}"/>
              </a:ext>
            </a:extLst>
          </p:cNvPr>
          <p:cNvPicPr>
            <a:picLocks noChangeAspect="1"/>
          </p:cNvPicPr>
          <p:nvPr/>
        </p:nvPicPr>
        <p:blipFill>
          <a:blip r:embed="rId2"/>
          <a:stretch>
            <a:fillRect/>
          </a:stretch>
        </p:blipFill>
        <p:spPr>
          <a:xfrm>
            <a:off x="586177" y="1196198"/>
            <a:ext cx="4214423" cy="5346211"/>
          </a:xfrm>
          <a:prstGeom prst="rect">
            <a:avLst/>
          </a:prstGeom>
        </p:spPr>
      </p:pic>
    </p:spTree>
    <p:extLst>
      <p:ext uri="{BB962C8B-B14F-4D97-AF65-F5344CB8AC3E}">
        <p14:creationId xmlns:p14="http://schemas.microsoft.com/office/powerpoint/2010/main" val="166156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BB4DF-96F0-B267-528B-0F194EB159A4}"/>
              </a:ext>
            </a:extLst>
          </p:cNvPr>
          <p:cNvSpPr>
            <a:spLocks noGrp="1"/>
          </p:cNvSpPr>
          <p:nvPr>
            <p:ph type="title"/>
          </p:nvPr>
        </p:nvSpPr>
        <p:spPr>
          <a:xfrm>
            <a:off x="838200" y="-285245"/>
            <a:ext cx="10515600" cy="1325563"/>
          </a:xfrm>
        </p:spPr>
        <p:txBody>
          <a:bodyPr/>
          <a:lstStyle/>
          <a:p>
            <a:pPr algn="ctr"/>
            <a:r>
              <a:rPr lang="en-US" b="1" i="1" u="sng" dirty="0">
                <a:solidFill>
                  <a:srgbClr val="002060"/>
                </a:solidFill>
                <a:effectLst>
                  <a:outerShdw blurRad="38100" dist="38100" dir="2700000" algn="tl">
                    <a:srgbClr val="000000">
                      <a:alpha val="43137"/>
                    </a:srgbClr>
                  </a:outerShdw>
                </a:effectLst>
              </a:rPr>
              <a:t>Missouri Temple Mount</a:t>
            </a:r>
          </a:p>
        </p:txBody>
      </p:sp>
      <p:sp>
        <p:nvSpPr>
          <p:cNvPr id="4" name="TextBox 3">
            <a:extLst>
              <a:ext uri="{FF2B5EF4-FFF2-40B4-BE49-F238E27FC236}">
                <a16:creationId xmlns:a16="http://schemas.microsoft.com/office/drawing/2014/main" id="{9E459DCD-43B3-8FFC-E690-7EC3D45DACA5}"/>
              </a:ext>
            </a:extLst>
          </p:cNvPr>
          <p:cNvSpPr txBox="1"/>
          <p:nvPr/>
        </p:nvSpPr>
        <p:spPr>
          <a:xfrm>
            <a:off x="0" y="856357"/>
            <a:ext cx="7943850" cy="6001643"/>
          </a:xfrm>
          <a:prstGeom prst="rect">
            <a:avLst/>
          </a:prstGeom>
          <a:noFill/>
        </p:spPr>
        <p:txBody>
          <a:bodyPr wrap="square">
            <a:spAutoFit/>
          </a:bodyPr>
          <a:lstStyle/>
          <a:p>
            <a:r>
              <a:rPr lang="en-US" sz="2400" dirty="0"/>
              <a:t>1832: “Yea, the word of the Lord concerning his church, established in the last days for the restoration of his people, </a:t>
            </a:r>
            <a:r>
              <a:rPr lang="en-US" sz="2400" b="1" u="sng" dirty="0"/>
              <a:t>as he has spoken by the mouth of his prophets, and for the gathering of his saints to stand upon Mount Zion, which shall be the city of New Jerusalem. Which city shall be built, beginning at the temple lot, which is appointed by the finger of the Lord, in the western boundaries of the State of Missouri, and dedicated by the hand of Joseph Smith, Jun., and others with whom the Lord was well pleased. Verily, this is the word of the Lord, that the city New Jerusalem shall be built by the gathering of the saints, beginning at this place, even the place of the temple, which temple shall be reared in this generation.</a:t>
            </a:r>
            <a:r>
              <a:rPr lang="en-US" sz="2400" dirty="0"/>
              <a:t> </a:t>
            </a:r>
            <a:r>
              <a:rPr lang="en-US" sz="2400" b="1" u="sng" dirty="0"/>
              <a:t>For verily this generation shall not all pass away until an house shall be built unto the Lord, and a cloud shall rest upon it, which cloud shall be even the glory of the Lord, which shall fill the house</a:t>
            </a:r>
            <a:r>
              <a:rPr lang="en-US" sz="2400" dirty="0"/>
              <a:t>.” (D&amp;C 84:2-5)</a:t>
            </a:r>
          </a:p>
        </p:txBody>
      </p:sp>
      <p:pic>
        <p:nvPicPr>
          <p:cNvPr id="5" name="Picture 4">
            <a:extLst>
              <a:ext uri="{FF2B5EF4-FFF2-40B4-BE49-F238E27FC236}">
                <a16:creationId xmlns:a16="http://schemas.microsoft.com/office/drawing/2014/main" id="{6EFD5DCC-53DA-4D9F-6BDA-C1516CE01E18}"/>
              </a:ext>
            </a:extLst>
          </p:cNvPr>
          <p:cNvPicPr>
            <a:picLocks noChangeAspect="1"/>
          </p:cNvPicPr>
          <p:nvPr/>
        </p:nvPicPr>
        <p:blipFill rotWithShape="1">
          <a:blip r:embed="rId2"/>
          <a:srcRect l="22126" r="14218"/>
          <a:stretch/>
        </p:blipFill>
        <p:spPr>
          <a:xfrm>
            <a:off x="7996919" y="1588770"/>
            <a:ext cx="4047920" cy="3576955"/>
          </a:xfrm>
          <a:prstGeom prst="rect">
            <a:avLst/>
          </a:prstGeom>
        </p:spPr>
      </p:pic>
    </p:spTree>
    <p:extLst>
      <p:ext uri="{BB962C8B-B14F-4D97-AF65-F5344CB8AC3E}">
        <p14:creationId xmlns:p14="http://schemas.microsoft.com/office/powerpoint/2010/main" val="281109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52E6-7CC9-0638-5221-B52F2EA29BA1}"/>
              </a:ext>
            </a:extLst>
          </p:cNvPr>
          <p:cNvSpPr>
            <a:spLocks noGrp="1"/>
          </p:cNvSpPr>
          <p:nvPr>
            <p:ph type="title"/>
          </p:nvPr>
        </p:nvSpPr>
        <p:spPr>
          <a:xfrm>
            <a:off x="1443990" y="-256750"/>
            <a:ext cx="10515600" cy="1325563"/>
          </a:xfrm>
        </p:spPr>
        <p:txBody>
          <a:bodyPr/>
          <a:lstStyle/>
          <a:p>
            <a:pPr algn="r"/>
            <a:r>
              <a:rPr lang="en-US" b="1" u="sng" dirty="0">
                <a:solidFill>
                  <a:srgbClr val="FFC000"/>
                </a:solidFill>
                <a:effectLst>
                  <a:outerShdw blurRad="38100" dist="38100" dir="2700000" algn="tl">
                    <a:srgbClr val="000000">
                      <a:alpha val="43137"/>
                    </a:srgbClr>
                  </a:outerShdw>
                </a:effectLst>
              </a:rPr>
              <a:t>False Second Coming</a:t>
            </a:r>
          </a:p>
        </p:txBody>
      </p:sp>
      <p:sp>
        <p:nvSpPr>
          <p:cNvPr id="4" name="TextBox 3">
            <a:extLst>
              <a:ext uri="{FF2B5EF4-FFF2-40B4-BE49-F238E27FC236}">
                <a16:creationId xmlns:a16="http://schemas.microsoft.com/office/drawing/2014/main" id="{31D90D07-CB69-82AD-304F-7096219A7E53}"/>
              </a:ext>
            </a:extLst>
          </p:cNvPr>
          <p:cNvSpPr txBox="1"/>
          <p:nvPr/>
        </p:nvSpPr>
        <p:spPr>
          <a:xfrm>
            <a:off x="100012" y="80993"/>
            <a:ext cx="7089457" cy="6370975"/>
          </a:xfrm>
          <a:prstGeom prst="rect">
            <a:avLst/>
          </a:prstGeom>
          <a:noFill/>
        </p:spPr>
        <p:txBody>
          <a:bodyPr wrap="square">
            <a:spAutoFit/>
          </a:bodyPr>
          <a:lstStyle/>
          <a:p>
            <a:r>
              <a:rPr lang="en-US" sz="2400" dirty="0"/>
              <a:t>In February 1835 in Kirtland, Joseph Smith said the following:</a:t>
            </a:r>
          </a:p>
          <a:p>
            <a:endParaRPr lang="en-US" sz="2400" dirty="0"/>
          </a:p>
          <a:p>
            <a:r>
              <a:rPr lang="en-US" sz="2400" dirty="0"/>
              <a:t>“President Smith arose and stated the reason why this meeting was called. It was this. God had commanded it and it was made known to him by vision and by the Holy Spirit. He then gave a relation of some of the circumstances attending us while journeying to Zion, our trials, sufferings, etc. He said God had not designed all this for nothing, but he had it in remembrance yet, and those who went to Zion, with a determination to lay down their lives, if necessary, </a:t>
            </a:r>
            <a:r>
              <a:rPr lang="en-US" sz="2400" b="1" u="sng" dirty="0"/>
              <a:t>it was the Will of God, that they should be ordained to the ministry and go forth to prune the vineyard for the last time, or the coming of the Lord, which was nigh, even fifty six years, should wind up the scene</a:t>
            </a:r>
            <a:r>
              <a:rPr lang="en-US" sz="2400" dirty="0"/>
              <a:t>.” (Joseph Smith Papers, Minute Book 1, josephsmithpapers.org)</a:t>
            </a:r>
          </a:p>
        </p:txBody>
      </p:sp>
      <p:pic>
        <p:nvPicPr>
          <p:cNvPr id="5" name="Picture 4">
            <a:extLst>
              <a:ext uri="{FF2B5EF4-FFF2-40B4-BE49-F238E27FC236}">
                <a16:creationId xmlns:a16="http://schemas.microsoft.com/office/drawing/2014/main" id="{3316A274-60EE-B616-F5F5-3E6F15BFF9B6}"/>
              </a:ext>
            </a:extLst>
          </p:cNvPr>
          <p:cNvPicPr>
            <a:picLocks noChangeAspect="1"/>
          </p:cNvPicPr>
          <p:nvPr/>
        </p:nvPicPr>
        <p:blipFill>
          <a:blip r:embed="rId2"/>
          <a:stretch>
            <a:fillRect/>
          </a:stretch>
        </p:blipFill>
        <p:spPr>
          <a:xfrm>
            <a:off x="7423784" y="952500"/>
            <a:ext cx="4051935" cy="5430428"/>
          </a:xfrm>
          <a:prstGeom prst="rect">
            <a:avLst/>
          </a:prstGeom>
        </p:spPr>
      </p:pic>
    </p:spTree>
    <p:extLst>
      <p:ext uri="{BB962C8B-B14F-4D97-AF65-F5344CB8AC3E}">
        <p14:creationId xmlns:p14="http://schemas.microsoft.com/office/powerpoint/2010/main" val="24017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EDEB8-7DFC-D806-8FAD-B5062F6984A4}"/>
              </a:ext>
            </a:extLst>
          </p:cNvPr>
          <p:cNvPicPr>
            <a:picLocks noChangeAspect="1"/>
          </p:cNvPicPr>
          <p:nvPr/>
        </p:nvPicPr>
        <p:blipFill>
          <a:blip r:embed="rId2"/>
          <a:stretch>
            <a:fillRect/>
          </a:stretch>
        </p:blipFill>
        <p:spPr>
          <a:xfrm>
            <a:off x="1725929" y="364124"/>
            <a:ext cx="9259329" cy="6493875"/>
          </a:xfrm>
          <a:prstGeom prst="rect">
            <a:avLst/>
          </a:prstGeom>
        </p:spPr>
      </p:pic>
      <p:sp>
        <p:nvSpPr>
          <p:cNvPr id="4" name="TextBox 3">
            <a:extLst>
              <a:ext uri="{FF2B5EF4-FFF2-40B4-BE49-F238E27FC236}">
                <a16:creationId xmlns:a16="http://schemas.microsoft.com/office/drawing/2014/main" id="{20130903-1694-9B83-768A-0A8AC776C7ED}"/>
              </a:ext>
            </a:extLst>
          </p:cNvPr>
          <p:cNvSpPr txBox="1"/>
          <p:nvPr/>
        </p:nvSpPr>
        <p:spPr>
          <a:xfrm>
            <a:off x="2171700" y="-34290"/>
            <a:ext cx="8675370"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March 1836: Joseph Smith and Oliver Cowdery in Kirtland Temple</a:t>
            </a:r>
          </a:p>
        </p:txBody>
      </p:sp>
    </p:spTree>
    <p:extLst>
      <p:ext uri="{BB962C8B-B14F-4D97-AF65-F5344CB8AC3E}">
        <p14:creationId xmlns:p14="http://schemas.microsoft.com/office/powerpoint/2010/main" val="56456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2222</Words>
  <Application>Microsoft Office PowerPoint</Application>
  <PresentationFormat>Widescreen</PresentationFormat>
  <Paragraphs>76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What is the Difference Between Mormons, Jehovah’s Witnesses, and Seventh-day Adventists? pt 14</vt:lpstr>
      <vt:lpstr>Joseph Smith: True or False Prophet???</vt:lpstr>
      <vt:lpstr>Evidence Thus Far…</vt:lpstr>
      <vt:lpstr>Mormons                    VS                      Muslims</vt:lpstr>
      <vt:lpstr>Everyone Must Sacrifice for Joseph Smith</vt:lpstr>
      <vt:lpstr>Now Sell the Copyright</vt:lpstr>
      <vt:lpstr>Missouri Temple Mount</vt:lpstr>
      <vt:lpstr>False Second Coming</vt:lpstr>
      <vt:lpstr>PowerPoint Presentation</vt:lpstr>
      <vt:lpstr>In Need of Money</vt:lpstr>
      <vt:lpstr>The Unfortunate Story of David W Patten</vt:lpstr>
      <vt:lpstr>What Does the Bible Say About False Prophecies?</vt:lpstr>
      <vt:lpstr>The False Translator: the Kinderhook Plates</vt:lpstr>
      <vt:lpstr>Clung to the Lie Until 1981!</vt:lpstr>
      <vt:lpstr>U.S. Government Prophecy of Destruction</vt:lpstr>
      <vt:lpstr>Doubles-Down!</vt:lpstr>
      <vt:lpstr>Ravening Wolves</vt:lpstr>
      <vt:lpstr>Time-setting Again! 1975</vt:lpstr>
      <vt:lpstr>Decline of the Watch Tower After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84</cp:revision>
  <dcterms:created xsi:type="dcterms:W3CDTF">2020-09-12T20:19:03Z</dcterms:created>
  <dcterms:modified xsi:type="dcterms:W3CDTF">2023-08-18T01:54:37Z</dcterms:modified>
</cp:coreProperties>
</file>