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5" r:id="rId9"/>
    <p:sldId id="266" r:id="rId10"/>
    <p:sldId id="264" r:id="rId11"/>
    <p:sldId id="267" r:id="rId12"/>
    <p:sldId id="268" r:id="rId13"/>
    <p:sldId id="270" r:id="rId14"/>
    <p:sldId id="269" r:id="rId15"/>
    <p:sldId id="271" r:id="rId16"/>
    <p:sldId id="272" r:id="rId17"/>
    <p:sldId id="273" r:id="rId18"/>
    <p:sldId id="274" r:id="rId19"/>
    <p:sldId id="275"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77" d="100"/>
          <a:sy n="77" d="100"/>
        </p:scale>
        <p:origin x="-30" y="-13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506505-D33E-49E9-86B7-B3E000AAD5F7}" type="datetimeFigureOut">
              <a:rPr lang="en-US" smtClean="0"/>
              <a:pPr/>
              <a:t>4/8/2017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979A3-8338-464D-87D3-0CC063BE336B}" type="slidenum">
              <a:rPr lang="en-US" smtClean="0"/>
              <a:pPr/>
              <a:t>‹#›</a:t>
            </a:fld>
            <a:endParaRPr lang="en-US"/>
          </a:p>
        </p:txBody>
      </p:sp>
    </p:spTree>
    <p:extLst>
      <p:ext uri="{BB962C8B-B14F-4D97-AF65-F5344CB8AC3E}">
        <p14:creationId xmlns="" xmlns:p14="http://schemas.microsoft.com/office/powerpoint/2010/main" val="3210795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06505-D33E-49E9-86B7-B3E000AAD5F7}" type="datetimeFigureOut">
              <a:rPr lang="en-US" smtClean="0"/>
              <a:pPr/>
              <a:t>4/8/2017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979A3-8338-464D-87D3-0CC063BE336B}" type="slidenum">
              <a:rPr lang="en-US" smtClean="0"/>
              <a:pPr/>
              <a:t>‹#›</a:t>
            </a:fld>
            <a:endParaRPr lang="en-US"/>
          </a:p>
        </p:txBody>
      </p:sp>
    </p:spTree>
    <p:extLst>
      <p:ext uri="{BB962C8B-B14F-4D97-AF65-F5344CB8AC3E}">
        <p14:creationId xmlns="" xmlns:p14="http://schemas.microsoft.com/office/powerpoint/2010/main" val="851058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06505-D33E-49E9-86B7-B3E000AAD5F7}" type="datetimeFigureOut">
              <a:rPr lang="en-US" smtClean="0"/>
              <a:pPr/>
              <a:t>4/8/2017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979A3-8338-464D-87D3-0CC063BE336B}" type="slidenum">
              <a:rPr lang="en-US" smtClean="0"/>
              <a:pPr/>
              <a:t>‹#›</a:t>
            </a:fld>
            <a:endParaRPr lang="en-US"/>
          </a:p>
        </p:txBody>
      </p:sp>
    </p:spTree>
    <p:extLst>
      <p:ext uri="{BB962C8B-B14F-4D97-AF65-F5344CB8AC3E}">
        <p14:creationId xmlns="" xmlns:p14="http://schemas.microsoft.com/office/powerpoint/2010/main" val="1365618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06505-D33E-49E9-86B7-B3E000AAD5F7}" type="datetimeFigureOut">
              <a:rPr lang="en-US" smtClean="0"/>
              <a:pPr/>
              <a:t>4/8/2017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979A3-8338-464D-87D3-0CC063BE336B}" type="slidenum">
              <a:rPr lang="en-US" smtClean="0"/>
              <a:pPr/>
              <a:t>‹#›</a:t>
            </a:fld>
            <a:endParaRPr lang="en-US"/>
          </a:p>
        </p:txBody>
      </p:sp>
    </p:spTree>
    <p:extLst>
      <p:ext uri="{BB962C8B-B14F-4D97-AF65-F5344CB8AC3E}">
        <p14:creationId xmlns="" xmlns:p14="http://schemas.microsoft.com/office/powerpoint/2010/main" val="2540576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506505-D33E-49E9-86B7-B3E000AAD5F7}" type="datetimeFigureOut">
              <a:rPr lang="en-US" smtClean="0"/>
              <a:pPr/>
              <a:t>4/8/2017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979A3-8338-464D-87D3-0CC063BE336B}" type="slidenum">
              <a:rPr lang="en-US" smtClean="0"/>
              <a:pPr/>
              <a:t>‹#›</a:t>
            </a:fld>
            <a:endParaRPr lang="en-US"/>
          </a:p>
        </p:txBody>
      </p:sp>
    </p:spTree>
    <p:extLst>
      <p:ext uri="{BB962C8B-B14F-4D97-AF65-F5344CB8AC3E}">
        <p14:creationId xmlns="" xmlns:p14="http://schemas.microsoft.com/office/powerpoint/2010/main" val="2630375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506505-D33E-49E9-86B7-B3E000AAD5F7}" type="datetimeFigureOut">
              <a:rPr lang="en-US" smtClean="0"/>
              <a:pPr/>
              <a:t>4/8/2017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4979A3-8338-464D-87D3-0CC063BE336B}" type="slidenum">
              <a:rPr lang="en-US" smtClean="0"/>
              <a:pPr/>
              <a:t>‹#›</a:t>
            </a:fld>
            <a:endParaRPr lang="en-US"/>
          </a:p>
        </p:txBody>
      </p:sp>
    </p:spTree>
    <p:extLst>
      <p:ext uri="{BB962C8B-B14F-4D97-AF65-F5344CB8AC3E}">
        <p14:creationId xmlns="" xmlns:p14="http://schemas.microsoft.com/office/powerpoint/2010/main" val="710282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506505-D33E-49E9-86B7-B3E000AAD5F7}" type="datetimeFigureOut">
              <a:rPr lang="en-US" smtClean="0"/>
              <a:pPr/>
              <a:t>4/8/2017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4979A3-8338-464D-87D3-0CC063BE336B}" type="slidenum">
              <a:rPr lang="en-US" smtClean="0"/>
              <a:pPr/>
              <a:t>‹#›</a:t>
            </a:fld>
            <a:endParaRPr lang="en-US"/>
          </a:p>
        </p:txBody>
      </p:sp>
    </p:spTree>
    <p:extLst>
      <p:ext uri="{BB962C8B-B14F-4D97-AF65-F5344CB8AC3E}">
        <p14:creationId xmlns="" xmlns:p14="http://schemas.microsoft.com/office/powerpoint/2010/main" val="1898448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506505-D33E-49E9-86B7-B3E000AAD5F7}" type="datetimeFigureOut">
              <a:rPr lang="en-US" smtClean="0"/>
              <a:pPr/>
              <a:t>4/8/2017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4979A3-8338-464D-87D3-0CC063BE336B}" type="slidenum">
              <a:rPr lang="en-US" smtClean="0"/>
              <a:pPr/>
              <a:t>‹#›</a:t>
            </a:fld>
            <a:endParaRPr lang="en-US"/>
          </a:p>
        </p:txBody>
      </p:sp>
    </p:spTree>
    <p:extLst>
      <p:ext uri="{BB962C8B-B14F-4D97-AF65-F5344CB8AC3E}">
        <p14:creationId xmlns="" xmlns:p14="http://schemas.microsoft.com/office/powerpoint/2010/main" val="4224410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506505-D33E-49E9-86B7-B3E000AAD5F7}" type="datetimeFigureOut">
              <a:rPr lang="en-US" smtClean="0"/>
              <a:pPr/>
              <a:t>4/8/2017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4979A3-8338-464D-87D3-0CC063BE336B}" type="slidenum">
              <a:rPr lang="en-US" smtClean="0"/>
              <a:pPr/>
              <a:t>‹#›</a:t>
            </a:fld>
            <a:endParaRPr lang="en-US"/>
          </a:p>
        </p:txBody>
      </p:sp>
    </p:spTree>
    <p:extLst>
      <p:ext uri="{BB962C8B-B14F-4D97-AF65-F5344CB8AC3E}">
        <p14:creationId xmlns="" xmlns:p14="http://schemas.microsoft.com/office/powerpoint/2010/main" val="2460290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3506505-D33E-49E9-86B7-B3E000AAD5F7}" type="datetimeFigureOut">
              <a:rPr lang="en-US" smtClean="0"/>
              <a:pPr/>
              <a:t>4/8/2017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4979A3-8338-464D-87D3-0CC063BE336B}" type="slidenum">
              <a:rPr lang="en-US" smtClean="0"/>
              <a:pPr/>
              <a:t>‹#›</a:t>
            </a:fld>
            <a:endParaRPr lang="en-US"/>
          </a:p>
        </p:txBody>
      </p:sp>
    </p:spTree>
    <p:extLst>
      <p:ext uri="{BB962C8B-B14F-4D97-AF65-F5344CB8AC3E}">
        <p14:creationId xmlns="" xmlns:p14="http://schemas.microsoft.com/office/powerpoint/2010/main" val="2487143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3506505-D33E-49E9-86B7-B3E000AAD5F7}" type="datetimeFigureOut">
              <a:rPr lang="en-US" smtClean="0"/>
              <a:pPr/>
              <a:t>4/8/2017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4979A3-8338-464D-87D3-0CC063BE336B}" type="slidenum">
              <a:rPr lang="en-US" smtClean="0"/>
              <a:pPr/>
              <a:t>‹#›</a:t>
            </a:fld>
            <a:endParaRPr lang="en-US"/>
          </a:p>
        </p:txBody>
      </p:sp>
    </p:spTree>
    <p:extLst>
      <p:ext uri="{BB962C8B-B14F-4D97-AF65-F5344CB8AC3E}">
        <p14:creationId xmlns="" xmlns:p14="http://schemas.microsoft.com/office/powerpoint/2010/main" val="2544191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506505-D33E-49E9-86B7-B3E000AAD5F7}" type="datetimeFigureOut">
              <a:rPr lang="en-US" smtClean="0"/>
              <a:pPr/>
              <a:t>4/8/2017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4979A3-8338-464D-87D3-0CC063BE336B}" type="slidenum">
              <a:rPr lang="en-US" smtClean="0"/>
              <a:pPr/>
              <a:t>‹#›</a:t>
            </a:fld>
            <a:endParaRPr lang="en-US"/>
          </a:p>
        </p:txBody>
      </p:sp>
    </p:spTree>
    <p:extLst>
      <p:ext uri="{BB962C8B-B14F-4D97-AF65-F5344CB8AC3E}">
        <p14:creationId xmlns="" xmlns:p14="http://schemas.microsoft.com/office/powerpoint/2010/main" val="1106861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22363"/>
            <a:ext cx="12192000" cy="2387600"/>
          </a:xfrm>
        </p:spPr>
        <p:txBody>
          <a:bodyPr/>
          <a:lstStyle/>
          <a:p>
            <a:r>
              <a:rPr lang="en-US" b="1" i="1" u="sng" dirty="0" smtClean="0">
                <a:solidFill>
                  <a:srgbClr val="FF0000"/>
                </a:solidFill>
              </a:rPr>
              <a:t>Hebrews 13 “Sanctified by the Blood”</a:t>
            </a:r>
            <a:endParaRPr lang="en-US" b="1" i="1" u="sng" dirty="0">
              <a:solidFill>
                <a:srgbClr val="FF000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 xmlns:p14="http://schemas.microsoft.com/office/powerpoint/2010/main" val="1931365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850899"/>
          </a:xfrm>
        </p:spPr>
        <p:txBody>
          <a:bodyPr/>
          <a:lstStyle/>
          <a:p>
            <a:r>
              <a:rPr lang="en-US" dirty="0" smtClean="0"/>
              <a:t>     </a:t>
            </a:r>
            <a:r>
              <a:rPr lang="en-US" b="1" i="1" u="sng" dirty="0" smtClean="0">
                <a:solidFill>
                  <a:srgbClr val="0070C0"/>
                </a:solidFill>
                <a:latin typeface="Algerian" panose="04020705040A02060702" pitchFamily="82" charset="0"/>
              </a:rPr>
              <a:t>Sanctification and the sanctuary</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673100"/>
            <a:ext cx="12192000" cy="6184899"/>
          </a:xfrm>
        </p:spPr>
        <p:txBody>
          <a:bodyPr>
            <a:normAutofit/>
          </a:bodyPr>
          <a:lstStyle/>
          <a:p>
            <a:r>
              <a:rPr lang="en-US" sz="3600" dirty="0" smtClean="0"/>
              <a:t>“This </a:t>
            </a:r>
            <a:r>
              <a:rPr lang="en-US" sz="3600" dirty="0"/>
              <a:t>is the great day of atonement, and our Advocate is standing before the Father, pleading as our intercessor. In place of wrapping about us the garments of self-righteousness, we should be found daily humbling ourselves before God, confessing our own individual sins, seeking the pardon of our transgressions, and cooperating with Christ in the work of preparing our souls to reflect the divine image. Unless we enter the sanctuary above, and unite with Christ in working </a:t>
            </a:r>
            <a:r>
              <a:rPr lang="en-US" sz="3600" dirty="0" smtClean="0"/>
              <a:t>out </a:t>
            </a:r>
            <a:r>
              <a:rPr lang="en-US" sz="3600" dirty="0"/>
              <a:t>our own salvation with fear and trembling, we shall be weighed </a:t>
            </a:r>
            <a:r>
              <a:rPr lang="en-US" sz="3600" dirty="0" smtClean="0"/>
              <a:t>in</a:t>
            </a:r>
          </a:p>
          <a:p>
            <a:r>
              <a:rPr lang="en-US" sz="3600" dirty="0"/>
              <a:t>the balances of the sanctuary, and shall be pronounced wanting (Manuscript 168, 1898).</a:t>
            </a:r>
          </a:p>
        </p:txBody>
      </p:sp>
    </p:spTree>
    <p:extLst>
      <p:ext uri="{BB962C8B-B14F-4D97-AF65-F5344CB8AC3E}">
        <p14:creationId xmlns="" xmlns:p14="http://schemas.microsoft.com/office/powerpoint/2010/main" val="2485928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5092700" cy="1325563"/>
          </a:xfrm>
        </p:spPr>
        <p:txBody>
          <a:bodyPr/>
          <a:lstStyle/>
          <a:p>
            <a:endParaRPr lang="en-US" dirty="0"/>
          </a:p>
        </p:txBody>
      </p:sp>
      <p:pic>
        <p:nvPicPr>
          <p:cNvPr id="5" name="Content Placeholder 4"/>
          <p:cNvPicPr>
            <a:picLocks noGrp="1" noChangeAspect="1"/>
          </p:cNvPicPr>
          <p:nvPr>
            <p:ph sz="half" idx="1"/>
          </p:nvPr>
        </p:nvPicPr>
        <p:blipFill>
          <a:blip r:embed="rId2" cstate="print"/>
          <a:stretch>
            <a:fillRect/>
          </a:stretch>
        </p:blipFill>
        <p:spPr>
          <a:xfrm>
            <a:off x="0" y="0"/>
            <a:ext cx="6426200" cy="6858000"/>
          </a:xfrm>
          <a:prstGeom prst="rect">
            <a:avLst/>
          </a:prstGeom>
        </p:spPr>
      </p:pic>
      <p:sp>
        <p:nvSpPr>
          <p:cNvPr id="4" name="Content Placeholder 3"/>
          <p:cNvSpPr>
            <a:spLocks noGrp="1"/>
          </p:cNvSpPr>
          <p:nvPr>
            <p:ph sz="half" idx="2"/>
          </p:nvPr>
        </p:nvSpPr>
        <p:spPr>
          <a:xfrm>
            <a:off x="6172200" y="0"/>
            <a:ext cx="6019800" cy="6858000"/>
          </a:xfrm>
        </p:spPr>
        <p:txBody>
          <a:bodyPr>
            <a:normAutofit/>
          </a:bodyPr>
          <a:lstStyle/>
          <a:p>
            <a:r>
              <a:rPr lang="en-US" sz="3600" dirty="0" smtClean="0"/>
              <a:t>If sanctification goes, then so goes:</a:t>
            </a:r>
          </a:p>
          <a:p>
            <a:r>
              <a:rPr lang="en-US" sz="3600" dirty="0" smtClean="0"/>
              <a:t>1. the Most Holy Place Work of Christ.  (Lev. 16:30)</a:t>
            </a:r>
          </a:p>
          <a:p>
            <a:r>
              <a:rPr lang="en-US" sz="3600" dirty="0" smtClean="0"/>
              <a:t>2. the Sabbath (Ezekiel 20:12)</a:t>
            </a:r>
          </a:p>
          <a:p>
            <a:r>
              <a:rPr lang="en-US" sz="3600" dirty="0" smtClean="0"/>
              <a:t>3. Christ’s life on earth (Heb. 4:14-16)</a:t>
            </a:r>
          </a:p>
          <a:p>
            <a:r>
              <a:rPr lang="en-US" sz="3600" dirty="0" smtClean="0"/>
              <a:t>4. the Spirit of Prophecy.</a:t>
            </a:r>
          </a:p>
          <a:p>
            <a:r>
              <a:rPr lang="en-US" sz="3600" dirty="0" smtClean="0"/>
              <a:t>One domino falls and others follow!!!</a:t>
            </a:r>
            <a:endParaRPr lang="en-US" sz="3600" dirty="0"/>
          </a:p>
        </p:txBody>
      </p:sp>
    </p:spTree>
    <p:extLst>
      <p:ext uri="{BB962C8B-B14F-4D97-AF65-F5344CB8AC3E}">
        <p14:creationId xmlns="" xmlns:p14="http://schemas.microsoft.com/office/powerpoint/2010/main" val="2206181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711199"/>
          </a:xfrm>
        </p:spPr>
        <p:txBody>
          <a:bodyPr/>
          <a:lstStyle/>
          <a:p>
            <a:r>
              <a:rPr lang="en-US" dirty="0" smtClean="0"/>
              <a:t>                           </a:t>
            </a:r>
            <a:r>
              <a:rPr lang="en-US" b="1" i="1" u="sng" dirty="0" smtClean="0">
                <a:solidFill>
                  <a:srgbClr val="0070C0"/>
                </a:solidFill>
              </a:rPr>
              <a:t>Unbelievable!!!!!!!!!!!!!!!!!!</a:t>
            </a:r>
            <a:endParaRPr lang="en-US" b="1" i="1" u="sng" dirty="0">
              <a:solidFill>
                <a:srgbClr val="0070C0"/>
              </a:solidFill>
            </a:endParaRPr>
          </a:p>
        </p:txBody>
      </p:sp>
      <p:sp>
        <p:nvSpPr>
          <p:cNvPr id="3" name="Content Placeholder 2"/>
          <p:cNvSpPr>
            <a:spLocks noGrp="1"/>
          </p:cNvSpPr>
          <p:nvPr>
            <p:ph idx="1"/>
          </p:nvPr>
        </p:nvSpPr>
        <p:spPr>
          <a:xfrm>
            <a:off x="0" y="622300"/>
            <a:ext cx="12192000" cy="6235699"/>
          </a:xfrm>
        </p:spPr>
        <p:txBody>
          <a:bodyPr>
            <a:normAutofit/>
          </a:bodyPr>
          <a:lstStyle/>
          <a:p>
            <a:r>
              <a:rPr lang="en-US" sz="3200" dirty="0"/>
              <a:t>A review of the large quarto-size 467-page book, Issues: the Seventh-day Adventist Church and Certain Private Ministries also shocked many readers by what they could hardly believe could be in a book authorized by the North American Division officers and the union presidents. It condemned Hope International and Our Firm Foundation for holding “</a:t>
            </a:r>
            <a:r>
              <a:rPr lang="en-US" sz="3200" b="1" i="1" u="sng" dirty="0"/>
              <a:t>certain views on the human nature of Christ, the nature of sin, and sanctification. These issues have never been settled among Christians, much less among Seventh-day Adventists. They are not issues so essential to salvation that souls will be lost unless they are resolved. The problem that Hope International / Our Firm Foundation has created is that this independent ministry feels driven to charge the SDA church with being in a state of apostasy because it does not accept their views on these moot theological issues</a:t>
            </a:r>
            <a:r>
              <a:rPr lang="en-US" sz="3200" b="1" i="1" u="sng" dirty="0" smtClean="0"/>
              <a:t>.</a:t>
            </a:r>
            <a:r>
              <a:rPr lang="en-US" sz="3200" dirty="0" smtClean="0"/>
              <a:t>”</a:t>
            </a:r>
            <a:endParaRPr lang="en-US" sz="3200" dirty="0"/>
          </a:p>
        </p:txBody>
      </p:sp>
    </p:spTree>
    <p:extLst>
      <p:ext uri="{BB962C8B-B14F-4D97-AF65-F5344CB8AC3E}">
        <p14:creationId xmlns="" xmlns:p14="http://schemas.microsoft.com/office/powerpoint/2010/main" val="1122159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85799"/>
          </a:xfrm>
        </p:spPr>
        <p:txBody>
          <a:bodyPr>
            <a:normAutofit fontScale="90000"/>
          </a:bodyPr>
          <a:lstStyle/>
          <a:p>
            <a:r>
              <a:rPr lang="en-US" smtClean="0"/>
              <a:t> </a:t>
            </a:r>
            <a:r>
              <a:rPr lang="en-US" smtClean="0"/>
              <a:t>   </a:t>
            </a:r>
            <a:r>
              <a:rPr lang="en-US" b="1" i="1" u="sng" dirty="0" smtClean="0">
                <a:solidFill>
                  <a:srgbClr val="0070C0"/>
                </a:solidFill>
              </a:rPr>
              <a:t>Sanctification Not Moot in Paul’s eyes</a:t>
            </a:r>
            <a:endParaRPr lang="en-US" b="1" i="1" u="sng" dirty="0">
              <a:solidFill>
                <a:srgbClr val="0070C0"/>
              </a:solidFill>
            </a:endParaRPr>
          </a:p>
        </p:txBody>
      </p:sp>
      <p:sp>
        <p:nvSpPr>
          <p:cNvPr id="3" name="Content Placeholder 2"/>
          <p:cNvSpPr>
            <a:spLocks noGrp="1"/>
          </p:cNvSpPr>
          <p:nvPr>
            <p:ph sz="half" idx="1"/>
          </p:nvPr>
        </p:nvSpPr>
        <p:spPr>
          <a:xfrm>
            <a:off x="0" y="558800"/>
            <a:ext cx="6019800" cy="6299199"/>
          </a:xfrm>
        </p:spPr>
        <p:txBody>
          <a:bodyPr>
            <a:normAutofit/>
          </a:bodyPr>
          <a:lstStyle/>
          <a:p>
            <a:r>
              <a:rPr lang="en-US" sz="3200" dirty="0" smtClean="0"/>
              <a:t>In 1992, the SDA denomination declared that sanctification is not important or understood by SDA’s or Christians at large.  This is a categorical rejection of Jesus’ death and example, the sanctuary, the Sabbath, the SOP, and everything SDSA’s believe!  Shocking</a:t>
            </a:r>
            <a:r>
              <a:rPr lang="en-US" sz="3200" dirty="0"/>
              <a:t>!!  “Wherefore Jesus also, that he might sanctify the people with his own blood, suffered without the gate</a:t>
            </a:r>
            <a:r>
              <a:rPr lang="en-US" sz="3200" dirty="0" smtClean="0"/>
              <a:t>.”  Heb. 13:12</a:t>
            </a:r>
            <a:endParaRPr lang="en-US" sz="3200" dirty="0"/>
          </a:p>
        </p:txBody>
      </p:sp>
      <p:pic>
        <p:nvPicPr>
          <p:cNvPr id="5" name="Content Placeholder 4"/>
          <p:cNvPicPr>
            <a:picLocks noGrp="1" noChangeAspect="1"/>
          </p:cNvPicPr>
          <p:nvPr>
            <p:ph sz="half" idx="2"/>
          </p:nvPr>
        </p:nvPicPr>
        <p:blipFill>
          <a:blip r:embed="rId2" cstate="print"/>
          <a:stretch>
            <a:fillRect/>
          </a:stretch>
        </p:blipFill>
        <p:spPr>
          <a:xfrm>
            <a:off x="6146800" y="685800"/>
            <a:ext cx="6045199" cy="6172200"/>
          </a:xfrm>
          <a:prstGeom prst="rect">
            <a:avLst/>
          </a:prstGeom>
        </p:spPr>
      </p:pic>
    </p:spTree>
    <p:extLst>
      <p:ext uri="{BB962C8B-B14F-4D97-AF65-F5344CB8AC3E}">
        <p14:creationId xmlns="" xmlns:p14="http://schemas.microsoft.com/office/powerpoint/2010/main" val="3609136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88999"/>
          </a:xfrm>
        </p:spPr>
        <p:txBody>
          <a:bodyPr/>
          <a:lstStyle/>
          <a:p>
            <a:r>
              <a:rPr lang="en-US" dirty="0" smtClean="0"/>
              <a:t>                    </a:t>
            </a:r>
            <a:r>
              <a:rPr lang="en-US" b="1" i="1" u="sng" dirty="0" smtClean="0">
                <a:solidFill>
                  <a:srgbClr val="FF0000"/>
                </a:solidFill>
                <a:latin typeface="Algerian" panose="04020705040A02060702" pitchFamily="82" charset="0"/>
              </a:rPr>
              <a:t>Really?????????????????</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647700"/>
            <a:ext cx="12192000" cy="6210299"/>
          </a:xfrm>
        </p:spPr>
        <p:txBody>
          <a:bodyPr>
            <a:normAutofit lnSpcReduction="10000"/>
          </a:bodyPr>
          <a:lstStyle/>
          <a:p>
            <a:r>
              <a:rPr lang="en-US" sz="3200" dirty="0"/>
              <a:t>Surely, most Seventh-day Adventists are shocked that such a statement would be immortalized in print form. The human nature of Christ not essential to salvation!! (Romans 8:3, 4; Hebrews 2:16, 17; Selected Messages, book 1, p. 244</a:t>
            </a:r>
            <a:r>
              <a:rPr lang="en-US" sz="3200" dirty="0" smtClean="0"/>
              <a:t>) </a:t>
            </a:r>
            <a:r>
              <a:rPr lang="en-US" sz="3200" dirty="0"/>
              <a:t>The nature of sin not important to man’s salvation!! Seventh-day Adventists do not know what sin is?? (1 John 3:4) </a:t>
            </a:r>
            <a:r>
              <a:rPr lang="en-US" sz="3200" dirty="0" smtClean="0"/>
              <a:t> </a:t>
            </a:r>
            <a:endParaRPr lang="en-US" sz="3200" dirty="0"/>
          </a:p>
          <a:p>
            <a:r>
              <a:rPr lang="en-US" sz="3200" dirty="0"/>
              <a:t>If we do not know what sin is, we do not know God’s perfect law of liberty. (Romans 7:7; James 1:25; 2:12) 146 If we do not know what sin is, we will be separated from God (Isa. 59:2) </a:t>
            </a:r>
            <a:r>
              <a:rPr lang="en-US" sz="3200" dirty="0" smtClean="0"/>
              <a:t>; </a:t>
            </a:r>
            <a:r>
              <a:rPr lang="en-US" sz="3200" dirty="0"/>
              <a:t>we cannot discern righteousness or sanctification; and finally we do not know what sanctification is!! We are saved by grace through sanctification (together with justification) (2 Thess. 2:13; 1 Peter 1:2</a:t>
            </a:r>
            <a:r>
              <a:rPr lang="en-US" sz="3200" dirty="0" smtClean="0"/>
              <a:t>). </a:t>
            </a:r>
            <a:r>
              <a:rPr lang="en-US" sz="3200" dirty="0"/>
              <a:t>All these are moot theological issues! May our precious Saviour spare us from such shocking declarations!</a:t>
            </a:r>
          </a:p>
          <a:p>
            <a:endParaRPr lang="en-US" dirty="0"/>
          </a:p>
        </p:txBody>
      </p:sp>
    </p:spTree>
    <p:extLst>
      <p:ext uri="{BB962C8B-B14F-4D97-AF65-F5344CB8AC3E}">
        <p14:creationId xmlns="" xmlns:p14="http://schemas.microsoft.com/office/powerpoint/2010/main" val="41400819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47699"/>
          </a:xfrm>
        </p:spPr>
        <p:txBody>
          <a:bodyPr>
            <a:normAutofit fontScale="90000"/>
          </a:bodyPr>
          <a:lstStyle/>
          <a:p>
            <a:r>
              <a:rPr lang="en-US" dirty="0" smtClean="0"/>
              <a:t>                          </a:t>
            </a:r>
            <a:r>
              <a:rPr lang="en-US" b="1" i="1" u="sng" dirty="0" smtClean="0">
                <a:solidFill>
                  <a:srgbClr val="0070C0"/>
                </a:solidFill>
                <a:latin typeface="Algerian" panose="04020705040A02060702" pitchFamily="82" charset="0"/>
              </a:rPr>
              <a:t>Praise be to God!</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647700"/>
            <a:ext cx="12192000" cy="6210299"/>
          </a:xfrm>
        </p:spPr>
        <p:txBody>
          <a:bodyPr>
            <a:normAutofit/>
          </a:bodyPr>
          <a:lstStyle/>
          <a:p>
            <a:r>
              <a:rPr lang="en-US" sz="4000" dirty="0" smtClean="0"/>
              <a:t>“Let </a:t>
            </a:r>
            <a:r>
              <a:rPr lang="en-US" sz="4000" dirty="0"/>
              <a:t>us go forth therefore unto him without the camp, bearing his reproach</a:t>
            </a:r>
            <a:r>
              <a:rPr lang="en-US" sz="4000" dirty="0" smtClean="0"/>
              <a:t>. </a:t>
            </a:r>
            <a:r>
              <a:rPr lang="en-US" sz="4000" dirty="0"/>
              <a:t>For here have we no continuing city, but we seek one to come</a:t>
            </a:r>
            <a:r>
              <a:rPr lang="en-US" sz="4000" dirty="0" smtClean="0"/>
              <a:t>. </a:t>
            </a:r>
            <a:r>
              <a:rPr lang="en-US" sz="4000" dirty="0"/>
              <a:t>By him therefore let us offer the sacrifice of praise to God continually, that is, the fruit of our lips giving thanks to his name</a:t>
            </a:r>
            <a:r>
              <a:rPr lang="en-US" sz="4000" dirty="0" smtClean="0"/>
              <a:t>. </a:t>
            </a:r>
            <a:r>
              <a:rPr lang="en-US" sz="4000" dirty="0"/>
              <a:t>But to do good and to communicate forget not: for with such sacrifices God is well pleased</a:t>
            </a:r>
            <a:r>
              <a:rPr lang="en-US" sz="4000" dirty="0" smtClean="0"/>
              <a:t>. </a:t>
            </a:r>
            <a:r>
              <a:rPr lang="en-US" sz="4000" dirty="0"/>
              <a:t>Obey them that have the rule over you, and submit yourselves: for they watch for your souls, as they that must give account, that they may do it with joy, and not with grief: for that is unprofitable for you</a:t>
            </a:r>
            <a:r>
              <a:rPr lang="en-US" sz="4000" dirty="0" smtClean="0"/>
              <a:t>.”  Hebrews 13:13-17</a:t>
            </a:r>
            <a:endParaRPr lang="en-US" sz="4000" dirty="0"/>
          </a:p>
        </p:txBody>
      </p:sp>
    </p:spTree>
    <p:extLst>
      <p:ext uri="{BB962C8B-B14F-4D97-AF65-F5344CB8AC3E}">
        <p14:creationId xmlns="" xmlns:p14="http://schemas.microsoft.com/office/powerpoint/2010/main" val="26435856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27100"/>
          </a:xfrm>
        </p:spPr>
        <p:txBody>
          <a:bodyPr>
            <a:normAutofit/>
          </a:bodyPr>
          <a:lstStyle/>
          <a:p>
            <a:r>
              <a:rPr lang="en-US" dirty="0" smtClean="0"/>
              <a:t>                     </a:t>
            </a:r>
            <a:r>
              <a:rPr lang="en-US" b="1" i="1" u="sng" dirty="0" smtClean="0">
                <a:solidFill>
                  <a:srgbClr val="0070C0"/>
                </a:solidFill>
              </a:rPr>
              <a:t>Without the Gate!!!!</a:t>
            </a:r>
            <a:endParaRPr lang="en-US" b="1" i="1" u="sng" dirty="0">
              <a:solidFill>
                <a:srgbClr val="0070C0"/>
              </a:solidFill>
            </a:endParaRPr>
          </a:p>
        </p:txBody>
      </p:sp>
      <p:sp>
        <p:nvSpPr>
          <p:cNvPr id="3" name="Content Placeholder 2"/>
          <p:cNvSpPr>
            <a:spLocks noGrp="1"/>
          </p:cNvSpPr>
          <p:nvPr>
            <p:ph idx="1"/>
          </p:nvPr>
        </p:nvSpPr>
        <p:spPr>
          <a:xfrm>
            <a:off x="0" y="698500"/>
            <a:ext cx="12192000" cy="6159499"/>
          </a:xfrm>
        </p:spPr>
        <p:txBody>
          <a:bodyPr>
            <a:noAutofit/>
          </a:bodyPr>
          <a:lstStyle/>
          <a:p>
            <a:r>
              <a:rPr lang="en-US" sz="3200" dirty="0" smtClean="0"/>
              <a:t>“As </a:t>
            </a:r>
            <a:r>
              <a:rPr lang="en-US" sz="3200" dirty="0"/>
              <a:t>Adam and Eve were banished from Eden for transgressing the law of God, so Christ was to suffer without the boundaries of the holy place. He died outside the camp, where felons and murderers were executed. There He trod the winepress alone, bearing the penalty that should have fallen on the sinner. How deep and full of significance are the words, “Christ hath redeemed us from the curse of the law, being made a curse for us.” He went forth without the camp, thus showing that He gave His life not only for the Jewish nation, but for the whole world (The Youth's Instructor, June 28, 1900).</a:t>
            </a:r>
          </a:p>
          <a:p>
            <a:r>
              <a:rPr lang="en-US" sz="3200" dirty="0" smtClean="0"/>
              <a:t>“Christ </a:t>
            </a:r>
            <a:r>
              <a:rPr lang="en-US" sz="3200" dirty="0"/>
              <a:t>suffered without the gates of Jerusalem, for Calvary was outside the city walls. This was to show that He died, not for the Hebrews alone, but for all mankind. He proclaims to a fallen world that He is their Redeemer, and urges them to accept the salvation He offers (The Southern Work, September 4, 1906).</a:t>
            </a:r>
          </a:p>
        </p:txBody>
      </p:sp>
    </p:spTree>
    <p:extLst>
      <p:ext uri="{BB962C8B-B14F-4D97-AF65-F5344CB8AC3E}">
        <p14:creationId xmlns="" xmlns:p14="http://schemas.microsoft.com/office/powerpoint/2010/main" val="451469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6350696" cy="851769"/>
          </a:xfrm>
        </p:spPr>
        <p:txBody>
          <a:bodyPr>
            <a:normAutofit fontScale="90000"/>
          </a:bodyPr>
          <a:lstStyle/>
          <a:p>
            <a:r>
              <a:rPr lang="en-US" b="1" i="1" u="sng" dirty="0" smtClean="0">
                <a:solidFill>
                  <a:srgbClr val="FF0000"/>
                </a:solidFill>
              </a:rPr>
              <a:t>Part of 3 Angel’s Messages</a:t>
            </a:r>
            <a:endParaRPr lang="en-US" b="1" i="1" u="sng" dirty="0">
              <a:solidFill>
                <a:srgbClr val="FF0000"/>
              </a:solidFill>
            </a:endParaRPr>
          </a:p>
        </p:txBody>
      </p:sp>
      <p:sp>
        <p:nvSpPr>
          <p:cNvPr id="4" name="Content Placeholder 3"/>
          <p:cNvSpPr>
            <a:spLocks noGrp="1"/>
          </p:cNvSpPr>
          <p:nvPr>
            <p:ph sz="half" idx="2"/>
          </p:nvPr>
        </p:nvSpPr>
        <p:spPr>
          <a:xfrm>
            <a:off x="6172200" y="0"/>
            <a:ext cx="6019800" cy="6857999"/>
          </a:xfrm>
        </p:spPr>
        <p:txBody>
          <a:bodyPr>
            <a:normAutofit lnSpcReduction="10000"/>
          </a:bodyPr>
          <a:lstStyle/>
          <a:p>
            <a:r>
              <a:rPr lang="en-US" dirty="0"/>
              <a:t>“Whoso offereth praise glorifieth me: and to him that ordereth his conversation aright will I shew the salvation of God</a:t>
            </a:r>
            <a:r>
              <a:rPr lang="en-US" dirty="0" smtClean="0"/>
              <a:t>.”  Ps. 50:23</a:t>
            </a:r>
          </a:p>
          <a:p>
            <a:r>
              <a:rPr lang="en-US" dirty="0"/>
              <a:t>“And I saw another angel fly in the midst of heaven, having the everlasting gospel to preach unto them that dwell on the earth, and to every nation, and kindred, and tongue, and people,</a:t>
            </a:r>
          </a:p>
          <a:p>
            <a:endParaRPr lang="en-US" dirty="0"/>
          </a:p>
          <a:p>
            <a:r>
              <a:rPr lang="en-US" dirty="0"/>
              <a:t>7 Saying with a loud voice, Fear God, and give glory to him; for the hour of his judgment is come: and worship him that made heaven, and earth, and the sea, and the fountains of waters</a:t>
            </a:r>
            <a:r>
              <a:rPr lang="en-US" dirty="0" smtClean="0"/>
              <a:t>.”  Rev. 14:6,7</a:t>
            </a:r>
            <a:endParaRPr lang="en-US" dirty="0"/>
          </a:p>
        </p:txBody>
      </p:sp>
      <p:pic>
        <p:nvPicPr>
          <p:cNvPr id="1026" name="Picture 2"/>
          <p:cNvPicPr>
            <a:picLocks noGrp="1" noChangeAspect="1" noChangeArrowheads="1"/>
          </p:cNvPicPr>
          <p:nvPr>
            <p:ph sz="half"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1" y="701458"/>
            <a:ext cx="6413326" cy="615654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24957004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45718"/>
            <a:ext cx="10515600" cy="45719"/>
          </a:xfrm>
        </p:spPr>
        <p:txBody>
          <a:bodyPr>
            <a:normAutofit fontScale="90000"/>
          </a:bodyPr>
          <a:lstStyle/>
          <a:p>
            <a:endParaRPr lang="en-US" dirty="0"/>
          </a:p>
        </p:txBody>
      </p:sp>
      <p:sp>
        <p:nvSpPr>
          <p:cNvPr id="3" name="Content Placeholder 2"/>
          <p:cNvSpPr>
            <a:spLocks noGrp="1"/>
          </p:cNvSpPr>
          <p:nvPr>
            <p:ph idx="1"/>
          </p:nvPr>
        </p:nvSpPr>
        <p:spPr>
          <a:xfrm>
            <a:off x="0" y="175364"/>
            <a:ext cx="12192000" cy="6682635"/>
          </a:xfrm>
        </p:spPr>
        <p:txBody>
          <a:bodyPr>
            <a:normAutofit/>
          </a:bodyPr>
          <a:lstStyle/>
          <a:p>
            <a:r>
              <a:rPr lang="en-US" dirty="0"/>
              <a:t>When you're up against a struggle that shatters all your dreams</a:t>
            </a:r>
          </a:p>
          <a:p>
            <a:r>
              <a:rPr lang="en-US" dirty="0"/>
              <a:t>And your hopes have been cruelly crushed by Satan's manifested schemes</a:t>
            </a:r>
          </a:p>
          <a:p>
            <a:r>
              <a:rPr lang="en-US" dirty="0"/>
              <a:t>And you feel the urge within you to submit to earthly fears</a:t>
            </a:r>
          </a:p>
          <a:p>
            <a:r>
              <a:rPr lang="en-US" dirty="0"/>
              <a:t>Don't let the faith you're standing in, seem to disappear</a:t>
            </a:r>
          </a:p>
          <a:p>
            <a:r>
              <a:rPr lang="en-US" dirty="0"/>
              <a:t>Praise the Lord, He can work through those who praise Him</a:t>
            </a:r>
          </a:p>
          <a:p>
            <a:r>
              <a:rPr lang="en-US" dirty="0"/>
              <a:t>Praise the Lord, for our God inhabits praise</a:t>
            </a:r>
          </a:p>
          <a:p>
            <a:r>
              <a:rPr lang="en-US" dirty="0"/>
              <a:t>Praise the Lord, for the chains that seems to bind you</a:t>
            </a:r>
          </a:p>
          <a:p>
            <a:r>
              <a:rPr lang="en-US" dirty="0"/>
              <a:t>Serve only to remind you that they drop powerless behind you</a:t>
            </a:r>
          </a:p>
          <a:p>
            <a:r>
              <a:rPr lang="en-US" dirty="0"/>
              <a:t>When you praise Him</a:t>
            </a:r>
          </a:p>
          <a:p>
            <a:r>
              <a:rPr lang="en-US" dirty="0"/>
              <a:t>Now Satan is a liar and he wants to make us think, that we are paupers</a:t>
            </a:r>
          </a:p>
          <a:p>
            <a:r>
              <a:rPr lang="en-US" dirty="0"/>
              <a:t>When he knows himself we're children of the King</a:t>
            </a:r>
          </a:p>
          <a:p>
            <a:r>
              <a:rPr lang="en-US" dirty="0"/>
              <a:t>So lift up the mighty shield of faith for the battle must be won</a:t>
            </a:r>
          </a:p>
          <a:p>
            <a:r>
              <a:rPr lang="en-US" dirty="0"/>
              <a:t>We know that Jesus Christ has risen so the work's already done</a:t>
            </a:r>
          </a:p>
        </p:txBody>
      </p:sp>
    </p:spTree>
    <p:extLst>
      <p:ext uri="{BB962C8B-B14F-4D97-AF65-F5344CB8AC3E}">
        <p14:creationId xmlns="" xmlns:p14="http://schemas.microsoft.com/office/powerpoint/2010/main" val="39780956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64503"/>
          </a:xfrm>
        </p:spPr>
        <p:txBody>
          <a:bodyPr/>
          <a:lstStyle/>
          <a:p>
            <a:r>
              <a:rPr lang="en-US" b="1" i="1" u="sng" dirty="0" smtClean="0">
                <a:solidFill>
                  <a:srgbClr val="FF0000"/>
                </a:solidFill>
                <a:latin typeface="Algerian" panose="04020705040A02060702" pitchFamily="82" charset="0"/>
              </a:rPr>
              <a:t>Paul is Transfixed on this Theme!</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764088"/>
            <a:ext cx="12192000" cy="6093911"/>
          </a:xfrm>
        </p:spPr>
        <p:txBody>
          <a:bodyPr>
            <a:normAutofit/>
          </a:bodyPr>
          <a:lstStyle/>
          <a:p>
            <a:r>
              <a:rPr lang="en-US" sz="4000" dirty="0" smtClean="0"/>
              <a:t>“Pray </a:t>
            </a:r>
            <a:r>
              <a:rPr lang="en-US" sz="4000" dirty="0"/>
              <a:t>for us: for we trust we have a good conscience, in all things willing to live honestly</a:t>
            </a:r>
            <a:r>
              <a:rPr lang="en-US" sz="4000" dirty="0" smtClean="0"/>
              <a:t>. </a:t>
            </a:r>
            <a:r>
              <a:rPr lang="en-US" sz="4000" dirty="0"/>
              <a:t>But I beseech you the rather to do this, that I may be restored to you the sooner</a:t>
            </a:r>
            <a:r>
              <a:rPr lang="en-US" sz="4000" dirty="0" smtClean="0"/>
              <a:t>. </a:t>
            </a:r>
            <a:r>
              <a:rPr lang="en-US" sz="4000" dirty="0"/>
              <a:t>Now the God of peace, that brought again from the dead our Lord Jesus, that great shepherd of the sheep, </a:t>
            </a:r>
            <a:r>
              <a:rPr lang="en-US" sz="4000" b="1" i="1" u="sng" dirty="0"/>
              <a:t>through the blood of the everlasting covenant</a:t>
            </a:r>
            <a:r>
              <a:rPr lang="en-US" sz="4000" b="1" i="1" u="sng" dirty="0" smtClean="0"/>
              <a:t>, </a:t>
            </a:r>
            <a:r>
              <a:rPr lang="en-US" sz="4000" b="1" i="1" u="sng" dirty="0"/>
              <a:t>Make you perfect in every good work to do his will, working in you that which is </a:t>
            </a:r>
            <a:r>
              <a:rPr lang="en-US" sz="4000" b="1" i="1" u="sng" dirty="0" smtClean="0"/>
              <a:t>well pleasing </a:t>
            </a:r>
            <a:r>
              <a:rPr lang="en-US" sz="4000" b="1" i="1" u="sng" dirty="0"/>
              <a:t>in his sight, through Jesus Christ</a:t>
            </a:r>
            <a:r>
              <a:rPr lang="en-US" sz="4000" dirty="0"/>
              <a:t>; to whom be glory for ever and ever. Amen</a:t>
            </a:r>
            <a:r>
              <a:rPr lang="en-US" sz="4000" dirty="0" smtClean="0"/>
              <a:t>.”  Hebrews 13:18-21</a:t>
            </a:r>
            <a:endParaRPr lang="en-US" sz="4000" dirty="0"/>
          </a:p>
        </p:txBody>
      </p:sp>
    </p:spTree>
    <p:extLst>
      <p:ext uri="{BB962C8B-B14F-4D97-AF65-F5344CB8AC3E}">
        <p14:creationId xmlns="" xmlns:p14="http://schemas.microsoft.com/office/powerpoint/2010/main" val="1025808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49299"/>
          </a:xfrm>
        </p:spPr>
        <p:txBody>
          <a:bodyPr>
            <a:normAutofit fontScale="90000"/>
          </a:bodyPr>
          <a:lstStyle/>
          <a:p>
            <a:r>
              <a:rPr lang="en-US" dirty="0" smtClean="0"/>
              <a:t>         </a:t>
            </a:r>
            <a:r>
              <a:rPr lang="en-US" b="1" i="1" u="sng" dirty="0" smtClean="0">
                <a:solidFill>
                  <a:srgbClr val="FF0000"/>
                </a:solidFill>
                <a:latin typeface="Aharoni" panose="02010803020104030203" pitchFamily="2" charset="-79"/>
                <a:cs typeface="Aharoni" panose="02010803020104030203" pitchFamily="2" charset="-79"/>
              </a:rPr>
              <a:t>Sanctification and the Blood of Jesus</a:t>
            </a:r>
            <a:endParaRPr lang="en-US" b="1" i="1" u="sng" dirty="0">
              <a:solidFill>
                <a:srgbClr val="FF0000"/>
              </a:solidFill>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0" y="596900"/>
            <a:ext cx="12192000" cy="6261099"/>
          </a:xfrm>
        </p:spPr>
        <p:txBody>
          <a:bodyPr>
            <a:normAutofit/>
          </a:bodyPr>
          <a:lstStyle/>
          <a:p>
            <a:r>
              <a:rPr lang="en-US" sz="4000" dirty="0" smtClean="0"/>
              <a:t>The worldly churches have forgotten this grand truth, but not the Apostle Paul.</a:t>
            </a:r>
          </a:p>
          <a:p>
            <a:r>
              <a:rPr lang="en-US" sz="4000" dirty="0" smtClean="0"/>
              <a:t>The SDA church has forgotten this truth, but the book of Hebrews is very clear.</a:t>
            </a:r>
          </a:p>
          <a:p>
            <a:r>
              <a:rPr lang="en-US" sz="4000" dirty="0" smtClean="0"/>
              <a:t>Des Ford and the New Theology has denied this awesome truth, but Paul hit it again and again and again!!!</a:t>
            </a:r>
          </a:p>
          <a:p>
            <a:r>
              <a:rPr lang="en-US" sz="4000" dirty="0" smtClean="0"/>
              <a:t>“Wherefore Jesus also, that </a:t>
            </a:r>
            <a:r>
              <a:rPr lang="en-US" sz="4000" b="1" i="1" u="sng" dirty="0" smtClean="0">
                <a:solidFill>
                  <a:srgbClr val="FF0000"/>
                </a:solidFill>
              </a:rPr>
              <a:t>he might sanctify the people with his own blood</a:t>
            </a:r>
            <a:r>
              <a:rPr lang="en-US" sz="4000" dirty="0" smtClean="0"/>
              <a:t>, suffered without the gate.”  Hebrews 13:12</a:t>
            </a:r>
            <a:endParaRPr lang="en-US" sz="4000" dirty="0"/>
          </a:p>
        </p:txBody>
      </p:sp>
    </p:spTree>
    <p:extLst>
      <p:ext uri="{BB962C8B-B14F-4D97-AF65-F5344CB8AC3E}">
        <p14:creationId xmlns="" xmlns:p14="http://schemas.microsoft.com/office/powerpoint/2010/main" val="3565827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51977"/>
          </a:xfrm>
        </p:spPr>
        <p:txBody>
          <a:bodyPr/>
          <a:lstStyle/>
          <a:p>
            <a:r>
              <a:rPr lang="en-US" dirty="0" smtClean="0"/>
              <a:t>                                </a:t>
            </a:r>
            <a:r>
              <a:rPr lang="en-US" b="1" i="1" u="sng" dirty="0" smtClean="0">
                <a:solidFill>
                  <a:srgbClr val="FF0000"/>
                </a:solidFill>
              </a:rPr>
              <a:t>Obsessed!!</a:t>
            </a:r>
            <a:endParaRPr lang="en-US" b="1" i="1" u="sng" dirty="0">
              <a:solidFill>
                <a:srgbClr val="FF0000"/>
              </a:solidFill>
            </a:endParaRPr>
          </a:p>
        </p:txBody>
      </p:sp>
      <p:sp>
        <p:nvSpPr>
          <p:cNvPr id="3" name="Content Placeholder 2"/>
          <p:cNvSpPr>
            <a:spLocks noGrp="1"/>
          </p:cNvSpPr>
          <p:nvPr>
            <p:ph idx="1"/>
          </p:nvPr>
        </p:nvSpPr>
        <p:spPr>
          <a:xfrm>
            <a:off x="0" y="751562"/>
            <a:ext cx="12192000" cy="6106437"/>
          </a:xfrm>
        </p:spPr>
        <p:txBody>
          <a:bodyPr>
            <a:normAutofit/>
          </a:bodyPr>
          <a:lstStyle/>
          <a:p>
            <a:r>
              <a:rPr lang="en-US" sz="3000" dirty="0" smtClean="0"/>
              <a:t>“By </a:t>
            </a:r>
            <a:r>
              <a:rPr lang="en-US" sz="3000" dirty="0"/>
              <a:t>the which will we are sanctified through the offering of the body of Jesus Christ once for all</a:t>
            </a:r>
            <a:r>
              <a:rPr lang="en-US" sz="3000" dirty="0" smtClean="0"/>
              <a:t>.”  Heb. 10:10</a:t>
            </a:r>
          </a:p>
          <a:p>
            <a:r>
              <a:rPr lang="en-US" sz="3000" dirty="0" smtClean="0"/>
              <a:t>“…suppose </a:t>
            </a:r>
            <a:r>
              <a:rPr lang="en-US" sz="3000" dirty="0"/>
              <a:t>ye, shall he be thought worthy, who hath trodden under foot the Son of God, and hath counted the blood of the covenant, wherewith he was sanctified</a:t>
            </a:r>
            <a:r>
              <a:rPr lang="en-US" sz="3000" dirty="0" smtClean="0"/>
              <a:t>,” Heb. 10:29</a:t>
            </a:r>
          </a:p>
          <a:p>
            <a:r>
              <a:rPr lang="en-US" sz="3000" dirty="0" smtClean="0"/>
              <a:t>“For </a:t>
            </a:r>
            <a:r>
              <a:rPr lang="en-US" sz="3000" dirty="0"/>
              <a:t>by one offering he hath perfected for ever them that are sanctified</a:t>
            </a:r>
            <a:r>
              <a:rPr lang="en-US" sz="3000" dirty="0" smtClean="0"/>
              <a:t>.”  Heb. 10:14</a:t>
            </a:r>
          </a:p>
          <a:p>
            <a:r>
              <a:rPr lang="en-US" sz="3000" dirty="0" smtClean="0"/>
              <a:t>“Wherefore </a:t>
            </a:r>
            <a:r>
              <a:rPr lang="en-US" sz="3000" dirty="0"/>
              <a:t>Jesus also, that he might sanctify the people with his own blood, suffered without the gate</a:t>
            </a:r>
            <a:r>
              <a:rPr lang="en-US" sz="3000" dirty="0" smtClean="0"/>
              <a:t>.”  Heb. 13:12</a:t>
            </a:r>
          </a:p>
          <a:p>
            <a:r>
              <a:rPr lang="en-US" sz="3000" dirty="0"/>
              <a:t>“through the blood of the everlasting covenant</a:t>
            </a:r>
            <a:r>
              <a:rPr lang="en-US" sz="3000" dirty="0" smtClean="0"/>
              <a:t>,  </a:t>
            </a:r>
            <a:r>
              <a:rPr lang="en-US" sz="3000" dirty="0"/>
              <a:t>Make you perfect in every good work to do his will</a:t>
            </a:r>
            <a:r>
              <a:rPr lang="en-US" sz="3000" dirty="0" smtClean="0"/>
              <a:t>,”  Heb. 13:20,21</a:t>
            </a:r>
          </a:p>
        </p:txBody>
      </p:sp>
    </p:spTree>
    <p:extLst>
      <p:ext uri="{BB962C8B-B14F-4D97-AF65-F5344CB8AC3E}">
        <p14:creationId xmlns="" xmlns:p14="http://schemas.microsoft.com/office/powerpoint/2010/main" val="1917651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12799"/>
          </a:xfrm>
        </p:spPr>
        <p:txBody>
          <a:bodyPr>
            <a:normAutofit fontScale="90000"/>
          </a:bodyPr>
          <a:lstStyle/>
          <a:p>
            <a:r>
              <a:rPr lang="en-US" dirty="0" smtClean="0"/>
              <a:t>             </a:t>
            </a:r>
            <a:r>
              <a:rPr lang="en-US" b="1" i="1" u="sng" dirty="0" smtClean="0">
                <a:solidFill>
                  <a:srgbClr val="00B0F0"/>
                </a:solidFill>
              </a:rPr>
              <a:t>General </a:t>
            </a:r>
            <a:r>
              <a:rPr lang="en-US" b="1" i="1" u="sng" dirty="0">
                <a:solidFill>
                  <a:srgbClr val="00B0F0"/>
                </a:solidFill>
              </a:rPr>
              <a:t>C</a:t>
            </a:r>
            <a:r>
              <a:rPr lang="en-US" b="1" i="1" u="sng" dirty="0" smtClean="0">
                <a:solidFill>
                  <a:srgbClr val="00B0F0"/>
                </a:solidFill>
              </a:rPr>
              <a:t>omments of a Practical Nature</a:t>
            </a:r>
            <a:endParaRPr lang="en-US" b="1" i="1" u="sng" dirty="0">
              <a:solidFill>
                <a:srgbClr val="00B0F0"/>
              </a:solidFill>
            </a:endParaRPr>
          </a:p>
        </p:txBody>
      </p:sp>
      <p:sp>
        <p:nvSpPr>
          <p:cNvPr id="3" name="Content Placeholder 2"/>
          <p:cNvSpPr>
            <a:spLocks noGrp="1"/>
          </p:cNvSpPr>
          <p:nvPr>
            <p:ph idx="1"/>
          </p:nvPr>
        </p:nvSpPr>
        <p:spPr>
          <a:xfrm>
            <a:off x="0" y="660400"/>
            <a:ext cx="12192000" cy="6197599"/>
          </a:xfrm>
        </p:spPr>
        <p:txBody>
          <a:bodyPr>
            <a:normAutofit/>
          </a:bodyPr>
          <a:lstStyle/>
          <a:p>
            <a:r>
              <a:rPr lang="en-US" sz="4800" dirty="0" smtClean="0"/>
              <a:t>“Let brotherly love continue. Be not forgetful to entertain strangers: for thereby some have entertained angels unawares. Remember them that are in bonds, as bound with them; and them which suffer adversity, as being yourselves also in the body. Marriage is honorable in all, and the bed undefiled: but whoremongers and adulterers God will judge.”  Hebrews 13:1-4</a:t>
            </a:r>
            <a:endParaRPr lang="en-US" sz="4800" dirty="0"/>
          </a:p>
        </p:txBody>
      </p:sp>
    </p:spTree>
    <p:extLst>
      <p:ext uri="{BB962C8B-B14F-4D97-AF65-F5344CB8AC3E}">
        <p14:creationId xmlns="" xmlns:p14="http://schemas.microsoft.com/office/powerpoint/2010/main" val="275605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23899"/>
          </a:xfrm>
        </p:spPr>
        <p:txBody>
          <a:bodyPr/>
          <a:lstStyle/>
          <a:p>
            <a:r>
              <a:rPr lang="en-US" dirty="0" smtClean="0"/>
              <a:t>                  </a:t>
            </a:r>
            <a:r>
              <a:rPr lang="en-US" b="1" i="1" u="sng" dirty="0" smtClean="0">
                <a:solidFill>
                  <a:srgbClr val="00B050"/>
                </a:solidFill>
                <a:latin typeface="Algerian" panose="04020705040A02060702" pitchFamily="82" charset="0"/>
              </a:rPr>
              <a:t>Love Has Boundaries</a:t>
            </a:r>
            <a:endParaRPr lang="en-US" b="1" i="1" u="sng" dirty="0">
              <a:solidFill>
                <a:srgbClr val="00B05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cstate="print"/>
          <a:stretch>
            <a:fillRect/>
          </a:stretch>
        </p:blipFill>
        <p:spPr>
          <a:xfrm>
            <a:off x="0" y="596900"/>
            <a:ext cx="6172199" cy="6261099"/>
          </a:xfrm>
          <a:prstGeom prst="rect">
            <a:avLst/>
          </a:prstGeom>
        </p:spPr>
      </p:pic>
      <p:pic>
        <p:nvPicPr>
          <p:cNvPr id="6" name="Content Placeholder 5"/>
          <p:cNvPicPr>
            <a:picLocks noGrp="1" noChangeAspect="1"/>
          </p:cNvPicPr>
          <p:nvPr>
            <p:ph sz="half" idx="2"/>
          </p:nvPr>
        </p:nvPicPr>
        <p:blipFill>
          <a:blip r:embed="rId3" cstate="print"/>
          <a:stretch>
            <a:fillRect/>
          </a:stretch>
        </p:blipFill>
        <p:spPr>
          <a:xfrm>
            <a:off x="6172199" y="596900"/>
            <a:ext cx="6019801" cy="6261100"/>
          </a:xfrm>
          <a:prstGeom prst="rect">
            <a:avLst/>
          </a:prstGeom>
        </p:spPr>
      </p:pic>
    </p:spTree>
    <p:extLst>
      <p:ext uri="{BB962C8B-B14F-4D97-AF65-F5344CB8AC3E}">
        <p14:creationId xmlns="" xmlns:p14="http://schemas.microsoft.com/office/powerpoint/2010/main" val="4116936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
            <a:ext cx="10515600" cy="45719"/>
          </a:xfrm>
        </p:spPr>
        <p:txBody>
          <a:bodyPr>
            <a:normAutofit fontScale="90000"/>
          </a:bodyPr>
          <a:lstStyle/>
          <a:p>
            <a:endParaRPr lang="en-US" dirty="0"/>
          </a:p>
        </p:txBody>
      </p:sp>
      <p:pic>
        <p:nvPicPr>
          <p:cNvPr id="5" name="Content Placeholder 4"/>
          <p:cNvPicPr>
            <a:picLocks noGrp="1" noChangeAspect="1"/>
          </p:cNvPicPr>
          <p:nvPr>
            <p:ph sz="half" idx="1"/>
          </p:nvPr>
        </p:nvPicPr>
        <p:blipFill>
          <a:blip r:embed="rId2" cstate="print"/>
          <a:stretch>
            <a:fillRect/>
          </a:stretch>
        </p:blipFill>
        <p:spPr>
          <a:xfrm>
            <a:off x="0" y="0"/>
            <a:ext cx="6172199" cy="6857999"/>
          </a:xfrm>
          <a:prstGeom prst="rect">
            <a:avLst/>
          </a:prstGeom>
        </p:spPr>
      </p:pic>
      <p:sp>
        <p:nvSpPr>
          <p:cNvPr id="4" name="Content Placeholder 3"/>
          <p:cNvSpPr>
            <a:spLocks noGrp="1"/>
          </p:cNvSpPr>
          <p:nvPr>
            <p:ph sz="half" idx="2"/>
          </p:nvPr>
        </p:nvSpPr>
        <p:spPr>
          <a:xfrm>
            <a:off x="6172200" y="0"/>
            <a:ext cx="6019800" cy="6857999"/>
          </a:xfrm>
        </p:spPr>
        <p:txBody>
          <a:bodyPr>
            <a:normAutofit/>
          </a:bodyPr>
          <a:lstStyle/>
          <a:p>
            <a:r>
              <a:rPr lang="en-US" sz="4400" dirty="0" smtClean="0"/>
              <a:t>Paul commands us to love.  Help the stranger, and be kind to the one in need.  However, Paul surely IS NOT telling us to let people run over us and take advantage of our kindness!  We must maintain that balance and self-respect!!!</a:t>
            </a:r>
            <a:endParaRPr lang="en-US" sz="4400" dirty="0"/>
          </a:p>
        </p:txBody>
      </p:sp>
    </p:spTree>
    <p:extLst>
      <p:ext uri="{BB962C8B-B14F-4D97-AF65-F5344CB8AC3E}">
        <p14:creationId xmlns="" xmlns:p14="http://schemas.microsoft.com/office/powerpoint/2010/main" val="3296549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73099"/>
          </a:xfrm>
        </p:spPr>
        <p:txBody>
          <a:bodyPr>
            <a:normAutofit fontScale="90000"/>
          </a:bodyPr>
          <a:lstStyle/>
          <a:p>
            <a:r>
              <a:rPr lang="en-US" dirty="0" smtClean="0"/>
              <a:t>                         </a:t>
            </a:r>
            <a:r>
              <a:rPr lang="en-US" b="1" i="1" u="sng" dirty="0" smtClean="0">
                <a:solidFill>
                  <a:srgbClr val="00B050"/>
                </a:solidFill>
              </a:rPr>
              <a:t>Moral Purity Paramount</a:t>
            </a:r>
            <a:endParaRPr lang="en-US" b="1" i="1" u="sng" dirty="0">
              <a:solidFill>
                <a:srgbClr val="00B050"/>
              </a:solidFill>
            </a:endParaRPr>
          </a:p>
        </p:txBody>
      </p:sp>
      <p:sp>
        <p:nvSpPr>
          <p:cNvPr id="3" name="Content Placeholder 2"/>
          <p:cNvSpPr>
            <a:spLocks noGrp="1"/>
          </p:cNvSpPr>
          <p:nvPr>
            <p:ph sz="half" idx="1"/>
          </p:nvPr>
        </p:nvSpPr>
        <p:spPr>
          <a:xfrm>
            <a:off x="0" y="673100"/>
            <a:ext cx="6019800" cy="6184900"/>
          </a:xfrm>
        </p:spPr>
        <p:txBody>
          <a:bodyPr>
            <a:normAutofit/>
          </a:bodyPr>
          <a:lstStyle/>
          <a:p>
            <a:r>
              <a:rPr lang="en-US" sz="4000" dirty="0" smtClean="0"/>
              <a:t>Sex outside marriage, sex between people of the same gender and sex before marriage are still wrong and reprehensible in Heaven’s eyes.  The world might be confused and we might get confused, but no confusion in Paul’s writings. </a:t>
            </a:r>
            <a:endParaRPr lang="en-US" sz="4000" dirty="0"/>
          </a:p>
        </p:txBody>
      </p:sp>
      <p:pic>
        <p:nvPicPr>
          <p:cNvPr id="5" name="Content Placeholder 4"/>
          <p:cNvPicPr>
            <a:picLocks noGrp="1" noChangeAspect="1"/>
          </p:cNvPicPr>
          <p:nvPr>
            <p:ph sz="half" idx="2"/>
          </p:nvPr>
        </p:nvPicPr>
        <p:blipFill>
          <a:blip r:embed="rId2" cstate="print"/>
          <a:stretch>
            <a:fillRect/>
          </a:stretch>
        </p:blipFill>
        <p:spPr>
          <a:xfrm>
            <a:off x="6210300" y="571500"/>
            <a:ext cx="5981700" cy="6286500"/>
          </a:xfrm>
          <a:prstGeom prst="rect">
            <a:avLst/>
          </a:prstGeom>
        </p:spPr>
      </p:pic>
    </p:spTree>
    <p:extLst>
      <p:ext uri="{BB962C8B-B14F-4D97-AF65-F5344CB8AC3E}">
        <p14:creationId xmlns="" xmlns:p14="http://schemas.microsoft.com/office/powerpoint/2010/main" val="1356461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41400"/>
          </a:xfrm>
        </p:spPr>
        <p:txBody>
          <a:bodyPr>
            <a:normAutofit/>
          </a:bodyPr>
          <a:lstStyle/>
          <a:p>
            <a:r>
              <a:rPr lang="en-US" dirty="0" smtClean="0"/>
              <a:t>                          </a:t>
            </a:r>
            <a:r>
              <a:rPr lang="en-US" b="1" i="1" u="sng" dirty="0" smtClean="0">
                <a:solidFill>
                  <a:srgbClr val="FF0000"/>
                </a:solidFill>
              </a:rPr>
              <a:t>Unchanging Christ!</a:t>
            </a:r>
            <a:endParaRPr lang="en-US" b="1" i="1" u="sng" dirty="0">
              <a:solidFill>
                <a:srgbClr val="FF0000"/>
              </a:solidFill>
            </a:endParaRPr>
          </a:p>
        </p:txBody>
      </p:sp>
      <p:sp>
        <p:nvSpPr>
          <p:cNvPr id="3" name="Content Placeholder 2"/>
          <p:cNvSpPr>
            <a:spLocks noGrp="1"/>
          </p:cNvSpPr>
          <p:nvPr>
            <p:ph idx="1"/>
          </p:nvPr>
        </p:nvSpPr>
        <p:spPr>
          <a:xfrm>
            <a:off x="0" y="1041402"/>
            <a:ext cx="12192000" cy="5816598"/>
          </a:xfrm>
        </p:spPr>
        <p:txBody>
          <a:bodyPr>
            <a:normAutofit/>
          </a:bodyPr>
          <a:lstStyle/>
          <a:p>
            <a:pPr marL="0" indent="0">
              <a:buNone/>
            </a:pPr>
            <a:r>
              <a:rPr lang="en-US" sz="4000" dirty="0" smtClean="0"/>
              <a:t>“Let your conversation be without covetousness; and be content with such things as ye have: for he hath said, I will never leave thee, nor forsake thee. So that we may boldly say, The Lord is my helper, and I will not fear what man shall do unto me. Remember them which have the rule over you, who have spoken unto you the word of God: whose faith follow, considering the end of their conversation. Jesus Christ the same yesterday, and to day, and for ever.”  Hebrews 13:5-8</a:t>
            </a:r>
            <a:endParaRPr lang="en-US" sz="4000" dirty="0"/>
          </a:p>
          <a:p>
            <a:endParaRPr lang="en-US" sz="4000"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 xmlns:p14="http://schemas.microsoft.com/office/powerpoint/2010/main" val="4234780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00099"/>
          </a:xfrm>
        </p:spPr>
        <p:txBody>
          <a:bodyPr/>
          <a:lstStyle/>
          <a:p>
            <a:r>
              <a:rPr lang="en-US" dirty="0" smtClean="0"/>
              <a:t>   </a:t>
            </a:r>
            <a:r>
              <a:rPr lang="en-US" b="1" i="1" u="sng" dirty="0" smtClean="0">
                <a:solidFill>
                  <a:srgbClr val="FF0000"/>
                </a:solidFill>
                <a:latin typeface="Algerian" panose="04020705040A02060702" pitchFamily="82" charset="0"/>
              </a:rPr>
              <a:t>Comforting, Reassuring Saviour</a:t>
            </a:r>
            <a:endParaRPr lang="en-US" b="1" i="1" u="sng" dirty="0">
              <a:solidFill>
                <a:srgbClr val="FF000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cstate="print"/>
          <a:stretch>
            <a:fillRect/>
          </a:stretch>
        </p:blipFill>
        <p:spPr>
          <a:xfrm>
            <a:off x="838200" y="2543969"/>
            <a:ext cx="5181600" cy="2914650"/>
          </a:xfrm>
          <a:prstGeom prst="rect">
            <a:avLst/>
          </a:prstGeom>
        </p:spPr>
      </p:pic>
      <p:sp>
        <p:nvSpPr>
          <p:cNvPr id="4" name="Content Placeholder 3"/>
          <p:cNvSpPr>
            <a:spLocks noGrp="1"/>
          </p:cNvSpPr>
          <p:nvPr>
            <p:ph sz="half" idx="2"/>
          </p:nvPr>
        </p:nvSpPr>
        <p:spPr>
          <a:xfrm>
            <a:off x="6019800" y="711200"/>
            <a:ext cx="6172200" cy="6146799"/>
          </a:xfrm>
        </p:spPr>
        <p:txBody>
          <a:bodyPr>
            <a:normAutofit/>
          </a:bodyPr>
          <a:lstStyle/>
          <a:p>
            <a:r>
              <a:rPr lang="en-US" dirty="0"/>
              <a:t>“For I the LORD thy God will hold thy right hand, saying unto thee, Fear not; I will help </a:t>
            </a:r>
            <a:r>
              <a:rPr lang="en-US" dirty="0" smtClean="0"/>
              <a:t>thee.”  Isa. 41:13</a:t>
            </a:r>
          </a:p>
          <a:p>
            <a:r>
              <a:rPr lang="en-US" dirty="0"/>
              <a:t>“And Jesus came and </a:t>
            </a:r>
            <a:r>
              <a:rPr lang="en-US" dirty="0" smtClean="0"/>
              <a:t>spoke </a:t>
            </a:r>
            <a:r>
              <a:rPr lang="en-US" dirty="0"/>
              <a:t>unto them, saying, All power is given unto me in heaven and in earth</a:t>
            </a:r>
            <a:r>
              <a:rPr lang="en-US" dirty="0" smtClean="0"/>
              <a:t>. </a:t>
            </a:r>
            <a:r>
              <a:rPr lang="en-US" dirty="0"/>
              <a:t>Go ye therefore, and teach all nations, baptizing them in the name of the Father, and of the Son, and of the Holy Ghost</a:t>
            </a:r>
            <a:r>
              <a:rPr lang="en-US" dirty="0" smtClean="0"/>
              <a:t>: </a:t>
            </a:r>
            <a:r>
              <a:rPr lang="en-US" dirty="0"/>
              <a:t>Teaching them to observe all things whatsoever I have commanded you: and, lo, I am with you alway, even unto the end of the world. Amen</a:t>
            </a:r>
            <a:r>
              <a:rPr lang="en-US" dirty="0" smtClean="0"/>
              <a:t>.”  Matt. 28:18-20</a:t>
            </a:r>
            <a:endParaRPr lang="en-US" dirty="0"/>
          </a:p>
        </p:txBody>
      </p:sp>
      <p:pic>
        <p:nvPicPr>
          <p:cNvPr id="7" name="Picture 6"/>
          <p:cNvPicPr>
            <a:picLocks noChangeAspect="1"/>
          </p:cNvPicPr>
          <p:nvPr/>
        </p:nvPicPr>
        <p:blipFill>
          <a:blip r:embed="rId3" cstate="print"/>
          <a:stretch>
            <a:fillRect/>
          </a:stretch>
        </p:blipFill>
        <p:spPr>
          <a:xfrm>
            <a:off x="0" y="711200"/>
            <a:ext cx="6019800" cy="6146800"/>
          </a:xfrm>
          <a:prstGeom prst="rect">
            <a:avLst/>
          </a:prstGeom>
        </p:spPr>
      </p:pic>
    </p:spTree>
    <p:extLst>
      <p:ext uri="{BB962C8B-B14F-4D97-AF65-F5344CB8AC3E}">
        <p14:creationId xmlns="" xmlns:p14="http://schemas.microsoft.com/office/powerpoint/2010/main" val="4159289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0" y="365125"/>
            <a:ext cx="5181600" cy="1325563"/>
          </a:xfrm>
        </p:spPr>
        <p:txBody>
          <a:bodyPr/>
          <a:lstStyle/>
          <a:p>
            <a:endParaRPr lang="en-US" dirty="0"/>
          </a:p>
        </p:txBody>
      </p:sp>
      <p:sp>
        <p:nvSpPr>
          <p:cNvPr id="3" name="Content Placeholder 2"/>
          <p:cNvSpPr>
            <a:spLocks noGrp="1"/>
          </p:cNvSpPr>
          <p:nvPr>
            <p:ph sz="half" idx="1"/>
          </p:nvPr>
        </p:nvSpPr>
        <p:spPr>
          <a:xfrm>
            <a:off x="0" y="0"/>
            <a:ext cx="6172200" cy="6857999"/>
          </a:xfrm>
        </p:spPr>
        <p:txBody>
          <a:bodyPr>
            <a:normAutofit/>
          </a:bodyPr>
          <a:lstStyle/>
          <a:p>
            <a:r>
              <a:rPr lang="en-US" sz="3000" dirty="0" smtClean="0"/>
              <a:t>“Be </a:t>
            </a:r>
            <a:r>
              <a:rPr lang="en-US" sz="3000" dirty="0"/>
              <a:t>not carried about with divers and strange doctrines. For it is a good thing that the heart be established with grace; not with meats, which have not profited them that have been occupied therein</a:t>
            </a:r>
            <a:r>
              <a:rPr lang="en-US" sz="3000" dirty="0" smtClean="0"/>
              <a:t>. </a:t>
            </a:r>
            <a:r>
              <a:rPr lang="en-US" sz="3000" dirty="0"/>
              <a:t>We have an altar, whereof they have no right to eat which serve the tabernacle</a:t>
            </a:r>
            <a:r>
              <a:rPr lang="en-US" sz="3000" dirty="0" smtClean="0"/>
              <a:t>. </a:t>
            </a:r>
            <a:r>
              <a:rPr lang="en-US" sz="3000" dirty="0"/>
              <a:t>For the bodies of those beasts, whose blood is brought into the sanctuary by the high priest for sin, are burned without the camp</a:t>
            </a:r>
            <a:r>
              <a:rPr lang="en-US" sz="3000" dirty="0" smtClean="0"/>
              <a:t>. </a:t>
            </a:r>
            <a:r>
              <a:rPr lang="en-US" sz="3000" dirty="0"/>
              <a:t>Wherefore </a:t>
            </a:r>
            <a:r>
              <a:rPr lang="en-US" sz="3000" b="1" i="1" u="sng" dirty="0" smtClean="0">
                <a:solidFill>
                  <a:srgbClr val="FF0000"/>
                </a:solidFill>
              </a:rPr>
              <a:t>Jesus also, that he might sanctify the people with His own blood, suffered without the </a:t>
            </a:r>
            <a:r>
              <a:rPr lang="en-US" sz="3000" b="1" i="1" u="sng" smtClean="0">
                <a:solidFill>
                  <a:srgbClr val="FF0000"/>
                </a:solidFill>
              </a:rPr>
              <a:t>gate.” </a:t>
            </a:r>
            <a:r>
              <a:rPr lang="en-US" sz="3000" smtClean="0"/>
              <a:t>Heb</a:t>
            </a:r>
            <a:r>
              <a:rPr lang="en-US" sz="3000" dirty="0" smtClean="0"/>
              <a:t>. 13:9-12</a:t>
            </a:r>
            <a:endParaRPr lang="en-US" sz="3000" dirty="0"/>
          </a:p>
        </p:txBody>
      </p:sp>
      <p:pic>
        <p:nvPicPr>
          <p:cNvPr id="5" name="Content Placeholder 4"/>
          <p:cNvPicPr>
            <a:picLocks noGrp="1" noChangeAspect="1"/>
          </p:cNvPicPr>
          <p:nvPr>
            <p:ph sz="half" idx="2"/>
          </p:nvPr>
        </p:nvPicPr>
        <p:blipFill>
          <a:blip r:embed="rId2" cstate="print"/>
          <a:stretch>
            <a:fillRect/>
          </a:stretch>
        </p:blipFill>
        <p:spPr>
          <a:xfrm>
            <a:off x="6172200" y="0"/>
            <a:ext cx="6019800" cy="6857999"/>
          </a:xfrm>
          <a:prstGeom prst="rect">
            <a:avLst/>
          </a:prstGeom>
        </p:spPr>
      </p:pic>
    </p:spTree>
    <p:extLst>
      <p:ext uri="{BB962C8B-B14F-4D97-AF65-F5344CB8AC3E}">
        <p14:creationId xmlns="" xmlns:p14="http://schemas.microsoft.com/office/powerpoint/2010/main" val="38502684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TotalTime>
  <Words>2041</Words>
  <Application>Microsoft Office PowerPoint</Application>
  <PresentationFormat>Custom</PresentationFormat>
  <Paragraphs>94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Hebrews 13 “Sanctified by the Blood”</vt:lpstr>
      <vt:lpstr>         Sanctification and the Blood of Jesus</vt:lpstr>
      <vt:lpstr>             General Comments of a Practical Nature</vt:lpstr>
      <vt:lpstr>                  Love Has Boundaries</vt:lpstr>
      <vt:lpstr>Slide 5</vt:lpstr>
      <vt:lpstr>                         Moral Purity Paramount</vt:lpstr>
      <vt:lpstr>                          Unchanging Christ!</vt:lpstr>
      <vt:lpstr>   Comforting, Reassuring Saviour</vt:lpstr>
      <vt:lpstr>Slide 9</vt:lpstr>
      <vt:lpstr>     Sanctification and the sanctuary</vt:lpstr>
      <vt:lpstr>Slide 11</vt:lpstr>
      <vt:lpstr>                           Unbelievable!!!!!!!!!!!!!!!!!!</vt:lpstr>
      <vt:lpstr>    Sanctification Not Moot in Paul’s eyes</vt:lpstr>
      <vt:lpstr>                    Really?????????????????</vt:lpstr>
      <vt:lpstr>                          Praise be to God!</vt:lpstr>
      <vt:lpstr>                     Without the Gate!!!!</vt:lpstr>
      <vt:lpstr>Part of 3 Angel’s Messages</vt:lpstr>
      <vt:lpstr>Slide 18</vt:lpstr>
      <vt:lpstr>Paul is Transfixed on this Theme!</vt:lpstr>
      <vt:lpstr>                                Obsessed!!</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 13 “Sanctified by the Blood”</dc:title>
  <dc:creator>All Public</dc:creator>
  <cp:lastModifiedBy>Dad</cp:lastModifiedBy>
  <cp:revision>14</cp:revision>
  <dcterms:created xsi:type="dcterms:W3CDTF">2017-03-29T19:14:18Z</dcterms:created>
  <dcterms:modified xsi:type="dcterms:W3CDTF">2017-04-08T22:31:38Z</dcterms:modified>
</cp:coreProperties>
</file>