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81" r:id="rId7"/>
    <p:sldId id="282" r:id="rId8"/>
    <p:sldId id="283" r:id="rId9"/>
    <p:sldId id="261" r:id="rId10"/>
    <p:sldId id="284" r:id="rId11"/>
    <p:sldId id="262" r:id="rId12"/>
    <p:sldId id="263" r:id="rId13"/>
    <p:sldId id="264" r:id="rId14"/>
    <p:sldId id="266" r:id="rId15"/>
    <p:sldId id="285" r:id="rId16"/>
    <p:sldId id="265" r:id="rId17"/>
    <p:sldId id="267" r:id="rId18"/>
    <p:sldId id="286" r:id="rId19"/>
    <p:sldId id="268" r:id="rId20"/>
    <p:sldId id="269" r:id="rId21"/>
    <p:sldId id="270" r:id="rId22"/>
    <p:sldId id="271" r:id="rId23"/>
    <p:sldId id="272" r:id="rId24"/>
    <p:sldId id="273" r:id="rId25"/>
    <p:sldId id="274" r:id="rId26"/>
    <p:sldId id="276" r:id="rId27"/>
    <p:sldId id="277" r:id="rId28"/>
    <p:sldId id="278"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5D2F7-D19A-4315-8D98-4A7251CB905C}" type="datetimeFigureOut">
              <a:rPr lang="en-US" smtClean="0"/>
              <a:pPr/>
              <a:t>2/14/2014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EBE77-0B7E-4EFA-9D4B-C3CC7532E4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EBE77-0B7E-4EFA-9D4B-C3CC7532E45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8462F-7BAD-4834-A0FE-2C9EE66F03D7}"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8462F-7BAD-4834-A0FE-2C9EE66F03D7}"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8462F-7BAD-4834-A0FE-2C9EE66F03D7}"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8462F-7BAD-4834-A0FE-2C9EE66F03D7}"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8462F-7BAD-4834-A0FE-2C9EE66F03D7}"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8462F-7BAD-4834-A0FE-2C9EE66F03D7}"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8462F-7BAD-4834-A0FE-2C9EE66F03D7}" type="datetimeFigureOut">
              <a:rPr lang="en-US" smtClean="0"/>
              <a:pPr/>
              <a:t>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8462F-7BAD-4834-A0FE-2C9EE66F03D7}" type="datetimeFigureOut">
              <a:rPr lang="en-US" smtClean="0"/>
              <a:pPr/>
              <a:t>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8462F-7BAD-4834-A0FE-2C9EE66F03D7}" type="datetimeFigureOut">
              <a:rPr lang="en-US" smtClean="0"/>
              <a:pPr/>
              <a:t>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8462F-7BAD-4834-A0FE-2C9EE66F03D7}"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8462F-7BAD-4834-A0FE-2C9EE66F03D7}"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8BE7E-DCA0-47E4-9F70-6F9A0CADD0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8462F-7BAD-4834-A0FE-2C9EE66F03D7}" type="datetimeFigureOut">
              <a:rPr lang="en-US" smtClean="0"/>
              <a:pPr/>
              <a:t>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8BE7E-DCA0-47E4-9F70-6F9A0CADD0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05000"/>
          </a:xfrm>
        </p:spPr>
        <p:txBody>
          <a:bodyPr>
            <a:normAutofit/>
          </a:bodyPr>
          <a:lstStyle/>
          <a:p>
            <a:r>
              <a:rPr lang="en-US" sz="6600" u="sng" dirty="0" smtClean="0">
                <a:solidFill>
                  <a:srgbClr val="FF0000"/>
                </a:solidFill>
                <a:latin typeface="Blue Highway Linocut" pitchFamily="2" charset="0"/>
              </a:rPr>
              <a:t>Three Angels Messages</a:t>
            </a:r>
            <a:endParaRPr lang="en-US" sz="6600" u="sng" dirty="0">
              <a:solidFill>
                <a:srgbClr val="FF0000"/>
              </a:solidFill>
              <a:latin typeface="Blue Highway Linocut" pitchFamily="2" charset="0"/>
            </a:endParaRPr>
          </a:p>
        </p:txBody>
      </p:sp>
      <p:sp>
        <p:nvSpPr>
          <p:cNvPr id="3" name="Subtitle 2"/>
          <p:cNvSpPr>
            <a:spLocks noGrp="1"/>
          </p:cNvSpPr>
          <p:nvPr>
            <p:ph type="subTitle" idx="1"/>
          </p:nvPr>
        </p:nvSpPr>
        <p:spPr/>
        <p:txBody>
          <a:bodyPr/>
          <a:lstStyle/>
          <a:p>
            <a:r>
              <a:rPr lang="en-US" b="1" i="1" u="sng" dirty="0" smtClean="0">
                <a:solidFill>
                  <a:srgbClr val="0070C0"/>
                </a:solidFill>
              </a:rPr>
              <a:t>Accepting or Rejecting?</a:t>
            </a:r>
            <a:endParaRPr lang="en-US" b="1" i="1" u="sng" dirty="0">
              <a:solidFill>
                <a:srgbClr val="0070C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B050"/>
                </a:solidFill>
              </a:rPr>
              <a:t>The Harvest</a:t>
            </a:r>
            <a:endParaRPr lang="en-US" i="1" u="sng" dirty="0">
              <a:solidFill>
                <a:srgbClr val="00B050"/>
              </a:solidFill>
            </a:endParaRPr>
          </a:p>
        </p:txBody>
      </p:sp>
      <p:pic>
        <p:nvPicPr>
          <p:cNvPr id="4" name="Content Placeholder 3" descr="images.jpg"/>
          <p:cNvPicPr>
            <a:picLocks noGrp="1" noChangeAspect="1"/>
          </p:cNvPicPr>
          <p:nvPr>
            <p:ph idx="1"/>
          </p:nvPr>
        </p:nvPicPr>
        <p:blipFill>
          <a:blip r:embed="rId2" cstate="print"/>
          <a:stretch>
            <a:fillRect/>
          </a:stretch>
        </p:blipFill>
        <p:spPr>
          <a:xfrm>
            <a:off x="0" y="762000"/>
            <a:ext cx="9143999" cy="6096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u="sng" dirty="0" smtClean="0">
                <a:solidFill>
                  <a:srgbClr val="00B050"/>
                </a:solidFill>
                <a:latin typeface="Algerian" pitchFamily="82" charset="0"/>
              </a:rPr>
              <a:t>The </a:t>
            </a:r>
            <a:br>
              <a:rPr lang="en-US" u="sng" dirty="0" smtClean="0">
                <a:solidFill>
                  <a:srgbClr val="00B050"/>
                </a:solidFill>
                <a:latin typeface="Algerian" pitchFamily="82" charset="0"/>
              </a:rPr>
            </a:br>
            <a:r>
              <a:rPr lang="en-US" u="sng" dirty="0" smtClean="0">
                <a:solidFill>
                  <a:srgbClr val="00B050"/>
                </a:solidFill>
                <a:latin typeface="Algerian" pitchFamily="82" charset="0"/>
              </a:rPr>
              <a:t>Harvest</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dirty="0" smtClean="0"/>
              <a:t>Christ comes with a sickle to harvest the earth.  The Bible is very clear what the harvest is………..” The field is the world; the good seed are the children of the kingdom; but the tares are the children of the wicked one;  The enemy that sowed them is the devil; </a:t>
            </a:r>
            <a:r>
              <a:rPr lang="en-US" u="sng" dirty="0" smtClean="0">
                <a:solidFill>
                  <a:srgbClr val="C00000"/>
                </a:solidFill>
              </a:rPr>
              <a:t>the harvest is the end of the world</a:t>
            </a:r>
            <a:r>
              <a:rPr lang="en-US" dirty="0" smtClean="0"/>
              <a:t>; and the reapers are the angels. </a:t>
            </a:r>
            <a:r>
              <a:rPr lang="en-US" dirty="0" smtClean="0"/>
              <a:t>As </a:t>
            </a:r>
            <a:r>
              <a:rPr lang="en-US" dirty="0" smtClean="0"/>
              <a:t>therefore the tares are gathered and burned in the fire; so shall it be in the end of this world.  The Son of man shall send forth his angels, and they shall gather out of his kingdom all things that offend, and them which do iniquity; </a:t>
            </a:r>
            <a:r>
              <a:rPr lang="en-US" dirty="0" smtClean="0"/>
              <a:t>And </a:t>
            </a:r>
            <a:r>
              <a:rPr lang="en-US" dirty="0" smtClean="0"/>
              <a:t>shall cast them into a furnace of fire: there shall be wailing and gnashing of teeth.  Then shall the righteous shine forth as the sun in the kingdom of their Father. Who hath ears to hear, let him hear.”  Matthew 13:38-43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B050"/>
                </a:solidFill>
                <a:latin typeface="Algerian" pitchFamily="82" charset="0"/>
              </a:rPr>
              <a:t>Christ is Coming</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The messages of Revelation 14 are given to prepare people for the 2</a:t>
            </a:r>
            <a:r>
              <a:rPr lang="en-US" sz="4000" baseline="30000" dirty="0" smtClean="0"/>
              <a:t>nd</a:t>
            </a:r>
            <a:r>
              <a:rPr lang="en-US" sz="4000" dirty="0" smtClean="0"/>
              <a:t> coming of Christ.  By how we respond to these messages will determine our destiny; whether to be saved in Christ’s kingdom or to be lost.  These are the messages for this hour.  The entire world hangs in the balances and are weighed up against these testing truths for this time.</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ndalus" pitchFamily="2" charset="-78"/>
                <a:cs typeface="Andalus" pitchFamily="2" charset="-78"/>
              </a:rPr>
              <a:t>The Messages of Destiny</a:t>
            </a:r>
            <a:endParaRPr lang="en-US" u="sng" dirty="0">
              <a:solidFill>
                <a:srgbClr val="C00000"/>
              </a:solidFill>
              <a:latin typeface="Andalus" pitchFamily="2" charset="-78"/>
              <a:cs typeface="Andalus" pitchFamily="2" charset="-78"/>
            </a:endParaRPr>
          </a:p>
        </p:txBody>
      </p:sp>
      <p:sp>
        <p:nvSpPr>
          <p:cNvPr id="3" name="Content Placeholder 2"/>
          <p:cNvSpPr>
            <a:spLocks noGrp="1"/>
          </p:cNvSpPr>
          <p:nvPr>
            <p:ph sz="half" idx="1"/>
          </p:nvPr>
        </p:nvSpPr>
        <p:spPr>
          <a:xfrm>
            <a:off x="0" y="685800"/>
            <a:ext cx="4495800" cy="6172200"/>
          </a:xfrm>
        </p:spPr>
        <p:txBody>
          <a:bodyPr>
            <a:normAutofit/>
          </a:bodyPr>
          <a:lstStyle/>
          <a:p>
            <a:r>
              <a:rPr lang="en-US" u="sng" dirty="0" smtClean="0"/>
              <a:t>Before 1844</a:t>
            </a:r>
          </a:p>
          <a:p>
            <a:r>
              <a:rPr lang="en-US" dirty="0" smtClean="0"/>
              <a:t>1. White Horse- Message of the Righteousness of Christ.</a:t>
            </a:r>
          </a:p>
          <a:p>
            <a:r>
              <a:rPr lang="en-US" dirty="0" smtClean="0"/>
              <a:t>2.  Red Horse-Message of Warning, fallen into sin.</a:t>
            </a:r>
          </a:p>
          <a:p>
            <a:r>
              <a:rPr lang="en-US" dirty="0" smtClean="0"/>
              <a:t>3. Black Horse-Final Warning.</a:t>
            </a:r>
          </a:p>
          <a:p>
            <a:r>
              <a:rPr lang="en-US" dirty="0" smtClean="0"/>
              <a:t>4. Pale Horse-Wrath of God.</a:t>
            </a:r>
            <a:endParaRPr lang="en-US"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u="sng" dirty="0" smtClean="0"/>
              <a:t>Since 1844</a:t>
            </a:r>
          </a:p>
          <a:p>
            <a:r>
              <a:rPr lang="en-US" dirty="0" smtClean="0"/>
              <a:t>1. 1</a:t>
            </a:r>
            <a:r>
              <a:rPr lang="en-US" baseline="30000" dirty="0" smtClean="0"/>
              <a:t>st</a:t>
            </a:r>
            <a:r>
              <a:rPr lang="en-US" dirty="0" smtClean="0"/>
              <a:t> Angel’s Message-Christ’s Righteousness in the judgment, Sabbath.</a:t>
            </a:r>
          </a:p>
          <a:p>
            <a:r>
              <a:rPr lang="en-US" dirty="0" smtClean="0"/>
              <a:t>2. 2</a:t>
            </a:r>
            <a:r>
              <a:rPr lang="en-US" baseline="30000" dirty="0" smtClean="0"/>
              <a:t>nd</a:t>
            </a:r>
            <a:r>
              <a:rPr lang="en-US" dirty="0" smtClean="0"/>
              <a:t> Angel’s Message-Message of Warning, fallen into sin.</a:t>
            </a:r>
          </a:p>
          <a:p>
            <a:r>
              <a:rPr lang="en-US" dirty="0" smtClean="0"/>
              <a:t>3. 3</a:t>
            </a:r>
            <a:r>
              <a:rPr lang="en-US" baseline="30000" dirty="0" smtClean="0"/>
              <a:t>rd</a:t>
            </a:r>
            <a:r>
              <a:rPr lang="en-US" dirty="0" smtClean="0"/>
              <a:t> Angel’s Message-Final Warning</a:t>
            </a:r>
          </a:p>
          <a:p>
            <a:r>
              <a:rPr lang="en-US" dirty="0" smtClean="0"/>
              <a:t>4. Result of rejecting these messages ‘the wrath of God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What do you Expect?</a:t>
            </a:r>
            <a:endParaRPr lang="en-US" u="sng" dirty="0">
              <a:solidFill>
                <a:srgbClr val="C00000"/>
              </a:solidFill>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t>Revelation 14 has given us three messages.  By how people respond determines their destiny.  Revelation 15 should give us some idea about the destiny of the saved and the lost.  We should hear something about the righteous and their destiny and the destiny of the wicked.  What will be the reward for accepting the three angels messages?  What will be the punishment for rejecting them?  Revelation 15 should give us the answers…………………………….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Weighed in the Balances</a:t>
            </a:r>
            <a:endParaRPr lang="en-US" b="1" i="1" u="sng" dirty="0">
              <a:solidFill>
                <a:srgbClr val="00B050"/>
              </a:solidFill>
            </a:endParaRPr>
          </a:p>
        </p:txBody>
      </p:sp>
      <p:sp>
        <p:nvSpPr>
          <p:cNvPr id="3" name="Content Placeholder 2"/>
          <p:cNvSpPr>
            <a:spLocks noGrp="1"/>
          </p:cNvSpPr>
          <p:nvPr>
            <p:ph sz="half" idx="1"/>
          </p:nvPr>
        </p:nvSpPr>
        <p:spPr>
          <a:xfrm>
            <a:off x="0" y="685800"/>
            <a:ext cx="4648200" cy="6172200"/>
          </a:xfrm>
        </p:spPr>
        <p:txBody>
          <a:bodyPr>
            <a:normAutofit fontScale="92500" lnSpcReduction="10000"/>
          </a:bodyPr>
          <a:lstStyle/>
          <a:p>
            <a:r>
              <a:rPr lang="en-US" dirty="0" smtClean="0"/>
              <a:t>Revelation 14 has given us three messages.  By how people respond determines their destiny.  Revelation 15 should give us some idea about the destiny of the saved and the lost.  We should hear something about the righteous and their destiny and the destiny of the wicked.  What will be the reward for accepting the three angels messages?  What will be the punishment for rejecting them?  Revelation 15 should give us the answers…………………………….</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1" y="762000"/>
            <a:ext cx="4572000" cy="609599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B050"/>
                </a:solidFill>
                <a:latin typeface="Algerian" pitchFamily="82" charset="0"/>
              </a:rPr>
              <a:t>Revelation 15:1-8</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2000" dirty="0" smtClean="0"/>
              <a:t>“And I saw another sign in heaven, great and marvellous, seven angels having the seven last plagues; for in them is filled up the wrath of God.   </a:t>
            </a:r>
            <a:r>
              <a:rPr lang="en-US" sz="2000" u="sng" dirty="0" smtClean="0"/>
              <a:t>And I saw as it were a sea of glass mingled with fire: and them that had gotten the victory over the beast, and over his image, and over his mark, and over the number of his name, stand on the sea of glass, having the harps of God.</a:t>
            </a:r>
            <a:r>
              <a:rPr lang="en-US" sz="2000" dirty="0" smtClean="0"/>
              <a:t>  And they sing the song of Moses the servant of God, and the song of the Lamb, saying, Great and marvellous are thy works, Lord God Almighty; just and true are thy ways, thou King of saints.  Who shall not fear thee, O Lord, and glorify thy name? for thou only art holy: for all nations shall come and worship before thee; for thy judgments are made manifest. </a:t>
            </a:r>
            <a:br>
              <a:rPr lang="en-US" sz="2000" dirty="0" smtClean="0"/>
            </a:br>
            <a:r>
              <a:rPr lang="en-US" sz="2000" dirty="0" smtClean="0"/>
              <a:t>And after that I looked, and, behold, the temple of the tabernacle of the testimony in heaven was opened:  </a:t>
            </a:r>
            <a:r>
              <a:rPr lang="en-US" sz="2000" u="sng" dirty="0" smtClean="0"/>
              <a:t>And the seven angels came out of the temple, having the seven plagues, clothed in pure and white linen, and having their breasts girded with golden girdles.  </a:t>
            </a:r>
            <a:r>
              <a:rPr lang="en-US" sz="2000" dirty="0" smtClean="0"/>
              <a:t>And one of the four beasts gave unto the seven angels seven golden vials full of the wrath of God, who liveth for ever and ever.  And the temple was filled with smoke from the glory of God, and from his power; </a:t>
            </a:r>
            <a:r>
              <a:rPr lang="en-US" sz="2000" u="sng" dirty="0" smtClean="0"/>
              <a:t>and no man was able to enter into the temple, till the seven plagues of the seven angels were fulfilled.”</a:t>
            </a:r>
            <a:endParaRPr lang="en-US" sz="20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Victors/Losers</a:t>
            </a:r>
            <a:endParaRPr lang="en-US" u="sng" dirty="0">
              <a:solidFill>
                <a:srgbClr val="0070C0"/>
              </a:solidFill>
            </a:endParaRPr>
          </a:p>
        </p:txBody>
      </p:sp>
      <p:sp>
        <p:nvSpPr>
          <p:cNvPr id="3" name="Content Placeholder 2"/>
          <p:cNvSpPr>
            <a:spLocks noGrp="1"/>
          </p:cNvSpPr>
          <p:nvPr>
            <p:ph sz="half" idx="1"/>
          </p:nvPr>
        </p:nvSpPr>
        <p:spPr>
          <a:xfrm>
            <a:off x="0" y="685800"/>
            <a:ext cx="4648200" cy="6172200"/>
          </a:xfrm>
        </p:spPr>
        <p:txBody>
          <a:bodyPr>
            <a:noAutofit/>
          </a:bodyPr>
          <a:lstStyle/>
          <a:p>
            <a:r>
              <a:rPr lang="en-US" sz="2400" dirty="0" smtClean="0"/>
              <a:t>The victors are the 144,000 that sing the song of Moses and Christ. “And they sung as it were a new song before the throne, and before the four beasts, and the elders: and no man could learn that song but the hundred and forty and four thousand, which were redeemed from the earth.”</a:t>
            </a:r>
          </a:p>
          <a:p>
            <a:r>
              <a:rPr lang="en-US" sz="2400" dirty="0" smtClean="0"/>
              <a:t>Revelation 14:3</a:t>
            </a:r>
            <a:endParaRPr lang="en-US" sz="2400" dirty="0"/>
          </a:p>
        </p:txBody>
      </p:sp>
      <p:pic>
        <p:nvPicPr>
          <p:cNvPr id="1026" name="Picture 2" descr="F:\Backgrounds and extras\0501061X1.jpg"/>
          <p:cNvPicPr>
            <a:picLocks noGrp="1" noChangeAspect="1" noChangeArrowheads="1"/>
          </p:cNvPicPr>
          <p:nvPr>
            <p:ph sz="half" idx="2"/>
          </p:nvPr>
        </p:nvPicPr>
        <p:blipFill>
          <a:blip r:embed="rId2" cstate="print"/>
          <a:srcRect/>
          <a:stretch>
            <a:fillRect/>
          </a:stretch>
        </p:blipFill>
        <p:spPr bwMode="auto">
          <a:xfrm>
            <a:off x="4648200" y="685800"/>
            <a:ext cx="4495800" cy="6172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00B050"/>
                </a:solidFill>
                <a:latin typeface="Algerian" pitchFamily="82" charset="0"/>
              </a:rPr>
              <a:t>The Losers</a:t>
            </a:r>
            <a:endParaRPr lang="en-US" i="1" u="sng" dirty="0">
              <a:solidFill>
                <a:srgbClr val="00B050"/>
              </a:solidFill>
              <a:latin typeface="Algerian" pitchFamily="82" charset="0"/>
            </a:endParaRPr>
          </a:p>
        </p:txBody>
      </p:sp>
      <p:sp>
        <p:nvSpPr>
          <p:cNvPr id="3" name="Content Placeholder 2"/>
          <p:cNvSpPr>
            <a:spLocks noGrp="1"/>
          </p:cNvSpPr>
          <p:nvPr>
            <p:ph sz="half" idx="1"/>
          </p:nvPr>
        </p:nvSpPr>
        <p:spPr>
          <a:xfrm>
            <a:off x="0" y="838200"/>
            <a:ext cx="4648200" cy="6019800"/>
          </a:xfrm>
        </p:spPr>
        <p:txBody>
          <a:bodyPr>
            <a:normAutofit fontScale="77500" lnSpcReduction="20000"/>
          </a:bodyPr>
          <a:lstStyle/>
          <a:p>
            <a:r>
              <a:rPr lang="en-US" dirty="0" smtClean="0"/>
              <a:t>Those who reject the three angel’s messages will receive of the seven last plagues.  “Then Jesus will step out from between the Father and man, and God will keep silence no longer, but pour out His wrath on those who have rejected His truth. …The nations are now getting angry, but when our High Priest has finished His work in the sanctuary, He will stand up, put on the garments of vengeance, and then the seven last plagues will be poured out. </a:t>
            </a:r>
          </a:p>
          <a:p>
            <a:r>
              <a:rPr lang="en-US" dirty="0" smtClean="0"/>
              <a:t>     I saw that the four angels would hold the four winds until Jesus' work was done in the sanctuary, and then will come the seven last plagues. These plagues enraged the wicked against the </a:t>
            </a:r>
            <a:r>
              <a:rPr lang="en-US" dirty="0" smtClean="0"/>
              <a:t>righteous.”  </a:t>
            </a:r>
            <a:r>
              <a:rPr lang="en-US" dirty="0" err="1" smtClean="0"/>
              <a:t>Maranatha</a:t>
            </a:r>
            <a:r>
              <a:rPr lang="en-US" dirty="0" smtClean="0"/>
              <a:t>, 258</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Algerian" pitchFamily="82" charset="0"/>
              </a:rPr>
              <a:t>Comments on the end</a:t>
            </a:r>
            <a:endParaRPr lang="en-US" u="sng" dirty="0">
              <a:solidFill>
                <a:srgbClr val="0070C0"/>
              </a:solidFill>
              <a:latin typeface="Algerian" pitchFamily="82" charset="0"/>
            </a:endParaRPr>
          </a:p>
        </p:txBody>
      </p:sp>
      <p:sp>
        <p:nvSpPr>
          <p:cNvPr id="3" name="Content Placeholder 2"/>
          <p:cNvSpPr>
            <a:spLocks noGrp="1"/>
          </p:cNvSpPr>
          <p:nvPr>
            <p:ph idx="1"/>
          </p:nvPr>
        </p:nvSpPr>
        <p:spPr/>
        <p:txBody>
          <a:bodyPr>
            <a:noAutofit/>
          </a:bodyPr>
          <a:lstStyle/>
          <a:p>
            <a:r>
              <a:rPr lang="en-US" sz="2000" dirty="0" smtClean="0"/>
              <a:t>“When Christ ceases His intercession in the sanctuary, the unmingled wrath threatened against those who worship the beast and his image and receive his mark (Revelation 14:9, 10), will be poured out. The plagues upon Egypt when God was about to deliver Israel were similar in character to those more terrible and extensive judgments which are to fall upon the world just before the final deliverance of God's people. Says the revelator, in describing those terrific scourges: "There fell a noisome and grievous sore upon the men which had the mark of the beast, and upon them which worshipped his image." The sea "became as the blood of a dead man: and every living soul died in the sea." And "the rivers and fountains of waters . . .became blood." Terrible as these inflictions are, God's justice stands fully vindicated. The angel of God declares: "Thou art righteous, O Lord, . . . because thou hast judged thus. For they have shed the blood of saints and prophets, and thou hast given them blood to drink; for they are worthy." Revelation 16:2-6.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6000" u="sng" dirty="0" smtClean="0">
                <a:solidFill>
                  <a:srgbClr val="0070C0"/>
                </a:solidFill>
                <a:latin typeface="Blue Highway Linocut" pitchFamily="2" charset="0"/>
              </a:rPr>
              <a:t>Summary</a:t>
            </a:r>
            <a:endParaRPr lang="en-US" sz="6000" u="sng" dirty="0">
              <a:solidFill>
                <a:srgbClr val="0070C0"/>
              </a:solidFill>
              <a:latin typeface="Blue Highway Linocut" pitchFamily="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2000" dirty="0" smtClean="0"/>
              <a:t>Revelation 14:6-12 “And I saw another angel fly in the midst of heaven, having the everlasting gospel to preach unto them that dwell on the earth, and to every nation, and kindred, and tongue, and people,  Saying with a loud voice, Fear God, and give glory to him; for the hour of his judgment is come: and worship him that made heaven, and earth, and the sea, and the fountains of waters.  And there followed another angel, saying, Babylon is fallen, is fallen, that great city, because she made all nations drink of the wine of the wrath of her fornication.  And the third angel followed them, saying with a loud voice, If any man worship the beast and his image, and receive his mark in his forehead, or in his hand,  The same shall drink of the wine of the wrath of God, which is poured out without mixture into the cup of his indignation; and he shall be tormented with fire and brimstone in the presence of the holy angels, and in the presence of the Lamb:  And the smoke of their torment ascendeth up for ever and ever: and they have no rest day nor night, who worship the beast and his image, and whosoever receiveth the mark of his name.  Here is the patience of the saints: here are they that keep the commandments of God, and the faith of Jesus.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Continued</a:t>
            </a:r>
            <a:endParaRPr lang="en-US" u="sng" dirty="0">
              <a:solidFill>
                <a:srgbClr val="0070C0"/>
              </a:solidFill>
            </a:endParaRPr>
          </a:p>
        </p:txBody>
      </p:sp>
      <p:sp>
        <p:nvSpPr>
          <p:cNvPr id="3" name="Content Placeholder 2"/>
          <p:cNvSpPr>
            <a:spLocks noGrp="1"/>
          </p:cNvSpPr>
          <p:nvPr>
            <p:ph idx="1"/>
          </p:nvPr>
        </p:nvSpPr>
        <p:spPr/>
        <p:txBody>
          <a:bodyPr>
            <a:normAutofit fontScale="40000" lnSpcReduction="20000"/>
          </a:bodyPr>
          <a:lstStyle/>
          <a:p>
            <a:r>
              <a:rPr lang="en-US" sz="5000" dirty="0" smtClean="0"/>
              <a:t>“By condemning the people of God to death, they have as truly incurred the guilt of their blood as if it had been shed by their hands. . . .  In the plague that follows, power is given to the sun "to scorch men with fire. And men were scorched with great heat." Verse 8, 9. . . . </a:t>
            </a:r>
          </a:p>
          <a:p>
            <a:r>
              <a:rPr lang="en-US" sz="5000" dirty="0" smtClean="0"/>
              <a:t>     These plagues are not universal, or the inhabitants of the earth would be wholly cut off. Yet they will be the most awful scourges that have ever been known to mortals. All the judgments upon men, prior to the close of probation, have been mingled with mercy. The pleading blood of Christ has shielded the sinner from receiving the full measure of his guilt; but in the final judgment, wrath is poured out unmixed with mercy.  The bolts of God's wrath are soon to fall, and when He shall begin to punish the transgressors, there will be no period of respite until the end. The storm of God's wrath is gathering, and those only will stand who are sanctified through the truth in the love of God. They shall be hid with Christ in God till the desolation shall be overpast. “  Maranatha, 267</a:t>
            </a:r>
          </a:p>
          <a:p>
            <a:endParaRPr lang="en-US" sz="50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Continued</a:t>
            </a:r>
            <a:endParaRPr lang="en-US" u="sng" dirty="0"/>
          </a:p>
        </p:txBody>
      </p:sp>
      <p:sp>
        <p:nvSpPr>
          <p:cNvPr id="3" name="Content Placeholder 2"/>
          <p:cNvSpPr>
            <a:spLocks noGrp="1"/>
          </p:cNvSpPr>
          <p:nvPr>
            <p:ph idx="1"/>
          </p:nvPr>
        </p:nvSpPr>
        <p:spPr/>
        <p:txBody>
          <a:bodyPr>
            <a:normAutofit fontScale="32500" lnSpcReduction="20000"/>
          </a:bodyPr>
          <a:lstStyle/>
          <a:p>
            <a:r>
              <a:rPr lang="en-US" sz="6000" dirty="0" smtClean="0"/>
              <a:t>“Solemn events before us are yet to transpire. Trumpet after trumpet is to be sounded; vial after vial poured out one after another upon the inhabitants of the earth.--3SM 426 (1890). {LDE 238.1}</a:t>
            </a:r>
          </a:p>
          <a:p>
            <a:r>
              <a:rPr lang="en-US" sz="6000" dirty="0" smtClean="0"/>
              <a:t>     The world is soon to be left by the angel of mercy and the seven last plagues are to be poured out. . . . The bolts of God's wrath are soon to fall, and when He shall begin to punish the transgressors there will be no period of respite until the end.--TM 182 (1894). {LDE 238.2}</a:t>
            </a:r>
          </a:p>
          <a:p>
            <a:r>
              <a:rPr lang="en-US" sz="6000" dirty="0" smtClean="0"/>
              <a:t>          Four mighty angels hold back the powers of this earth till the servants of God are sealed in their foreheads. The nations of the world are  preparing for conflict, but they are held in check by the angels. When this restraining power is removed there will come a time of trouble and anguish. Deadly instruments of warfare will be invented. Vessels with their living cargo will be entombed in the great deep. All who have not the spirit of truth will unite under the leadership of satanic agencies, but they are to be kept under control till the time shall come for the great battle of Armageddon.--7BC 967 (1900). {LDE 238.3}</a:t>
            </a:r>
            <a:r>
              <a:rPr lang="en-US" dirty="0" smtClean="0"/>
              <a:t/>
            </a:r>
            <a:br>
              <a:rPr lang="en-US" dirty="0" smtClean="0"/>
            </a:br>
            <a:endParaRPr lang="en-US" dirty="0" smtClean="0"/>
          </a:p>
          <a:p>
            <a:r>
              <a:rPr lang="en-US" dirty="0" smtClean="0"/>
              <a:t>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lgerian" pitchFamily="82" charset="0"/>
              </a:rPr>
              <a:t>The Spirit Lets Us know</a:t>
            </a:r>
            <a:endParaRPr lang="en-US" u="sng" dirty="0">
              <a:latin typeface="Algerian" pitchFamily="82" charset="0"/>
            </a:endParaRPr>
          </a:p>
        </p:txBody>
      </p:sp>
      <p:sp>
        <p:nvSpPr>
          <p:cNvPr id="3" name="Content Placeholder 2"/>
          <p:cNvSpPr>
            <a:spLocks noGrp="1"/>
          </p:cNvSpPr>
          <p:nvPr>
            <p:ph idx="1"/>
          </p:nvPr>
        </p:nvSpPr>
        <p:spPr/>
        <p:txBody>
          <a:bodyPr>
            <a:normAutofit fontScale="25000" lnSpcReduction="20000"/>
          </a:bodyPr>
          <a:lstStyle/>
          <a:p>
            <a:r>
              <a:rPr lang="en-US" dirty="0" smtClean="0"/>
              <a:t>  </a:t>
            </a:r>
            <a:r>
              <a:rPr lang="en-US" sz="5500" dirty="0" smtClean="0"/>
              <a:t> </a:t>
            </a:r>
            <a:r>
              <a:rPr lang="en-US" sz="7200" dirty="0" smtClean="0"/>
              <a:t>  “Angels are now restraining the winds of strife that they may not blow until the world shall be warned of its coming doom, but a storm is gathering, ready to burst upon the earth, and when God shall bid His angels loose the winds there will be such a scene of strife as no pen can picture.--Ed 179, 180 (1903). {LDE 239.1}</a:t>
            </a:r>
          </a:p>
          <a:p>
            <a:r>
              <a:rPr lang="en-US" sz="7200" dirty="0" smtClean="0"/>
              <a:t>     The </a:t>
            </a:r>
            <a:r>
              <a:rPr lang="en-US" sz="7200" dirty="0" err="1" smtClean="0"/>
              <a:t>Saviour's</a:t>
            </a:r>
            <a:r>
              <a:rPr lang="en-US" sz="7200" dirty="0" smtClean="0"/>
              <a:t> prophecy concerning the visitation of judgments upon Jerusalem is to have another fulfillment, of which that terrible desolation was but a faint shadow. In the fate of the chosen city we may behold the doom of a world that has rejected God's mercy and trampled upon His law.--GC 36 (1911). {LDE 239.2}</a:t>
            </a:r>
          </a:p>
          <a:p>
            <a:r>
              <a:rPr lang="en-US" sz="7200" dirty="0" smtClean="0"/>
              <a:t>     Satan will then plunge the inhabitants of the earth into one great, final trouble. As the angels of God cease to hold in check the fierce winds of human passion, all the elements of strife will be let loose. The whole world will be involved in ruin more terrible than that which came upon Jerusalem of old.--GC 614 (1911). {LDE 239.3}</a:t>
            </a:r>
          </a:p>
          <a:p>
            <a:r>
              <a:rPr lang="en-US" sz="7200" dirty="0" smtClean="0"/>
              <a:t>                  It is the glory of God to be merciful, full of forbearance, kindness, goodness, and truth. But the justice shown in punishing the sinner is as verily the glory of the Lord as is the manifestation of His mercy.--RH March 10, 1904. {LDE 240.1}</a:t>
            </a:r>
          </a:p>
          <a:p>
            <a:r>
              <a:rPr lang="en-US" sz="7200" dirty="0" smtClean="0"/>
              <a:t>     The Lord God of Israel is to execute judgment upon the gods of this world as upon the gods of Egypt. With fire and flood, plagues and earthquakes, He will spoil the whole land. Then His redeemed people will exalt His name and make it glorious in the earth. Shall not those who are living in the last remnant of this earth's history become intelligent in regard to God's lessons?--10MR 240, 241 (1899). {LDE 240.2}</a:t>
            </a:r>
          </a:p>
          <a:p>
            <a:endParaRPr lang="en-US" sz="5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Interesting</a:t>
            </a:r>
            <a:endParaRPr lang="en-US" u="sng" dirty="0"/>
          </a:p>
        </p:txBody>
      </p:sp>
      <p:sp>
        <p:nvSpPr>
          <p:cNvPr id="3" name="Content Placeholder 2"/>
          <p:cNvSpPr>
            <a:spLocks noGrp="1"/>
          </p:cNvSpPr>
          <p:nvPr>
            <p:ph idx="1"/>
          </p:nvPr>
        </p:nvSpPr>
        <p:spPr/>
        <p:txBody>
          <a:bodyPr>
            <a:normAutofit fontScale="55000" lnSpcReduction="20000"/>
          </a:bodyPr>
          <a:lstStyle/>
          <a:p>
            <a:r>
              <a:rPr lang="en-US" dirty="0" smtClean="0"/>
              <a:t>“The plagues of God are already falling upon the earth, sweeping away the most costly structures as if by a breath of fire from heaven. Will not these judgments bring professing Christians to their senses? God permits them to come that the world may take heed, that sinners may be afraid and tremble before Him.--Ms 99, 1902, pp. 12, 13. ("Fragments--a Holy People," typed July 12, 1902.) </a:t>
            </a:r>
          </a:p>
          <a:p>
            <a:r>
              <a:rPr lang="en-US" dirty="0" smtClean="0"/>
              <a:t>     I expect that during the year 1890 there will be great mortality. There will be crimes greater than any now on record. There will be weeping and lamentation and woe. During the past year, 1889, there has been brought to us almost daily the news of disasters by sea and by land--unusually destructive fires; earthquakes burying cities and villages with their inhabitants; railway accidents most terrible; tornadoes and floods that destroyed an immense amount of property, including the terrible Johnstown and Williamsport floods, which destroyed more than two thousand lives.</a:t>
            </a:r>
          </a:p>
          <a:p>
            <a:r>
              <a:rPr lang="en-US" dirty="0" smtClean="0"/>
              <a:t>     The disasters of the past year in America have caused hearts to tremble, and similar disasters have fallen upon other countries. Already sprinklings from the vials of God's wrath have been let fall upon land and sea, affecting the elements of the air. The causes of these unusual conditions are being searched for, but in vain.” 5MR , 15,16</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latin typeface="Arial Black" pitchFamily="34" charset="0"/>
              </a:rPr>
              <a:t>The Plagues/Trumpets Similar</a:t>
            </a:r>
            <a:endParaRPr lang="en-US" u="sng" dirty="0">
              <a:solidFill>
                <a:srgbClr val="002060"/>
              </a:solidFill>
              <a:latin typeface="Arial Black" pitchFamily="34" charset="0"/>
            </a:endParaRPr>
          </a:p>
        </p:txBody>
      </p:sp>
      <p:sp>
        <p:nvSpPr>
          <p:cNvPr id="3" name="Content Placeholder 2"/>
          <p:cNvSpPr>
            <a:spLocks noGrp="1"/>
          </p:cNvSpPr>
          <p:nvPr>
            <p:ph sz="half" idx="1"/>
          </p:nvPr>
        </p:nvSpPr>
        <p:spPr/>
        <p:txBody>
          <a:bodyPr>
            <a:normAutofit lnSpcReduction="10000"/>
          </a:bodyPr>
          <a:lstStyle/>
          <a:p>
            <a:r>
              <a:rPr lang="en-US" dirty="0" smtClean="0"/>
              <a:t>1. Rev. 8:7- falls on the earth.</a:t>
            </a:r>
          </a:p>
          <a:p>
            <a:r>
              <a:rPr lang="en-US" dirty="0" smtClean="0"/>
              <a:t>2. Rev. 8:8-10- falls on the sea.</a:t>
            </a:r>
          </a:p>
          <a:p>
            <a:r>
              <a:rPr lang="en-US" dirty="0" smtClean="0"/>
              <a:t>3. Rev. 8:10-11- falls on the rivers/ fountains.</a:t>
            </a:r>
          </a:p>
          <a:p>
            <a:r>
              <a:rPr lang="en-US" dirty="0" smtClean="0"/>
              <a:t>4. Rev. 8:12- sun, moon, and stars are hit.</a:t>
            </a:r>
          </a:p>
          <a:p>
            <a:r>
              <a:rPr lang="en-US" dirty="0" smtClean="0"/>
              <a:t>5. Rev. 9:2- darkness falls.</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1. Rev. 16:2- falls on the earth.</a:t>
            </a:r>
          </a:p>
          <a:p>
            <a:r>
              <a:rPr lang="en-US" dirty="0" smtClean="0"/>
              <a:t>2. Rev. 16:3- falls on the sea.</a:t>
            </a:r>
          </a:p>
          <a:p>
            <a:r>
              <a:rPr lang="en-US" dirty="0" smtClean="0"/>
              <a:t>3. Rev. 16:4- falls on rivers/fountains.</a:t>
            </a:r>
          </a:p>
          <a:p>
            <a:r>
              <a:rPr lang="en-US" dirty="0" smtClean="0"/>
              <a:t>4. Rev. 16:8- sun is hit.</a:t>
            </a:r>
          </a:p>
          <a:p>
            <a:r>
              <a:rPr lang="en-US" dirty="0" smtClean="0"/>
              <a:t>5. Rev. 16:10,11- darkness falls.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rPr>
              <a:t>Similarity between Plagues/Trumpets</a:t>
            </a:r>
            <a:endParaRPr lang="en-US" u="sng" dirty="0">
              <a:solidFill>
                <a:srgbClr val="002060"/>
              </a:solidFill>
            </a:endParaRPr>
          </a:p>
        </p:txBody>
      </p:sp>
      <p:sp>
        <p:nvSpPr>
          <p:cNvPr id="3" name="Content Placeholder 2"/>
          <p:cNvSpPr>
            <a:spLocks noGrp="1"/>
          </p:cNvSpPr>
          <p:nvPr>
            <p:ph sz="half" idx="1"/>
          </p:nvPr>
        </p:nvSpPr>
        <p:spPr/>
        <p:txBody>
          <a:bodyPr>
            <a:normAutofit lnSpcReduction="10000"/>
          </a:bodyPr>
          <a:lstStyle/>
          <a:p>
            <a:r>
              <a:rPr lang="en-US" dirty="0" smtClean="0"/>
              <a:t>6.  Rev. 9:13,14- the great river Euphrates is the focus of this trumpet.</a:t>
            </a:r>
          </a:p>
          <a:p>
            <a:r>
              <a:rPr lang="en-US" dirty="0" smtClean="0"/>
              <a:t>7. Rev. 11:15-18- Great voices out of heaven are heard.</a:t>
            </a:r>
          </a:p>
          <a:p>
            <a:r>
              <a:rPr lang="en-US" dirty="0" smtClean="0"/>
              <a:t>The trumpets were </a:t>
            </a:r>
            <a:r>
              <a:rPr lang="en-US" u="sng" dirty="0" smtClean="0"/>
              <a:t>partial judgments </a:t>
            </a:r>
            <a:r>
              <a:rPr lang="en-US" dirty="0" smtClean="0"/>
              <a:t>upon impenitent peoples in history.</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6. Rev. 16:12- this plague strikes the river Euphrates.</a:t>
            </a:r>
          </a:p>
          <a:p>
            <a:r>
              <a:rPr lang="en-US" dirty="0" smtClean="0"/>
              <a:t>7. Rev. 16:17,18- Great voice from heaven is heard.</a:t>
            </a:r>
          </a:p>
          <a:p>
            <a:r>
              <a:rPr lang="en-US" dirty="0" smtClean="0"/>
              <a:t>The plagues are the </a:t>
            </a:r>
            <a:r>
              <a:rPr lang="en-US" u="sng" dirty="0" smtClean="0"/>
              <a:t>final outpouring of judgment</a:t>
            </a:r>
            <a:r>
              <a:rPr lang="en-US" dirty="0" smtClean="0"/>
              <a:t> upon guilty humanity at the end of time.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God’s Strange Act</a:t>
            </a:r>
            <a:endParaRPr lang="en-US" u="sng" dirty="0"/>
          </a:p>
        </p:txBody>
      </p:sp>
      <p:sp>
        <p:nvSpPr>
          <p:cNvPr id="3" name="Content Placeholder 2"/>
          <p:cNvSpPr>
            <a:spLocks noGrp="1"/>
          </p:cNvSpPr>
          <p:nvPr>
            <p:ph idx="1"/>
          </p:nvPr>
        </p:nvSpPr>
        <p:spPr/>
        <p:txBody>
          <a:bodyPr>
            <a:normAutofit fontScale="70000" lnSpcReduction="20000"/>
          </a:bodyPr>
          <a:lstStyle/>
          <a:p>
            <a:r>
              <a:rPr lang="en-US" dirty="0" smtClean="0"/>
              <a:t>“In the issue of the contest, all Christendom will be divided into two great classes, -- those who keep the commandments of God and the faith of Jesus, and those who worship the beast and his image, and receive his mark. Although church and state will unite their power to compel "all, both small and great, rich and poor, free and bond," to receive "the mark of the beast," yet the true people of God will not receive it. The prophet of Patmos beholds "them that had gotten the victory over the beast, and over his image, and over his mark, and over the number of his name, stand on the sea of glass, having the harps of God," and singing the "song of Moses the servant of God, and the song of the Lamb."  </a:t>
            </a:r>
            <a:r>
              <a:rPr lang="en-US" u="sng" dirty="0" smtClean="0"/>
              <a:t>The third angel's message increases in importance as we near the close of this earth's history. It is the last offer of mercy to the world, the most solemn message ever given to mortals. In heaven there is a record kept of the impieties of nations, of families, of individuals……………………………………. </a:t>
            </a:r>
            <a:endParaRPr lang="en-US"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Continued</a:t>
            </a:r>
            <a:endParaRPr lang="en-US" u="sng" dirty="0"/>
          </a:p>
        </p:txBody>
      </p:sp>
      <p:sp>
        <p:nvSpPr>
          <p:cNvPr id="3" name="Content Placeholder 2"/>
          <p:cNvSpPr>
            <a:spLocks noGrp="1"/>
          </p:cNvSpPr>
          <p:nvPr>
            <p:ph idx="1"/>
          </p:nvPr>
        </p:nvSpPr>
        <p:spPr/>
        <p:txBody>
          <a:bodyPr>
            <a:noAutofit/>
          </a:bodyPr>
          <a:lstStyle/>
          <a:p>
            <a:r>
              <a:rPr lang="en-US" sz="2100" dirty="0" smtClean="0"/>
              <a:t>God may bear long while the account goes on; calls to repentance and offers of pardon may be given; yet a time will come when the account will be full, when the soul's decision will have been made, when by his own choice man's destiny will have been fixed. Then the signal will be given for judgment to be executed.   The forbearance that God has exercised toward the wicked has emboldened men in transgression; but their punishment will be none the less certain and terrible for being long delayed. "The Lord shall rise up as in Mount Perazim, He shall be wroth as in the valley of Gibeon, that He may do His work, His strange work; and bring to pass His act, His strange act." To our merciful God the act of punishment is a strange act. Yet He will "by no means clear the guilty." By terrible things in righteousness He will vindicate the authority of His downtrodden law. The very fact of His reluctance to execute justice, testifies to the enormity of the sins that call forth His judgments, and to the severity of the retribution awaiting the transgressor. {ST, January 25, 1910 par. 16}</a:t>
            </a:r>
          </a:p>
          <a:p>
            <a:endParaRPr lang="en-US"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Again</a:t>
            </a:r>
            <a:endParaRPr lang="en-US" u="sng" dirty="0"/>
          </a:p>
        </p:txBody>
      </p:sp>
      <p:sp>
        <p:nvSpPr>
          <p:cNvPr id="3" name="Content Placeholder 2"/>
          <p:cNvSpPr>
            <a:spLocks noGrp="1"/>
          </p:cNvSpPr>
          <p:nvPr>
            <p:ph idx="1"/>
          </p:nvPr>
        </p:nvSpPr>
        <p:spPr/>
        <p:txBody>
          <a:bodyPr>
            <a:noAutofit/>
          </a:bodyPr>
          <a:lstStyle/>
          <a:p>
            <a:r>
              <a:rPr lang="en-US" sz="1900" dirty="0" smtClean="0"/>
              <a:t>The Amalekites had been the first to make war upon Israel in the wilderness; and for this sin, together with their defiance of God and their debasing idolatry, the Lord, through Moses, had pronounced sentence upon them. By divine direction the history of their cruelty toward Israel had been recorded, with the command, "Thou shalt blot out the remembrance of Amalek from under heaven; thou shalt not forget it." Deuteronomy 25:19. For four hundred years the execution of this sentence had been deferred; but the Amalekites had not turned from their sins. The Lord knew that this wicked people would, if it were possible, blot out His people and His worship from the earth. Now the time had come for the sentence, so long delayed, to be executed.   The forbearance that God has exercised toward the wicked, emboldens men in transgression; but their punishment will be none the less certain and terrible for being long delayed. "The Lord shall rise up as in Mount Perazim, He shall be wroth as in the valley of Gibeon, that He may do His work, His strange work; and bring to pass His act, His strange act." Isaiah 28:21. To our merciful God the act of punishment is a strange act. "As I live, saith the Lord God, I have no pleasure in the death of the wicked; but that the wicked turn from his way and live." Ezekiel 33:11. </a:t>
            </a:r>
            <a:endParaRPr lang="en-US" sz="19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Finished</a:t>
            </a:r>
            <a:endParaRPr lang="en-US" u="sng" dirty="0"/>
          </a:p>
        </p:txBody>
      </p:sp>
      <p:sp>
        <p:nvSpPr>
          <p:cNvPr id="3" name="Content Placeholder 2"/>
          <p:cNvSpPr>
            <a:spLocks noGrp="1"/>
          </p:cNvSpPr>
          <p:nvPr>
            <p:ph idx="1"/>
          </p:nvPr>
        </p:nvSpPr>
        <p:spPr/>
        <p:txBody>
          <a:bodyPr>
            <a:normAutofit fontScale="55000" lnSpcReduction="20000"/>
          </a:bodyPr>
          <a:lstStyle/>
          <a:p>
            <a:r>
              <a:rPr lang="en-US" sz="3500" dirty="0" smtClean="0"/>
              <a:t>“The Lord is "merciful and gracious, long-suffering, and abundant in goodness and truth, . . . forgiving iniquity and transgression and sin." Yet He will "by no means clear the guilty." Exodus 34:6, 7. While He does not delight in vengeance, He will execute judgment upon the transgressors of His law. He is forced to do this, to preserve the inhabitants of the earth from utter depravity and ruin. In order to save some He must cut off those who have become hardened in sin. "The Lord is slow to anger, and great in power, and will not at all acquit the wicked." Nahum 1:3. By terrible things in righteousness He will vindicate the authority of His downtrodden law. And the very fact of His reluctance to execute justice testifies to the enormity of the sins that call forth His judgments and to the severity of the retribution awaiting the transgressor.   But while inflicting judgment, God remembered mercy. The Amalekites were to be destroyed, but the Kenites, who dwelt among them, were spared. This people, though not wholly free from idolatry, were worshipers of God and were friendly to Israel. Of this tribe was the brother-in-law of Moses, Hobab, who had accompanied the Israelites in their travels through the wilderness, and by his knowledge of the country had rendered them valuable assistance. “  PP, 627,628</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We have seen…………………..</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1.  The sum and substance of the messages is total submission to Jesus Christ that leads to honoring all of His commandments.</a:t>
            </a:r>
          </a:p>
          <a:p>
            <a:r>
              <a:rPr lang="en-US" sz="3600" dirty="0" smtClean="0"/>
              <a:t>2.  The investigative judgment began in 1844.</a:t>
            </a:r>
          </a:p>
          <a:p>
            <a:r>
              <a:rPr lang="en-US" sz="3600" dirty="0" smtClean="0"/>
              <a:t>3.  True worship vs. false worship is the marquee issue in these messages.</a:t>
            </a:r>
          </a:p>
          <a:p>
            <a:r>
              <a:rPr lang="en-US" sz="3600" dirty="0" smtClean="0"/>
              <a:t>A.  True worship is honoring God’s commandments/ false worship is honoring man-made traditions.</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0070C0"/>
                </a:solidFill>
                <a:latin typeface="Algerian" pitchFamily="82" charset="0"/>
              </a:rPr>
              <a:t>There is more……………………….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4000" dirty="0" smtClean="0"/>
              <a:t>B. The commandment that reveals God as the Creator/Sanctifier is the 7</a:t>
            </a:r>
            <a:r>
              <a:rPr lang="en-US" sz="4000" baseline="30000" dirty="0" smtClean="0"/>
              <a:t>th</a:t>
            </a:r>
            <a:r>
              <a:rPr lang="en-US" sz="4000" dirty="0" smtClean="0"/>
              <a:t> day Sabbath, or Saturday.</a:t>
            </a:r>
          </a:p>
          <a:p>
            <a:r>
              <a:rPr lang="en-US" sz="4000" dirty="0" smtClean="0"/>
              <a:t>C.  The tradition of the beast is the Sunday tradition which represents rebellion/doing things our way, against God.</a:t>
            </a:r>
          </a:p>
          <a:p>
            <a:r>
              <a:rPr lang="en-US" sz="4000" dirty="0" smtClean="0"/>
              <a:t>4.  Maintaining solid health keeps our minds clear to discern God’s voice and truth and to detect and resist lies/evil.</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C000"/>
                </a:solidFill>
                <a:latin typeface="Algerian" pitchFamily="82" charset="0"/>
              </a:rPr>
              <a:t>Finally………………………………..</a:t>
            </a:r>
            <a:endParaRPr lang="en-US" u="sng" dirty="0">
              <a:solidFill>
                <a:srgbClr val="FFC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5.  Babylon falls around 1844.  She represents the apostate Protestant churches that rejected the Sabbath and held onto her traditions.</a:t>
            </a:r>
          </a:p>
          <a:p>
            <a:r>
              <a:rPr lang="en-US" sz="4000" dirty="0" smtClean="0"/>
              <a:t>6.  The beast is the papacy.  Her image is the fallen, apostate Protestant churches.  Her mark is Sunday keeping.  This is rebellion against God.  The result of rejecting God’s truth will be receiving the wrath of God………..</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b="1" i="1" u="sng" dirty="0" smtClean="0">
                <a:solidFill>
                  <a:srgbClr val="0070C0"/>
                </a:solidFill>
              </a:rPr>
              <a:t>2/3 of the Messages are politically Incorrect </a:t>
            </a:r>
            <a:endParaRPr lang="en-US" b="1"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1219200"/>
            <a:ext cx="4648199" cy="5638800"/>
          </a:xfrm>
        </p:spPr>
      </p:pic>
      <p:pic>
        <p:nvPicPr>
          <p:cNvPr id="6" name="Content Placeholder 5" descr="images.jpg"/>
          <p:cNvPicPr>
            <a:picLocks noGrp="1" noChangeAspect="1"/>
          </p:cNvPicPr>
          <p:nvPr>
            <p:ph sz="half" idx="2"/>
          </p:nvPr>
        </p:nvPicPr>
        <p:blipFill>
          <a:blip r:embed="rId3" cstate="print"/>
          <a:stretch>
            <a:fillRect/>
          </a:stretch>
        </p:blipFill>
        <p:spPr>
          <a:xfrm>
            <a:off x="4572001" y="1219200"/>
            <a:ext cx="4572000" cy="56387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b="1" i="1" u="sng" dirty="0" smtClean="0">
                <a:solidFill>
                  <a:srgbClr val="0070C0"/>
                </a:solidFill>
                <a:latin typeface="Algerian" pitchFamily="82" charset="0"/>
              </a:rPr>
              <a:t>And Illegal! And Hate Speech!</a:t>
            </a:r>
            <a:endParaRPr lang="en-US" b="1" i="1" u="sng" dirty="0">
              <a:solidFill>
                <a:srgbClr val="0070C0"/>
              </a:solidFill>
              <a:latin typeface="Algerian" pitchFamily="82" charset="0"/>
            </a:endParaRPr>
          </a:p>
        </p:txBody>
      </p:sp>
      <p:pic>
        <p:nvPicPr>
          <p:cNvPr id="6" name="Content Placeholder 5" descr="images.jpg"/>
          <p:cNvPicPr>
            <a:picLocks noGrp="1" noChangeAspect="1"/>
          </p:cNvPicPr>
          <p:nvPr>
            <p:ph sz="half" idx="1"/>
          </p:nvPr>
        </p:nvPicPr>
        <p:blipFill>
          <a:blip r:embed="rId2" cstate="print"/>
          <a:stretch>
            <a:fillRect/>
          </a:stretch>
        </p:blipFill>
        <p:spPr>
          <a:xfrm>
            <a:off x="0" y="838200"/>
            <a:ext cx="4495799" cy="6019799"/>
          </a:xfrm>
        </p:spPr>
      </p:pic>
      <p:pic>
        <p:nvPicPr>
          <p:cNvPr id="5" name="Content Placeholder 4" descr="images.jpg"/>
          <p:cNvPicPr>
            <a:picLocks noGrp="1" noChangeAspect="1"/>
          </p:cNvPicPr>
          <p:nvPr>
            <p:ph sz="half" idx="2"/>
          </p:nvPr>
        </p:nvPicPr>
        <p:blipFill>
          <a:blip r:embed="rId3" cstate="print"/>
          <a:stretch>
            <a:fillRect/>
          </a:stretch>
        </p:blipFill>
        <p:spPr>
          <a:xfrm>
            <a:off x="4495800" y="838200"/>
            <a:ext cx="4648200" cy="6019799"/>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Mexico’s  A.R.</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This act prohibits any group from speaking ill of any other religious group.  This makes it legally impossible to preach the 2</a:t>
            </a:r>
            <a:r>
              <a:rPr lang="en-US" sz="4000" baseline="30000" dirty="0" smtClean="0"/>
              <a:t>nd</a:t>
            </a:r>
            <a:r>
              <a:rPr lang="en-US" sz="4000" dirty="0" smtClean="0"/>
              <a:t> and 3</a:t>
            </a:r>
            <a:r>
              <a:rPr lang="en-US" sz="4000" baseline="30000" dirty="0" smtClean="0"/>
              <a:t>rd</a:t>
            </a:r>
            <a:r>
              <a:rPr lang="en-US" sz="4000" dirty="0" smtClean="0"/>
              <a:t> Angel’s messages.  The SDA Church, called to proclaim these messages, signed this document and now no longer preaches these messages in Mexico.  The Lord is raising up stones to proclaim the truth!</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lgerian" pitchFamily="82" charset="0"/>
              </a:rPr>
              <a:t>The Context……………………………..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Revelation 14:14-19 “And I looked, and behold a white cloud, and upon the cloud </a:t>
            </a:r>
            <a:r>
              <a:rPr lang="en-US" u="sng" dirty="0" smtClean="0"/>
              <a:t>one sat like unto the Son of man, having on his head a golden crown, and in his hand a sharp sickle.  </a:t>
            </a:r>
            <a:r>
              <a:rPr lang="en-US" dirty="0" smtClean="0"/>
              <a:t>And another angel came out of the temple, crying with a loud voice to him that sat on the cloud, </a:t>
            </a:r>
            <a:r>
              <a:rPr lang="en-US" u="sng" dirty="0" smtClean="0"/>
              <a:t>Thrust in thy sickle, and reap: for the time is come for thee to reap; for the harvest of the earth is ripe.  </a:t>
            </a:r>
            <a:r>
              <a:rPr lang="en-US" dirty="0" smtClean="0"/>
              <a:t>And he that sat on the cloud thrust in his sickle on the earth; and the earth was reaped.  And another angel came out of the temple which is in heaven, he also having a sharp sickle.  And another angel came out from the altar, which had power over fire; and cried with a loud cry to him that had the sharp sickle, saying, Thrust in thy sharp sickle, and gather the clusters of the vine of the earth; for her grapes are fully ripe.  And the angel thrust in his sickle into the earth, and gathered the vine of the earth, and cast it into the great winepress of the wrath of God.”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3208</Words>
  <Application>Microsoft Office PowerPoint</Application>
  <PresentationFormat>On-screen Show (4:3)</PresentationFormat>
  <Paragraphs>105</Paragraphs>
  <Slides>29</Slides>
  <Notes>9</Notes>
  <HiddenSlides>1</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Three Angels Messages</vt:lpstr>
      <vt:lpstr>Summary</vt:lpstr>
      <vt:lpstr>We have seen…………………..</vt:lpstr>
      <vt:lpstr>There is more……………………….</vt:lpstr>
      <vt:lpstr>Finally………………………………..</vt:lpstr>
      <vt:lpstr>2/3 of the Messages are politically Incorrect </vt:lpstr>
      <vt:lpstr>And Illegal! And Hate Speech!</vt:lpstr>
      <vt:lpstr>Mexico’s  A.R.</vt:lpstr>
      <vt:lpstr>The Context……………………………..</vt:lpstr>
      <vt:lpstr>The Harvest</vt:lpstr>
      <vt:lpstr>The  Harvest</vt:lpstr>
      <vt:lpstr>Christ is Coming</vt:lpstr>
      <vt:lpstr>The Messages of Destiny</vt:lpstr>
      <vt:lpstr>What do you Expect?</vt:lpstr>
      <vt:lpstr>Weighed in the Balances</vt:lpstr>
      <vt:lpstr>Revelation 15:1-8</vt:lpstr>
      <vt:lpstr>Victors/Losers</vt:lpstr>
      <vt:lpstr>The Losers</vt:lpstr>
      <vt:lpstr>Comments on the end</vt:lpstr>
      <vt:lpstr>Continued</vt:lpstr>
      <vt:lpstr>Continued</vt:lpstr>
      <vt:lpstr>The Spirit Lets Us know</vt:lpstr>
      <vt:lpstr>Interesting</vt:lpstr>
      <vt:lpstr>The Plagues/Trumpets Similar</vt:lpstr>
      <vt:lpstr>Similarity between Plagues/Trumpets</vt:lpstr>
      <vt:lpstr>God’s Strange Act</vt:lpstr>
      <vt:lpstr>Continued</vt:lpstr>
      <vt:lpstr>Again</vt:lpstr>
      <vt:lpstr>Finished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Angels Messages</dc:title>
  <dc:creator>MARY MARGARET HUGHES</dc:creator>
  <cp:lastModifiedBy>Computer</cp:lastModifiedBy>
  <cp:revision>11</cp:revision>
  <dcterms:created xsi:type="dcterms:W3CDTF">2008-12-31T20:33:48Z</dcterms:created>
  <dcterms:modified xsi:type="dcterms:W3CDTF">2014-02-15T02:25:34Z</dcterms:modified>
</cp:coreProperties>
</file>